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494" r:id="rId2"/>
    <p:sldId id="495" r:id="rId3"/>
    <p:sldId id="275" r:id="rId4"/>
    <p:sldId id="630" r:id="rId5"/>
    <p:sldId id="593" r:id="rId6"/>
    <p:sldId id="679" r:id="rId7"/>
    <p:sldId id="594" r:id="rId8"/>
    <p:sldId id="680" r:id="rId9"/>
    <p:sldId id="681" r:id="rId10"/>
    <p:sldId id="683" r:id="rId11"/>
    <p:sldId id="595" r:id="rId12"/>
    <p:sldId id="682" r:id="rId13"/>
    <p:sldId id="596" r:id="rId14"/>
    <p:sldId id="597" r:id="rId15"/>
    <p:sldId id="598" r:id="rId16"/>
    <p:sldId id="599" r:id="rId17"/>
    <p:sldId id="685" r:id="rId18"/>
    <p:sldId id="684" r:id="rId19"/>
    <p:sldId id="600" r:id="rId20"/>
    <p:sldId id="601" r:id="rId21"/>
    <p:sldId id="602" r:id="rId22"/>
    <p:sldId id="603" r:id="rId23"/>
    <p:sldId id="604" r:id="rId24"/>
    <p:sldId id="605" r:id="rId25"/>
    <p:sldId id="606" r:id="rId26"/>
    <p:sldId id="607" r:id="rId27"/>
    <p:sldId id="608" r:id="rId28"/>
    <p:sldId id="609" r:id="rId29"/>
    <p:sldId id="610" r:id="rId30"/>
    <p:sldId id="611" r:id="rId31"/>
    <p:sldId id="686" r:id="rId32"/>
    <p:sldId id="687" r:id="rId33"/>
    <p:sldId id="688" r:id="rId34"/>
    <p:sldId id="689" r:id="rId35"/>
    <p:sldId id="612" r:id="rId36"/>
    <p:sldId id="613" r:id="rId37"/>
    <p:sldId id="614" r:id="rId38"/>
    <p:sldId id="615" r:id="rId39"/>
    <p:sldId id="617" r:id="rId40"/>
    <p:sldId id="616" r:id="rId41"/>
    <p:sldId id="629" r:id="rId42"/>
    <p:sldId id="618" r:id="rId43"/>
    <p:sldId id="628" r:id="rId44"/>
    <p:sldId id="619" r:id="rId45"/>
    <p:sldId id="620" r:id="rId46"/>
    <p:sldId id="621" r:id="rId47"/>
    <p:sldId id="623" r:id="rId48"/>
    <p:sldId id="624" r:id="rId49"/>
    <p:sldId id="625" r:id="rId50"/>
    <p:sldId id="626" r:id="rId51"/>
    <p:sldId id="627" r:id="rId52"/>
    <p:sldId id="631" r:id="rId53"/>
    <p:sldId id="643" r:id="rId54"/>
    <p:sldId id="644" r:id="rId55"/>
    <p:sldId id="645" r:id="rId56"/>
    <p:sldId id="646" r:id="rId57"/>
    <p:sldId id="647" r:id="rId58"/>
    <p:sldId id="658" r:id="rId59"/>
    <p:sldId id="663" r:id="rId60"/>
    <p:sldId id="659" r:id="rId61"/>
    <p:sldId id="660" r:id="rId62"/>
    <p:sldId id="661" r:id="rId63"/>
    <p:sldId id="664" r:id="rId64"/>
    <p:sldId id="662" r:id="rId65"/>
    <p:sldId id="665" r:id="rId66"/>
    <p:sldId id="666" r:id="rId67"/>
    <p:sldId id="632" r:id="rId68"/>
    <p:sldId id="667" r:id="rId69"/>
    <p:sldId id="668" r:id="rId70"/>
    <p:sldId id="648" r:id="rId71"/>
    <p:sldId id="649" r:id="rId72"/>
    <p:sldId id="669" r:id="rId73"/>
    <p:sldId id="670" r:id="rId74"/>
    <p:sldId id="671" r:id="rId75"/>
    <p:sldId id="674" r:id="rId76"/>
    <p:sldId id="633" r:id="rId77"/>
    <p:sldId id="672" r:id="rId78"/>
    <p:sldId id="675" r:id="rId79"/>
    <p:sldId id="673" r:id="rId80"/>
    <p:sldId id="650" r:id="rId81"/>
    <p:sldId id="677" r:id="rId82"/>
    <p:sldId id="651" r:id="rId83"/>
    <p:sldId id="676" r:id="rId84"/>
    <p:sldId id="652" r:id="rId85"/>
    <p:sldId id="678" r:id="rId86"/>
    <p:sldId id="690" r:id="rId87"/>
    <p:sldId id="634" r:id="rId88"/>
    <p:sldId id="635" r:id="rId89"/>
    <p:sldId id="642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5B8"/>
    <a:srgbClr val="2AA22A"/>
    <a:srgbClr val="1F771F"/>
    <a:srgbClr val="0000FF"/>
    <a:srgbClr val="000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94660"/>
  </p:normalViewPr>
  <p:slideViewPr>
    <p:cSldViewPr>
      <p:cViewPr>
        <p:scale>
          <a:sx n="95" d="100"/>
          <a:sy n="95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FF9709-AC93-4577-8E54-2671E4242B09}" type="datetimeFigureOut">
              <a:rPr lang="pt-BR"/>
              <a:pPr>
                <a:defRPr/>
              </a:pPr>
              <a:t>11/03/2020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E3B948-CB6F-4396-B83C-C0F2278F28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130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1C07-3B7B-4161-912E-5305E45846CD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8AAC-0B16-4BBE-B50E-60FE87A55B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8636-60B0-46F3-B998-BFD35B4EACFD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5433-B866-4909-8618-4BC509F930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1EFF-115C-4083-BC79-E1200340C28F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982F-2540-4069-B63B-A3E61056FC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0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8960-EC02-4B12-A631-E0759BC7190B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B02A-0F15-4C94-9AF9-6D383CEA07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0B80-07A4-4C9D-9356-0F7749B7C484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EA1A-F2D6-4976-9368-26CD65CFE2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82AD-4F6D-4268-9F49-8B306C3296AB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1136-71D6-4FF7-A2F5-C5BB86D212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D199-3AC1-460C-BBFA-7BBEC06F60DC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B6F7-6F67-48E9-B634-0D7623CDB4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513F-7F89-42A5-B6AE-914964408082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6458-21DE-4B10-80D6-11475294CF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8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9B15E-D8CD-4F3E-B663-CA1A92846CD9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C6E7C4-D5BD-4C7D-A31B-50C4F867BB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9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C4E6-6B08-41AC-8522-3FCCE5751F67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B039-C51D-4BFF-ADCE-4F1537C8D8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8A10-1BBC-4E88-84BE-83AAF42DAEDA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27D4-6E96-4A19-A077-832A39912A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72D96A-10E6-4AF4-9B70-8391AC6C1CA8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9AA43-79B2-45C5-BB1E-030FDD1E47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Concretos/Alto%20Desempenho/cad_evolution.ppt" TargetMode="External"/><Relationship Id="rId2" Type="http://schemas.openxmlformats.org/officeDocument/2006/relationships/hyperlink" Target="http://www.concrebras.com.br/solucoes-em-concreto/concreto-de-alto-desempenho-cad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mix.com.br/wp-content/uploads/2016/10/CAD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mix.com.br/wp-content/uploads/2016/10/CAD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adaobra.com.br/inovacao/concreto-de-alto-desempenho-reduz-secoes-das-pecas-para-ampliacao-da-area-util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a-Microstructure-of-the-high-performance-concrete-studied-herein-b-Fractured-surface_fig5_2964362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aldoconcreto.com.br/concreto-alto-desempenh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ex.com.br/blog/materiais/conheca-os-principais-tipos-de-concreto-utilizado-na-construcao-civi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h.com.br/blog/2015/13-patologias-ocasionadas-pela-concretage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mentoitambe.com.br/a-queda-de-marquis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maconstruction.com/en/projects/bridges-viaducts/ms-4b-bridge-cigacice-polan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son.co.uk/en/ready-mixed-concrete/high-performance-concret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cweb.com.br/revista/materias/especificacao-de-concreto-de-alta-resistencia-deve-seguir-criterios-rigorosos/1693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rotec.com.br/produto/silica-ativa-microssilica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534988" y="1916113"/>
            <a:ext cx="8070850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t-BR" altLang="pt-BR" sz="800" b="1" dirty="0"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000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2151 - Concretos </a:t>
            </a:r>
            <a:r>
              <a:rPr lang="pt-BR" altLang="pt-BR" b="1" dirty="0">
                <a:solidFill>
                  <a:srgbClr val="2AA22A"/>
                </a:solidFill>
              </a:rPr>
              <a:t>E</a:t>
            </a:r>
            <a:r>
              <a:rPr lang="pt-BR" altLang="pt-BR" b="1" dirty="0" smtClean="0">
                <a:solidFill>
                  <a:srgbClr val="2AA22A"/>
                </a:solidFill>
              </a:rPr>
              <a:t>speciais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2800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CONCRETO DE ALTO DESEMPENHO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800" dirty="0" smtClean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800" dirty="0"/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solidFill>
                  <a:srgbClr val="0000FF"/>
                </a:solidFill>
              </a:rPr>
              <a:t>Prof. Dr. PAULO SÉRGIO DOS SANTOS BASTOS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800" b="1" i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pt-BR" altLang="pt-BR" sz="1800" b="1" i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 i="1" dirty="0" smtClean="0"/>
              <a:t>Mar/2020</a:t>
            </a:r>
            <a:endParaRPr lang="pt-BR" altLang="pt-BR" sz="1800" b="1" i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4213" y="6207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pt-BR" alt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UNIVERSIDADE ESTADUAL PAULISTA</a:t>
            </a:r>
            <a:r>
              <a:rPr kumimoji="0"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/>
            </a:r>
            <a:br>
              <a:rPr kumimoji="0" lang="pt-BR" altLang="pt-B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kumimoji="0" lang="pt-BR" altLang="pt-BR" dirty="0" smtClean="0">
                <a:solidFill>
                  <a:srgbClr val="0005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  <a:t>UNESP - Campus de Bauru/SP</a:t>
            </a:r>
            <a:br>
              <a:rPr kumimoji="0" lang="pt-BR" altLang="pt-BR" dirty="0" smtClean="0">
                <a:solidFill>
                  <a:srgbClr val="0005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</a:rPr>
            </a:br>
            <a:r>
              <a:rPr kumimoji="0" lang="pt-BR" altLang="pt-BR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Departamento de </a:t>
            </a:r>
            <a:r>
              <a:rPr kumimoji="0" lang="pt-BR" altLang="pt-BR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Engenharia</a:t>
            </a:r>
            <a:r>
              <a:rPr kumimoji="0" lang="pt-BR" altLang="pt-BR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Civil e Ambiental</a:t>
            </a:r>
            <a:br>
              <a:rPr kumimoji="0" lang="pt-BR" altLang="pt-BR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endParaRPr kumimoji="0" lang="pt-BR" altLang="pt-BR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4D185-4805-4712-BCEB-014D175D6EE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Ver: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2800" dirty="0">
                <a:hlinkClick r:id="rId2"/>
              </a:rPr>
              <a:t>http://www.concrebras.com.br/solucoes-em-concreto/concreto-de-alto-desempenho-cad</a:t>
            </a:r>
            <a:r>
              <a:rPr lang="pt-BR" sz="2800" dirty="0" smtClean="0">
                <a:hlinkClick r:id="rId2"/>
              </a:rPr>
              <a:t>/</a:t>
            </a:r>
            <a:endParaRPr lang="pt-BR" sz="2800" dirty="0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 smtClean="0">
                <a:solidFill>
                  <a:srgbClr val="0000FF"/>
                </a:solidFill>
              </a:rPr>
              <a:t>Apresentação </a:t>
            </a:r>
            <a:r>
              <a:rPr lang="pt-BR" altLang="pt-BR" sz="2800" b="1" dirty="0" smtClean="0">
                <a:solidFill>
                  <a:srgbClr val="0000FF"/>
                </a:solidFill>
                <a:hlinkClick r:id="rId3" action="ppaction://hlinkpres?slideindex=1&amp;slidetitle="/>
              </a:rPr>
              <a:t>CAD – </a:t>
            </a:r>
            <a:r>
              <a:rPr lang="pt-BR" altLang="pt-BR" sz="2800" b="1" dirty="0" err="1" smtClean="0">
                <a:solidFill>
                  <a:srgbClr val="0000FF"/>
                </a:solidFill>
                <a:hlinkClick r:id="rId3" action="ppaction://hlinkpres?slideindex=1&amp;slidetitle="/>
              </a:rPr>
              <a:t>Concrebras</a:t>
            </a:r>
            <a:endParaRPr lang="pt-BR" altLang="pt-BR" sz="28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O desenvolvimento dos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aditivos químicos </a:t>
            </a:r>
            <a:r>
              <a:rPr lang="pt-BR" altLang="pt-BR" b="1" dirty="0" smtClean="0">
                <a:solidFill>
                  <a:srgbClr val="0000FF"/>
                </a:solidFill>
              </a:rPr>
              <a:t>atraiu a atenção para os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materiais pozolânicos</a:t>
            </a:r>
            <a:r>
              <a:rPr lang="pt-BR" altLang="pt-BR" b="1" dirty="0" smtClean="0">
                <a:solidFill>
                  <a:srgbClr val="0000FF"/>
                </a:solidFill>
              </a:rPr>
              <a:t>, pois o emprego conjunto poderia resultar em grande aperfeiçoamento do concreto.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650" y="2822153"/>
            <a:ext cx="8135862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 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pozolânico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“</a:t>
            </a:r>
            <a:r>
              <a:rPr kumimoji="0" lang="pt-BR" sz="2800" b="0" i="1" u="none" strike="noStrike" cap="none" normalizeH="0" baseline="0" dirty="0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 </a:t>
            </a:r>
            <a:r>
              <a:rPr kumimoji="0" lang="pt-BR" sz="2800" b="0" i="1" u="none" strike="noStrike" cap="none" normalizeH="0" baseline="0" dirty="0" err="1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silicoso</a:t>
            </a:r>
            <a:r>
              <a:rPr kumimoji="0" lang="pt-BR" sz="2800" b="0" i="1" u="none" strike="noStrike" cap="none" normalizeH="0" baseline="0" dirty="0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ou </a:t>
            </a:r>
            <a:r>
              <a:rPr kumimoji="0" lang="pt-BR" sz="2800" b="0" i="1" u="none" strike="noStrike" cap="none" normalizeH="0" baseline="0" dirty="0" err="1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sílico</a:t>
            </a:r>
            <a:r>
              <a:rPr kumimoji="0" lang="pt-BR" sz="2800" b="0" i="1" u="none" strike="noStrike" cap="none" normalizeH="0" baseline="0" dirty="0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-aluminoso que por si só possui pouca ou nenhuma propriedade </a:t>
            </a:r>
            <a:r>
              <a:rPr kumimoji="0" lang="pt-BR" sz="2800" b="0" i="1" u="none" strike="noStrike" cap="none" normalizeH="0" baseline="0" dirty="0" err="1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cimentícea</a:t>
            </a:r>
            <a:r>
              <a:rPr kumimoji="0" lang="pt-BR" sz="2800" b="0" i="1" u="none" strike="noStrike" cap="none" normalizeH="0" baseline="0" dirty="0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mas, quando finamente dividido e na presença de umidade, reage quimicamente com o hidróxido de cálcio, à temperatura ambiente, para formar compostos com propriedades </a:t>
            </a:r>
            <a:r>
              <a:rPr kumimoji="0" lang="pt-BR" sz="2800" b="0" i="1" u="none" strike="noStrike" cap="none" normalizeH="0" baseline="0" dirty="0" err="1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cimentantes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1F771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.”</a:t>
            </a:r>
          </a:p>
          <a:p>
            <a:pPr lvl="0" algn="just"/>
            <a:r>
              <a:rPr lang="pt-BR" sz="1600" dirty="0">
                <a:solidFill>
                  <a:srgbClr val="D125B8"/>
                </a:solidFill>
                <a:latin typeface="Arial" pitchFamily="34" charset="0"/>
                <a:cs typeface="Arial" pitchFamily="34" charset="0"/>
              </a:rPr>
              <a:t>DAL MOLIN, D.C.C. Adições minerais. In: ISAIA, G.C. (ed.). Concreto: Ciência e Tecnologia. São Paulo, Instituto Brasileiro do Concreto (IBRACON), 2011, v.1, p.261-309.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rgbClr val="D125B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“</a:t>
            </a:r>
            <a:r>
              <a:rPr lang="pt-BR" altLang="pt-BR" b="1" i="1" dirty="0" smtClean="0">
                <a:solidFill>
                  <a:srgbClr val="0000FF"/>
                </a:solidFill>
              </a:rPr>
              <a:t>Foi a utilização conjunta desses dois tipos de materiais que proporcionou a obtenção dos inicialmente denominados </a:t>
            </a:r>
            <a:r>
              <a:rPr lang="pt-BR" altLang="pt-BR" b="1" i="1" u="sng" dirty="0" smtClean="0">
                <a:solidFill>
                  <a:srgbClr val="0000FF"/>
                </a:solidFill>
              </a:rPr>
              <a:t>concretos de alta resistência</a:t>
            </a:r>
            <a:r>
              <a:rPr lang="pt-BR" altLang="pt-BR" b="1" i="1" dirty="0" smtClean="0">
                <a:solidFill>
                  <a:srgbClr val="0000FF"/>
                </a:solidFill>
              </a:rPr>
              <a:t>, já que foram as elevadas </a:t>
            </a:r>
            <a:r>
              <a:rPr lang="pt-BR" altLang="pt-BR" b="1" i="1" dirty="0" err="1" smtClean="0">
                <a:solidFill>
                  <a:srgbClr val="0000FF"/>
                </a:solidFill>
              </a:rPr>
              <a:t>resistên-cias</a:t>
            </a:r>
            <a:r>
              <a:rPr lang="pt-BR" altLang="pt-BR" b="1" i="1" dirty="0" smtClean="0">
                <a:solidFill>
                  <a:srgbClr val="0000FF"/>
                </a:solidFill>
              </a:rPr>
              <a:t> mecânicas que primeiro chamaram à atenção os pesquisadores</a:t>
            </a:r>
            <a:r>
              <a:rPr lang="pt-BR" altLang="pt-BR" b="1" dirty="0" smtClean="0">
                <a:solidFill>
                  <a:srgbClr val="0000FF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4923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Em ambientes mais agressivos, como regiões polares, desertos e mares, as elevadas resistências continuaram sendo necessárias, mas não suficientes, pois 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durabilidade</a:t>
            </a:r>
            <a:r>
              <a:rPr lang="pt-BR" altLang="pt-BR" b="1" dirty="0" smtClean="0">
                <a:solidFill>
                  <a:srgbClr val="0000FF"/>
                </a:solidFill>
              </a:rPr>
              <a:t> foi outra característica importantíssima exigida.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Em termos de pesquisa, o desenvolvimento de composições (traços) de </a:t>
            </a:r>
            <a:r>
              <a:rPr lang="pt-BR" altLang="pt-BR" b="1" u="sng" dirty="0" smtClean="0">
                <a:solidFill>
                  <a:srgbClr val="1F771F"/>
                </a:solidFill>
              </a:rPr>
              <a:t>concreto com alta resistência e durabilidade</a:t>
            </a:r>
            <a:r>
              <a:rPr lang="pt-BR" altLang="pt-BR" b="1" dirty="0" smtClean="0">
                <a:solidFill>
                  <a:srgbClr val="1F771F"/>
                </a:solidFill>
              </a:rPr>
              <a:t>, foi rápido. Surgiu então o CAD.</a:t>
            </a:r>
          </a:p>
        </p:txBody>
      </p:sp>
    </p:spTree>
    <p:extLst>
      <p:ext uri="{BB962C8B-B14F-4D97-AF65-F5344CB8AC3E}">
        <p14:creationId xmlns:p14="http://schemas.microsoft.com/office/powerpoint/2010/main" val="3418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aplicação prática</a:t>
            </a:r>
            <a:r>
              <a:rPr lang="pt-BR" altLang="pt-BR" b="1" dirty="0" smtClean="0">
                <a:solidFill>
                  <a:srgbClr val="0000FF"/>
                </a:solidFill>
              </a:rPr>
              <a:t> do CAD teve de ultrapassar vários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obstáculos</a:t>
            </a:r>
            <a:r>
              <a:rPr lang="pt-BR" altLang="pt-BR" b="1" dirty="0" smtClean="0">
                <a:solidFill>
                  <a:srgbClr val="0000FF"/>
                </a:solidFill>
              </a:rPr>
              <a:t>, como: reduzida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trabalhabili-dade</a:t>
            </a:r>
            <a:r>
              <a:rPr lang="pt-BR" altLang="pt-BR" b="1" dirty="0" smtClean="0">
                <a:solidFill>
                  <a:srgbClr val="0000FF"/>
                </a:solidFill>
              </a:rPr>
              <a:t> das composições inicialmente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desenvol-vidas</a:t>
            </a:r>
            <a:r>
              <a:rPr lang="pt-BR" altLang="pt-BR" b="1" dirty="0" smtClean="0">
                <a:solidFill>
                  <a:srgbClr val="0000FF"/>
                </a:solidFill>
              </a:rPr>
              <a:t>, conservadorismo do meio técnico, pequena disponibilidade comercial em centrais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pré</a:t>
            </a:r>
            <a:r>
              <a:rPr lang="pt-BR" altLang="pt-BR" b="1" dirty="0" smtClean="0">
                <a:solidFill>
                  <a:srgbClr val="0000FF"/>
                </a:solidFill>
              </a:rPr>
              <a:t>-misturadoras, limitações impostas por normas e de cálculo estrutural,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desconhe-cimento</a:t>
            </a:r>
            <a:r>
              <a:rPr lang="pt-BR" altLang="pt-BR" b="1" dirty="0" smtClean="0">
                <a:solidFill>
                  <a:srgbClr val="0000FF"/>
                </a:solidFill>
              </a:rPr>
              <a:t> do comportamento de longo prazo.</a:t>
            </a:r>
          </a:p>
        </p:txBody>
      </p:sp>
    </p:spTree>
    <p:extLst>
      <p:ext uri="{BB962C8B-B14F-4D97-AF65-F5344CB8AC3E}">
        <p14:creationId xmlns:p14="http://schemas.microsoft.com/office/powerpoint/2010/main" val="3418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Uma das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maiores vantagens do CAD</a:t>
            </a:r>
            <a:r>
              <a:rPr lang="pt-BR" altLang="pt-BR" b="1" dirty="0" smtClean="0">
                <a:solidFill>
                  <a:srgbClr val="0000FF"/>
                </a:solidFill>
              </a:rPr>
              <a:t> é sua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capacidade de carga por unidade de custos maior do que a obtida em concretos convencionais</a:t>
            </a:r>
            <a:r>
              <a:rPr lang="pt-BR" altLang="pt-BR" b="1" dirty="0" smtClean="0">
                <a:solidFill>
                  <a:srgbClr val="0000FF"/>
                </a:solidFill>
              </a:rPr>
              <a:t>, o que compensa em algumas formas de aplicação. A utilização mais comum é em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pilares</a:t>
            </a:r>
            <a:r>
              <a:rPr lang="pt-BR" altLang="pt-BR" b="1" dirty="0" smtClean="0">
                <a:solidFill>
                  <a:srgbClr val="0000FF"/>
                </a:solidFill>
              </a:rPr>
              <a:t>, com reduções de áreas e volumes, e que proporciona ampliação da área útil das edificações, maior liberdade arquitetônica, maior velocidade de construção em altura, maior reutilização de fôrmas, redução de armação, fôrma e concreto, menor encurtamento axial, etc.</a:t>
            </a:r>
          </a:p>
        </p:txBody>
      </p:sp>
    </p:spTree>
    <p:extLst>
      <p:ext uri="{BB962C8B-B14F-4D97-AF65-F5344CB8AC3E}">
        <p14:creationId xmlns:p14="http://schemas.microsoft.com/office/powerpoint/2010/main" val="3418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68" y="790621"/>
            <a:ext cx="5412060" cy="513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01874" y="6046549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hlinkClick r:id="rId3"/>
              </a:rPr>
              <a:t>http://www.supermix.com.br/wp-content/uploads/2016/10/CAD.pdf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18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18" y="764703"/>
            <a:ext cx="5976664" cy="517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54026" y="6042445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hlinkClick r:id="rId3"/>
              </a:rPr>
              <a:t>http://www.supermix.com.br/wp-content/uploads/2016/10/CAD.pdf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54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Outras aplicações do CAD (resistências elevadas e maior durabilidade): pontes, peças pré-fabricadas, pisos e pavimentos,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recupera-ções</a:t>
            </a:r>
            <a:r>
              <a:rPr lang="pt-BR" altLang="pt-BR" b="1" dirty="0" smtClean="0">
                <a:solidFill>
                  <a:srgbClr val="0000FF"/>
                </a:solidFill>
              </a:rPr>
              <a:t> estruturais, peças protendidas, etc.</a:t>
            </a:r>
          </a:p>
        </p:txBody>
      </p:sp>
      <p:pic>
        <p:nvPicPr>
          <p:cNvPr id="9218" name="Picture 2" descr="Concreto de alto desempenho reduz seções das peças para ampliação da área ú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96" y="2924944"/>
            <a:ext cx="5220493" cy="32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82118" y="6129627"/>
            <a:ext cx="5976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0070C0"/>
                </a:solidFill>
                <a:hlinkClick r:id="rId3"/>
              </a:rPr>
              <a:t>https://www.mapadaobra.com.br/inovacao/concreto-de-alto-desempenho-reduz-secoes-das-pecas-para-ampliacao-da-area-util/</a:t>
            </a:r>
            <a:endParaRPr lang="pt-B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38.2 DEFINIÇÕES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“</a:t>
            </a:r>
            <a:r>
              <a:rPr lang="pt-BR" altLang="pt-BR" b="1" i="1" dirty="0" smtClean="0">
                <a:solidFill>
                  <a:srgbClr val="0000FF"/>
                </a:solidFill>
              </a:rPr>
              <a:t>CAD é o concreto otimizado para uma determinada utilização</a:t>
            </a:r>
            <a:r>
              <a:rPr lang="pt-BR" altLang="pt-BR" b="1" dirty="0" smtClean="0">
                <a:solidFill>
                  <a:srgbClr val="0000FF"/>
                </a:solidFill>
              </a:rPr>
              <a:t>.”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</a:rPr>
              <a:t>NBR 8953 (alta resistência):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Grupo I – C35 a C50;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- Grupo </a:t>
            </a:r>
            <a:r>
              <a:rPr lang="pt-BR" altLang="pt-BR" b="1" dirty="0" smtClean="0">
                <a:solidFill>
                  <a:srgbClr val="0000FF"/>
                </a:solidFill>
              </a:rPr>
              <a:t>II </a:t>
            </a:r>
            <a:r>
              <a:rPr lang="pt-BR" altLang="pt-BR" b="1" dirty="0">
                <a:solidFill>
                  <a:srgbClr val="0000FF"/>
                </a:solidFill>
              </a:rPr>
              <a:t>– </a:t>
            </a:r>
            <a:r>
              <a:rPr lang="pt-BR" altLang="pt-BR" b="1" dirty="0" smtClean="0">
                <a:solidFill>
                  <a:srgbClr val="0000FF"/>
                </a:solidFill>
              </a:rPr>
              <a:t>C55 </a:t>
            </a:r>
            <a:r>
              <a:rPr lang="pt-BR" altLang="pt-BR" b="1" dirty="0">
                <a:solidFill>
                  <a:srgbClr val="0000FF"/>
                </a:solidFill>
              </a:rPr>
              <a:t>a </a:t>
            </a:r>
            <a:r>
              <a:rPr lang="pt-BR" altLang="pt-BR" b="1" dirty="0" smtClean="0">
                <a:solidFill>
                  <a:srgbClr val="0000FF"/>
                </a:solidFill>
              </a:rPr>
              <a:t>C80.</a:t>
            </a:r>
            <a:endParaRPr lang="pt-BR" altLang="pt-BR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FF0000"/>
                </a:solidFill>
              </a:rPr>
              <a:t>CAD: superior ao C50.</a:t>
            </a:r>
          </a:p>
        </p:txBody>
      </p:sp>
    </p:spTree>
    <p:extLst>
      <p:ext uri="{BB962C8B-B14F-4D97-AF65-F5344CB8AC3E}">
        <p14:creationId xmlns:p14="http://schemas.microsoft.com/office/powerpoint/2010/main" val="3418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92896" y="116632"/>
            <a:ext cx="8229600" cy="652909"/>
          </a:xfrm>
        </p:spPr>
        <p:txBody>
          <a:bodyPr/>
          <a:lstStyle/>
          <a:p>
            <a:pPr eaLnBrk="1" hangingPunct="1"/>
            <a:r>
              <a:rPr lang="en-US" altLang="pt-BR" sz="3200" b="1" dirty="0" smtClean="0">
                <a:solidFill>
                  <a:srgbClr val="1F771F"/>
                </a:solidFill>
              </a:rPr>
              <a:t>REFERÊNCIAS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99B4E-C3E9-4EBB-ABC4-5233ECBD06AF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933056"/>
            <a:ext cx="18954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31840" y="836712"/>
            <a:ext cx="54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aulas seguintes tomam como base o texto da publicação:</a:t>
            </a:r>
          </a:p>
          <a:p>
            <a:pPr algn="just" eaLnBrk="1" hangingPunct="1"/>
            <a:r>
              <a:rPr lang="pt-BR" altLang="pt-BR" sz="2400" b="1" dirty="0" smtClean="0">
                <a:solidFill>
                  <a:srgbClr val="0000FF"/>
                </a:solidFill>
              </a:rPr>
              <a:t>Ivan Ramalho de Almeida. </a:t>
            </a:r>
            <a:r>
              <a:rPr lang="pt-BR" altLang="pt-BR" sz="2400" b="1" i="1" dirty="0" smtClean="0">
                <a:solidFill>
                  <a:srgbClr val="0000FF"/>
                </a:solidFill>
              </a:rPr>
              <a:t>Concretos de alto desempenho</a:t>
            </a:r>
            <a:r>
              <a:rPr lang="pt-BR" altLang="pt-BR" sz="2400" b="1" dirty="0" smtClean="0">
                <a:solidFill>
                  <a:srgbClr val="0000FF"/>
                </a:solidFill>
              </a:rPr>
              <a:t>. </a:t>
            </a:r>
            <a:r>
              <a:rPr lang="pt-BR" altLang="pt-BR" sz="2400" b="1" dirty="0">
                <a:solidFill>
                  <a:srgbClr val="0000FF"/>
                </a:solidFill>
              </a:rPr>
              <a:t>Concreto, Ensino, Pesquisa e Realizações. São Paulo, Ed. Geraldo </a:t>
            </a:r>
            <a:r>
              <a:rPr lang="pt-BR" altLang="pt-BR" sz="2400" b="1" dirty="0" err="1">
                <a:solidFill>
                  <a:srgbClr val="0000FF"/>
                </a:solidFill>
              </a:rPr>
              <a:t>Cechella</a:t>
            </a:r>
            <a:r>
              <a:rPr lang="pt-BR" altLang="pt-BR" sz="2400" b="1" dirty="0">
                <a:solidFill>
                  <a:srgbClr val="0000FF"/>
                </a:solidFill>
              </a:rPr>
              <a:t> </a:t>
            </a:r>
            <a:r>
              <a:rPr lang="pt-BR" altLang="pt-BR" sz="2400" b="1" dirty="0" err="1">
                <a:solidFill>
                  <a:srgbClr val="0000FF"/>
                </a:solidFill>
              </a:rPr>
              <a:t>Isaia</a:t>
            </a:r>
            <a:r>
              <a:rPr lang="pt-BR" altLang="pt-BR" sz="2400" b="1" dirty="0">
                <a:solidFill>
                  <a:srgbClr val="0000FF"/>
                </a:solidFill>
              </a:rPr>
              <a:t>, IBRACON, </a:t>
            </a:r>
            <a:r>
              <a:rPr lang="pt-BR" altLang="pt-BR" sz="2400" b="1" dirty="0" smtClean="0">
                <a:solidFill>
                  <a:srgbClr val="0000FF"/>
                </a:solidFill>
              </a:rPr>
              <a:t>v.2, cap.38, 2005</a:t>
            </a:r>
            <a:r>
              <a:rPr lang="pt-BR" altLang="pt-BR" sz="2400" b="1" dirty="0">
                <a:solidFill>
                  <a:srgbClr val="0000FF"/>
                </a:solidFill>
              </a:rPr>
              <a:t>, </a:t>
            </a:r>
            <a:r>
              <a:rPr lang="pt-BR" altLang="pt-BR" sz="2400" b="1" dirty="0" smtClean="0">
                <a:solidFill>
                  <a:srgbClr val="0000FF"/>
                </a:solidFill>
              </a:rPr>
              <a:t>pp.1159-1193.</a:t>
            </a:r>
          </a:p>
          <a:p>
            <a:pPr algn="just" eaLnBrk="1" hangingPunct="1"/>
            <a:endParaRPr lang="pt-BR" altLang="pt-BR" sz="2400" b="1" dirty="0" smtClean="0">
              <a:solidFill>
                <a:srgbClr val="00B0F0"/>
              </a:solidFill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estudante deve ler também o texto:</a:t>
            </a:r>
            <a:endParaRPr lang="pt-BR" alt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/>
            <a:r>
              <a:rPr lang="pt-BR" altLang="pt-BR" sz="2400" b="1" dirty="0" smtClean="0">
                <a:solidFill>
                  <a:srgbClr val="0070C0"/>
                </a:solidFill>
              </a:rPr>
              <a:t>Bernardo F. </a:t>
            </a:r>
            <a:r>
              <a:rPr lang="pt-BR" altLang="pt-BR" sz="2400" b="1" dirty="0" err="1" smtClean="0">
                <a:solidFill>
                  <a:srgbClr val="0070C0"/>
                </a:solidFill>
              </a:rPr>
              <a:t>Tutikian</a:t>
            </a:r>
            <a:r>
              <a:rPr lang="pt-BR" altLang="pt-BR" sz="2400" b="1" dirty="0">
                <a:solidFill>
                  <a:srgbClr val="0070C0"/>
                </a:solidFill>
              </a:rPr>
              <a:t> 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; </a:t>
            </a:r>
            <a:r>
              <a:rPr lang="pt-BR" altLang="pt-BR" sz="2400" b="1" dirty="0">
                <a:solidFill>
                  <a:srgbClr val="0070C0"/>
                </a:solidFill>
              </a:rPr>
              <a:t>Geraldo 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C. </a:t>
            </a:r>
            <a:r>
              <a:rPr lang="pt-BR" altLang="pt-BR" sz="2400" b="1" dirty="0" err="1" smtClean="0">
                <a:solidFill>
                  <a:srgbClr val="0070C0"/>
                </a:solidFill>
              </a:rPr>
              <a:t>Isaia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 ; Paulo </a:t>
            </a:r>
            <a:r>
              <a:rPr lang="pt-BR" altLang="pt-BR" sz="2400" b="1" dirty="0" err="1" smtClean="0">
                <a:solidFill>
                  <a:srgbClr val="0070C0"/>
                </a:solidFill>
              </a:rPr>
              <a:t>Helene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. </a:t>
            </a:r>
            <a:r>
              <a:rPr lang="pt-BR" altLang="pt-BR" sz="2400" b="1" dirty="0">
                <a:solidFill>
                  <a:srgbClr val="0070C0"/>
                </a:solidFill>
              </a:rPr>
              <a:t>Concreto 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de alto e </a:t>
            </a:r>
            <a:r>
              <a:rPr lang="pt-BR" altLang="pt-BR" sz="2400" b="1" dirty="0" err="1" smtClean="0">
                <a:solidFill>
                  <a:srgbClr val="0070C0"/>
                </a:solidFill>
              </a:rPr>
              <a:t>ultra-alto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 desempenho. </a:t>
            </a:r>
            <a:r>
              <a:rPr lang="pt-BR" altLang="pt-BR" sz="2400" b="1" i="1" dirty="0">
                <a:solidFill>
                  <a:srgbClr val="0070C0"/>
                </a:solidFill>
              </a:rPr>
              <a:t>Concreto: Ciência e Tecnologia</a:t>
            </a:r>
            <a:r>
              <a:rPr lang="pt-BR" altLang="pt-BR" sz="2400" b="1" dirty="0">
                <a:solidFill>
                  <a:srgbClr val="0070C0"/>
                </a:solidFill>
              </a:rPr>
              <a:t>. São Paulo, Ed. Geraldo </a:t>
            </a:r>
            <a:r>
              <a:rPr lang="pt-BR" altLang="pt-BR" sz="2400" b="1" dirty="0" err="1">
                <a:solidFill>
                  <a:srgbClr val="0070C0"/>
                </a:solidFill>
              </a:rPr>
              <a:t>Cechella</a:t>
            </a:r>
            <a:r>
              <a:rPr lang="pt-BR" altLang="pt-BR" sz="2400" b="1" dirty="0">
                <a:solidFill>
                  <a:srgbClr val="0070C0"/>
                </a:solidFill>
              </a:rPr>
              <a:t> </a:t>
            </a:r>
            <a:r>
              <a:rPr lang="pt-BR" altLang="pt-BR" sz="2400" b="1" dirty="0" err="1">
                <a:solidFill>
                  <a:srgbClr val="0070C0"/>
                </a:solidFill>
              </a:rPr>
              <a:t>Isaia</a:t>
            </a:r>
            <a:r>
              <a:rPr lang="pt-BR" altLang="pt-BR" sz="2400" b="1" dirty="0">
                <a:solidFill>
                  <a:srgbClr val="0070C0"/>
                </a:solidFill>
              </a:rPr>
              <a:t>, IBRACON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, v.2, cap.36, 2011</a:t>
            </a:r>
            <a:r>
              <a:rPr lang="pt-BR" altLang="pt-BR" sz="2400" b="1" dirty="0">
                <a:solidFill>
                  <a:srgbClr val="0070C0"/>
                </a:solidFill>
              </a:rPr>
              <a:t>, </a:t>
            </a:r>
            <a:r>
              <a:rPr lang="pt-BR" altLang="pt-BR" sz="2400" b="1" dirty="0" smtClean="0">
                <a:solidFill>
                  <a:srgbClr val="0070C0"/>
                </a:solidFill>
              </a:rPr>
              <a:t>pp.1282-1325</a:t>
            </a:r>
            <a:r>
              <a:rPr lang="pt-BR" altLang="pt-BR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AutoShape 4" descr="Resultado de imagem para LIVROS ibracon concret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LIVROS ibracon concret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40" name="Picture 8" descr="Concreto: Ensino, Pesquisa E Realizações (2 Volumes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00" b="3078"/>
          <a:stretch/>
        </p:blipFill>
        <p:spPr bwMode="auto">
          <a:xfrm>
            <a:off x="899593" y="980728"/>
            <a:ext cx="1854484" cy="26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38.3 MACROESTRUTURA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O CAD é muito semelhante ao concreto convencional, mas com algumas diferenças de comportamento, advindas de sua constituição interna.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</a:rPr>
              <a:t>O concreto é um material composto, </a:t>
            </a:r>
            <a:r>
              <a:rPr lang="pt-BR" altLang="pt-BR" b="1" dirty="0" err="1" smtClean="0">
                <a:solidFill>
                  <a:srgbClr val="0070C0"/>
                </a:solidFill>
              </a:rPr>
              <a:t>hetero-gêneo</a:t>
            </a:r>
            <a:r>
              <a:rPr lang="pt-BR" altLang="pt-BR" b="1" dirty="0" smtClean="0">
                <a:solidFill>
                  <a:srgbClr val="0070C0"/>
                </a:solidFill>
              </a:rPr>
              <a:t>, apresenta vazios, e duas fases: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600" b="1" dirty="0" smtClean="0">
              <a:solidFill>
                <a:srgbClr val="0070C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matriz (pasta de cimento);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- carga (agregados).</a:t>
            </a:r>
          </a:p>
        </p:txBody>
      </p:sp>
    </p:spTree>
    <p:extLst>
      <p:ext uri="{BB962C8B-B14F-4D97-AF65-F5344CB8AC3E}">
        <p14:creationId xmlns:p14="http://schemas.microsoft.com/office/powerpoint/2010/main" val="3418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620688"/>
            <a:ext cx="81359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O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comportamento</a:t>
            </a:r>
            <a:r>
              <a:rPr lang="pt-BR" altLang="pt-BR" b="1" dirty="0" smtClean="0">
                <a:solidFill>
                  <a:srgbClr val="0000FF"/>
                </a:solidFill>
              </a:rPr>
              <a:t> do CAD é governado pela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qualidade das fases pasta e agregados</a:t>
            </a:r>
            <a:r>
              <a:rPr lang="pt-BR" altLang="pt-BR" b="1" dirty="0" smtClean="0">
                <a:solidFill>
                  <a:srgbClr val="0000FF"/>
                </a:solidFill>
              </a:rPr>
              <a:t> bem como da sua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interação</a:t>
            </a:r>
            <a:r>
              <a:rPr lang="pt-BR" altLang="pt-BR" b="1" dirty="0" smtClean="0">
                <a:solidFill>
                  <a:srgbClr val="0000FF"/>
                </a:solidFill>
              </a:rPr>
              <a:t> (ligação ou interface agregado-pasta).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45" y="2636912"/>
            <a:ext cx="6566196" cy="383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5" y="6386063"/>
            <a:ext cx="8135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hlinkClick r:id="rId3"/>
              </a:rPr>
              <a:t>https://www.researchgate.net/figure/a-Microstructure-of-the-high-performance-concrete-studied-herein-b-Fractured-surface_fig5_29643627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18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Resultados de pesquisa do comportamento de concretos com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seixo britado</a:t>
            </a:r>
            <a:r>
              <a:rPr lang="pt-BR" altLang="pt-BR" b="1" dirty="0" smtClean="0">
                <a:solidFill>
                  <a:srgbClr val="0000FF"/>
                </a:solidFill>
              </a:rPr>
              <a:t> de boa resistência: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- Concretos com resistência até 80 MPa, as fissuras desenvolviam-se na pasta e na interface agregado-pasta, comportamento típico de material composto;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- Entre 80 e 100 MPa, as fissuras começavam a penetrar nos agregados, comportamento de material homogêneo (capacidade de carga dos agregados e da pasta aproximadamente igual.</a:t>
            </a:r>
          </a:p>
        </p:txBody>
      </p:sp>
    </p:spTree>
    <p:extLst>
      <p:ext uri="{BB962C8B-B14F-4D97-AF65-F5344CB8AC3E}">
        <p14:creationId xmlns:p14="http://schemas.microsoft.com/office/powerpoint/2010/main" val="3418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Acima de 100 MPa os agregados eram os componentes mais fracos, comportamento como material composto.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5" y="2453506"/>
            <a:ext cx="7993595" cy="375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Portanto, para obter resistência superior a 80 MPa, três aspectos são importantes: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marL="457200" indent="-457200" algn="just"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1F771F"/>
                </a:solidFill>
              </a:rPr>
              <a:t>qualidade da pasta de cimento;</a:t>
            </a:r>
          </a:p>
          <a:p>
            <a:pPr marL="457200" indent="-457200" algn="just"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D125B8"/>
                </a:solidFill>
              </a:rPr>
              <a:t>agregados;</a:t>
            </a:r>
          </a:p>
          <a:p>
            <a:pPr marL="457200" indent="-457200" algn="just" eaLnBrk="1" hangingPunct="1">
              <a:spcBef>
                <a:spcPct val="0"/>
              </a:spcBef>
              <a:buFontTx/>
              <a:buChar char="-"/>
            </a:pPr>
            <a:r>
              <a:rPr lang="pt-BR" altLang="pt-BR" b="1" dirty="0" smtClean="0">
                <a:solidFill>
                  <a:srgbClr val="0070C0"/>
                </a:solidFill>
              </a:rPr>
              <a:t>interface agregado-pasta.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No CAD as propriedades dos agregados são mais importantes que nos concretos convencionais.</a:t>
            </a:r>
          </a:p>
        </p:txBody>
      </p:sp>
    </p:spTree>
    <p:extLst>
      <p:ext uri="{BB962C8B-B14F-4D97-AF65-F5344CB8AC3E}">
        <p14:creationId xmlns:p14="http://schemas.microsoft.com/office/powerpoint/2010/main" val="34185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38.4 MICROESTRUTURA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38.4.1 FASE PASTA DE CIMENTO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smtClean="0">
                <a:solidFill>
                  <a:srgbClr val="0000FF"/>
                </a:solidFill>
              </a:rPr>
              <a:t>Pasta de cimento</a:t>
            </a:r>
            <a:r>
              <a:rPr lang="pt-BR" altLang="pt-BR" b="1" dirty="0" smtClean="0">
                <a:solidFill>
                  <a:srgbClr val="0000FF"/>
                </a:solidFill>
              </a:rPr>
              <a:t>: mistura de cimento e água.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smtClean="0">
                <a:solidFill>
                  <a:srgbClr val="7030A0"/>
                </a:solidFill>
              </a:rPr>
              <a:t>Funções da água</a:t>
            </a:r>
            <a:r>
              <a:rPr lang="pt-BR" altLang="pt-BR" b="1" dirty="0" smtClean="0">
                <a:solidFill>
                  <a:srgbClr val="7030A0"/>
                </a:solidFill>
              </a:rPr>
              <a:t>: promover a trabalhabilidade da mistura e hidratar as partículas de cimento.</a:t>
            </a:r>
            <a:endParaRPr lang="pt-BR" altLang="pt-BR" sz="2000" b="1" dirty="0" smtClean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58" y="3645024"/>
            <a:ext cx="5210977" cy="280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66139" y="6453336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hlinkClick r:id="rId3"/>
              </a:rPr>
              <a:t>https://www.portaldoconcreto.com.br/concreto-alto-desempenho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478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Fase </a:t>
            </a:r>
            <a:r>
              <a:rPr lang="pt-BR" altLang="pt-BR" b="1" u="sng" dirty="0">
                <a:solidFill>
                  <a:srgbClr val="0000FF"/>
                </a:solidFill>
              </a:rPr>
              <a:t>aglomerante do concreto</a:t>
            </a:r>
            <a:r>
              <a:rPr lang="pt-BR" altLang="pt-BR" b="1" dirty="0">
                <a:solidFill>
                  <a:srgbClr val="0000FF"/>
                </a:solidFill>
              </a:rPr>
              <a:t> (pasta de cimento</a:t>
            </a:r>
            <a:r>
              <a:rPr lang="pt-BR" altLang="pt-BR" b="1" dirty="0" smtClean="0">
                <a:solidFill>
                  <a:srgbClr val="0000FF"/>
                </a:solidFill>
              </a:rPr>
              <a:t>):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- é </a:t>
            </a:r>
            <a:r>
              <a:rPr lang="pt-BR" altLang="pt-BR" b="1" dirty="0">
                <a:solidFill>
                  <a:srgbClr val="7030A0"/>
                </a:solidFill>
              </a:rPr>
              <a:t>produzida pela hidratação do cimento, e consiste principalmente de dois componentes: </a:t>
            </a:r>
            <a:r>
              <a:rPr lang="pt-BR" altLang="pt-BR" b="1" u="sng" dirty="0">
                <a:solidFill>
                  <a:srgbClr val="7030A0"/>
                </a:solidFill>
              </a:rPr>
              <a:t>gel de silicato de cálcio hidratado</a:t>
            </a:r>
            <a:r>
              <a:rPr lang="pt-BR" altLang="pt-BR" b="1" dirty="0">
                <a:solidFill>
                  <a:srgbClr val="7030A0"/>
                </a:solidFill>
              </a:rPr>
              <a:t> (fase C-S-H), parte útil</a:t>
            </a:r>
            <a:r>
              <a:rPr lang="pt-BR" altLang="pt-BR" b="1" dirty="0" smtClean="0">
                <a:solidFill>
                  <a:srgbClr val="7030A0"/>
                </a:solidFill>
              </a:rPr>
              <a:t>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- fase </a:t>
            </a:r>
            <a:r>
              <a:rPr lang="pt-BR" altLang="pt-BR" b="1" u="sng" dirty="0" smtClean="0">
                <a:solidFill>
                  <a:srgbClr val="1F771F"/>
                </a:solidFill>
              </a:rPr>
              <a:t>hidróxido de cálcio</a:t>
            </a:r>
            <a:r>
              <a:rPr lang="pt-BR" altLang="pt-BR" b="1" dirty="0" smtClean="0">
                <a:solidFill>
                  <a:srgbClr val="1F771F"/>
                </a:solidFill>
              </a:rPr>
              <a:t> (C-H), parte neutra ou prejudicial.</a:t>
            </a:r>
          </a:p>
        </p:txBody>
      </p:sp>
    </p:spTree>
    <p:extLst>
      <p:ext uri="{BB962C8B-B14F-4D97-AF65-F5344CB8AC3E}">
        <p14:creationId xmlns:p14="http://schemas.microsoft.com/office/powerpoint/2010/main" val="18478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A resistência da pasta de cimento é influenciada por vários </a:t>
            </a:r>
            <a:r>
              <a:rPr lang="pt-BR" altLang="pt-BR" b="1" dirty="0" smtClean="0">
                <a:solidFill>
                  <a:srgbClr val="0000FF"/>
                </a:solidFill>
              </a:rPr>
              <a:t>fatores: natureza e dosagem do cimento, idade do material, grau de hidratação do cimento, relação água-cimento e porosidade da pasta.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A lei de </a:t>
            </a:r>
            <a:r>
              <a:rPr lang="pt-BR" altLang="pt-BR" b="1" dirty="0" err="1" smtClean="0">
                <a:solidFill>
                  <a:srgbClr val="1F771F"/>
                </a:solidFill>
              </a:rPr>
              <a:t>Abrams</a:t>
            </a:r>
            <a:r>
              <a:rPr lang="pt-BR" altLang="pt-BR" b="1" dirty="0" smtClean="0">
                <a:solidFill>
                  <a:srgbClr val="1F771F"/>
                </a:solidFill>
              </a:rPr>
              <a:t> é também válida para o CAD (relação inversa da resistência à compressão com a relação a/c).</a:t>
            </a:r>
          </a:p>
        </p:txBody>
      </p:sp>
    </p:spTree>
    <p:extLst>
      <p:ext uri="{BB962C8B-B14F-4D97-AF65-F5344CB8AC3E}">
        <p14:creationId xmlns:p14="http://schemas.microsoft.com/office/powerpoint/2010/main" val="18478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Nos concretos com relação a/c baixa (CAD) os grãos de cimento estão mais próximos entre si, que permite estabelecer mais rapidamente, nas menores idades, um sistema contínuo de produtos hidratados. Os concretos passam então a exibir maiores resistências finais e maiores resistências iniciais em relação às finais, ou seja, apresentam um aumento mais rápido das resistências.</a:t>
            </a:r>
          </a:p>
        </p:txBody>
      </p:sp>
    </p:spTree>
    <p:extLst>
      <p:ext uri="{BB962C8B-B14F-4D97-AF65-F5344CB8AC3E}">
        <p14:creationId xmlns:p14="http://schemas.microsoft.com/office/powerpoint/2010/main" val="18478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“</a:t>
            </a:r>
            <a:r>
              <a:rPr lang="pt-BR" altLang="pt-BR" b="1" i="1" dirty="0" smtClean="0">
                <a:solidFill>
                  <a:srgbClr val="0000FF"/>
                </a:solidFill>
              </a:rPr>
              <a:t>A fabricação de concretos com as relações a/c mais baixas possíveis, uma boa prática no caso dos concretos correntes, é fundamental para a obtenção dos CAD, que exibem relações a/c situadas em geral entre 0,20 e 0,40</a:t>
            </a:r>
            <a:r>
              <a:rPr lang="pt-BR" altLang="pt-BR" b="1" dirty="0" smtClean="0">
                <a:solidFill>
                  <a:srgbClr val="0000FF"/>
                </a:solidFill>
              </a:rPr>
              <a:t>.”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Fatores que exercem maior influência sobre as resistências mecânicas dos concretos: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0070C0"/>
                </a:solidFill>
              </a:rPr>
              <a:t>- porosidade;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- porometria da pasta de cimento.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(Quanto menor a porosidade e a dimensão dos poros, maiores as resistências).</a:t>
            </a:r>
          </a:p>
        </p:txBody>
      </p:sp>
    </p:spTree>
    <p:extLst>
      <p:ext uri="{BB962C8B-B14F-4D97-AF65-F5344CB8AC3E}">
        <p14:creationId xmlns:p14="http://schemas.microsoft.com/office/powerpoint/2010/main" val="18478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1367"/>
            <a:ext cx="8229600" cy="64735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CONCRETO DE ALTO DESEMPENHO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755576" y="1124744"/>
            <a:ext cx="458050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38.1 INTRODUÇÃO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100" b="1" dirty="0" smtClean="0">
                <a:solidFill>
                  <a:srgbClr val="0000FF"/>
                </a:solidFill>
              </a:rPr>
              <a:t>O Concreto Armado é o material de construção mais largamente utilizado, e após a 2</a:t>
            </a:r>
            <a:r>
              <a:rPr lang="pt-BR" altLang="pt-BR" sz="3100" b="1" baseline="30000" dirty="0" smtClean="0">
                <a:solidFill>
                  <a:srgbClr val="0000FF"/>
                </a:solidFill>
              </a:rPr>
              <a:t>a</a:t>
            </a:r>
            <a:r>
              <a:rPr lang="pt-BR" altLang="pt-BR" sz="3100" b="1" dirty="0" smtClean="0">
                <a:solidFill>
                  <a:srgbClr val="0000FF"/>
                </a:solidFill>
              </a:rPr>
              <a:t> Guerra </a:t>
            </a:r>
            <a:r>
              <a:rPr lang="pt-BR" altLang="pt-BR" sz="3100" b="1" dirty="0" err="1" smtClean="0">
                <a:solidFill>
                  <a:srgbClr val="0000FF"/>
                </a:solidFill>
              </a:rPr>
              <a:t>Mun-dial</a:t>
            </a:r>
            <a:r>
              <a:rPr lang="pt-BR" altLang="pt-BR" sz="3100" b="1" dirty="0" smtClean="0">
                <a:solidFill>
                  <a:srgbClr val="0000FF"/>
                </a:solidFill>
              </a:rPr>
              <a:t> (década de 50) é que foi empregado </a:t>
            </a:r>
            <a:r>
              <a:rPr lang="pt-BR" altLang="pt-BR" sz="3100" b="1" dirty="0" err="1" smtClean="0">
                <a:solidFill>
                  <a:srgbClr val="0000FF"/>
                </a:solidFill>
              </a:rPr>
              <a:t>mundial-mente</a:t>
            </a:r>
            <a:r>
              <a:rPr lang="pt-BR" altLang="pt-BR" sz="3100" b="1" dirty="0" smtClean="0">
                <a:solidFill>
                  <a:srgbClr val="0000FF"/>
                </a:solidFill>
              </a:rPr>
              <a:t>, em obras de construção civil, </a:t>
            </a:r>
            <a:r>
              <a:rPr lang="pt-BR" altLang="pt-BR" sz="3100" b="1" dirty="0" err="1" smtClean="0">
                <a:solidFill>
                  <a:srgbClr val="0000FF"/>
                </a:solidFill>
              </a:rPr>
              <a:t>infraes-trutura</a:t>
            </a:r>
            <a:r>
              <a:rPr lang="pt-BR" altLang="pt-BR" sz="3100" b="1" dirty="0" smtClean="0">
                <a:solidFill>
                  <a:srgbClr val="0000FF"/>
                </a:solidFill>
              </a:rPr>
              <a:t> de transportes, indústrias, etc.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2AD6C-016B-426F-89F4-AA175CF1190C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concreto de alto desempen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555434" cy="28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580112" y="4346520"/>
            <a:ext cx="3275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hlinkClick r:id="rId3"/>
              </a:rPr>
              <a:t>https://www.atex.com.br/blog/materiais/conheca-os-principais-tipos-de-concreto-utilizado-na-construcao-civil/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Quatro maneiras para diminuir a porosidade e/ou porometria: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</a:rPr>
              <a:t>- diminuir a relação a/c;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- preencher os poros com materiais finos;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- aumentar o grau de hidratação da pasta de cimento;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FF0000"/>
                </a:solidFill>
              </a:rPr>
              <a:t>- aplicar altas pressões (ou compactação).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As duas primeiras podem ser obtidas com a introdução de aditivos químicos redutores de água e adições minerais,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18478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u="sng" dirty="0">
                <a:solidFill>
                  <a:srgbClr val="0000FF"/>
                </a:solidFill>
              </a:rPr>
              <a:t>Adições/Aditivos</a:t>
            </a:r>
            <a:r>
              <a:rPr lang="pt-BR" altLang="pt-BR" b="1" dirty="0">
                <a:solidFill>
                  <a:srgbClr val="0000FF"/>
                </a:solidFill>
              </a:rPr>
              <a:t>: são “</a:t>
            </a:r>
            <a:r>
              <a:rPr lang="pt-BR" altLang="pt-BR" b="1" i="1" dirty="0">
                <a:solidFill>
                  <a:srgbClr val="0000FF"/>
                </a:solidFill>
              </a:rPr>
              <a:t>materiais que não sejam agregados, cimento e água, e que são adicionados à dosagem do concreto </a:t>
            </a:r>
            <a:r>
              <a:rPr lang="pt-BR" altLang="pt-BR" b="1" i="1" dirty="0" err="1" smtClean="0">
                <a:solidFill>
                  <a:srgbClr val="0000FF"/>
                </a:solidFill>
              </a:rPr>
              <a:t>imediata-mente</a:t>
            </a:r>
            <a:r>
              <a:rPr lang="pt-BR" altLang="pt-BR" b="1" i="1" dirty="0" smtClean="0">
                <a:solidFill>
                  <a:srgbClr val="0000FF"/>
                </a:solidFill>
              </a:rPr>
              <a:t> </a:t>
            </a:r>
            <a:r>
              <a:rPr lang="pt-BR" altLang="pt-BR" b="1" i="1" dirty="0">
                <a:solidFill>
                  <a:srgbClr val="0000FF"/>
                </a:solidFill>
              </a:rPr>
              <a:t>antes ou durante a mistura</a:t>
            </a:r>
            <a:r>
              <a:rPr lang="pt-BR" altLang="pt-BR" b="1" dirty="0">
                <a:solidFill>
                  <a:srgbClr val="0000FF"/>
                </a:solidFill>
              </a:rPr>
              <a:t>.”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2AA22A"/>
                </a:solidFill>
              </a:rPr>
              <a:t>Fonte: MEHTA</a:t>
            </a:r>
            <a:r>
              <a:rPr lang="pt-BR" altLang="pt-BR" sz="2400" b="1" dirty="0">
                <a:solidFill>
                  <a:srgbClr val="2AA22A"/>
                </a:solidFill>
              </a:rPr>
              <a:t>, P.K. ; MONTEIRO, P.J.M. </a:t>
            </a:r>
            <a:r>
              <a:rPr lang="pt-BR" altLang="pt-BR" sz="2400" b="1" i="1" dirty="0">
                <a:solidFill>
                  <a:srgbClr val="2AA22A"/>
                </a:solidFill>
              </a:rPr>
              <a:t>Concreto – Microestrutura, Propriedades e Materiais</a:t>
            </a:r>
            <a:r>
              <a:rPr lang="pt-BR" altLang="pt-BR" sz="2400" b="1" dirty="0">
                <a:solidFill>
                  <a:srgbClr val="2AA22A"/>
                </a:solidFill>
              </a:rPr>
              <a:t>. São Paulo, </a:t>
            </a:r>
            <a:r>
              <a:rPr lang="pt-BR" altLang="pt-BR" sz="2400" b="1" dirty="0" smtClean="0">
                <a:solidFill>
                  <a:srgbClr val="2AA22A"/>
                </a:solidFill>
              </a:rPr>
              <a:t>Instituto Brasileiro </a:t>
            </a:r>
            <a:r>
              <a:rPr lang="pt-BR" altLang="pt-BR" sz="2400" b="1" dirty="0">
                <a:solidFill>
                  <a:srgbClr val="2AA22A"/>
                </a:solidFill>
              </a:rPr>
              <a:t>do Concreto (IBRACON), 2a ed., 2014, 782p</a:t>
            </a:r>
            <a:r>
              <a:rPr lang="pt-BR" altLang="pt-BR" sz="2400" b="1" dirty="0" smtClean="0">
                <a:solidFill>
                  <a:srgbClr val="2AA22A"/>
                </a:solidFill>
              </a:rPr>
              <a:t>.</a:t>
            </a:r>
            <a:endParaRPr lang="pt-BR" altLang="pt-BR" sz="2400" b="1" dirty="0">
              <a:solidFill>
                <a:srgbClr val="2AA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Exemplos </a:t>
            </a:r>
            <a:r>
              <a:rPr lang="pt-BR" altLang="pt-BR" b="1" dirty="0">
                <a:solidFill>
                  <a:srgbClr val="0000FF"/>
                </a:solidFill>
              </a:rPr>
              <a:t>de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adições minerais</a:t>
            </a:r>
            <a:r>
              <a:rPr lang="pt-BR" altLang="pt-BR" b="1" dirty="0" smtClean="0">
                <a:solidFill>
                  <a:srgbClr val="0000FF"/>
                </a:solidFill>
              </a:rPr>
              <a:t>: </a:t>
            </a:r>
            <a:r>
              <a:rPr lang="pt-BR" altLang="pt-BR" b="1" dirty="0">
                <a:solidFill>
                  <a:srgbClr val="0000FF"/>
                </a:solidFill>
              </a:rPr>
              <a:t>cinza </a:t>
            </a:r>
            <a:r>
              <a:rPr lang="pt-BR" altLang="pt-BR" b="1" dirty="0" smtClean="0">
                <a:solidFill>
                  <a:srgbClr val="0000FF"/>
                </a:solidFill>
              </a:rPr>
              <a:t>volante,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pozolana</a:t>
            </a:r>
            <a:r>
              <a:rPr lang="pt-BR" altLang="pt-BR" b="1" dirty="0" smtClean="0">
                <a:solidFill>
                  <a:srgbClr val="0000FF"/>
                </a:solidFill>
              </a:rPr>
              <a:t> natural, sílica ativa,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metacaulim</a:t>
            </a:r>
            <a:r>
              <a:rPr lang="pt-BR" altLang="pt-BR" b="1" dirty="0" smtClean="0">
                <a:solidFill>
                  <a:srgbClr val="0000FF"/>
                </a:solidFill>
              </a:rPr>
              <a:t>, etc.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smtClean="0">
                <a:solidFill>
                  <a:srgbClr val="D125B8"/>
                </a:solidFill>
              </a:rPr>
              <a:t>Cinza </a:t>
            </a:r>
            <a:r>
              <a:rPr lang="pt-BR" altLang="pt-BR" b="1" u="sng" dirty="0">
                <a:solidFill>
                  <a:srgbClr val="D125B8"/>
                </a:solidFill>
              </a:rPr>
              <a:t>volante</a:t>
            </a:r>
            <a:r>
              <a:rPr lang="pt-BR" altLang="pt-BR" b="1" dirty="0">
                <a:solidFill>
                  <a:srgbClr val="D125B8"/>
                </a:solidFill>
              </a:rPr>
              <a:t>: “</a:t>
            </a:r>
            <a:r>
              <a:rPr lang="pt-BR" altLang="pt-BR" b="1" i="1" dirty="0">
                <a:solidFill>
                  <a:srgbClr val="D125B8"/>
                </a:solidFill>
              </a:rPr>
              <a:t>material finamente particulado proveniente da queima – com o objetivo de gerar energia - de </a:t>
            </a:r>
            <a:r>
              <a:rPr lang="pt-BR" altLang="pt-BR" b="1" i="1" dirty="0" smtClean="0">
                <a:solidFill>
                  <a:srgbClr val="D125B8"/>
                </a:solidFill>
              </a:rPr>
              <a:t>carvão pulverizado </a:t>
            </a:r>
            <a:r>
              <a:rPr lang="pt-BR" altLang="pt-BR" b="1" i="1" dirty="0">
                <a:solidFill>
                  <a:srgbClr val="D125B8"/>
                </a:solidFill>
              </a:rPr>
              <a:t>em usinas termoelétricas</a:t>
            </a:r>
            <a:r>
              <a:rPr lang="pt-BR" altLang="pt-BR" b="1" dirty="0" smtClean="0">
                <a:solidFill>
                  <a:srgbClr val="D125B8"/>
                </a:solidFill>
              </a:rPr>
              <a:t>.”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smtClean="0">
                <a:solidFill>
                  <a:srgbClr val="2AA22A"/>
                </a:solidFill>
              </a:rPr>
              <a:t>Fonte: DAL </a:t>
            </a:r>
            <a:r>
              <a:rPr lang="pt-BR" altLang="pt-BR" sz="2400" b="1" dirty="0">
                <a:solidFill>
                  <a:srgbClr val="2AA22A"/>
                </a:solidFill>
              </a:rPr>
              <a:t>MOLIN, D.C.C. Adições minerais. In: ISAIA, G.C. (ed.). Concreto: Ciência e Tecnologia. São Paulo, Instituto Brasileiro do Concreto (IBRACON), 2011, v.1, p.261-309</a:t>
            </a:r>
            <a:r>
              <a:rPr lang="pt-BR" altLang="pt-BR" sz="2400" b="1" dirty="0" smtClean="0">
                <a:solidFill>
                  <a:srgbClr val="2AA22A"/>
                </a:solidFill>
              </a:rPr>
              <a:t>.</a:t>
            </a:r>
            <a:endParaRPr lang="pt-BR" altLang="pt-BR" sz="2400" b="1" dirty="0">
              <a:solidFill>
                <a:srgbClr val="2AA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err="1" smtClean="0">
                <a:solidFill>
                  <a:srgbClr val="0000FF"/>
                </a:solidFill>
              </a:rPr>
              <a:t>Pozolana</a:t>
            </a:r>
            <a:r>
              <a:rPr lang="pt-BR" altLang="pt-BR" b="1" u="sng" dirty="0" smtClean="0">
                <a:solidFill>
                  <a:srgbClr val="0000FF"/>
                </a:solidFill>
              </a:rPr>
              <a:t> </a:t>
            </a:r>
            <a:r>
              <a:rPr lang="pt-BR" altLang="pt-BR" b="1" u="sng" dirty="0">
                <a:solidFill>
                  <a:srgbClr val="0000FF"/>
                </a:solidFill>
              </a:rPr>
              <a:t>natural</a:t>
            </a:r>
            <a:r>
              <a:rPr lang="pt-BR" altLang="pt-BR" b="1" dirty="0">
                <a:solidFill>
                  <a:srgbClr val="0000FF"/>
                </a:solidFill>
              </a:rPr>
              <a:t>: “</a:t>
            </a:r>
            <a:r>
              <a:rPr lang="pt-BR" altLang="pt-BR" b="1" i="1" dirty="0">
                <a:solidFill>
                  <a:srgbClr val="0000FF"/>
                </a:solidFill>
              </a:rPr>
              <a:t>materiais de origem vulcânica, geralmente ácidos, ou de origem sedimentar</a:t>
            </a:r>
            <a:r>
              <a:rPr lang="pt-BR" altLang="pt-BR" b="1" dirty="0" smtClean="0">
                <a:solidFill>
                  <a:srgbClr val="0000FF"/>
                </a:solidFill>
              </a:rPr>
              <a:t>.” </a:t>
            </a:r>
            <a:r>
              <a:rPr lang="pt-BR" altLang="pt-BR" b="1" dirty="0">
                <a:solidFill>
                  <a:srgbClr val="0000FF"/>
                </a:solidFill>
              </a:rPr>
              <a:t>Existem </a:t>
            </a:r>
            <a:r>
              <a:rPr lang="pt-BR" altLang="pt-BR" b="1" dirty="0" smtClean="0">
                <a:solidFill>
                  <a:srgbClr val="0000FF"/>
                </a:solidFill>
              </a:rPr>
              <a:t>também pozolanas </a:t>
            </a:r>
            <a:r>
              <a:rPr lang="pt-BR" altLang="pt-BR" b="1" dirty="0">
                <a:solidFill>
                  <a:srgbClr val="0000FF"/>
                </a:solidFill>
              </a:rPr>
              <a:t>artificiais.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smtClean="0">
                <a:solidFill>
                  <a:srgbClr val="7030A0"/>
                </a:solidFill>
              </a:rPr>
              <a:t>Sílica </a:t>
            </a:r>
            <a:r>
              <a:rPr lang="pt-BR" altLang="pt-BR" b="1" u="sng" dirty="0">
                <a:solidFill>
                  <a:srgbClr val="7030A0"/>
                </a:solidFill>
              </a:rPr>
              <a:t>ativa</a:t>
            </a:r>
            <a:r>
              <a:rPr lang="pt-BR" altLang="pt-BR" b="1" dirty="0">
                <a:solidFill>
                  <a:srgbClr val="7030A0"/>
                </a:solidFill>
              </a:rPr>
              <a:t>: subproduto resultante do processo de obtenção do </a:t>
            </a:r>
            <a:r>
              <a:rPr lang="pt-BR" altLang="pt-BR" b="1" dirty="0" err="1">
                <a:solidFill>
                  <a:srgbClr val="7030A0"/>
                </a:solidFill>
              </a:rPr>
              <a:t>ferro-silício</a:t>
            </a:r>
            <a:r>
              <a:rPr lang="pt-BR" altLang="pt-BR" b="1" dirty="0">
                <a:solidFill>
                  <a:srgbClr val="7030A0"/>
                </a:solidFill>
              </a:rPr>
              <a:t> e do silício-metálico, o primeiro destinado </a:t>
            </a:r>
            <a:r>
              <a:rPr lang="pt-BR" altLang="pt-BR" b="1" dirty="0" smtClean="0">
                <a:solidFill>
                  <a:srgbClr val="7030A0"/>
                </a:solidFill>
              </a:rPr>
              <a:t>à produção </a:t>
            </a:r>
            <a:r>
              <a:rPr lang="pt-BR" altLang="pt-BR" b="1" dirty="0">
                <a:solidFill>
                  <a:srgbClr val="7030A0"/>
                </a:solidFill>
              </a:rPr>
              <a:t>de aços comuns e o segundo utilizado na fabricação de silicone, semicondutores e células solares</a:t>
            </a:r>
            <a:r>
              <a:rPr lang="pt-BR" altLang="pt-BR" b="1" dirty="0" smtClean="0">
                <a:solidFill>
                  <a:srgbClr val="7030A0"/>
                </a:solidFill>
              </a:rPr>
              <a:t>.</a:t>
            </a:r>
            <a:endParaRPr lang="pt-BR" altLang="pt-BR" b="1" dirty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2AA22A"/>
                </a:solidFill>
              </a:rPr>
              <a:t>Fonte: DAL MOLIN, D.C.C. Adições minerais. In: ISAIA, G.C. (ed.). Concreto: Ciência e Tecnologia. São Paulo, Instituto Brasileiro do Concreto (IBRACON), 2011, v.1, p.261-309</a:t>
            </a:r>
            <a:r>
              <a:rPr lang="pt-BR" altLang="pt-BR" sz="2400" b="1" dirty="0" smtClean="0">
                <a:solidFill>
                  <a:srgbClr val="2AA22A"/>
                </a:solidFill>
              </a:rPr>
              <a:t>.</a:t>
            </a:r>
            <a:endParaRPr lang="pt-BR" altLang="pt-BR" sz="2400" b="1" dirty="0">
              <a:solidFill>
                <a:srgbClr val="2AA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err="1" smtClean="0">
                <a:solidFill>
                  <a:srgbClr val="0000FF"/>
                </a:solidFill>
              </a:rPr>
              <a:t>Metacaulim</a:t>
            </a:r>
            <a:r>
              <a:rPr lang="pt-BR" altLang="pt-BR" b="1" dirty="0" smtClean="0">
                <a:solidFill>
                  <a:srgbClr val="0000FF"/>
                </a:solidFill>
              </a:rPr>
              <a:t>: “</a:t>
            </a:r>
            <a:r>
              <a:rPr lang="pt-BR" altLang="pt-BR" b="1" i="1" dirty="0" smtClean="0">
                <a:solidFill>
                  <a:srgbClr val="0000FF"/>
                </a:solidFill>
              </a:rPr>
              <a:t>é </a:t>
            </a:r>
            <a:r>
              <a:rPr lang="pt-BR" altLang="pt-BR" b="1" i="1" dirty="0">
                <a:solidFill>
                  <a:srgbClr val="0000FF"/>
                </a:solidFill>
              </a:rPr>
              <a:t>uma adição mineral </a:t>
            </a:r>
            <a:r>
              <a:rPr lang="pt-BR" altLang="pt-BR" b="1" i="1" dirty="0" err="1" smtClean="0">
                <a:solidFill>
                  <a:srgbClr val="0000FF"/>
                </a:solidFill>
              </a:rPr>
              <a:t>aluminossilicosa</a:t>
            </a:r>
            <a:r>
              <a:rPr lang="pt-BR" altLang="pt-BR" b="1" i="1" dirty="0" smtClean="0">
                <a:solidFill>
                  <a:srgbClr val="0000FF"/>
                </a:solidFill>
              </a:rPr>
              <a:t> </a:t>
            </a:r>
            <a:r>
              <a:rPr lang="pt-BR" altLang="pt-BR" b="1" i="1" dirty="0">
                <a:solidFill>
                  <a:srgbClr val="0000FF"/>
                </a:solidFill>
              </a:rPr>
              <a:t>obtida, normalmente, da calcinação, entre 600 e </a:t>
            </a:r>
            <a:r>
              <a:rPr lang="pt-BR" altLang="pt-BR" b="1" i="1" dirty="0" smtClean="0">
                <a:solidFill>
                  <a:srgbClr val="0000FF"/>
                </a:solidFill>
              </a:rPr>
              <a:t>900</a:t>
            </a:r>
            <a:r>
              <a:rPr lang="pt-BR" altLang="pt-BR" b="1" i="1" dirty="0" smtClean="0">
                <a:solidFill>
                  <a:srgbClr val="0000FF"/>
                </a:solidFill>
                <a:sym typeface="Symbol"/>
              </a:rPr>
              <a:t> </a:t>
            </a:r>
            <a:r>
              <a:rPr lang="pt-BR" altLang="pt-BR" b="1" i="1" dirty="0" smtClean="0">
                <a:solidFill>
                  <a:srgbClr val="0000FF"/>
                </a:solidFill>
              </a:rPr>
              <a:t>C</a:t>
            </a:r>
            <a:r>
              <a:rPr lang="pt-BR" altLang="pt-BR" b="1" i="1" dirty="0">
                <a:solidFill>
                  <a:srgbClr val="0000FF"/>
                </a:solidFill>
              </a:rPr>
              <a:t>, de alguns </a:t>
            </a:r>
            <a:r>
              <a:rPr lang="pt-BR" altLang="pt-BR" b="1" i="1" dirty="0" smtClean="0">
                <a:solidFill>
                  <a:srgbClr val="0000FF"/>
                </a:solidFill>
              </a:rPr>
              <a:t>tipos de </a:t>
            </a:r>
            <a:r>
              <a:rPr lang="pt-BR" altLang="pt-BR" b="1" i="1" dirty="0">
                <a:solidFill>
                  <a:srgbClr val="0000FF"/>
                </a:solidFill>
              </a:rPr>
              <a:t>argilas, como as </a:t>
            </a:r>
            <a:r>
              <a:rPr lang="pt-BR" altLang="pt-BR" b="1" i="1" dirty="0" err="1">
                <a:solidFill>
                  <a:srgbClr val="0000FF"/>
                </a:solidFill>
              </a:rPr>
              <a:t>cauliníticas</a:t>
            </a:r>
            <a:r>
              <a:rPr lang="pt-BR" altLang="pt-BR" b="1" i="1" dirty="0">
                <a:solidFill>
                  <a:srgbClr val="0000FF"/>
                </a:solidFill>
              </a:rPr>
              <a:t> e os caulins de alta pureza</a:t>
            </a:r>
            <a:r>
              <a:rPr lang="pt-BR" altLang="pt-BR" b="1" dirty="0" smtClean="0">
                <a:solidFill>
                  <a:srgbClr val="0000FF"/>
                </a:solidFill>
              </a:rPr>
              <a:t>.”</a:t>
            </a:r>
            <a:r>
              <a:rPr lang="pt-BR" altLang="pt-BR" b="1" dirty="0">
                <a:solidFill>
                  <a:srgbClr val="2AA22A"/>
                </a:solidFill>
              </a:rPr>
              <a:t> </a:t>
            </a:r>
            <a:endParaRPr lang="pt-BR" altLang="pt-BR" b="1" dirty="0" smtClean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2400" b="1" dirty="0" smtClean="0">
                <a:solidFill>
                  <a:srgbClr val="2AA22A"/>
                </a:solidFill>
              </a:rPr>
              <a:t>Fonte</a:t>
            </a:r>
            <a:r>
              <a:rPr lang="pt-BR" altLang="pt-BR" sz="2400" b="1" dirty="0">
                <a:solidFill>
                  <a:srgbClr val="2AA22A"/>
                </a:solidFill>
              </a:rPr>
              <a:t>: DAL MOLIN, D.C.C. Adições minerais. In: ISAIA, G.C. (ed.). Concreto: Ciência e Tecnologia. São Paulo, Instituto Brasileiro do Concreto (IBRACON), 2011, v.1, p.261-309</a:t>
            </a:r>
            <a:r>
              <a:rPr lang="pt-BR" altLang="pt-BR" sz="2400" b="1" dirty="0" smtClean="0">
                <a:solidFill>
                  <a:srgbClr val="2AA22A"/>
                </a:solidFill>
              </a:rPr>
              <a:t>.</a:t>
            </a:r>
            <a:endParaRPr lang="pt-BR" altLang="pt-BR" sz="2400" b="1" dirty="0">
              <a:solidFill>
                <a:srgbClr val="2AA2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Porém, não basta apenas a elevação da quantidade de cimento associada à redução de água, porque o aumento de cimento acima de determinados níveis impõe o aumento de água para que seja obtida a mesma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trabalhabi-lidade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De modo que </a:t>
            </a:r>
            <a:r>
              <a:rPr lang="pt-BR" altLang="pt-BR" b="1" u="sng" dirty="0" smtClean="0">
                <a:solidFill>
                  <a:srgbClr val="7030A0"/>
                </a:solidFill>
              </a:rPr>
              <a:t>adições minerais e aditivos químicos redutores de água</a:t>
            </a:r>
            <a:r>
              <a:rPr lang="pt-BR" altLang="pt-BR" b="1" dirty="0" smtClean="0">
                <a:solidFill>
                  <a:srgbClr val="7030A0"/>
                </a:solidFill>
              </a:rPr>
              <a:t> devem ser utilizados nos concretos, especialmente o CAD.</a:t>
            </a:r>
          </a:p>
        </p:txBody>
      </p:sp>
    </p:spTree>
    <p:extLst>
      <p:ext uri="{BB962C8B-B14F-4D97-AF65-F5344CB8AC3E}">
        <p14:creationId xmlns:p14="http://schemas.microsoft.com/office/powerpoint/2010/main" val="18478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38.4.2 </a:t>
            </a:r>
            <a:r>
              <a:rPr lang="pt-BR" altLang="pt-BR" b="1" dirty="0">
                <a:solidFill>
                  <a:srgbClr val="2AA22A"/>
                </a:solidFill>
              </a:rPr>
              <a:t>FASE </a:t>
            </a:r>
            <a:r>
              <a:rPr lang="pt-BR" altLang="pt-BR" b="1" dirty="0" smtClean="0">
                <a:solidFill>
                  <a:srgbClr val="2AA22A"/>
                </a:solidFill>
              </a:rPr>
              <a:t>AGREGADOS</a:t>
            </a:r>
            <a:endParaRPr lang="pt-BR" altLang="pt-BR" b="1" dirty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À medida que se eleva a resistência à compressão dos concretos, os agregados passam a exercer um papel cada vez mais importante no comportamento global do material.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8" y="4241821"/>
            <a:ext cx="7857989" cy="216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8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Características dos agregados que mais influenciam a resistência à compressão dos concretos: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resistência à compressão;</a:t>
            </a:r>
            <a:endParaRPr lang="pt-BR" altLang="pt-BR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módulo de elasticidade;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granulometria;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dimensão máxima;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módulo de finura;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forma e textura superficial;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natureza mineralógica;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absorção.</a:t>
            </a:r>
          </a:p>
        </p:txBody>
      </p:sp>
    </p:spTree>
    <p:extLst>
      <p:ext uri="{BB962C8B-B14F-4D97-AF65-F5344CB8AC3E}">
        <p14:creationId xmlns:p14="http://schemas.microsoft.com/office/powerpoint/2010/main" val="25836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38.4.3 LIGAÇÃO AGREGADO-PASTA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2AA22A"/>
                </a:solidFill>
              </a:rPr>
              <a:t> </a:t>
            </a:r>
            <a:r>
              <a:rPr lang="pt-BR" altLang="pt-BR" b="1" dirty="0" smtClean="0">
                <a:solidFill>
                  <a:srgbClr val="2AA22A"/>
                </a:solidFill>
              </a:rPr>
              <a:t>           </a:t>
            </a:r>
            <a:r>
              <a:rPr lang="pt-BR" altLang="pt-BR" b="1" dirty="0" smtClean="0">
                <a:solidFill>
                  <a:srgbClr val="FF0000"/>
                </a:solidFill>
              </a:rPr>
              <a:t>(zona de transição)</a:t>
            </a:r>
            <a:endParaRPr lang="pt-BR" altLang="pt-BR" b="1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“</a:t>
            </a:r>
            <a:r>
              <a:rPr lang="pt-BR" altLang="pt-BR" b="1" i="1" dirty="0" smtClean="0">
                <a:solidFill>
                  <a:srgbClr val="0000FF"/>
                </a:solidFill>
              </a:rPr>
              <a:t>O fortalecimento da ligação entre os agregados e a pasta de cimento é primordial para a elevação da resistência dos concretos, já que esta é a parte mais fraca da sua microestrutura, uma região fraca e porosa, onde se desenvolvem as primeiras </a:t>
            </a:r>
            <a:r>
              <a:rPr lang="pt-BR" altLang="pt-BR" b="1" i="1" dirty="0" err="1" smtClean="0">
                <a:solidFill>
                  <a:srgbClr val="0000FF"/>
                </a:solidFill>
              </a:rPr>
              <a:t>microfis-suras</a:t>
            </a:r>
            <a:r>
              <a:rPr lang="pt-BR" altLang="pt-BR" b="1" i="1" dirty="0" smtClean="0">
                <a:solidFill>
                  <a:srgbClr val="0000FF"/>
                </a:solidFill>
              </a:rPr>
              <a:t> do material</a:t>
            </a:r>
            <a:r>
              <a:rPr lang="pt-BR" altLang="pt-BR" b="1" dirty="0" smtClean="0">
                <a:solidFill>
                  <a:srgbClr val="0000FF"/>
                </a:solidFill>
              </a:rPr>
              <a:t>. ”</a:t>
            </a: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82" y="968090"/>
            <a:ext cx="68981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755575" y="908720"/>
            <a:ext cx="81359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Nos últimos anos grande parte das obras existentes necessitam, com frequência, de inspeção detalhada, avaliação do desempenho em serviço, recuperação e até reforço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estru-tural</a:t>
            </a:r>
            <a:r>
              <a:rPr lang="pt-BR" altLang="pt-BR" b="1" dirty="0" smtClean="0">
                <a:solidFill>
                  <a:srgbClr val="0000FF"/>
                </a:solidFill>
              </a:rPr>
              <a:t>, ou reconstrução.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2AD6C-016B-426F-89F4-AA175CF1190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pic>
        <p:nvPicPr>
          <p:cNvPr id="2050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01074" y="6186790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hlinkClick r:id="rId4"/>
              </a:rPr>
              <a:t>https://www.sh.com.br/blog/2015/13-patologias-ocasionadas-pela-concretagem/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007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 maior parte dos fatores que influenciam a resistência das pastas afeta também a aderência da pasta aos agregados, sendo a relação a/c um dos principais fatores.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Pesquisas indicaram que: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no concreto fresco, os agregados encontram-se envolvidos por um filme aquoso, da exsudação interna ou do “efeito parede”, que é responsável pela elevação da relação a/c nessas regiões;</a:t>
            </a: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- a pasta de cimento situada na vizinhança dos agregados difere em estrutura e </a:t>
            </a:r>
            <a:r>
              <a:rPr lang="pt-BR" altLang="pt-BR" b="1" dirty="0" err="1" smtClean="0">
                <a:solidFill>
                  <a:srgbClr val="7030A0"/>
                </a:solidFill>
              </a:rPr>
              <a:t>comporta-mento</a:t>
            </a:r>
            <a:r>
              <a:rPr lang="pt-BR" altLang="pt-BR" b="1" dirty="0" smtClean="0">
                <a:solidFill>
                  <a:srgbClr val="7030A0"/>
                </a:solidFill>
              </a:rPr>
              <a:t> da restante da matriz, sendo mais porosa e fraca;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a pasta de cimento apresenta também maior concentração de grandes cristais de hidróxido de cálcio (CH), orientados preferencialmente na direção perpendicular à superfície dos agregados (na matriz a pasta contém cristais de CH menores e orientados aleatoriamente); </a:t>
            </a:r>
          </a:p>
        </p:txBody>
      </p:sp>
    </p:spTree>
    <p:extLst>
      <p:ext uri="{BB962C8B-B14F-4D97-AF65-F5344CB8AC3E}">
        <p14:creationId xmlns:p14="http://schemas.microsoft.com/office/powerpoint/2010/main" val="13765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a formação desses grandes cristais deve-se à fácil difusão dos íons gerados na hidratação do cimento, atraídos para essa região pela maior disponibilidade de água (maior porosidade da zona de transição significa maior espaço disponível para o desenvolvimento dos cristais);</a:t>
            </a: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a presença dessa formação de cristais é um segundo motivo de enfraquecimento da região, pois as forças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inter-cristalinas</a:t>
            </a:r>
            <a:r>
              <a:rPr lang="pt-BR" altLang="pt-BR" b="1" dirty="0" smtClean="0">
                <a:solidFill>
                  <a:srgbClr val="0000FF"/>
                </a:solidFill>
              </a:rPr>
              <a:t> de atração entre os grandes cristais de CH são mais fracas do que as existentes entre os cristais de silicato de cálcio hidratado (CSH) da matriz pasta, fato que favorece o desenvolvimento, na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zona de transição</a:t>
            </a:r>
            <a:r>
              <a:rPr lang="pt-BR" altLang="pt-BR" b="1" dirty="0" smtClean="0">
                <a:solidFill>
                  <a:srgbClr val="0000FF"/>
                </a:solidFill>
              </a:rPr>
              <a:t>, de microfissuras durante o carregamento ou mesmo a retração do concreto.</a:t>
            </a:r>
          </a:p>
        </p:txBody>
      </p:sp>
    </p:spTree>
    <p:extLst>
      <p:ext uri="{BB962C8B-B14F-4D97-AF65-F5344CB8AC3E}">
        <p14:creationId xmlns:p14="http://schemas.microsoft.com/office/powerpoint/2010/main" val="28661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Alguns procedimentos capazes de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reduzir a espessura da zona de transição</a:t>
            </a:r>
            <a:r>
              <a:rPr lang="pt-BR" altLang="pt-BR" b="1" dirty="0" smtClean="0">
                <a:solidFill>
                  <a:srgbClr val="0000FF"/>
                </a:solidFill>
              </a:rPr>
              <a:t>, fortalecendo-a, como por exemplo com a adição de materiais pozolânicos finamente moídos, capazes de promover a nucleação e o desenvolvimento de numerosos pequenos cristais de CH, aleatoriamente orientados. </a:t>
            </a: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Para o fortalecimento da zona de transição colabora também a reação pozolânica, que transforma grandes quantidades de CH em CSH.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A soma das duas formas de atuação dos materiais </a:t>
            </a:r>
            <a:r>
              <a:rPr lang="pt-BR" altLang="pt-BR" b="1" u="sng" dirty="0" smtClean="0">
                <a:solidFill>
                  <a:srgbClr val="7030A0"/>
                </a:solidFill>
              </a:rPr>
              <a:t>pozolânicos</a:t>
            </a:r>
            <a:r>
              <a:rPr lang="pt-BR" altLang="pt-BR" b="1" dirty="0" smtClean="0">
                <a:solidFill>
                  <a:srgbClr val="7030A0"/>
                </a:solidFill>
              </a:rPr>
              <a:t> na interface agregado-pasta foi associada diretamente à elevação das resistências mecânicas dos concretos.</a:t>
            </a: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Foi observado no CAD que o efeito conjugado da elevação da resistência da matriz pasta e da interface agregado-pasta diminui a fissuração interna e a deformação plástica sob carregamentos permanentes, e que a fissuração interna é localizada, o que os aproxima mais de um material homogêneo do que os concretos correntes.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7030A0"/>
                </a:solidFill>
              </a:rPr>
              <a:t>Diversas características dos aglomerantes e dos agregados também influenciam as propriedades da interface agregado-pasta</a:t>
            </a:r>
            <a:r>
              <a:rPr lang="pt-BR" altLang="pt-BR" b="1" dirty="0" smtClean="0">
                <a:solidFill>
                  <a:srgbClr val="7030A0"/>
                </a:solidFill>
              </a:rPr>
              <a:t>.</a:t>
            </a:r>
            <a:endParaRPr lang="pt-BR" altLang="pt-B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38.5 MATERIAIS COMPONENTES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pt-BR" altLang="pt-BR" sz="2000" b="1" dirty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38.5.1 ÁGUA</a:t>
            </a:r>
            <a:endParaRPr lang="pt-BR" altLang="pt-BR" b="1" dirty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 água potável é adequada à produção do concreto. A dosagem de água dos concretos é dependente de muitos fatores, como o tamanho, forma, absorção e densidade dos agregados, a natureza e dosagem de cimento, e a temperatura e trabalhabilidade do concreto.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38.5.2 CIMENTO</a:t>
            </a:r>
            <a:endParaRPr lang="pt-BR" altLang="pt-BR" b="1" dirty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O cimento influencia tanto a resistência da pasta quanto a intensidade da aderência agregado-pasta.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Três fatores mais importantes são: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800" b="1" dirty="0" smtClean="0">
              <a:solidFill>
                <a:srgbClr val="7030A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natureza;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- uniformidade;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dosagem.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 natureza do cimento (tipo, características, etc.) influencia a quantidade de água dos concretos, sendo que os de alta resistência inicial (ARI) exigem maior quantidade de água.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Sugere-se que o cimento não seja dos mais finos, embora a maior finura pode aumentar a reatividade com a água e promover o maior desenvolvimento das resistências nas menores idades.</a:t>
            </a: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E com altos custos econômicos e sociais. De modo que surgiu então a necessidade técnico-econômica de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aumentar a durabilidade</a:t>
            </a:r>
            <a:r>
              <a:rPr lang="pt-BR" altLang="pt-BR" b="1" dirty="0" smtClean="0">
                <a:solidFill>
                  <a:srgbClr val="0000FF"/>
                </a:solidFill>
              </a:rPr>
              <a:t> das estruturas construídas com o concreto.</a:t>
            </a:r>
          </a:p>
        </p:txBody>
      </p:sp>
      <p:pic>
        <p:nvPicPr>
          <p:cNvPr id="3074" name="Picture 2" descr="marquise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3"/>
          <a:stretch/>
        </p:blipFill>
        <p:spPr bwMode="auto">
          <a:xfrm>
            <a:off x="5292080" y="2846905"/>
            <a:ext cx="3453201" cy="35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87624" y="5859933"/>
            <a:ext cx="4005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hlinkClick r:id="rId3"/>
              </a:rPr>
              <a:t>https://www.cimentoitambe.com.br/a-queda-de-marquises/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704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 uniformidade (manutenção das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caracterís-ticas</a:t>
            </a:r>
            <a:r>
              <a:rPr lang="pt-BR" altLang="pt-BR" b="1" dirty="0" smtClean="0">
                <a:solidFill>
                  <a:srgbClr val="0000FF"/>
                </a:solidFill>
              </a:rPr>
              <a:t> básicas ao longo dos fornecimentos) é muito importante.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A dosagem de cimento usualmente empregada nos CAD fica compreendida entre 400 e 600 kg/m</a:t>
            </a:r>
            <a:r>
              <a:rPr lang="pt-BR" altLang="pt-BR" b="1" baseline="30000" dirty="0" smtClean="0">
                <a:solidFill>
                  <a:srgbClr val="7030A0"/>
                </a:solidFill>
              </a:rPr>
              <a:t>3</a:t>
            </a:r>
            <a:r>
              <a:rPr lang="pt-BR" altLang="pt-BR" b="1" dirty="0" smtClean="0">
                <a:solidFill>
                  <a:srgbClr val="7030A0"/>
                </a:solidFill>
              </a:rPr>
              <a:t>. Os estudos em laboratório devem considerar o menor custo.</a:t>
            </a: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“</a:t>
            </a:r>
            <a:r>
              <a:rPr lang="pt-BR" altLang="pt-BR" b="1" i="1" dirty="0" smtClean="0">
                <a:solidFill>
                  <a:srgbClr val="0000FF"/>
                </a:solidFill>
              </a:rPr>
              <a:t>A obtenção de altas resistências pode ser conseguida com a substituição de parte de uma dosagem inicial elevada de cimento por adições minerais ou pelo aumento da eficiência do cimento no concreto, produzida com o auxílio de aditivos químicos</a:t>
            </a:r>
            <a:r>
              <a:rPr lang="pt-BR" altLang="pt-BR" b="1" dirty="0" smtClean="0">
                <a:solidFill>
                  <a:srgbClr val="0000FF"/>
                </a:solidFill>
              </a:rPr>
              <a:t>.”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38.5.3 AGREGADOS</a:t>
            </a:r>
            <a:endParaRPr lang="pt-BR" altLang="pt-BR" b="1" dirty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O CAD necessita de agregados de alta resistência.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A alta resistência dos agregados é uma condição necessária, mas não suficiente.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Mesmo com agregados de alta resistência à compressão e com o fortalecimento da pasta (com maior consumo de cimento), o concreto rompe na interface agregado-pasta.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Em geral, a resistência dos agregados deve ser maior que a resistência que se deseja obter para o concreto, porque a tensão real no contato das partículas individuais do agregado (concentração de tensões) pode superar a tensão nominal de compressão aplicada no concreto.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São desejáveis agregados com tensões de ruptura superiores a 150 ou 200 MPa.</a:t>
            </a:r>
          </a:p>
        </p:txBody>
      </p:sp>
    </p:spTree>
    <p:extLst>
      <p:ext uri="{BB962C8B-B14F-4D97-AF65-F5344CB8AC3E}">
        <p14:creationId xmlns:p14="http://schemas.microsoft.com/office/powerpoint/2010/main" val="1699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smtClean="0">
                <a:solidFill>
                  <a:srgbClr val="0000FF"/>
                </a:solidFill>
              </a:rPr>
              <a:t>Módulo de elasticidade do agregado</a:t>
            </a:r>
            <a:r>
              <a:rPr lang="pt-BR" altLang="pt-BR" b="1" dirty="0" smtClean="0">
                <a:solidFill>
                  <a:srgbClr val="0000FF"/>
                </a:solidFill>
              </a:rPr>
              <a:t>: assunto controverso. Alguns consideram necessário agregados com alto módulo, outros de que seja semelhante ao da pasta ou argamassa do concreto.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A concentração de tensões que existe em torno dos agregados é provocada exatamente pela diferença de módulos de elasticidade.</a:t>
            </a:r>
          </a:p>
        </p:txBody>
      </p:sp>
    </p:spTree>
    <p:extLst>
      <p:ext uri="{BB962C8B-B14F-4D97-AF65-F5344CB8AC3E}">
        <p14:creationId xmlns:p14="http://schemas.microsoft.com/office/powerpoint/2010/main" val="1699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É ponto pacífico que o tamanho dos agregados influencia sobremaneira a relação a/c dos concretos.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Em geral, os </a:t>
            </a:r>
            <a:r>
              <a:rPr lang="pt-BR" altLang="pt-BR" b="1" u="sng" dirty="0" smtClean="0">
                <a:solidFill>
                  <a:srgbClr val="D125B8"/>
                </a:solidFill>
              </a:rPr>
              <a:t>materiais mais grossos</a:t>
            </a:r>
            <a:r>
              <a:rPr lang="pt-BR" altLang="pt-BR" b="1" dirty="0" smtClean="0">
                <a:solidFill>
                  <a:srgbClr val="D125B8"/>
                </a:solidFill>
              </a:rPr>
              <a:t>, pela sua maior superfície específica, necessitam de </a:t>
            </a:r>
            <a:r>
              <a:rPr lang="pt-BR" altLang="pt-BR" b="1" u="sng" dirty="0" smtClean="0">
                <a:solidFill>
                  <a:srgbClr val="D125B8"/>
                </a:solidFill>
              </a:rPr>
              <a:t>menos água</a:t>
            </a:r>
            <a:r>
              <a:rPr lang="pt-BR" altLang="pt-BR" b="1" dirty="0" smtClean="0">
                <a:solidFill>
                  <a:srgbClr val="D125B8"/>
                </a:solidFill>
              </a:rPr>
              <a:t> de molhagem, proporcionando a obtenção de uma dada trabalhabilidade com uma menor relação a/c.</a:t>
            </a:r>
          </a:p>
        </p:txBody>
      </p:sp>
    </p:spTree>
    <p:extLst>
      <p:ext uri="{BB962C8B-B14F-4D97-AF65-F5344CB8AC3E}">
        <p14:creationId xmlns:p14="http://schemas.microsoft.com/office/powerpoint/2010/main" val="1699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Como o CAD tem elevado teor de finos (aglomerantes), o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agregado miúdo</a:t>
            </a:r>
            <a:r>
              <a:rPr lang="pt-BR" altLang="pt-BR" b="1" dirty="0" smtClean="0">
                <a:solidFill>
                  <a:srgbClr val="0000FF"/>
                </a:solidFill>
              </a:rPr>
              <a:t> deve ter módulo de finura elevado, superior a 2,8 ou 3,0, e preferencialmente com granulometria contínua.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smtClean="0">
                <a:solidFill>
                  <a:srgbClr val="D125B8"/>
                </a:solidFill>
              </a:rPr>
              <a:t>Agregado graúdo</a:t>
            </a:r>
            <a:r>
              <a:rPr lang="pt-BR" altLang="pt-BR" b="1" dirty="0" smtClean="0">
                <a:solidFill>
                  <a:srgbClr val="D125B8"/>
                </a:solidFill>
              </a:rPr>
              <a:t>: a dimensão máxima do agregado mais indicada para um dado concreto, em termos de resistência, está associada à dosagem de cimento.</a:t>
            </a:r>
          </a:p>
        </p:txBody>
      </p:sp>
    </p:spTree>
    <p:extLst>
      <p:ext uri="{BB962C8B-B14F-4D97-AF65-F5344CB8AC3E}">
        <p14:creationId xmlns:p14="http://schemas.microsoft.com/office/powerpoint/2010/main" val="1699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Nos concretos pobres é em geral vantajoso o emprego de agregados maiores, com dimensão máxima da ordem de 150 mm (15 cm).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Nos concretos estruturais correntes parece não haver vantagem na utilização de agregados com dimensão máxima superior a 25 </a:t>
            </a:r>
            <a:r>
              <a:rPr lang="pt-BR" altLang="pt-BR" b="1" dirty="0" err="1" smtClean="0">
                <a:solidFill>
                  <a:srgbClr val="D125B8"/>
                </a:solidFill>
              </a:rPr>
              <a:t>mm.</a:t>
            </a:r>
            <a:endParaRPr lang="pt-BR" altLang="pt-BR" b="1" dirty="0" smtClean="0">
              <a:solidFill>
                <a:srgbClr val="D125B8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Nos concretos com alta dosagem de cimento e baixa relação a/c, existem estudos apontando a obtenção das maiores resistências com agregados de dimensão máxima variável entre 9,5 e 28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mm.</a:t>
            </a:r>
            <a:endParaRPr lang="pt-BR" altLang="pt-BR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Alguns defendem a adoção de agregados com menores dimensões máximas, pela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maior superfície específica</a:t>
            </a:r>
            <a:r>
              <a:rPr lang="pt-BR" altLang="pt-BR" b="1" dirty="0" smtClean="0">
                <a:solidFill>
                  <a:srgbClr val="0000FF"/>
                </a:solidFill>
              </a:rPr>
              <a:t>, que reduz a concentração de tensões em cada partícula individual, e: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- aumenta o número de juntas de movimentação entre os componentes;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aumenta a homogeneidade da mistura;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- melhora a transferência de carga entre pasta e agregados;</a:t>
            </a:r>
          </a:p>
        </p:txBody>
      </p:sp>
    </p:spTree>
    <p:extLst>
      <p:ext uri="{BB962C8B-B14F-4D97-AF65-F5344CB8AC3E}">
        <p14:creationId xmlns:p14="http://schemas.microsoft.com/office/powerpoint/2010/main" val="23084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possível redução do volume de pasta e do espaçamento entre agregados, e como consequência, aumento do percurso médio das fissuras internas (a fissura encontra-se com os agregados mais frequentemente, e ao contorná-los, aumenta o percurso).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A adoção de agregados de menores dimensões máximas compensa a alteração da relação a/c.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Considerar ainda as limitações construtivas, normas, a disponibilidade e o custo, na escolha da dimensão máxima.</a:t>
            </a:r>
          </a:p>
        </p:txBody>
      </p:sp>
    </p:spTree>
    <p:extLst>
      <p:ext uri="{BB962C8B-B14F-4D97-AF65-F5344CB8AC3E}">
        <p14:creationId xmlns:p14="http://schemas.microsoft.com/office/powerpoint/2010/main" val="35510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Após anos de pesquisa surgiu o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Concreto de Alto Desempenho</a:t>
            </a:r>
            <a:r>
              <a:rPr lang="pt-BR" altLang="pt-BR" b="1" dirty="0" smtClean="0">
                <a:solidFill>
                  <a:srgbClr val="0000FF"/>
                </a:solidFill>
              </a:rPr>
              <a:t> (CAD), como o material mais promissor de garantia de uma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vida útil maior, de maiores resistências mecânicas, de maior durabilidade frente aos ataques de agentes agressivos do ambiente</a:t>
            </a:r>
            <a:r>
              <a:rPr lang="pt-BR" altLang="pt-BR" b="1" dirty="0" smtClean="0">
                <a:solidFill>
                  <a:srgbClr val="0000FF"/>
                </a:solidFill>
              </a:rPr>
              <a:t>, e assim com menores despesas potenciais para manutenção e recuperação.</a:t>
            </a:r>
          </a:p>
        </p:txBody>
      </p:sp>
      <p:pic>
        <p:nvPicPr>
          <p:cNvPr id="4098" name="Picture 2" descr="https://www.ulmaconstruction.com/en/projects/bridges-viaducts/ms-4b-bridge-cigacice-poland/gallery/most-ms-4b-cigacice-polska-ulma-construction-6.jpg/@@images/image_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4" b="25648"/>
          <a:stretch/>
        </p:blipFill>
        <p:spPr bwMode="auto">
          <a:xfrm>
            <a:off x="3365528" y="4365104"/>
            <a:ext cx="5540979" cy="21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5858688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hlinkClick r:id="rId3"/>
              </a:rPr>
              <a:t>https://www.ulmaconstruction.com/en/projects/bridges-viaducts/ms-4b-bridge-cigacice-poland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488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 smtClean="0">
                <a:solidFill>
                  <a:srgbClr val="0000FF"/>
                </a:solidFill>
              </a:rPr>
              <a:t>Forma e textura superficial</a:t>
            </a:r>
            <a:r>
              <a:rPr lang="pt-BR" altLang="pt-BR" b="1" dirty="0" smtClean="0">
                <a:solidFill>
                  <a:srgbClr val="0000FF"/>
                </a:solidFill>
              </a:rPr>
              <a:t>: uma forma angular e uma superfície áspera (partículas britadas), geralmente resulta em maior aderência do que a obtida com superfícies lisas e formas arredondadas (como os seixos rolados).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A angulosidade acentuada deve ser evitada, pois provoca a elevação da quantidade de água necessária à obtenção de uma dada trabalhabilidade.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 forma ideal dos agregados graúdos parece ser 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cúbica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4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A </a:t>
            </a:r>
            <a:r>
              <a:rPr lang="pt-BR" altLang="pt-BR" b="1" u="sng" dirty="0">
                <a:solidFill>
                  <a:srgbClr val="0000FF"/>
                </a:solidFill>
              </a:rPr>
              <a:t>influência da forma e da textura superficial dos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agregados</a:t>
            </a:r>
            <a:r>
              <a:rPr lang="pt-BR" altLang="pt-BR" b="1" dirty="0" smtClean="0">
                <a:solidFill>
                  <a:srgbClr val="0000FF"/>
                </a:solidFill>
              </a:rPr>
              <a:t>, </a:t>
            </a:r>
            <a:r>
              <a:rPr lang="pt-BR" altLang="pt-BR" b="1" dirty="0">
                <a:solidFill>
                  <a:srgbClr val="0000FF"/>
                </a:solidFill>
              </a:rPr>
              <a:t>na resistência à compressão dos concretos</a:t>
            </a:r>
            <a:r>
              <a:rPr lang="pt-BR" altLang="pt-BR" b="1" dirty="0" smtClean="0">
                <a:solidFill>
                  <a:srgbClr val="0000FF"/>
                </a:solidFill>
              </a:rPr>
              <a:t>, </a:t>
            </a:r>
            <a:r>
              <a:rPr lang="pt-BR" altLang="pt-BR" b="1" dirty="0">
                <a:solidFill>
                  <a:srgbClr val="0000FF"/>
                </a:solidFill>
              </a:rPr>
              <a:t>diminui com </a:t>
            </a:r>
            <a:r>
              <a:rPr lang="pt-BR" altLang="pt-BR" b="1" dirty="0" smtClean="0">
                <a:solidFill>
                  <a:srgbClr val="0000FF"/>
                </a:solidFill>
              </a:rPr>
              <a:t>o aumento </a:t>
            </a:r>
            <a:r>
              <a:rPr lang="pt-BR" altLang="pt-BR" b="1" dirty="0">
                <a:solidFill>
                  <a:srgbClr val="0000FF"/>
                </a:solidFill>
              </a:rPr>
              <a:t>da relação </a:t>
            </a:r>
            <a:r>
              <a:rPr lang="pt-BR" altLang="pt-BR" b="1" dirty="0" smtClean="0">
                <a:solidFill>
                  <a:srgbClr val="0000FF"/>
                </a:solidFill>
              </a:rPr>
              <a:t>a/c, devido ao </a:t>
            </a:r>
            <a:r>
              <a:rPr lang="pt-BR" altLang="pt-BR" b="1" dirty="0">
                <a:solidFill>
                  <a:srgbClr val="0000FF"/>
                </a:solidFill>
              </a:rPr>
              <a:t>enfraquecimento da pasta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(por </a:t>
            </a:r>
            <a:r>
              <a:rPr lang="pt-BR" altLang="pt-BR" b="1" dirty="0">
                <a:solidFill>
                  <a:srgbClr val="7030A0"/>
                </a:solidFill>
              </a:rPr>
              <a:t>exemplo, para relações </a:t>
            </a:r>
            <a:r>
              <a:rPr lang="pt-BR" altLang="pt-BR" b="1" dirty="0" smtClean="0">
                <a:solidFill>
                  <a:srgbClr val="7030A0"/>
                </a:solidFill>
              </a:rPr>
              <a:t>a/c ≤ 0,40, com </a:t>
            </a:r>
            <a:r>
              <a:rPr lang="pt-BR" altLang="pt-BR" b="1" dirty="0">
                <a:solidFill>
                  <a:srgbClr val="7030A0"/>
                </a:solidFill>
              </a:rPr>
              <a:t>agregados </a:t>
            </a:r>
            <a:r>
              <a:rPr lang="pt-BR" altLang="pt-BR" b="1" dirty="0" smtClean="0">
                <a:solidFill>
                  <a:srgbClr val="7030A0"/>
                </a:solidFill>
              </a:rPr>
              <a:t>britados resultam concretos com resistências </a:t>
            </a:r>
            <a:r>
              <a:rPr lang="pt-BR" altLang="pt-BR" b="1" dirty="0">
                <a:solidFill>
                  <a:srgbClr val="7030A0"/>
                </a:solidFill>
              </a:rPr>
              <a:t>à compressão </a:t>
            </a:r>
            <a:r>
              <a:rPr lang="pt-BR" altLang="pt-BR" b="1" dirty="0" smtClean="0">
                <a:solidFill>
                  <a:srgbClr val="7030A0"/>
                </a:solidFill>
              </a:rPr>
              <a:t>40 % maiores, comparados àqueles com </a:t>
            </a:r>
            <a:r>
              <a:rPr lang="pt-BR" altLang="pt-BR" b="1" dirty="0">
                <a:solidFill>
                  <a:srgbClr val="7030A0"/>
                </a:solidFill>
              </a:rPr>
              <a:t>agregados </a:t>
            </a:r>
            <a:r>
              <a:rPr lang="pt-BR" altLang="pt-BR" b="1" dirty="0" smtClean="0">
                <a:solidFill>
                  <a:srgbClr val="7030A0"/>
                </a:solidFill>
              </a:rPr>
              <a:t>rolados; para a/c ≈ 0,65 não </a:t>
            </a:r>
            <a:r>
              <a:rPr lang="pt-BR" altLang="pt-BR" b="1" dirty="0">
                <a:solidFill>
                  <a:srgbClr val="7030A0"/>
                </a:solidFill>
              </a:rPr>
              <a:t>se observa influência do tipo de agregado na </a:t>
            </a:r>
            <a:r>
              <a:rPr lang="pt-BR" altLang="pt-BR" b="1" dirty="0" smtClean="0">
                <a:solidFill>
                  <a:srgbClr val="7030A0"/>
                </a:solidFill>
              </a:rPr>
              <a:t>resistência: a </a:t>
            </a:r>
            <a:r>
              <a:rPr lang="pt-BR" altLang="pt-BR" b="1" dirty="0">
                <a:solidFill>
                  <a:srgbClr val="7030A0"/>
                </a:solidFill>
              </a:rPr>
              <a:t>relação </a:t>
            </a:r>
            <a:r>
              <a:rPr lang="pt-BR" altLang="pt-BR" b="1" dirty="0" smtClean="0">
                <a:solidFill>
                  <a:srgbClr val="7030A0"/>
                </a:solidFill>
              </a:rPr>
              <a:t>a/c </a:t>
            </a:r>
            <a:r>
              <a:rPr lang="pt-BR" altLang="pt-BR" b="1" dirty="0">
                <a:solidFill>
                  <a:srgbClr val="7030A0"/>
                </a:solidFill>
              </a:rPr>
              <a:t>é mais </a:t>
            </a:r>
            <a:r>
              <a:rPr lang="pt-BR" altLang="pt-BR" b="1" dirty="0" smtClean="0">
                <a:solidFill>
                  <a:srgbClr val="7030A0"/>
                </a:solidFill>
              </a:rPr>
              <a:t>importante que </a:t>
            </a:r>
            <a:r>
              <a:rPr lang="pt-BR" altLang="pt-BR" b="1" dirty="0">
                <a:solidFill>
                  <a:srgbClr val="7030A0"/>
                </a:solidFill>
              </a:rPr>
              <a:t>o tipo de </a:t>
            </a:r>
            <a:r>
              <a:rPr lang="pt-BR" altLang="pt-BR" b="1" dirty="0" smtClean="0">
                <a:solidFill>
                  <a:srgbClr val="7030A0"/>
                </a:solidFill>
              </a:rPr>
              <a:t>agregado).</a:t>
            </a:r>
            <a:endParaRPr lang="pt-BR" altLang="pt-B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Igual </a:t>
            </a:r>
            <a:r>
              <a:rPr lang="pt-BR" altLang="pt-BR" b="1" dirty="0">
                <a:solidFill>
                  <a:srgbClr val="0000FF"/>
                </a:solidFill>
              </a:rPr>
              <a:t>resistência à compressão </a:t>
            </a:r>
            <a:r>
              <a:rPr lang="pt-BR" altLang="pt-BR" b="1" dirty="0" smtClean="0">
                <a:solidFill>
                  <a:srgbClr val="0000FF"/>
                </a:solidFill>
              </a:rPr>
              <a:t>de concretos com </a:t>
            </a:r>
            <a:r>
              <a:rPr lang="pt-BR" altLang="pt-BR" b="1" dirty="0">
                <a:solidFill>
                  <a:srgbClr val="0000FF"/>
                </a:solidFill>
              </a:rPr>
              <a:t>agregados britados ou </a:t>
            </a:r>
            <a:r>
              <a:rPr lang="pt-BR" altLang="pt-BR" b="1" dirty="0" smtClean="0">
                <a:solidFill>
                  <a:srgbClr val="0000FF"/>
                </a:solidFill>
              </a:rPr>
              <a:t>rolados pode ser obtida variando-se </a:t>
            </a:r>
            <a:r>
              <a:rPr lang="pt-BR" altLang="pt-BR" b="1" dirty="0">
                <a:solidFill>
                  <a:srgbClr val="0000FF"/>
                </a:solidFill>
              </a:rPr>
              <a:t>um pouco o abatimento ou </a:t>
            </a:r>
            <a:r>
              <a:rPr lang="pt-BR" altLang="pt-BR" b="1" dirty="0" smtClean="0">
                <a:solidFill>
                  <a:srgbClr val="0000FF"/>
                </a:solidFill>
              </a:rPr>
              <a:t>consumo de cimento.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Porém, concretos </a:t>
            </a:r>
            <a:r>
              <a:rPr lang="pt-BR" altLang="pt-BR" b="1" dirty="0">
                <a:solidFill>
                  <a:srgbClr val="7030A0"/>
                </a:solidFill>
              </a:rPr>
              <a:t>com agregados britados </a:t>
            </a:r>
            <a:r>
              <a:rPr lang="pt-BR" altLang="pt-BR" b="1" dirty="0" smtClean="0">
                <a:solidFill>
                  <a:srgbClr val="7030A0"/>
                </a:solidFill>
              </a:rPr>
              <a:t>geralmente </a:t>
            </a:r>
            <a:r>
              <a:rPr lang="pt-BR" altLang="pt-BR" b="1" dirty="0">
                <a:solidFill>
                  <a:srgbClr val="7030A0"/>
                </a:solidFill>
              </a:rPr>
              <a:t>exibem maiores módulos </a:t>
            </a:r>
            <a:r>
              <a:rPr lang="pt-BR" altLang="pt-BR" b="1" dirty="0" smtClean="0">
                <a:solidFill>
                  <a:srgbClr val="7030A0"/>
                </a:solidFill>
              </a:rPr>
              <a:t>de elasticidade </a:t>
            </a:r>
            <a:r>
              <a:rPr lang="pt-BR" altLang="pt-BR" b="1" dirty="0">
                <a:solidFill>
                  <a:srgbClr val="7030A0"/>
                </a:solidFill>
              </a:rPr>
              <a:t>e resistências à tração direta e na </a:t>
            </a:r>
            <a:r>
              <a:rPr lang="pt-BR" altLang="pt-BR" b="1" dirty="0" smtClean="0">
                <a:solidFill>
                  <a:srgbClr val="7030A0"/>
                </a:solidFill>
              </a:rPr>
              <a:t>flexão (estas características também são </a:t>
            </a:r>
            <a:r>
              <a:rPr lang="pt-BR" altLang="pt-BR" b="1" dirty="0">
                <a:solidFill>
                  <a:srgbClr val="7030A0"/>
                </a:solidFill>
              </a:rPr>
              <a:t>influenciadas pela ligação agregado-pasta, </a:t>
            </a:r>
            <a:r>
              <a:rPr lang="pt-BR" altLang="pt-BR" b="1" dirty="0" smtClean="0">
                <a:solidFill>
                  <a:srgbClr val="7030A0"/>
                </a:solidFill>
              </a:rPr>
              <a:t>portanto, pela </a:t>
            </a:r>
            <a:r>
              <a:rPr lang="pt-BR" altLang="pt-BR" b="1" dirty="0">
                <a:solidFill>
                  <a:srgbClr val="7030A0"/>
                </a:solidFill>
              </a:rPr>
              <a:t>rugosidade e angulosidade dos </a:t>
            </a:r>
            <a:r>
              <a:rPr lang="pt-BR" altLang="pt-BR" b="1" dirty="0" smtClean="0">
                <a:solidFill>
                  <a:srgbClr val="7030A0"/>
                </a:solidFill>
              </a:rPr>
              <a:t>agregados).</a:t>
            </a:r>
            <a:endParaRPr lang="pt-BR" altLang="pt-B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Na prática, rochas </a:t>
            </a:r>
            <a:r>
              <a:rPr lang="pt-BR" altLang="pt-BR" b="1" dirty="0">
                <a:solidFill>
                  <a:srgbClr val="0000FF"/>
                </a:solidFill>
              </a:rPr>
              <a:t>comuns britadas, como, </a:t>
            </a:r>
            <a:r>
              <a:rPr lang="pt-BR" altLang="pt-BR" b="1" dirty="0" smtClean="0">
                <a:solidFill>
                  <a:srgbClr val="0000FF"/>
                </a:solidFill>
              </a:rPr>
              <a:t>calcário</a:t>
            </a:r>
            <a:r>
              <a:rPr lang="pt-BR" altLang="pt-BR" b="1" dirty="0">
                <a:solidFill>
                  <a:srgbClr val="0000FF"/>
                </a:solidFill>
              </a:rPr>
              <a:t>, </a:t>
            </a:r>
            <a:r>
              <a:rPr lang="pt-BR" altLang="pt-BR" b="1" dirty="0" smtClean="0">
                <a:solidFill>
                  <a:srgbClr val="0000FF"/>
                </a:solidFill>
              </a:rPr>
              <a:t>granito</a:t>
            </a:r>
            <a:r>
              <a:rPr lang="pt-BR" altLang="pt-BR" b="1" dirty="0">
                <a:solidFill>
                  <a:srgbClr val="0000FF"/>
                </a:solidFill>
              </a:rPr>
              <a:t>, </a:t>
            </a:r>
            <a:r>
              <a:rPr lang="pt-BR" altLang="pt-BR" b="1" dirty="0" smtClean="0">
                <a:solidFill>
                  <a:srgbClr val="0000FF"/>
                </a:solidFill>
              </a:rPr>
              <a:t>basalto</a:t>
            </a:r>
            <a:r>
              <a:rPr lang="pt-BR" altLang="pt-BR" b="1" dirty="0">
                <a:solidFill>
                  <a:srgbClr val="0000FF"/>
                </a:solidFill>
              </a:rPr>
              <a:t>,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dolerito</a:t>
            </a:r>
            <a:r>
              <a:rPr lang="pt-BR" altLang="pt-BR" b="1" dirty="0">
                <a:solidFill>
                  <a:srgbClr val="0000FF"/>
                </a:solidFill>
              </a:rPr>
              <a:t>,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diabase</a:t>
            </a:r>
            <a:r>
              <a:rPr lang="pt-BR" altLang="pt-BR" b="1" dirty="0">
                <a:solidFill>
                  <a:srgbClr val="0000FF"/>
                </a:solidFill>
              </a:rPr>
              <a:t>, etc., </a:t>
            </a:r>
            <a:r>
              <a:rPr lang="pt-BR" altLang="pt-BR" b="1" dirty="0" smtClean="0">
                <a:solidFill>
                  <a:srgbClr val="0000FF"/>
                </a:solidFill>
              </a:rPr>
              <a:t>e mesmo </a:t>
            </a:r>
            <a:r>
              <a:rPr lang="pt-BR" altLang="pt-BR" b="1" dirty="0">
                <a:solidFill>
                  <a:srgbClr val="0000FF"/>
                </a:solidFill>
              </a:rPr>
              <a:t>os seixos </a:t>
            </a:r>
            <a:r>
              <a:rPr lang="pt-BR" altLang="pt-BR" b="1" dirty="0" smtClean="0">
                <a:solidFill>
                  <a:srgbClr val="0000FF"/>
                </a:solidFill>
              </a:rPr>
              <a:t>rolados, </a:t>
            </a:r>
            <a:r>
              <a:rPr lang="pt-BR" altLang="pt-BR" b="1" dirty="0">
                <a:solidFill>
                  <a:srgbClr val="0000FF"/>
                </a:solidFill>
              </a:rPr>
              <a:t>têm sido empregados com sucesso na fabricação </a:t>
            </a:r>
            <a:r>
              <a:rPr lang="pt-BR" altLang="pt-BR" b="1" dirty="0" smtClean="0">
                <a:solidFill>
                  <a:srgbClr val="0000FF"/>
                </a:solidFill>
              </a:rPr>
              <a:t>de CAD</a:t>
            </a:r>
            <a:r>
              <a:rPr lang="pt-BR" altLang="pt-BR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7030A0"/>
                </a:solidFill>
              </a:rPr>
              <a:t>No caso específico dos </a:t>
            </a:r>
            <a:r>
              <a:rPr lang="pt-BR" altLang="pt-BR" b="1" u="sng" dirty="0">
                <a:solidFill>
                  <a:srgbClr val="7030A0"/>
                </a:solidFill>
              </a:rPr>
              <a:t>agregados miúdos</a:t>
            </a:r>
            <a:r>
              <a:rPr lang="pt-BR" altLang="pt-BR" b="1" dirty="0">
                <a:solidFill>
                  <a:srgbClr val="7030A0"/>
                </a:solidFill>
              </a:rPr>
              <a:t>, tanto as areias naturais </a:t>
            </a:r>
            <a:r>
              <a:rPr lang="pt-BR" altLang="pt-BR" b="1" dirty="0" smtClean="0">
                <a:solidFill>
                  <a:srgbClr val="7030A0"/>
                </a:solidFill>
              </a:rPr>
              <a:t>quanto as </a:t>
            </a:r>
            <a:r>
              <a:rPr lang="pt-BR" altLang="pt-BR" b="1" dirty="0">
                <a:solidFill>
                  <a:srgbClr val="7030A0"/>
                </a:solidFill>
              </a:rPr>
              <a:t>artificiais provenientes de rochas britadas podem ser </a:t>
            </a:r>
            <a:r>
              <a:rPr lang="pt-BR" altLang="pt-BR" b="1" dirty="0" smtClean="0">
                <a:solidFill>
                  <a:srgbClr val="7030A0"/>
                </a:solidFill>
              </a:rPr>
              <a:t>empregadas.</a:t>
            </a:r>
            <a:endParaRPr lang="pt-BR" altLang="pt-B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Quando há boa aderência agregado-pasta, um </a:t>
            </a:r>
            <a:r>
              <a:rPr lang="pt-BR" altLang="pt-BR" b="1" dirty="0" smtClean="0">
                <a:solidFill>
                  <a:srgbClr val="0000FF"/>
                </a:solidFill>
              </a:rPr>
              <a:t>corpo de prova </a:t>
            </a:r>
            <a:r>
              <a:rPr lang="pt-BR" altLang="pt-BR" b="1" dirty="0">
                <a:solidFill>
                  <a:srgbClr val="0000FF"/>
                </a:solidFill>
              </a:rPr>
              <a:t>rompido </a:t>
            </a:r>
            <a:r>
              <a:rPr lang="pt-BR" altLang="pt-BR" b="1" dirty="0" smtClean="0">
                <a:solidFill>
                  <a:srgbClr val="0000FF"/>
                </a:solidFill>
              </a:rPr>
              <a:t>de concreto </a:t>
            </a:r>
            <a:r>
              <a:rPr lang="pt-BR" altLang="pt-BR" b="1" dirty="0">
                <a:solidFill>
                  <a:srgbClr val="0000FF"/>
                </a:solidFill>
              </a:rPr>
              <a:t>mostra algumas partículas </a:t>
            </a:r>
            <a:r>
              <a:rPr lang="pt-BR" altLang="pt-BR" b="1" dirty="0">
                <a:solidFill>
                  <a:srgbClr val="0000FF"/>
                </a:solidFill>
              </a:rPr>
              <a:t>de </a:t>
            </a:r>
            <a:r>
              <a:rPr lang="pt-BR" altLang="pt-BR" b="1" dirty="0" smtClean="0">
                <a:solidFill>
                  <a:srgbClr val="0000FF"/>
                </a:solidFill>
              </a:rPr>
              <a:t>agregados partidas</a:t>
            </a:r>
            <a:r>
              <a:rPr lang="pt-BR" altLang="pt-BR" b="1" dirty="0">
                <a:solidFill>
                  <a:srgbClr val="0000FF"/>
                </a:solidFill>
              </a:rPr>
              <a:t>, </a:t>
            </a:r>
            <a:r>
              <a:rPr lang="pt-BR" altLang="pt-BR" b="1" dirty="0">
                <a:solidFill>
                  <a:srgbClr val="0000FF"/>
                </a:solidFill>
              </a:rPr>
              <a:t>em conjunto com muitas outras arrancadas de seus </a:t>
            </a:r>
            <a:r>
              <a:rPr lang="pt-BR" altLang="pt-BR" b="1" dirty="0" smtClean="0">
                <a:solidFill>
                  <a:srgbClr val="0000FF"/>
                </a:solidFill>
              </a:rPr>
              <a:t>alojamentos.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Um </a:t>
            </a:r>
            <a:r>
              <a:rPr lang="pt-BR" altLang="pt-BR" b="1" dirty="0">
                <a:solidFill>
                  <a:srgbClr val="D125B8"/>
                </a:solidFill>
              </a:rPr>
              <a:t>excesso de partículas partidas pode ser indicativo de que o agregado é pouco resistente para o concreto em causa</a:t>
            </a:r>
            <a:r>
              <a:rPr lang="pt-BR" altLang="pt-BR" b="1" dirty="0" smtClean="0">
                <a:solidFill>
                  <a:srgbClr val="D125B8"/>
                </a:solidFill>
              </a:rPr>
              <a:t>.</a:t>
            </a:r>
            <a:endParaRPr lang="pt-BR" altLang="pt-BR" b="1" dirty="0">
              <a:solidFill>
                <a:srgbClr val="D125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Quanto à relação entre resistência dos concretos </a:t>
            </a:r>
            <a:r>
              <a:rPr lang="pt-BR" altLang="pt-BR" b="1" dirty="0">
                <a:solidFill>
                  <a:srgbClr val="0000FF"/>
                </a:solidFill>
              </a:rPr>
              <a:t>e </a:t>
            </a:r>
            <a:r>
              <a:rPr lang="pt-BR" altLang="pt-BR" b="1" dirty="0" smtClean="0">
                <a:solidFill>
                  <a:srgbClr val="0000FF"/>
                </a:solidFill>
              </a:rPr>
              <a:t>absorção </a:t>
            </a:r>
            <a:r>
              <a:rPr lang="pt-BR" altLang="pt-BR" b="1" dirty="0">
                <a:solidFill>
                  <a:srgbClr val="0000FF"/>
                </a:solidFill>
              </a:rPr>
              <a:t>de água dos agregados, os poros existentes na superfície das partículas dos agregados </a:t>
            </a:r>
            <a:r>
              <a:rPr lang="pt-BR" altLang="pt-BR" b="1" dirty="0" smtClean="0">
                <a:solidFill>
                  <a:srgbClr val="0000FF"/>
                </a:solidFill>
              </a:rPr>
              <a:t>afetam </a:t>
            </a:r>
            <a:r>
              <a:rPr lang="pt-BR" altLang="pt-BR" b="1" dirty="0">
                <a:solidFill>
                  <a:srgbClr val="0000FF"/>
                </a:solidFill>
              </a:rPr>
              <a:t>a aderência agregado-pasta, na medida em que pode haver uma interpenetração das duas </a:t>
            </a:r>
            <a:r>
              <a:rPr lang="pt-BR" altLang="pt-BR" b="1" dirty="0" smtClean="0">
                <a:solidFill>
                  <a:srgbClr val="0000FF"/>
                </a:solidFill>
              </a:rPr>
              <a:t>fases.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Os </a:t>
            </a:r>
            <a:r>
              <a:rPr lang="pt-BR" altLang="pt-BR" b="1" dirty="0">
                <a:solidFill>
                  <a:srgbClr val="7030A0"/>
                </a:solidFill>
              </a:rPr>
              <a:t>agregados capazes de absorver </a:t>
            </a:r>
            <a:r>
              <a:rPr lang="pt-BR" altLang="pt-BR" b="1" dirty="0" smtClean="0">
                <a:solidFill>
                  <a:srgbClr val="7030A0"/>
                </a:solidFill>
              </a:rPr>
              <a:t>água </a:t>
            </a:r>
            <a:r>
              <a:rPr lang="pt-BR" altLang="pt-BR" b="1" dirty="0">
                <a:solidFill>
                  <a:srgbClr val="7030A0"/>
                </a:solidFill>
              </a:rPr>
              <a:t>podem também funcionar como pequenos </a:t>
            </a:r>
            <a:r>
              <a:rPr lang="pt-BR" altLang="pt-BR" b="1" dirty="0" err="1" smtClean="0">
                <a:solidFill>
                  <a:srgbClr val="7030A0"/>
                </a:solidFill>
              </a:rPr>
              <a:t>reserva-tórios</a:t>
            </a:r>
            <a:r>
              <a:rPr lang="pt-BR" altLang="pt-BR" b="1" dirty="0" smtClean="0">
                <a:solidFill>
                  <a:srgbClr val="7030A0"/>
                </a:solidFill>
              </a:rPr>
              <a:t> </a:t>
            </a:r>
            <a:r>
              <a:rPr lang="pt-BR" altLang="pt-BR" b="1" dirty="0">
                <a:solidFill>
                  <a:srgbClr val="7030A0"/>
                </a:solidFill>
              </a:rPr>
              <a:t>dispersos pela massa do concreto e providenciar água adicional de hidratação, benéfica aos concretos com relação </a:t>
            </a:r>
            <a:r>
              <a:rPr lang="pt-BR" altLang="pt-BR" b="1" dirty="0" smtClean="0">
                <a:solidFill>
                  <a:srgbClr val="7030A0"/>
                </a:solidFill>
              </a:rPr>
              <a:t>a/c </a:t>
            </a:r>
            <a:r>
              <a:rPr lang="pt-BR" altLang="pt-BR" b="1" dirty="0">
                <a:solidFill>
                  <a:srgbClr val="7030A0"/>
                </a:solidFill>
              </a:rPr>
              <a:t>baixa</a:t>
            </a:r>
            <a:r>
              <a:rPr lang="pt-BR" altLang="pt-BR" b="1" dirty="0" smtClean="0">
                <a:solidFill>
                  <a:srgbClr val="7030A0"/>
                </a:solidFill>
              </a:rPr>
              <a:t>.</a:t>
            </a:r>
            <a:endParaRPr lang="pt-BR" altLang="pt-B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O </a:t>
            </a:r>
            <a:r>
              <a:rPr lang="pt-BR" altLang="pt-BR" b="1" u="sng" dirty="0">
                <a:solidFill>
                  <a:srgbClr val="0000FF"/>
                </a:solidFill>
              </a:rPr>
              <a:t>agregado ideal deve</a:t>
            </a:r>
            <a:r>
              <a:rPr lang="pt-BR" altLang="pt-BR" b="1" dirty="0">
                <a:solidFill>
                  <a:srgbClr val="0000FF"/>
                </a:solidFill>
              </a:rPr>
              <a:t>, em resumo, ser resistente, britado, cúbico, angular, bem graduado, limpo e possuir um mínimo de partículas alongadas ou achatadas.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7030A0"/>
                </a:solidFill>
              </a:rPr>
              <a:t>Os CAD referenciados pela literatura técnica apresentam, em geral, </a:t>
            </a:r>
            <a:r>
              <a:rPr lang="pt-BR" altLang="pt-BR" b="1" dirty="0" smtClean="0">
                <a:solidFill>
                  <a:srgbClr val="7030A0"/>
                </a:solidFill>
              </a:rPr>
              <a:t>as seguintes </a:t>
            </a:r>
            <a:r>
              <a:rPr lang="pt-BR" altLang="pt-BR" b="1" dirty="0">
                <a:solidFill>
                  <a:srgbClr val="7030A0"/>
                </a:solidFill>
              </a:rPr>
              <a:t>dosagens de agregados: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. </a:t>
            </a:r>
            <a:r>
              <a:rPr lang="pt-BR" altLang="pt-BR" b="1" dirty="0">
                <a:solidFill>
                  <a:srgbClr val="0000FF"/>
                </a:solidFill>
              </a:rPr>
              <a:t>agregados graúdos: de </a:t>
            </a:r>
            <a:r>
              <a:rPr lang="pt-BR" altLang="pt-BR" b="1" dirty="0" smtClean="0">
                <a:solidFill>
                  <a:srgbClr val="0000FF"/>
                </a:solidFill>
              </a:rPr>
              <a:t>1.000 </a:t>
            </a:r>
            <a:r>
              <a:rPr lang="pt-BR" altLang="pt-BR" b="1" dirty="0">
                <a:solidFill>
                  <a:srgbClr val="0000FF"/>
                </a:solidFill>
              </a:rPr>
              <a:t>a </a:t>
            </a:r>
            <a:r>
              <a:rPr lang="pt-BR" altLang="pt-BR" b="1" dirty="0" smtClean="0">
                <a:solidFill>
                  <a:srgbClr val="0000FF"/>
                </a:solidFill>
              </a:rPr>
              <a:t>1.150 </a:t>
            </a:r>
            <a:r>
              <a:rPr lang="pt-BR" altLang="pt-BR" b="1" dirty="0" smtClean="0">
                <a:solidFill>
                  <a:srgbClr val="0000FF"/>
                </a:solidFill>
              </a:rPr>
              <a:t>kg/m</a:t>
            </a:r>
            <a:r>
              <a:rPr lang="pt-BR" altLang="pt-BR" b="1" baseline="30000" dirty="0" smtClean="0">
                <a:solidFill>
                  <a:srgbClr val="0000FF"/>
                </a:solidFill>
              </a:rPr>
              <a:t>3</a:t>
            </a:r>
            <a:r>
              <a:rPr lang="pt-BR" altLang="pt-BR" b="1" dirty="0" smtClean="0">
                <a:solidFill>
                  <a:srgbClr val="0000FF"/>
                </a:solidFill>
              </a:rPr>
              <a:t>;</a:t>
            </a:r>
            <a:endParaRPr lang="pt-BR" altLang="pt-BR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. </a:t>
            </a:r>
            <a:r>
              <a:rPr lang="pt-BR" altLang="pt-BR" b="1" dirty="0">
                <a:solidFill>
                  <a:srgbClr val="D125B8"/>
                </a:solidFill>
              </a:rPr>
              <a:t>agregados miúdos: de 420 a 750 </a:t>
            </a:r>
            <a:r>
              <a:rPr lang="pt-BR" altLang="pt-BR" b="1" dirty="0" smtClean="0">
                <a:solidFill>
                  <a:srgbClr val="D125B8"/>
                </a:solidFill>
              </a:rPr>
              <a:t>kg/m</a:t>
            </a:r>
            <a:r>
              <a:rPr lang="pt-BR" altLang="pt-BR" b="1" baseline="30000" dirty="0" smtClean="0">
                <a:solidFill>
                  <a:srgbClr val="D125B8"/>
                </a:solidFill>
              </a:rPr>
              <a:t>3</a:t>
            </a:r>
            <a:r>
              <a:rPr lang="pt-BR" altLang="pt-BR" b="1" dirty="0" smtClean="0">
                <a:solidFill>
                  <a:srgbClr val="D125B8"/>
                </a:solidFill>
              </a:rPr>
              <a:t>.</a:t>
            </a:r>
            <a:endParaRPr lang="pt-BR" altLang="pt-BR" b="1" dirty="0">
              <a:solidFill>
                <a:srgbClr val="D125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38.5.4 ADITIVOS QUÍMICOS</a:t>
            </a:r>
            <a:endParaRPr lang="pt-BR" altLang="pt-BR" b="1" dirty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Atuando como plastificantes e redutores da água de amassamento, </a:t>
            </a:r>
            <a:r>
              <a:rPr lang="pt-BR" altLang="pt-BR" b="1" dirty="0" smtClean="0">
                <a:solidFill>
                  <a:srgbClr val="0000FF"/>
                </a:solidFill>
              </a:rPr>
              <a:t>os aditivos permitem concretos </a:t>
            </a:r>
            <a:r>
              <a:rPr lang="pt-BR" altLang="pt-BR" b="1" dirty="0">
                <a:solidFill>
                  <a:srgbClr val="0000FF"/>
                </a:solidFill>
              </a:rPr>
              <a:t>trabalháveis, </a:t>
            </a:r>
            <a:r>
              <a:rPr lang="pt-BR" altLang="pt-BR" b="1" dirty="0" smtClean="0">
                <a:solidFill>
                  <a:srgbClr val="0000FF"/>
                </a:solidFill>
              </a:rPr>
              <a:t>até </a:t>
            </a:r>
            <a:r>
              <a:rPr lang="pt-BR" altLang="pt-BR" b="1" dirty="0">
                <a:solidFill>
                  <a:srgbClr val="0000FF"/>
                </a:solidFill>
              </a:rPr>
              <a:t>quase fluidos, com </a:t>
            </a:r>
            <a:r>
              <a:rPr lang="pt-BR" altLang="pt-BR" b="1" dirty="0" smtClean="0">
                <a:solidFill>
                  <a:srgbClr val="0000FF"/>
                </a:solidFill>
              </a:rPr>
              <a:t>relação a/c </a:t>
            </a:r>
            <a:r>
              <a:rPr lang="pt-BR" altLang="pt-BR" b="1" dirty="0">
                <a:solidFill>
                  <a:srgbClr val="0000FF"/>
                </a:solidFill>
              </a:rPr>
              <a:t>baixa, </a:t>
            </a:r>
            <a:r>
              <a:rPr lang="pt-BR" altLang="pt-BR" b="1" dirty="0" smtClean="0">
                <a:solidFill>
                  <a:srgbClr val="0000FF"/>
                </a:solidFill>
              </a:rPr>
              <a:t>caso do </a:t>
            </a:r>
            <a:r>
              <a:rPr lang="pt-BR" altLang="pt-BR" b="1" dirty="0">
                <a:solidFill>
                  <a:srgbClr val="0000FF"/>
                </a:solidFill>
              </a:rPr>
              <a:t>CAD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 menor quantidade </a:t>
            </a:r>
            <a:r>
              <a:rPr lang="pt-BR" altLang="pt-BR" b="1" dirty="0">
                <a:solidFill>
                  <a:srgbClr val="0000FF"/>
                </a:solidFill>
              </a:rPr>
              <a:t>de água significa também menor disponibilidade de água livre para se concentrar na interface agregado-pasta. </a:t>
            </a:r>
            <a:endParaRPr lang="pt-BR" altLang="pt-BR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Diminui</a:t>
            </a:r>
            <a:r>
              <a:rPr lang="pt-BR" altLang="pt-BR" b="1" dirty="0">
                <a:solidFill>
                  <a:srgbClr val="1F771F"/>
                </a:solidFill>
              </a:rPr>
              <a:t>, então, a relação </a:t>
            </a:r>
            <a:r>
              <a:rPr lang="pt-BR" altLang="pt-BR" b="1" dirty="0" smtClean="0">
                <a:solidFill>
                  <a:srgbClr val="1F771F"/>
                </a:solidFill>
              </a:rPr>
              <a:t>a/c </a:t>
            </a:r>
            <a:r>
              <a:rPr lang="pt-BR" altLang="pt-BR" b="1" dirty="0">
                <a:solidFill>
                  <a:srgbClr val="1F771F"/>
                </a:solidFill>
              </a:rPr>
              <a:t>dessa região, o que dificulta a migração de </a:t>
            </a:r>
            <a:r>
              <a:rPr lang="pt-BR" altLang="pt-BR" b="1" dirty="0" smtClean="0">
                <a:solidFill>
                  <a:srgbClr val="1F771F"/>
                </a:solidFill>
              </a:rPr>
              <a:t>íons</a:t>
            </a:r>
            <a:r>
              <a:rPr lang="pt-BR" altLang="pt-BR" b="1" dirty="0">
                <a:solidFill>
                  <a:srgbClr val="1F771F"/>
                </a:solidFill>
              </a:rPr>
              <a:t>. Reduzem-se ainda a porosidade e o </a:t>
            </a:r>
            <a:r>
              <a:rPr lang="pt-BR" altLang="pt-BR" b="1" dirty="0" smtClean="0">
                <a:solidFill>
                  <a:srgbClr val="1F771F"/>
                </a:solidFill>
              </a:rPr>
              <a:t>diâmetro </a:t>
            </a:r>
            <a:r>
              <a:rPr lang="pt-BR" altLang="pt-BR" b="1" dirty="0">
                <a:solidFill>
                  <a:srgbClr val="1F771F"/>
                </a:solidFill>
              </a:rPr>
              <a:t>médio dos poros remanescentes, tanto na fase pasta</a:t>
            </a:r>
            <a:r>
              <a:rPr lang="pt-BR" altLang="pt-BR" b="1" dirty="0" smtClean="0">
                <a:solidFill>
                  <a:srgbClr val="1F771F"/>
                </a:solidFill>
              </a:rPr>
              <a:t>, quanto </a:t>
            </a:r>
            <a:r>
              <a:rPr lang="pt-BR" altLang="pt-BR" b="1" dirty="0">
                <a:solidFill>
                  <a:srgbClr val="1F771F"/>
                </a:solidFill>
              </a:rPr>
              <a:t>na ligação agregado-pasta</a:t>
            </a:r>
            <a:r>
              <a:rPr lang="pt-BR" altLang="pt-BR" b="1" dirty="0" smtClean="0">
                <a:solidFill>
                  <a:srgbClr val="1F771F"/>
                </a:solidFill>
              </a:rPr>
              <a:t>.</a:t>
            </a:r>
            <a:endParaRPr lang="pt-BR" altLang="pt-BR" b="1" dirty="0">
              <a:solidFill>
                <a:srgbClr val="1F7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Com </a:t>
            </a:r>
            <a:r>
              <a:rPr lang="pt-BR" altLang="pt-BR" b="1" dirty="0">
                <a:solidFill>
                  <a:srgbClr val="0000FF"/>
                </a:solidFill>
              </a:rPr>
              <a:t>a redução da porosidade, os cristais de CH têm menor espaço disponível para sua formação e crescimento, o que se reflete na menor quantidade e nas menores dimensões desses cristais na zona de transição </a:t>
            </a:r>
            <a:r>
              <a:rPr lang="pt-BR" altLang="pt-BR" b="1" dirty="0" smtClean="0">
                <a:solidFill>
                  <a:srgbClr val="0000FF"/>
                </a:solidFill>
              </a:rPr>
              <a:t>do </a:t>
            </a:r>
            <a:r>
              <a:rPr lang="pt-BR" altLang="pt-BR" b="1" dirty="0">
                <a:solidFill>
                  <a:srgbClr val="0000FF"/>
                </a:solidFill>
              </a:rPr>
              <a:t>CAD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  <a:endParaRPr lang="pt-BR" altLang="pt-BR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Em termos de constituição, o CAD é uma evolução tecnológica dos concretos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tradicio-nais</a:t>
            </a:r>
            <a:r>
              <a:rPr lang="pt-BR" altLang="pt-BR" b="1" dirty="0" smtClean="0">
                <a:solidFill>
                  <a:srgbClr val="0000FF"/>
                </a:solidFill>
              </a:rPr>
              <a:t>: mistura de brita, areia, cimento e água, à qual são incorporados alguns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aditivos químicos e adições minerais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" name="Picture 2" descr="High performance concret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7" y="3428999"/>
            <a:ext cx="748883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26034" y="6309320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hlinkClick r:id="rId3"/>
              </a:rPr>
              <a:t>https://www.hanson.co.uk/en/ready-mixed-concrete/high-performance-concrete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013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A consequência dessas alterações é o fortalecimento das duas regiões </a:t>
            </a:r>
            <a:r>
              <a:rPr lang="pt-BR" altLang="pt-BR" b="1" dirty="0" smtClean="0">
                <a:solidFill>
                  <a:srgbClr val="0000FF"/>
                </a:solidFill>
              </a:rPr>
              <a:t>da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micro-estrutura</a:t>
            </a:r>
            <a:r>
              <a:rPr lang="pt-BR" altLang="pt-BR" b="1" dirty="0" smtClean="0">
                <a:solidFill>
                  <a:srgbClr val="0000FF"/>
                </a:solidFill>
              </a:rPr>
              <a:t> </a:t>
            </a:r>
            <a:r>
              <a:rPr lang="pt-BR" altLang="pt-BR" b="1" dirty="0">
                <a:solidFill>
                  <a:srgbClr val="0000FF"/>
                </a:solidFill>
              </a:rPr>
              <a:t>do concreto, que eleva sobremaneira a resistência e a </a:t>
            </a:r>
            <a:r>
              <a:rPr lang="pt-BR" altLang="pt-BR" b="1" dirty="0" smtClean="0">
                <a:solidFill>
                  <a:srgbClr val="0000FF"/>
                </a:solidFill>
              </a:rPr>
              <a:t>durabilidade do </a:t>
            </a:r>
            <a:r>
              <a:rPr lang="pt-BR" altLang="pt-BR" b="1" dirty="0">
                <a:solidFill>
                  <a:srgbClr val="0000FF"/>
                </a:solidFill>
              </a:rPr>
              <a:t>material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 </a:t>
            </a:r>
            <a:r>
              <a:rPr lang="pt-BR" altLang="pt-BR" b="1" u="sng" dirty="0">
                <a:solidFill>
                  <a:srgbClr val="0000FF"/>
                </a:solidFill>
              </a:rPr>
              <a:t>influência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do aditivo redutor de </a:t>
            </a:r>
            <a:r>
              <a:rPr lang="pt-BR" altLang="pt-BR" b="1" u="sng" dirty="0">
                <a:solidFill>
                  <a:srgbClr val="0000FF"/>
                </a:solidFill>
              </a:rPr>
              <a:t>água</a:t>
            </a:r>
            <a:r>
              <a:rPr lang="pt-BR" altLang="pt-BR" b="1" dirty="0">
                <a:solidFill>
                  <a:srgbClr val="0000FF"/>
                </a:solidFill>
              </a:rPr>
              <a:t> nas diversas propriedades do concreto depende </a:t>
            </a:r>
            <a:r>
              <a:rPr lang="pt-BR" altLang="pt-BR" b="1" dirty="0" smtClean="0">
                <a:solidFill>
                  <a:srgbClr val="0000FF"/>
                </a:solidFill>
              </a:rPr>
              <a:t>de diversos fatores, como: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- da </a:t>
            </a:r>
            <a:r>
              <a:rPr lang="pt-BR" altLang="pt-BR" b="1" dirty="0">
                <a:solidFill>
                  <a:srgbClr val="D125B8"/>
                </a:solidFill>
              </a:rPr>
              <a:t>dosagem do </a:t>
            </a:r>
            <a:r>
              <a:rPr lang="pt-BR" altLang="pt-BR" b="1" dirty="0" smtClean="0">
                <a:solidFill>
                  <a:srgbClr val="D125B8"/>
                </a:solidFill>
              </a:rPr>
              <a:t>cimento;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da consistência;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- do </a:t>
            </a:r>
            <a:r>
              <a:rPr lang="pt-BR" altLang="pt-BR" b="1" dirty="0">
                <a:solidFill>
                  <a:srgbClr val="2AA22A"/>
                </a:solidFill>
              </a:rPr>
              <a:t>processo de </a:t>
            </a:r>
            <a:r>
              <a:rPr lang="pt-BR" altLang="pt-BR" b="1" dirty="0" smtClean="0">
                <a:solidFill>
                  <a:srgbClr val="2AA22A"/>
                </a:solidFill>
              </a:rPr>
              <a:t>mistura;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das </a:t>
            </a:r>
            <a:r>
              <a:rPr lang="pt-BR" altLang="pt-BR" b="1" dirty="0">
                <a:solidFill>
                  <a:srgbClr val="0000FF"/>
                </a:solidFill>
              </a:rPr>
              <a:t>condições de </a:t>
            </a:r>
            <a:r>
              <a:rPr lang="pt-BR" altLang="pt-BR" b="1" dirty="0" smtClean="0">
                <a:solidFill>
                  <a:srgbClr val="0000FF"/>
                </a:solidFill>
              </a:rPr>
              <a:t>cura;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- da temperatura ambiente </a:t>
            </a:r>
            <a:r>
              <a:rPr lang="pt-BR" altLang="pt-BR" b="1" dirty="0">
                <a:solidFill>
                  <a:srgbClr val="D125B8"/>
                </a:solidFill>
              </a:rPr>
              <a:t>e do </a:t>
            </a:r>
            <a:r>
              <a:rPr lang="pt-BR" altLang="pt-BR" b="1" dirty="0" smtClean="0">
                <a:solidFill>
                  <a:srgbClr val="D125B8"/>
                </a:solidFill>
              </a:rPr>
              <a:t>concreto;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da </a:t>
            </a:r>
            <a:r>
              <a:rPr lang="pt-BR" altLang="pt-BR" b="1" dirty="0">
                <a:solidFill>
                  <a:srgbClr val="0000FF"/>
                </a:solidFill>
              </a:rPr>
              <a:t>natureza do </a:t>
            </a:r>
            <a:r>
              <a:rPr lang="pt-BR" altLang="pt-BR" b="1" dirty="0" smtClean="0">
                <a:solidFill>
                  <a:srgbClr val="0000FF"/>
                </a:solidFill>
              </a:rPr>
              <a:t>cimento;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- da </a:t>
            </a:r>
            <a:r>
              <a:rPr lang="pt-BR" altLang="pt-BR" b="1" dirty="0">
                <a:solidFill>
                  <a:srgbClr val="7030A0"/>
                </a:solidFill>
              </a:rPr>
              <a:t>granulometria dos agregados</a:t>
            </a:r>
            <a:r>
              <a:rPr lang="pt-BR" altLang="pt-BR" b="1" dirty="0" smtClean="0">
                <a:solidFill>
                  <a:srgbClr val="7030A0"/>
                </a:solidFill>
              </a:rPr>
              <a:t>, etc</a:t>
            </a:r>
            <a:r>
              <a:rPr lang="pt-BR" altLang="pt-BR" b="1" dirty="0">
                <a:solidFill>
                  <a:srgbClr val="7030A0"/>
                </a:solidFill>
              </a:rPr>
              <a:t>. </a:t>
            </a:r>
            <a:endParaRPr lang="pt-BR" altLang="pt-BR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Portanto</a:t>
            </a:r>
            <a:r>
              <a:rPr lang="pt-BR" altLang="pt-BR" b="1" dirty="0">
                <a:solidFill>
                  <a:srgbClr val="0000FF"/>
                </a:solidFill>
              </a:rPr>
              <a:t>, o desempenho de um dado produto em uma </a:t>
            </a:r>
            <a:r>
              <a:rPr lang="pt-BR" altLang="pt-BR" b="1" dirty="0" smtClean="0">
                <a:solidFill>
                  <a:srgbClr val="0000FF"/>
                </a:solidFill>
              </a:rPr>
              <a:t>determinada composição, </a:t>
            </a:r>
            <a:r>
              <a:rPr lang="pt-BR" altLang="pt-BR" b="1" dirty="0">
                <a:solidFill>
                  <a:srgbClr val="0000FF"/>
                </a:solidFill>
              </a:rPr>
              <a:t>fabricada com materiais específicos, deve ser </a:t>
            </a:r>
            <a:r>
              <a:rPr lang="pt-BR" altLang="pt-BR" b="1" dirty="0" smtClean="0">
                <a:solidFill>
                  <a:srgbClr val="0000FF"/>
                </a:solidFill>
              </a:rPr>
              <a:t>cuidadosamente verificado </a:t>
            </a:r>
            <a:r>
              <a:rPr lang="pt-BR" altLang="pt-BR" b="1" dirty="0">
                <a:solidFill>
                  <a:srgbClr val="0000FF"/>
                </a:solidFill>
              </a:rPr>
              <a:t>por meio de </a:t>
            </a:r>
            <a:r>
              <a:rPr lang="pt-BR" altLang="pt-BR" b="1" u="sng" dirty="0">
                <a:solidFill>
                  <a:srgbClr val="0000FF"/>
                </a:solidFill>
              </a:rPr>
              <a:t>experiências e ensaios</a:t>
            </a:r>
            <a:r>
              <a:rPr lang="pt-BR" altLang="pt-BR" b="1" dirty="0">
                <a:solidFill>
                  <a:srgbClr val="0000FF"/>
                </a:solidFill>
              </a:rPr>
              <a:t> realizados antes da utilização </a:t>
            </a:r>
            <a:r>
              <a:rPr lang="pt-BR" altLang="pt-BR" b="1" dirty="0" smtClean="0">
                <a:solidFill>
                  <a:srgbClr val="0000FF"/>
                </a:solidFill>
              </a:rPr>
              <a:t>do produto </a:t>
            </a:r>
            <a:r>
              <a:rPr lang="pt-BR" altLang="pt-BR" b="1" dirty="0">
                <a:solidFill>
                  <a:srgbClr val="0000FF"/>
                </a:solidFill>
              </a:rPr>
              <a:t>na obra, principalmente no que diz respeito à compatibilidade entre </a:t>
            </a:r>
            <a:r>
              <a:rPr lang="pt-BR" altLang="pt-BR" b="1" dirty="0" smtClean="0">
                <a:solidFill>
                  <a:srgbClr val="0000FF"/>
                </a:solidFill>
              </a:rPr>
              <a:t>o aditivo </a:t>
            </a:r>
            <a:r>
              <a:rPr lang="pt-BR" altLang="pt-BR" b="1" dirty="0">
                <a:solidFill>
                  <a:srgbClr val="0000FF"/>
                </a:solidFill>
              </a:rPr>
              <a:t>e o(s) material(ais) aglomerante(s</a:t>
            </a:r>
            <a:r>
              <a:rPr lang="pt-BR" altLang="pt-BR" b="1" dirty="0" smtClean="0">
                <a:solidFill>
                  <a:srgbClr val="0000FF"/>
                </a:solidFill>
              </a:rPr>
              <a:t>).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Problemas já relatados: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D125B8"/>
                </a:solidFill>
              </a:rPr>
              <a:t>- perda acelerada de abatimento;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incorporação inesperada </a:t>
            </a:r>
            <a:r>
              <a:rPr lang="pt-BR" altLang="pt-BR" b="1" dirty="0">
                <a:solidFill>
                  <a:srgbClr val="0000FF"/>
                </a:solidFill>
              </a:rPr>
              <a:t>de </a:t>
            </a:r>
            <a:r>
              <a:rPr lang="pt-BR" altLang="pt-BR" b="1" dirty="0" smtClean="0">
                <a:solidFill>
                  <a:srgbClr val="0000FF"/>
                </a:solidFill>
              </a:rPr>
              <a:t>ar;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- exsudação excessiva;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- alteração imprevista no tempo </a:t>
            </a:r>
            <a:r>
              <a:rPr lang="pt-BR" altLang="pt-BR" b="1" dirty="0">
                <a:solidFill>
                  <a:srgbClr val="0000FF"/>
                </a:solidFill>
              </a:rPr>
              <a:t>de </a:t>
            </a:r>
            <a:r>
              <a:rPr lang="pt-BR" altLang="pt-BR" b="1" dirty="0" smtClean="0">
                <a:solidFill>
                  <a:srgbClr val="0000FF"/>
                </a:solidFill>
              </a:rPr>
              <a:t>pega.</a:t>
            </a:r>
          </a:p>
        </p:txBody>
      </p:sp>
    </p:spTree>
    <p:extLst>
      <p:ext uri="{BB962C8B-B14F-4D97-AF65-F5344CB8AC3E}">
        <p14:creationId xmlns:p14="http://schemas.microsoft.com/office/powerpoint/2010/main" val="6911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Os </a:t>
            </a:r>
            <a:r>
              <a:rPr lang="pt-BR" altLang="pt-BR" b="1" u="sng" dirty="0">
                <a:solidFill>
                  <a:srgbClr val="0000FF"/>
                </a:solidFill>
              </a:rPr>
              <a:t>superplastificantes</a:t>
            </a:r>
            <a:r>
              <a:rPr lang="pt-BR" altLang="pt-BR" b="1" dirty="0">
                <a:solidFill>
                  <a:srgbClr val="0000FF"/>
                </a:solidFill>
              </a:rPr>
              <a:t> podem </a:t>
            </a:r>
            <a:r>
              <a:rPr lang="pt-BR" altLang="pt-BR" b="1" dirty="0" smtClean="0">
                <a:solidFill>
                  <a:srgbClr val="0000FF"/>
                </a:solidFill>
              </a:rPr>
              <a:t>ser </a:t>
            </a:r>
            <a:r>
              <a:rPr lang="pt-BR" altLang="pt-BR" b="1" dirty="0">
                <a:solidFill>
                  <a:srgbClr val="0000FF"/>
                </a:solidFill>
              </a:rPr>
              <a:t>utilizados em conjunto </a:t>
            </a:r>
            <a:r>
              <a:rPr lang="pt-BR" altLang="pt-BR" b="1" dirty="0" smtClean="0">
                <a:solidFill>
                  <a:srgbClr val="0000FF"/>
                </a:solidFill>
              </a:rPr>
              <a:t>com aditivos plastificantes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conven-cionais</a:t>
            </a:r>
            <a:r>
              <a:rPr lang="pt-BR" altLang="pt-BR" b="1" dirty="0" smtClean="0">
                <a:solidFill>
                  <a:srgbClr val="0000FF"/>
                </a:solidFill>
              </a:rPr>
              <a:t> </a:t>
            </a:r>
            <a:r>
              <a:rPr lang="pt-BR" altLang="pt-BR" b="1" dirty="0">
                <a:solidFill>
                  <a:srgbClr val="0000FF"/>
                </a:solidFill>
              </a:rPr>
              <a:t>(para diminuir a perda acelerada de abaixamento</a:t>
            </a:r>
            <a:r>
              <a:rPr lang="pt-BR" altLang="pt-BR" b="1" dirty="0" smtClean="0">
                <a:solidFill>
                  <a:srgbClr val="0000FF"/>
                </a:solidFill>
              </a:rPr>
              <a:t>), com </a:t>
            </a:r>
            <a:r>
              <a:rPr lang="pt-BR" altLang="pt-BR" b="1" dirty="0">
                <a:solidFill>
                  <a:srgbClr val="0000FF"/>
                </a:solidFill>
              </a:rPr>
              <a:t>incorporadores de ar (para reduzir a exsudação e outras formas </a:t>
            </a:r>
            <a:r>
              <a:rPr lang="pt-BR" altLang="pt-BR" b="1" dirty="0" smtClean="0">
                <a:solidFill>
                  <a:srgbClr val="0000FF"/>
                </a:solidFill>
              </a:rPr>
              <a:t>de segregação</a:t>
            </a:r>
            <a:r>
              <a:rPr lang="pt-BR" altLang="pt-BR" b="1" dirty="0">
                <a:solidFill>
                  <a:srgbClr val="0000FF"/>
                </a:solidFill>
              </a:rPr>
              <a:t>), com aceleradores e retardadores de </a:t>
            </a:r>
            <a:r>
              <a:rPr lang="pt-BR" altLang="pt-BR" b="1" dirty="0" smtClean="0">
                <a:solidFill>
                  <a:srgbClr val="0000FF"/>
                </a:solidFill>
              </a:rPr>
              <a:t>pega, </a:t>
            </a:r>
            <a:r>
              <a:rPr lang="pt-BR" altLang="pt-BR" b="1" dirty="0">
                <a:solidFill>
                  <a:srgbClr val="0000FF"/>
                </a:solidFill>
              </a:rPr>
              <a:t>etc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As </a:t>
            </a:r>
            <a:r>
              <a:rPr lang="pt-BR" altLang="pt-BR" b="1" dirty="0">
                <a:solidFill>
                  <a:srgbClr val="0000FF"/>
                </a:solidFill>
              </a:rPr>
              <a:t>dosagens usuais de </a:t>
            </a:r>
            <a:r>
              <a:rPr lang="pt-BR" altLang="pt-BR" b="1" u="sng" dirty="0">
                <a:solidFill>
                  <a:srgbClr val="0000FF"/>
                </a:solidFill>
              </a:rPr>
              <a:t>superplastificantes</a:t>
            </a:r>
            <a:r>
              <a:rPr lang="pt-BR" altLang="pt-BR" b="1" dirty="0">
                <a:solidFill>
                  <a:srgbClr val="0000FF"/>
                </a:solidFill>
              </a:rPr>
              <a:t> nas composições de CAD </a:t>
            </a:r>
            <a:r>
              <a:rPr lang="pt-BR" altLang="pt-BR" b="1" dirty="0" smtClean="0">
                <a:solidFill>
                  <a:srgbClr val="0000FF"/>
                </a:solidFill>
              </a:rPr>
              <a:t>geralmente variam </a:t>
            </a:r>
            <a:r>
              <a:rPr lang="pt-BR" altLang="pt-BR" b="1" dirty="0">
                <a:solidFill>
                  <a:srgbClr val="0000FF"/>
                </a:solidFill>
              </a:rPr>
              <a:t>entre </a:t>
            </a:r>
            <a:r>
              <a:rPr lang="pt-BR" altLang="pt-BR" b="1" dirty="0" smtClean="0">
                <a:solidFill>
                  <a:srgbClr val="0000FF"/>
                </a:solidFill>
              </a:rPr>
              <a:t>1 </a:t>
            </a:r>
            <a:r>
              <a:rPr lang="pt-BR" altLang="pt-BR" b="1" dirty="0">
                <a:solidFill>
                  <a:srgbClr val="0000FF"/>
                </a:solidFill>
              </a:rPr>
              <a:t>e </a:t>
            </a:r>
            <a:r>
              <a:rPr lang="pt-BR" altLang="pt-BR" b="1" dirty="0" smtClean="0">
                <a:solidFill>
                  <a:srgbClr val="0000FF"/>
                </a:solidFill>
              </a:rPr>
              <a:t>3 % </a:t>
            </a:r>
            <a:r>
              <a:rPr lang="pt-BR" altLang="pt-BR" b="1" dirty="0">
                <a:solidFill>
                  <a:srgbClr val="0000FF"/>
                </a:solidFill>
              </a:rPr>
              <a:t>da massa de </a:t>
            </a:r>
            <a:r>
              <a:rPr lang="pt-BR" altLang="pt-BR" b="1" dirty="0" smtClean="0">
                <a:solidFill>
                  <a:srgbClr val="0000FF"/>
                </a:solidFill>
              </a:rPr>
              <a:t>cimento.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1F771F"/>
                </a:solidFill>
              </a:rPr>
              <a:t>Não </a:t>
            </a:r>
            <a:r>
              <a:rPr lang="pt-BR" altLang="pt-BR" b="1" dirty="0">
                <a:solidFill>
                  <a:srgbClr val="1F771F"/>
                </a:solidFill>
              </a:rPr>
              <a:t>deve ser esquecida a </a:t>
            </a:r>
            <a:r>
              <a:rPr lang="pt-BR" altLang="pt-BR" b="1" dirty="0" smtClean="0">
                <a:solidFill>
                  <a:srgbClr val="1F771F"/>
                </a:solidFill>
              </a:rPr>
              <a:t>influência que </a:t>
            </a:r>
            <a:r>
              <a:rPr lang="pt-BR" altLang="pt-BR" b="1" dirty="0">
                <a:solidFill>
                  <a:srgbClr val="1F771F"/>
                </a:solidFill>
              </a:rPr>
              <a:t>a presença desses produtos possa, </a:t>
            </a:r>
            <a:r>
              <a:rPr lang="pt-BR" altLang="pt-BR" b="1" dirty="0" err="1" smtClean="0">
                <a:solidFill>
                  <a:srgbClr val="1F771F"/>
                </a:solidFill>
              </a:rPr>
              <a:t>eventual-mente</a:t>
            </a:r>
            <a:r>
              <a:rPr lang="pt-BR" altLang="pt-BR" b="1" dirty="0">
                <a:solidFill>
                  <a:srgbClr val="1F771F"/>
                </a:solidFill>
              </a:rPr>
              <a:t>, ter no </a:t>
            </a:r>
            <a:r>
              <a:rPr lang="pt-BR" altLang="pt-BR" b="1" u="sng" dirty="0">
                <a:solidFill>
                  <a:srgbClr val="1F771F"/>
                </a:solidFill>
              </a:rPr>
              <a:t>custo final</a:t>
            </a:r>
            <a:r>
              <a:rPr lang="pt-BR" altLang="pt-BR" b="1" dirty="0">
                <a:solidFill>
                  <a:srgbClr val="1F771F"/>
                </a:solidFill>
              </a:rPr>
              <a:t> </a:t>
            </a:r>
            <a:r>
              <a:rPr lang="pt-BR" altLang="pt-BR" b="1" dirty="0" smtClean="0">
                <a:solidFill>
                  <a:srgbClr val="1F771F"/>
                </a:solidFill>
              </a:rPr>
              <a:t>desses concretos.</a:t>
            </a:r>
            <a:endParaRPr lang="pt-BR" altLang="pt-BR" b="1" dirty="0">
              <a:solidFill>
                <a:srgbClr val="1F77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38.5.5 ADIÇÕES MINERAIS</a:t>
            </a:r>
            <a:endParaRPr lang="pt-BR" altLang="pt-BR" b="1" dirty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Adições </a:t>
            </a:r>
            <a:r>
              <a:rPr lang="pt-BR" altLang="pt-BR" b="1" dirty="0">
                <a:solidFill>
                  <a:srgbClr val="0000FF"/>
                </a:solidFill>
              </a:rPr>
              <a:t>minerais já eram </a:t>
            </a:r>
            <a:r>
              <a:rPr lang="pt-BR" altLang="pt-BR" b="1" dirty="0" smtClean="0">
                <a:solidFill>
                  <a:srgbClr val="0000FF"/>
                </a:solidFill>
              </a:rPr>
              <a:t>utilizadas em obras pelos </a:t>
            </a:r>
            <a:r>
              <a:rPr lang="pt-BR" altLang="pt-BR" b="1" dirty="0">
                <a:solidFill>
                  <a:srgbClr val="0000FF"/>
                </a:solidFill>
              </a:rPr>
              <a:t>etruscos</a:t>
            </a:r>
            <a:r>
              <a:rPr lang="pt-BR" altLang="pt-BR" b="1" dirty="0" smtClean="0">
                <a:solidFill>
                  <a:srgbClr val="0000FF"/>
                </a:solidFill>
              </a:rPr>
              <a:t>, gregos </a:t>
            </a:r>
            <a:r>
              <a:rPr lang="pt-BR" altLang="pt-BR" b="1" dirty="0">
                <a:solidFill>
                  <a:srgbClr val="0000FF"/>
                </a:solidFill>
              </a:rPr>
              <a:t>e romanos, chamados </a:t>
            </a:r>
            <a:r>
              <a:rPr lang="pt-BR" altLang="pt-BR" b="1" dirty="0" smtClean="0">
                <a:solidFill>
                  <a:srgbClr val="0000FF"/>
                </a:solidFill>
              </a:rPr>
              <a:t>pozolânicos, e algumas perduram </a:t>
            </a:r>
            <a:r>
              <a:rPr lang="pt-BR" altLang="pt-BR" b="1" dirty="0">
                <a:solidFill>
                  <a:srgbClr val="0000FF"/>
                </a:solidFill>
              </a:rPr>
              <a:t>até </a:t>
            </a:r>
            <a:r>
              <a:rPr lang="pt-BR" altLang="pt-BR" b="1" dirty="0" smtClean="0">
                <a:solidFill>
                  <a:srgbClr val="0000FF"/>
                </a:solidFill>
              </a:rPr>
              <a:t>hoje.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Foram </a:t>
            </a:r>
            <a:r>
              <a:rPr lang="pt-BR" altLang="pt-BR" b="1" dirty="0">
                <a:solidFill>
                  <a:srgbClr val="7030A0"/>
                </a:solidFill>
              </a:rPr>
              <a:t>identificadas propriedades pozolânicas </a:t>
            </a:r>
            <a:r>
              <a:rPr lang="pt-BR" altLang="pt-BR" b="1" dirty="0" smtClean="0">
                <a:solidFill>
                  <a:srgbClr val="7030A0"/>
                </a:solidFill>
              </a:rPr>
              <a:t>em vários </a:t>
            </a:r>
            <a:r>
              <a:rPr lang="pt-BR" altLang="pt-BR" b="1" dirty="0">
                <a:solidFill>
                  <a:srgbClr val="7030A0"/>
                </a:solidFill>
              </a:rPr>
              <a:t>tipos de materiais, </a:t>
            </a:r>
            <a:r>
              <a:rPr lang="pt-BR" altLang="pt-BR" b="1" dirty="0" smtClean="0">
                <a:solidFill>
                  <a:srgbClr val="7030A0"/>
                </a:solidFill>
              </a:rPr>
              <a:t>como de subprodutos </a:t>
            </a:r>
            <a:r>
              <a:rPr lang="pt-BR" altLang="pt-BR" b="1" dirty="0">
                <a:solidFill>
                  <a:srgbClr val="7030A0"/>
                </a:solidFill>
              </a:rPr>
              <a:t>industriais poluentes. A </a:t>
            </a:r>
            <a:r>
              <a:rPr lang="pt-BR" altLang="pt-BR" b="1" dirty="0" err="1" smtClean="0">
                <a:solidFill>
                  <a:srgbClr val="7030A0"/>
                </a:solidFill>
              </a:rPr>
              <a:t>incorpo-ração</a:t>
            </a:r>
            <a:r>
              <a:rPr lang="pt-BR" altLang="pt-BR" b="1" dirty="0" smtClean="0">
                <a:solidFill>
                  <a:srgbClr val="7030A0"/>
                </a:solidFill>
              </a:rPr>
              <a:t> </a:t>
            </a:r>
            <a:r>
              <a:rPr lang="pt-BR" altLang="pt-BR" b="1" dirty="0">
                <a:solidFill>
                  <a:srgbClr val="7030A0"/>
                </a:solidFill>
              </a:rPr>
              <a:t>isolada das adições </a:t>
            </a:r>
            <a:r>
              <a:rPr lang="pt-BR" altLang="pt-BR" b="1" dirty="0" smtClean="0">
                <a:solidFill>
                  <a:srgbClr val="7030A0"/>
                </a:solidFill>
              </a:rPr>
              <a:t>minerais, com algumas </a:t>
            </a:r>
            <a:r>
              <a:rPr lang="pt-BR" altLang="pt-BR" b="1" dirty="0">
                <a:solidFill>
                  <a:srgbClr val="7030A0"/>
                </a:solidFill>
              </a:rPr>
              <a:t>vantagens, </a:t>
            </a:r>
            <a:r>
              <a:rPr lang="pt-BR" altLang="pt-BR" b="1" dirty="0" smtClean="0">
                <a:solidFill>
                  <a:srgbClr val="7030A0"/>
                </a:solidFill>
              </a:rPr>
              <a:t>traz </a:t>
            </a:r>
            <a:r>
              <a:rPr lang="pt-BR" altLang="pt-BR" b="1" dirty="0">
                <a:solidFill>
                  <a:srgbClr val="7030A0"/>
                </a:solidFill>
              </a:rPr>
              <a:t>também </a:t>
            </a:r>
            <a:r>
              <a:rPr lang="pt-BR" altLang="pt-BR" b="1" dirty="0" smtClean="0">
                <a:solidFill>
                  <a:srgbClr val="7030A0"/>
                </a:solidFill>
              </a:rPr>
              <a:t>algumas desvantagens.</a:t>
            </a:r>
            <a:endParaRPr lang="pt-BR" altLang="pt-B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Com a combinação das adições minerais e </a:t>
            </a:r>
            <a:r>
              <a:rPr lang="pt-BR" altLang="pt-BR" b="1" dirty="0">
                <a:solidFill>
                  <a:srgbClr val="0000FF"/>
                </a:solidFill>
              </a:rPr>
              <a:t>os aditivos químicos foi possível superar as inconveniências e atingir </a:t>
            </a:r>
            <a:r>
              <a:rPr lang="pt-BR" altLang="pt-BR" b="1" dirty="0" smtClean="0">
                <a:solidFill>
                  <a:srgbClr val="0000FF"/>
                </a:solidFill>
              </a:rPr>
              <a:t>as propriedades </a:t>
            </a:r>
            <a:r>
              <a:rPr lang="pt-BR" altLang="pt-BR" b="1" dirty="0">
                <a:solidFill>
                  <a:srgbClr val="0000FF"/>
                </a:solidFill>
              </a:rPr>
              <a:t>superiores </a:t>
            </a:r>
            <a:r>
              <a:rPr lang="pt-BR" altLang="pt-BR" b="1" dirty="0" smtClean="0">
                <a:solidFill>
                  <a:srgbClr val="0000FF"/>
                </a:solidFill>
              </a:rPr>
              <a:t>de </a:t>
            </a:r>
            <a:r>
              <a:rPr lang="pt-BR" altLang="pt-BR" b="1" dirty="0">
                <a:solidFill>
                  <a:srgbClr val="0000FF"/>
                </a:solidFill>
              </a:rPr>
              <a:t>concretos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93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 </a:t>
            </a:r>
            <a:r>
              <a:rPr lang="pt-BR" altLang="pt-BR" b="1" dirty="0">
                <a:solidFill>
                  <a:srgbClr val="0000FF"/>
                </a:solidFill>
              </a:rPr>
              <a:t>introdução de </a:t>
            </a:r>
            <a:r>
              <a:rPr lang="pt-BR" altLang="pt-BR" b="1" u="sng" dirty="0">
                <a:solidFill>
                  <a:srgbClr val="0000FF"/>
                </a:solidFill>
              </a:rPr>
              <a:t>aditivos químicos</a:t>
            </a:r>
            <a:r>
              <a:rPr lang="pt-BR" altLang="pt-BR" b="1" dirty="0">
                <a:solidFill>
                  <a:srgbClr val="0000FF"/>
                </a:solidFill>
              </a:rPr>
              <a:t> e de </a:t>
            </a:r>
            <a:r>
              <a:rPr lang="pt-BR" altLang="pt-BR" b="1" u="sng" dirty="0">
                <a:solidFill>
                  <a:srgbClr val="0000FF"/>
                </a:solidFill>
              </a:rPr>
              <a:t>adições minerais</a:t>
            </a:r>
            <a:r>
              <a:rPr lang="pt-BR" altLang="pt-BR" b="1" dirty="0">
                <a:solidFill>
                  <a:srgbClr val="0000FF"/>
                </a:solidFill>
              </a:rPr>
              <a:t> no </a:t>
            </a:r>
            <a:r>
              <a:rPr lang="pt-BR" altLang="pt-BR" b="1" dirty="0" smtClean="0">
                <a:solidFill>
                  <a:srgbClr val="0000FF"/>
                </a:solidFill>
              </a:rPr>
              <a:t>concreto geralmente </a:t>
            </a:r>
            <a:r>
              <a:rPr lang="pt-BR" altLang="pt-BR" b="1" dirty="0">
                <a:solidFill>
                  <a:srgbClr val="0000FF"/>
                </a:solidFill>
              </a:rPr>
              <a:t>provoca várias alterações de características, tanto no estado </a:t>
            </a:r>
            <a:r>
              <a:rPr lang="pt-BR" altLang="pt-BR" b="1" dirty="0" smtClean="0">
                <a:solidFill>
                  <a:srgbClr val="0000FF"/>
                </a:solidFill>
              </a:rPr>
              <a:t>fresco quanto </a:t>
            </a:r>
            <a:r>
              <a:rPr lang="pt-BR" altLang="pt-BR" b="1" dirty="0">
                <a:solidFill>
                  <a:srgbClr val="0000FF"/>
                </a:solidFill>
              </a:rPr>
              <a:t>no estado endurecido. A maior parte delas é decorrente das </a:t>
            </a:r>
            <a:r>
              <a:rPr lang="pt-BR" altLang="pt-BR" b="1" dirty="0" smtClean="0">
                <a:solidFill>
                  <a:srgbClr val="0000FF"/>
                </a:solidFill>
              </a:rPr>
              <a:t>modificações que </a:t>
            </a:r>
            <a:r>
              <a:rPr lang="pt-BR" altLang="pt-BR" b="1" dirty="0">
                <a:solidFill>
                  <a:srgbClr val="0000FF"/>
                </a:solidFill>
              </a:rPr>
              <a:t>surgem na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microestrutura</a:t>
            </a:r>
            <a:r>
              <a:rPr lang="pt-BR" altLang="pt-BR" b="1" dirty="0">
                <a:solidFill>
                  <a:srgbClr val="0000FF"/>
                </a:solidFill>
              </a:rPr>
              <a:t>. </a:t>
            </a:r>
            <a:r>
              <a:rPr lang="pt-BR" altLang="pt-BR" b="1" dirty="0" smtClean="0">
                <a:solidFill>
                  <a:srgbClr val="0000FF"/>
                </a:solidFill>
              </a:rPr>
              <a:t>As </a:t>
            </a:r>
            <a:r>
              <a:rPr lang="pt-BR" altLang="pt-BR" b="1" u="sng" dirty="0">
                <a:solidFill>
                  <a:srgbClr val="0000FF"/>
                </a:solidFill>
              </a:rPr>
              <a:t>adições</a:t>
            </a:r>
            <a:r>
              <a:rPr lang="pt-BR" altLang="pt-BR" b="1" dirty="0">
                <a:solidFill>
                  <a:srgbClr val="0000FF"/>
                </a:solidFill>
              </a:rPr>
              <a:t> em geral </a:t>
            </a:r>
            <a:r>
              <a:rPr lang="pt-BR" altLang="pt-BR" b="1" dirty="0" smtClean="0">
                <a:solidFill>
                  <a:srgbClr val="0000FF"/>
                </a:solidFill>
              </a:rPr>
              <a:t>atuam não </a:t>
            </a:r>
            <a:r>
              <a:rPr lang="pt-BR" altLang="pt-BR" b="1" dirty="0">
                <a:solidFill>
                  <a:srgbClr val="0000FF"/>
                </a:solidFill>
              </a:rPr>
              <a:t>apenas na fase pasta de cimento, mas também na interface ou </a:t>
            </a:r>
            <a:r>
              <a:rPr lang="pt-BR" altLang="pt-BR" b="1" dirty="0" smtClean="0">
                <a:solidFill>
                  <a:srgbClr val="0000FF"/>
                </a:solidFill>
              </a:rPr>
              <a:t>ligação agregado-pasta.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u="sng" dirty="0">
                <a:solidFill>
                  <a:srgbClr val="0000FF"/>
                </a:solidFill>
              </a:rPr>
              <a:t>Adições minerais</a:t>
            </a:r>
            <a:r>
              <a:rPr lang="pt-BR" altLang="pt-BR" b="1" dirty="0">
                <a:solidFill>
                  <a:srgbClr val="0000FF"/>
                </a:solidFill>
              </a:rPr>
              <a:t> como a </a:t>
            </a:r>
            <a:r>
              <a:rPr lang="pt-BR" altLang="pt-BR" b="1" dirty="0" smtClean="0">
                <a:solidFill>
                  <a:srgbClr val="0000FF"/>
                </a:solidFill>
              </a:rPr>
              <a:t>sílica ativa </a:t>
            </a:r>
            <a:r>
              <a:rPr lang="pt-BR" altLang="pt-BR" b="1" dirty="0">
                <a:solidFill>
                  <a:srgbClr val="0000FF"/>
                </a:solidFill>
              </a:rPr>
              <a:t>ou as cinzas volantes, por exemplo</a:t>
            </a:r>
            <a:r>
              <a:rPr lang="pt-BR" altLang="pt-BR" b="1" dirty="0" smtClean="0">
                <a:solidFill>
                  <a:srgbClr val="0000FF"/>
                </a:solidFill>
              </a:rPr>
              <a:t>, possuem </a:t>
            </a:r>
            <a:r>
              <a:rPr lang="pt-BR" altLang="pt-BR" b="1" u="sng" dirty="0">
                <a:solidFill>
                  <a:srgbClr val="0000FF"/>
                </a:solidFill>
              </a:rPr>
              <a:t>duas formas básicas de atuação no concreto</a:t>
            </a:r>
            <a:r>
              <a:rPr lang="pt-BR" altLang="pt-BR" b="1" dirty="0">
                <a:solidFill>
                  <a:srgbClr val="0000FF"/>
                </a:solidFill>
              </a:rPr>
              <a:t>: uma </a:t>
            </a:r>
            <a:r>
              <a:rPr lang="pt-BR" altLang="pt-BR" b="1" u="sng" dirty="0">
                <a:solidFill>
                  <a:srgbClr val="0000FF"/>
                </a:solidFill>
              </a:rPr>
              <a:t>física</a:t>
            </a:r>
            <a:r>
              <a:rPr lang="pt-BR" altLang="pt-BR" b="1" dirty="0">
                <a:solidFill>
                  <a:srgbClr val="0000FF"/>
                </a:solidFill>
              </a:rPr>
              <a:t>, o </a:t>
            </a:r>
            <a:r>
              <a:rPr lang="pt-BR" altLang="pt-BR" b="1" dirty="0" smtClean="0">
                <a:solidFill>
                  <a:srgbClr val="0000FF"/>
                </a:solidFill>
              </a:rPr>
              <a:t>denominado efeito </a:t>
            </a:r>
            <a:r>
              <a:rPr lang="pt-BR" altLang="pt-BR" b="1" dirty="0">
                <a:solidFill>
                  <a:srgbClr val="0000FF"/>
                </a:solidFill>
              </a:rPr>
              <a:t>de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fíler</a:t>
            </a:r>
            <a:r>
              <a:rPr lang="pt-BR" altLang="pt-BR" b="1" dirty="0" smtClean="0">
                <a:solidFill>
                  <a:srgbClr val="0000FF"/>
                </a:solidFill>
              </a:rPr>
              <a:t> </a:t>
            </a:r>
            <a:r>
              <a:rPr lang="pt-BR" altLang="pt-BR" b="1" dirty="0">
                <a:solidFill>
                  <a:srgbClr val="0000FF"/>
                </a:solidFill>
              </a:rPr>
              <a:t>(ou de preenchimento de vazios), que colabora para aumentar </a:t>
            </a:r>
            <a:r>
              <a:rPr lang="pt-BR" altLang="pt-BR" b="1" dirty="0" smtClean="0">
                <a:solidFill>
                  <a:srgbClr val="0000FF"/>
                </a:solidFill>
              </a:rPr>
              <a:t>a coesão </a:t>
            </a:r>
            <a:r>
              <a:rPr lang="pt-BR" altLang="pt-BR" b="1" dirty="0">
                <a:solidFill>
                  <a:srgbClr val="0000FF"/>
                </a:solidFill>
              </a:rPr>
              <a:t>e a compacidade tanto da fase pasta </a:t>
            </a:r>
            <a:r>
              <a:rPr lang="pt-BR" altLang="pt-BR" b="1" dirty="0" smtClean="0">
                <a:solidFill>
                  <a:srgbClr val="0000FF"/>
                </a:solidFill>
              </a:rPr>
              <a:t>quanto </a:t>
            </a:r>
            <a:r>
              <a:rPr lang="pt-BR" altLang="pt-BR" b="1" dirty="0">
                <a:solidFill>
                  <a:srgbClr val="0000FF"/>
                </a:solidFill>
              </a:rPr>
              <a:t>da ligação agregado-pasta, </a:t>
            </a:r>
            <a:r>
              <a:rPr lang="pt-BR" altLang="pt-BR" b="1" dirty="0" smtClean="0">
                <a:solidFill>
                  <a:srgbClr val="0000FF"/>
                </a:solidFill>
              </a:rPr>
              <a:t>e outra </a:t>
            </a:r>
            <a:r>
              <a:rPr lang="pt-BR" altLang="pt-BR" b="1" u="sng" dirty="0">
                <a:solidFill>
                  <a:srgbClr val="0000FF"/>
                </a:solidFill>
              </a:rPr>
              <a:t>química</a:t>
            </a:r>
            <a:r>
              <a:rPr lang="pt-BR" altLang="pt-BR" b="1" dirty="0">
                <a:solidFill>
                  <a:srgbClr val="0000FF"/>
                </a:solidFill>
              </a:rPr>
              <a:t>, a clássica reação </a:t>
            </a:r>
            <a:r>
              <a:rPr lang="pt-BR" altLang="pt-BR" b="1" dirty="0" smtClean="0">
                <a:solidFill>
                  <a:srgbClr val="0000FF"/>
                </a:solidFill>
              </a:rPr>
              <a:t>pozolânica </a:t>
            </a:r>
            <a:r>
              <a:rPr lang="pt-BR" altLang="pt-BR" b="1" dirty="0">
                <a:solidFill>
                  <a:srgbClr val="0000FF"/>
                </a:solidFill>
              </a:rPr>
              <a:t>de transformação do frágil </a:t>
            </a:r>
            <a:r>
              <a:rPr lang="pt-BR" altLang="pt-BR" b="1" dirty="0" smtClean="0">
                <a:solidFill>
                  <a:srgbClr val="0000FF"/>
                </a:solidFill>
              </a:rPr>
              <a:t>hidróxido de </a:t>
            </a:r>
            <a:r>
              <a:rPr lang="pt-BR" altLang="pt-BR" b="1" dirty="0">
                <a:solidFill>
                  <a:srgbClr val="0000FF"/>
                </a:solidFill>
              </a:rPr>
              <a:t>cálcio </a:t>
            </a:r>
            <a:r>
              <a:rPr lang="pt-BR" altLang="pt-BR" b="1" dirty="0" smtClean="0">
                <a:solidFill>
                  <a:srgbClr val="0000FF"/>
                </a:solidFill>
              </a:rPr>
              <a:t>(CH) no </a:t>
            </a:r>
            <a:r>
              <a:rPr lang="pt-BR" altLang="pt-BR" b="1" dirty="0">
                <a:solidFill>
                  <a:srgbClr val="0000FF"/>
                </a:solidFill>
              </a:rPr>
              <a:t>resistente silicato de cálcio </a:t>
            </a:r>
            <a:r>
              <a:rPr lang="pt-BR" altLang="pt-BR" b="1" dirty="0" smtClean="0">
                <a:solidFill>
                  <a:srgbClr val="0000FF"/>
                </a:solidFill>
              </a:rPr>
              <a:t>hidratado (CSH).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Os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processos e equipamentos</a:t>
            </a:r>
            <a:r>
              <a:rPr lang="pt-BR" altLang="pt-BR" b="1" dirty="0" smtClean="0">
                <a:solidFill>
                  <a:srgbClr val="0000FF"/>
                </a:solidFill>
              </a:rPr>
              <a:t> de produção são os mesmos do concreto convencional, o que representa um grande aspecto positivo.</a:t>
            </a:r>
          </a:p>
        </p:txBody>
      </p:sp>
      <p:pic>
        <p:nvPicPr>
          <p:cNvPr id="5122" name="Picture 2" descr="concreto-de-alta-resist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75" y="2440033"/>
            <a:ext cx="6624736" cy="33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11175" y="574926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hlinkClick r:id="rId3"/>
              </a:rPr>
              <a:t>https://www.aecweb.com.br/revista/materias/especificacao-de-concreto-de-alta-resistencia-deve-seguir-criterios-rigorosos/16936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7196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Na fase </a:t>
            </a:r>
            <a:r>
              <a:rPr lang="pt-BR" altLang="pt-BR" b="1" u="sng" dirty="0">
                <a:solidFill>
                  <a:srgbClr val="0000FF"/>
                </a:solidFill>
              </a:rPr>
              <a:t>pasta de cimento</a:t>
            </a:r>
            <a:r>
              <a:rPr lang="pt-BR" altLang="pt-BR" b="1" dirty="0">
                <a:solidFill>
                  <a:srgbClr val="0000FF"/>
                </a:solidFill>
              </a:rPr>
              <a:t>, essas ações são responsabilizadas pela </a:t>
            </a:r>
            <a:r>
              <a:rPr lang="pt-BR" altLang="pt-BR" b="1" dirty="0" smtClean="0">
                <a:solidFill>
                  <a:srgbClr val="0000FF"/>
                </a:solidFill>
              </a:rPr>
              <a:t>diminuição do </a:t>
            </a:r>
            <a:r>
              <a:rPr lang="pt-BR" altLang="pt-BR" b="1" dirty="0">
                <a:solidFill>
                  <a:srgbClr val="0000FF"/>
                </a:solidFill>
              </a:rPr>
              <a:t>volume de vazios, pelo fortalecimento da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micro-estrutura</a:t>
            </a:r>
            <a:r>
              <a:rPr lang="pt-BR" altLang="pt-BR" b="1" dirty="0" smtClean="0">
                <a:solidFill>
                  <a:srgbClr val="0000FF"/>
                </a:solidFill>
              </a:rPr>
              <a:t> </a:t>
            </a:r>
            <a:r>
              <a:rPr lang="pt-BR" altLang="pt-BR" b="1" dirty="0">
                <a:solidFill>
                  <a:srgbClr val="0000FF"/>
                </a:solidFill>
              </a:rPr>
              <a:t>e pela redução </a:t>
            </a:r>
            <a:r>
              <a:rPr lang="pt-BR" altLang="pt-BR" b="1" dirty="0" smtClean="0">
                <a:solidFill>
                  <a:srgbClr val="0000FF"/>
                </a:solidFill>
              </a:rPr>
              <a:t>da porosidade </a:t>
            </a:r>
            <a:r>
              <a:rPr lang="pt-BR" altLang="pt-BR" b="1" dirty="0">
                <a:solidFill>
                  <a:srgbClr val="0000FF"/>
                </a:solidFill>
              </a:rPr>
              <a:t>e do diâmetro dos poros. Como </a:t>
            </a:r>
            <a:r>
              <a:rPr lang="pt-BR" altLang="pt-BR" b="1" dirty="0" smtClean="0">
                <a:solidFill>
                  <a:srgbClr val="0000FF"/>
                </a:solidFill>
              </a:rPr>
              <a:t>consequências </a:t>
            </a:r>
            <a:r>
              <a:rPr lang="pt-BR" altLang="pt-BR" b="1" dirty="0">
                <a:solidFill>
                  <a:srgbClr val="0000FF"/>
                </a:solidFill>
              </a:rPr>
              <a:t>diretas, o </a:t>
            </a:r>
            <a:r>
              <a:rPr lang="pt-BR" altLang="pt-BR" b="1" dirty="0" smtClean="0">
                <a:solidFill>
                  <a:srgbClr val="0000FF"/>
                </a:solidFill>
              </a:rPr>
              <a:t>material adquire </a:t>
            </a:r>
            <a:r>
              <a:rPr lang="pt-BR" altLang="pt-BR" b="1" dirty="0">
                <a:solidFill>
                  <a:srgbClr val="0000FF"/>
                </a:solidFill>
              </a:rPr>
              <a:t>resistência e durabilidade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43880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291902" cy="389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54" y="4293096"/>
            <a:ext cx="608181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Na ligação agregado-pasta, foi identificada, como </a:t>
            </a:r>
            <a:r>
              <a:rPr lang="pt-BR" altLang="pt-BR" b="1" dirty="0" smtClean="0">
                <a:solidFill>
                  <a:srgbClr val="0000FF"/>
                </a:solidFill>
              </a:rPr>
              <a:t>consequência principal da </a:t>
            </a:r>
            <a:r>
              <a:rPr lang="pt-BR" altLang="pt-BR" b="1" dirty="0">
                <a:solidFill>
                  <a:srgbClr val="0000FF"/>
                </a:solidFill>
              </a:rPr>
              <a:t>introdução das </a:t>
            </a:r>
            <a:r>
              <a:rPr lang="pt-BR" altLang="pt-BR" b="1" u="sng" dirty="0">
                <a:solidFill>
                  <a:srgbClr val="0000FF"/>
                </a:solidFill>
              </a:rPr>
              <a:t>adições minerais</a:t>
            </a:r>
            <a:r>
              <a:rPr lang="pt-BR" altLang="pt-BR" b="1" dirty="0">
                <a:solidFill>
                  <a:srgbClr val="0000FF"/>
                </a:solidFill>
              </a:rPr>
              <a:t> no concreto, uma substancial redução </a:t>
            </a:r>
            <a:r>
              <a:rPr lang="pt-BR" altLang="pt-BR" b="1" dirty="0" smtClean="0">
                <a:solidFill>
                  <a:srgbClr val="0000FF"/>
                </a:solidFill>
              </a:rPr>
              <a:t>de espessura </a:t>
            </a:r>
            <a:r>
              <a:rPr lang="pt-BR" altLang="pt-BR" b="1" dirty="0">
                <a:solidFill>
                  <a:srgbClr val="0000FF"/>
                </a:solidFill>
              </a:rPr>
              <a:t>da zona de transição entre o agregado e a pasta de </a:t>
            </a:r>
            <a:r>
              <a:rPr lang="pt-BR" altLang="pt-BR" b="1" dirty="0" smtClean="0">
                <a:solidFill>
                  <a:srgbClr val="0000FF"/>
                </a:solidFill>
              </a:rPr>
              <a:t>cimento</a:t>
            </a:r>
            <a:r>
              <a:rPr lang="pt-BR" altLang="pt-BR" b="1" dirty="0">
                <a:solidFill>
                  <a:srgbClr val="0000FF"/>
                </a:solidFill>
              </a:rPr>
              <a:t>.</a:t>
            </a:r>
            <a:endParaRPr lang="pt-BR" altLang="pt-BR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Essa região</a:t>
            </a:r>
            <a:r>
              <a:rPr lang="pt-BR" altLang="pt-BR" b="1" dirty="0">
                <a:solidFill>
                  <a:srgbClr val="0000FF"/>
                </a:solidFill>
              </a:rPr>
              <a:t>, anteriormente porosa e frágil, por conta de uma alta concentração </a:t>
            </a:r>
            <a:r>
              <a:rPr lang="pt-BR" altLang="pt-BR" b="1" dirty="0" smtClean="0">
                <a:solidFill>
                  <a:srgbClr val="0000FF"/>
                </a:solidFill>
              </a:rPr>
              <a:t>de grandes </a:t>
            </a:r>
            <a:r>
              <a:rPr lang="pt-BR" altLang="pt-BR" b="1" dirty="0">
                <a:solidFill>
                  <a:srgbClr val="0000FF"/>
                </a:solidFill>
              </a:rPr>
              <a:t>cristais de hidróxido de </a:t>
            </a:r>
            <a:r>
              <a:rPr lang="pt-BR" altLang="pt-BR" b="1" dirty="0" smtClean="0">
                <a:solidFill>
                  <a:srgbClr val="0000FF"/>
                </a:solidFill>
              </a:rPr>
              <a:t>cálcio (CH), </a:t>
            </a:r>
            <a:r>
              <a:rPr lang="pt-BR" altLang="pt-BR" b="1" dirty="0">
                <a:solidFill>
                  <a:srgbClr val="0000FF"/>
                </a:solidFill>
              </a:rPr>
              <a:t>orientados preferencialmente na </a:t>
            </a:r>
            <a:r>
              <a:rPr lang="pt-BR" altLang="pt-BR" b="1" dirty="0" smtClean="0">
                <a:solidFill>
                  <a:srgbClr val="0000FF"/>
                </a:solidFill>
              </a:rPr>
              <a:t>direção normal </a:t>
            </a:r>
            <a:r>
              <a:rPr lang="pt-BR" altLang="pt-BR" b="1" dirty="0">
                <a:solidFill>
                  <a:srgbClr val="0000FF"/>
                </a:solidFill>
              </a:rPr>
              <a:t>à superfície dos agregados, e por uma relação água-cimento mais </a:t>
            </a:r>
            <a:r>
              <a:rPr lang="pt-BR" altLang="pt-BR" b="1" dirty="0" smtClean="0">
                <a:solidFill>
                  <a:srgbClr val="0000FF"/>
                </a:solidFill>
              </a:rPr>
              <a:t>elevada </a:t>
            </a:r>
            <a:r>
              <a:rPr lang="pt-BR" altLang="pt-BR" b="1" dirty="0">
                <a:solidFill>
                  <a:srgbClr val="0000FF"/>
                </a:solidFill>
              </a:rPr>
              <a:t>do que o restante da matriz pasta de cimento, sofre várias alterações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As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adições minerais</a:t>
            </a:r>
            <a:r>
              <a:rPr lang="pt-BR" altLang="pt-BR" b="1" dirty="0" smtClean="0">
                <a:solidFill>
                  <a:srgbClr val="0000FF"/>
                </a:solidFill>
              </a:rPr>
              <a:t>, </a:t>
            </a:r>
            <a:r>
              <a:rPr lang="pt-BR" altLang="pt-BR" b="1" dirty="0">
                <a:solidFill>
                  <a:srgbClr val="0000FF"/>
                </a:solidFill>
              </a:rPr>
              <a:t>com seu </a:t>
            </a:r>
            <a:r>
              <a:rPr lang="pt-BR" altLang="pt-BR" b="1" u="sng" dirty="0">
                <a:solidFill>
                  <a:srgbClr val="0000FF"/>
                </a:solidFill>
              </a:rPr>
              <a:t>efeito </a:t>
            </a:r>
            <a:r>
              <a:rPr lang="pt-BR" altLang="pt-BR" b="1" u="sng" dirty="0" err="1" smtClean="0">
                <a:solidFill>
                  <a:srgbClr val="0000FF"/>
                </a:solidFill>
              </a:rPr>
              <a:t>fíler</a:t>
            </a:r>
            <a:r>
              <a:rPr lang="pt-BR" altLang="pt-BR" b="1" dirty="0" smtClean="0">
                <a:solidFill>
                  <a:srgbClr val="0000FF"/>
                </a:solidFill>
              </a:rPr>
              <a:t> </a:t>
            </a:r>
            <a:r>
              <a:rPr lang="pt-BR" altLang="pt-BR" b="1" dirty="0">
                <a:solidFill>
                  <a:srgbClr val="0000FF"/>
                </a:solidFill>
              </a:rPr>
              <a:t>reduzem os espaços vazios, </a:t>
            </a:r>
            <a:r>
              <a:rPr lang="pt-BR" altLang="pt-BR" b="1" dirty="0" smtClean="0">
                <a:solidFill>
                  <a:srgbClr val="0000FF"/>
                </a:solidFill>
              </a:rPr>
              <a:t>aumentando a </a:t>
            </a:r>
            <a:r>
              <a:rPr lang="pt-BR" altLang="pt-BR" b="1" dirty="0">
                <a:solidFill>
                  <a:srgbClr val="0000FF"/>
                </a:solidFill>
              </a:rPr>
              <a:t>compacidade. Como são materiais finos, funcionam também como </a:t>
            </a:r>
            <a:r>
              <a:rPr lang="pt-BR" altLang="pt-BR" b="1" dirty="0" smtClean="0">
                <a:solidFill>
                  <a:srgbClr val="0000FF"/>
                </a:solidFill>
              </a:rPr>
              <a:t>núcleos (posição central) </a:t>
            </a:r>
            <a:r>
              <a:rPr lang="pt-BR" altLang="pt-BR" b="1" dirty="0" smtClean="0">
                <a:solidFill>
                  <a:srgbClr val="0000FF"/>
                </a:solidFill>
              </a:rPr>
              <a:t>de cristalização </a:t>
            </a:r>
            <a:r>
              <a:rPr lang="pt-BR" altLang="pt-BR" b="1" dirty="0">
                <a:solidFill>
                  <a:srgbClr val="0000FF"/>
                </a:solidFill>
              </a:rPr>
              <a:t>do hidróxido de </a:t>
            </a:r>
            <a:r>
              <a:rPr lang="pt-BR" altLang="pt-BR" b="1" dirty="0" smtClean="0">
                <a:solidFill>
                  <a:srgbClr val="0000FF"/>
                </a:solidFill>
              </a:rPr>
              <a:t>cálcio (CH), </a:t>
            </a:r>
            <a:r>
              <a:rPr lang="pt-BR" altLang="pt-BR" b="1" dirty="0">
                <a:solidFill>
                  <a:srgbClr val="0000FF"/>
                </a:solidFill>
              </a:rPr>
              <a:t>que passa a se formar em cristais </a:t>
            </a:r>
            <a:r>
              <a:rPr lang="pt-BR" altLang="pt-BR" b="1" dirty="0" smtClean="0">
                <a:solidFill>
                  <a:srgbClr val="0000FF"/>
                </a:solidFill>
              </a:rPr>
              <a:t>menores e </a:t>
            </a:r>
            <a:r>
              <a:rPr lang="pt-BR" altLang="pt-BR" b="1" dirty="0">
                <a:solidFill>
                  <a:srgbClr val="0000FF"/>
                </a:solidFill>
              </a:rPr>
              <a:t>sem orientação </a:t>
            </a:r>
            <a:r>
              <a:rPr lang="pt-BR" altLang="pt-BR" b="1" dirty="0" smtClean="0">
                <a:solidFill>
                  <a:srgbClr val="0000FF"/>
                </a:solidFill>
              </a:rPr>
              <a:t>preferencial.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A </a:t>
            </a:r>
            <a:r>
              <a:rPr lang="pt-BR" altLang="pt-BR" b="1" u="sng" dirty="0">
                <a:solidFill>
                  <a:srgbClr val="7030A0"/>
                </a:solidFill>
              </a:rPr>
              <a:t>atuação química</a:t>
            </a:r>
            <a:r>
              <a:rPr lang="pt-BR" altLang="pt-BR" b="1" dirty="0">
                <a:solidFill>
                  <a:srgbClr val="7030A0"/>
                </a:solidFill>
              </a:rPr>
              <a:t> das adições minerais, por </a:t>
            </a:r>
            <a:r>
              <a:rPr lang="pt-BR" altLang="pt-BR" b="1" dirty="0" smtClean="0">
                <a:solidFill>
                  <a:srgbClr val="7030A0"/>
                </a:solidFill>
              </a:rPr>
              <a:t>sua vez</a:t>
            </a:r>
            <a:r>
              <a:rPr lang="pt-BR" altLang="pt-BR" b="1" dirty="0">
                <a:solidFill>
                  <a:srgbClr val="7030A0"/>
                </a:solidFill>
              </a:rPr>
              <a:t>, encarrega-se de transformar boa parte </a:t>
            </a:r>
            <a:r>
              <a:rPr lang="pt-BR" altLang="pt-BR" b="1" dirty="0" smtClean="0">
                <a:solidFill>
                  <a:srgbClr val="7030A0"/>
                </a:solidFill>
              </a:rPr>
              <a:t>do hidróxido de </a:t>
            </a:r>
            <a:r>
              <a:rPr lang="pt-BR" altLang="pt-BR" b="1" dirty="0">
                <a:solidFill>
                  <a:srgbClr val="7030A0"/>
                </a:solidFill>
              </a:rPr>
              <a:t>cálcio (CH</a:t>
            </a:r>
            <a:r>
              <a:rPr lang="pt-BR" altLang="pt-BR" b="1" dirty="0" smtClean="0">
                <a:solidFill>
                  <a:srgbClr val="7030A0"/>
                </a:solidFill>
              </a:rPr>
              <a:t>) </a:t>
            </a:r>
            <a:r>
              <a:rPr lang="pt-BR" altLang="pt-BR" b="1" dirty="0">
                <a:solidFill>
                  <a:srgbClr val="7030A0"/>
                </a:solidFill>
              </a:rPr>
              <a:t>em gel </a:t>
            </a:r>
            <a:r>
              <a:rPr lang="pt-BR" altLang="pt-BR" b="1" dirty="0" smtClean="0">
                <a:solidFill>
                  <a:srgbClr val="7030A0"/>
                </a:solidFill>
              </a:rPr>
              <a:t>aglomerante de </a:t>
            </a:r>
            <a:r>
              <a:rPr lang="pt-BR" altLang="pt-BR" b="1" dirty="0">
                <a:solidFill>
                  <a:srgbClr val="7030A0"/>
                </a:solidFill>
              </a:rPr>
              <a:t>silicato de </a:t>
            </a:r>
            <a:r>
              <a:rPr lang="pt-BR" altLang="pt-BR" b="1" dirty="0" smtClean="0">
                <a:solidFill>
                  <a:srgbClr val="7030A0"/>
                </a:solidFill>
              </a:rPr>
              <a:t>cálcio hidratado </a:t>
            </a:r>
            <a:r>
              <a:rPr lang="pt-BR" altLang="pt-BR" b="1" dirty="0">
                <a:solidFill>
                  <a:srgbClr val="7030A0"/>
                </a:solidFill>
              </a:rPr>
              <a:t>(</a:t>
            </a:r>
            <a:r>
              <a:rPr lang="pt-BR" altLang="pt-BR" b="1" dirty="0" smtClean="0">
                <a:solidFill>
                  <a:srgbClr val="7030A0"/>
                </a:solidFill>
              </a:rPr>
              <a:t>CSH). </a:t>
            </a:r>
            <a:endParaRPr lang="pt-BR" altLang="pt-B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Sílica ativa, cinzas volantes, pozolanas naturais, cinzas de casca de arroz </a:t>
            </a:r>
            <a:r>
              <a:rPr lang="pt-BR" altLang="pt-BR" b="1" dirty="0" smtClean="0">
                <a:solidFill>
                  <a:srgbClr val="0000FF"/>
                </a:solidFill>
              </a:rPr>
              <a:t>e </a:t>
            </a:r>
            <a:r>
              <a:rPr lang="pt-BR" altLang="pt-BR" b="1" dirty="0" err="1" smtClean="0">
                <a:solidFill>
                  <a:srgbClr val="0000FF"/>
                </a:solidFill>
              </a:rPr>
              <a:t>metacaulim</a:t>
            </a:r>
            <a:r>
              <a:rPr lang="pt-BR" altLang="pt-BR" b="1" dirty="0" smtClean="0">
                <a:solidFill>
                  <a:srgbClr val="0000FF"/>
                </a:solidFill>
              </a:rPr>
              <a:t> </a:t>
            </a:r>
            <a:r>
              <a:rPr lang="pt-BR" altLang="pt-BR" b="1" dirty="0">
                <a:solidFill>
                  <a:srgbClr val="0000FF"/>
                </a:solidFill>
              </a:rPr>
              <a:t>têm sido utilizados com sucesso na produção de CAD, em </a:t>
            </a:r>
            <a:r>
              <a:rPr lang="pt-BR" altLang="pt-BR" b="1" dirty="0" smtClean="0">
                <a:solidFill>
                  <a:srgbClr val="0000FF"/>
                </a:solidFill>
              </a:rPr>
              <a:t>dosagens que </a:t>
            </a:r>
            <a:r>
              <a:rPr lang="pt-BR" altLang="pt-BR" b="1" dirty="0">
                <a:solidFill>
                  <a:srgbClr val="0000FF"/>
                </a:solidFill>
              </a:rPr>
              <a:t>geralmente variam de </a:t>
            </a:r>
            <a:r>
              <a:rPr lang="pt-BR" altLang="pt-BR" b="1" dirty="0" smtClean="0">
                <a:solidFill>
                  <a:srgbClr val="0000FF"/>
                </a:solidFill>
              </a:rPr>
              <a:t>8 % </a:t>
            </a:r>
            <a:r>
              <a:rPr lang="pt-BR" altLang="pt-BR" b="1" dirty="0">
                <a:solidFill>
                  <a:srgbClr val="0000FF"/>
                </a:solidFill>
              </a:rPr>
              <a:t>a </a:t>
            </a:r>
            <a:r>
              <a:rPr lang="pt-BR" altLang="pt-BR" b="1" dirty="0" smtClean="0">
                <a:solidFill>
                  <a:srgbClr val="0000FF"/>
                </a:solidFill>
              </a:rPr>
              <a:t>12 % </a:t>
            </a:r>
            <a:r>
              <a:rPr lang="pt-BR" altLang="pt-BR" b="1" dirty="0">
                <a:solidFill>
                  <a:srgbClr val="0000FF"/>
                </a:solidFill>
              </a:rPr>
              <a:t>da massa de </a:t>
            </a:r>
            <a:r>
              <a:rPr lang="pt-BR" altLang="pt-BR" b="1" dirty="0" smtClean="0">
                <a:solidFill>
                  <a:srgbClr val="0000FF"/>
                </a:solidFill>
              </a:rPr>
              <a:t>cimento.</a:t>
            </a:r>
          </a:p>
        </p:txBody>
      </p:sp>
    </p:spTree>
    <p:extLst>
      <p:ext uri="{BB962C8B-B14F-4D97-AF65-F5344CB8AC3E}">
        <p14:creationId xmlns:p14="http://schemas.microsoft.com/office/powerpoint/2010/main" val="6192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38.5.6 PROPORCIONAMENTO</a:t>
            </a:r>
            <a:endParaRPr lang="pt-BR" altLang="pt-BR" b="1" dirty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0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FF"/>
                </a:solidFill>
              </a:rPr>
              <a:t>0 proporcionamento de um CAD é um procedimento mais crítico do que o proporcionamento de um concreto de resistência </a:t>
            </a:r>
            <a:r>
              <a:rPr lang="pt-BR" altLang="pt-BR" b="1" dirty="0" smtClean="0">
                <a:solidFill>
                  <a:srgbClr val="0000FF"/>
                </a:solidFill>
              </a:rPr>
              <a:t>convencional.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7030A0"/>
                </a:solidFill>
              </a:rPr>
              <a:t>Cada material</a:t>
            </a:r>
            <a:r>
              <a:rPr lang="pt-BR" altLang="pt-BR" b="1" dirty="0">
                <a:solidFill>
                  <a:srgbClr val="7030A0"/>
                </a:solidFill>
              </a:rPr>
              <a:t> </a:t>
            </a:r>
            <a:r>
              <a:rPr lang="pt-BR" altLang="pt-BR" b="1" dirty="0" smtClean="0">
                <a:solidFill>
                  <a:srgbClr val="7030A0"/>
                </a:solidFill>
              </a:rPr>
              <a:t>(cimento</a:t>
            </a:r>
            <a:r>
              <a:rPr lang="pt-BR" altLang="pt-BR" b="1" dirty="0">
                <a:solidFill>
                  <a:srgbClr val="7030A0"/>
                </a:solidFill>
              </a:rPr>
              <a:t>, agregados, água, aditivos químicos e adições </a:t>
            </a:r>
            <a:r>
              <a:rPr lang="pt-BR" altLang="pt-BR" b="1" dirty="0" smtClean="0">
                <a:solidFill>
                  <a:srgbClr val="7030A0"/>
                </a:solidFill>
              </a:rPr>
              <a:t>minerais) </a:t>
            </a:r>
            <a:r>
              <a:rPr lang="pt-BR" altLang="pt-BR" b="1" dirty="0">
                <a:solidFill>
                  <a:srgbClr val="7030A0"/>
                </a:solidFill>
              </a:rPr>
              <a:t>deve ser avaliado segundo o </a:t>
            </a:r>
            <a:r>
              <a:rPr lang="pt-BR" altLang="pt-BR" b="1" dirty="0" smtClean="0">
                <a:solidFill>
                  <a:srgbClr val="7030A0"/>
                </a:solidFill>
              </a:rPr>
              <a:t>tipo</a:t>
            </a:r>
            <a:r>
              <a:rPr lang="pt-BR" altLang="pt-BR" b="1" dirty="0">
                <a:solidFill>
                  <a:srgbClr val="7030A0"/>
                </a:solidFill>
              </a:rPr>
              <a:t>, </a:t>
            </a:r>
            <a:r>
              <a:rPr lang="pt-BR" altLang="pt-BR" b="1" dirty="0" smtClean="0">
                <a:solidFill>
                  <a:srgbClr val="7030A0"/>
                </a:solidFill>
              </a:rPr>
              <a:t>resistência</a:t>
            </a:r>
            <a:r>
              <a:rPr lang="pt-BR" altLang="pt-BR" b="1" dirty="0">
                <a:solidFill>
                  <a:srgbClr val="7030A0"/>
                </a:solidFill>
              </a:rPr>
              <a:t>, granulometria, finura, etc., </a:t>
            </a:r>
            <a:r>
              <a:rPr lang="pt-BR" altLang="pt-BR" b="1" dirty="0" smtClean="0">
                <a:solidFill>
                  <a:srgbClr val="7030A0"/>
                </a:solidFill>
              </a:rPr>
              <a:t>bem como  </a:t>
            </a:r>
            <a:r>
              <a:rPr lang="pt-BR" altLang="pt-BR" b="1" dirty="0">
                <a:solidFill>
                  <a:srgbClr val="7030A0"/>
                </a:solidFill>
              </a:rPr>
              <a:t>analisada a interação e a combinação dos vários materiais entre </a:t>
            </a:r>
            <a:r>
              <a:rPr lang="pt-BR" altLang="pt-BR" b="1" dirty="0" smtClean="0">
                <a:solidFill>
                  <a:srgbClr val="7030A0"/>
                </a:solidFill>
              </a:rPr>
              <a:t>si.</a:t>
            </a:r>
          </a:p>
        </p:txBody>
      </p:sp>
    </p:spTree>
    <p:extLst>
      <p:ext uri="{BB962C8B-B14F-4D97-AF65-F5344CB8AC3E}">
        <p14:creationId xmlns:p14="http://schemas.microsoft.com/office/powerpoint/2010/main" val="14844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São </a:t>
            </a:r>
            <a:r>
              <a:rPr lang="pt-BR" altLang="pt-BR" b="1" dirty="0">
                <a:solidFill>
                  <a:srgbClr val="0000FF"/>
                </a:solidFill>
              </a:rPr>
              <a:t>necessárias </a:t>
            </a:r>
            <a:r>
              <a:rPr lang="pt-BR" altLang="pt-BR" b="1" u="sng" dirty="0" smtClean="0">
                <a:solidFill>
                  <a:srgbClr val="0000FF"/>
                </a:solidFill>
              </a:rPr>
              <a:t>várias </a:t>
            </a:r>
            <a:r>
              <a:rPr lang="pt-BR" altLang="pt-BR" b="1" u="sng" dirty="0">
                <a:solidFill>
                  <a:srgbClr val="0000FF"/>
                </a:solidFill>
              </a:rPr>
              <a:t>misturas experimentais</a:t>
            </a:r>
            <a:r>
              <a:rPr lang="pt-BR" altLang="pt-BR" b="1" dirty="0">
                <a:solidFill>
                  <a:srgbClr val="0000FF"/>
                </a:solidFill>
              </a:rPr>
              <a:t> para gerar os dados que permitam a escolha dos materiais ótimos e do proporcionamento ideal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7030A0"/>
                </a:solidFill>
              </a:rPr>
              <a:t>0 </a:t>
            </a:r>
            <a:r>
              <a:rPr lang="pt-BR" altLang="pt-BR" b="1" u="sng" dirty="0">
                <a:solidFill>
                  <a:srgbClr val="7030A0"/>
                </a:solidFill>
              </a:rPr>
              <a:t>proporcionamento </a:t>
            </a:r>
            <a:r>
              <a:rPr lang="pt-BR" altLang="pt-BR" b="1" u="sng" dirty="0" smtClean="0">
                <a:solidFill>
                  <a:srgbClr val="7030A0"/>
                </a:solidFill>
              </a:rPr>
              <a:t>ideal</a:t>
            </a:r>
            <a:r>
              <a:rPr lang="pt-BR" altLang="pt-BR" b="1" dirty="0" smtClean="0">
                <a:solidFill>
                  <a:srgbClr val="7030A0"/>
                </a:solidFill>
              </a:rPr>
              <a:t> </a:t>
            </a:r>
            <a:r>
              <a:rPr lang="pt-BR" altLang="pt-BR" b="1" dirty="0">
                <a:solidFill>
                  <a:srgbClr val="7030A0"/>
                </a:solidFill>
              </a:rPr>
              <a:t>varia caso a caso, pois depende </a:t>
            </a:r>
            <a:r>
              <a:rPr lang="pt-BR" altLang="pt-BR" b="1" dirty="0" smtClean="0">
                <a:solidFill>
                  <a:srgbClr val="7030A0"/>
                </a:solidFill>
              </a:rPr>
              <a:t>do </a:t>
            </a:r>
            <a:r>
              <a:rPr lang="pt-BR" altLang="pt-BR" b="1" dirty="0">
                <a:solidFill>
                  <a:srgbClr val="7030A0"/>
                </a:solidFill>
              </a:rPr>
              <a:t>nível de resistência desejado, </a:t>
            </a:r>
            <a:r>
              <a:rPr lang="pt-BR" altLang="pt-BR" b="1" dirty="0" smtClean="0">
                <a:solidFill>
                  <a:srgbClr val="7030A0"/>
                </a:solidFill>
              </a:rPr>
              <a:t>idade </a:t>
            </a:r>
            <a:r>
              <a:rPr lang="pt-BR" altLang="pt-BR" b="1" dirty="0">
                <a:solidFill>
                  <a:srgbClr val="7030A0"/>
                </a:solidFill>
              </a:rPr>
              <a:t>de ensaio, </a:t>
            </a:r>
            <a:r>
              <a:rPr lang="pt-BR" altLang="pt-BR" b="1" dirty="0" smtClean="0">
                <a:solidFill>
                  <a:srgbClr val="7030A0"/>
                </a:solidFill>
              </a:rPr>
              <a:t>características </a:t>
            </a:r>
            <a:r>
              <a:rPr lang="pt-BR" altLang="pt-BR" b="1" dirty="0">
                <a:solidFill>
                  <a:srgbClr val="7030A0"/>
                </a:solidFill>
              </a:rPr>
              <a:t>dos materiais componentes, </a:t>
            </a:r>
            <a:r>
              <a:rPr lang="pt-BR" altLang="pt-BR" b="1" dirty="0" smtClean="0">
                <a:solidFill>
                  <a:srgbClr val="7030A0"/>
                </a:solidFill>
              </a:rPr>
              <a:t>tipo </a:t>
            </a:r>
            <a:r>
              <a:rPr lang="pt-BR" altLang="pt-BR" b="1" dirty="0">
                <a:solidFill>
                  <a:srgbClr val="7030A0"/>
                </a:solidFill>
              </a:rPr>
              <a:t>de aplicação, </a:t>
            </a:r>
            <a:r>
              <a:rPr lang="pt-BR" altLang="pt-BR" b="1" dirty="0" smtClean="0">
                <a:solidFill>
                  <a:srgbClr val="7030A0"/>
                </a:solidFill>
              </a:rPr>
              <a:t>etc.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E de aspectos </a:t>
            </a:r>
            <a:r>
              <a:rPr lang="pt-BR" altLang="pt-BR" b="1" u="sng" dirty="0">
                <a:solidFill>
                  <a:srgbClr val="0000FF"/>
                </a:solidFill>
              </a:rPr>
              <a:t>econômicos</a:t>
            </a:r>
            <a:r>
              <a:rPr lang="pt-BR" altLang="pt-BR" b="1" dirty="0">
                <a:solidFill>
                  <a:srgbClr val="0000FF"/>
                </a:solidFill>
              </a:rPr>
              <a:t>, </a:t>
            </a:r>
            <a:r>
              <a:rPr lang="pt-BR" altLang="pt-BR" b="1" dirty="0" smtClean="0">
                <a:solidFill>
                  <a:srgbClr val="0000FF"/>
                </a:solidFill>
              </a:rPr>
              <a:t>dos </a:t>
            </a:r>
            <a:r>
              <a:rPr lang="pt-BR" altLang="pt-BR" b="1" dirty="0">
                <a:solidFill>
                  <a:srgbClr val="0000FF"/>
                </a:solidFill>
              </a:rPr>
              <a:t>requisitos estruturais e os parâmetros relacionados com a prática de construção, o ambiente de colocação, etc</a:t>
            </a:r>
            <a:r>
              <a:rPr lang="pt-BR" altLang="pt-BR" b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dirty="0" smtClean="0">
                <a:solidFill>
                  <a:srgbClr val="2AA22A"/>
                </a:solidFill>
              </a:rPr>
              <a:t>38.6 COMPORTAMENTO NO ESTADO FRESCO</a:t>
            </a:r>
            <a:endParaRPr lang="pt-BR" altLang="pt-BR" b="1" dirty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b="1" smtClean="0">
                <a:solidFill>
                  <a:srgbClr val="2AA22A"/>
                </a:solidFill>
              </a:rPr>
              <a:t>38.7 </a:t>
            </a:r>
            <a:r>
              <a:rPr lang="pt-BR" altLang="pt-BR" b="1" dirty="0" smtClean="0">
                <a:solidFill>
                  <a:srgbClr val="2AA22A"/>
                </a:solidFill>
              </a:rPr>
              <a:t>COMPORTAMENTO NO ESTADO ENDURE-CIDO</a:t>
            </a:r>
            <a:endParaRPr lang="pt-BR" altLang="pt-BR" b="1" dirty="0">
              <a:solidFill>
                <a:srgbClr val="2AA22A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>
              <a:solidFill>
                <a:srgbClr val="0000FF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D72B-D434-4884-96E2-F64293CF2B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5650" y="187896"/>
            <a:ext cx="8229600" cy="4327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pt-BR" sz="2100" b="1" dirty="0" smtClean="0">
                <a:solidFill>
                  <a:srgbClr val="D125B8"/>
                </a:solidFill>
              </a:rPr>
              <a:t>CONCRETO DE ALTO DESEMPENHO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5" y="764704"/>
            <a:ext cx="81359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00FF"/>
                </a:solidFill>
              </a:rPr>
              <a:t>O CAD começou a ser estudado na década de 60, mas foi viabilizado cerca de 20 anos após, com o auxílio de alguns materiais (</a:t>
            </a:r>
            <a:r>
              <a:rPr lang="pt-BR" altLang="pt-BR" b="1" u="sng" dirty="0" smtClean="0">
                <a:solidFill>
                  <a:srgbClr val="0000FF"/>
                </a:solidFill>
              </a:rPr>
              <a:t>sílica ativa e aditivos superplastificantes</a:t>
            </a:r>
            <a:r>
              <a:rPr lang="pt-BR" altLang="pt-BR" b="1" dirty="0" smtClean="0">
                <a:solidFill>
                  <a:srgbClr val="0000FF"/>
                </a:solidFill>
              </a:rPr>
              <a:t>).</a:t>
            </a:r>
          </a:p>
        </p:txBody>
      </p:sp>
      <p:pic>
        <p:nvPicPr>
          <p:cNvPr id="7170" name="Picture 2" descr="http://www.diprotec.com.br/novosite/thumb/admin/fotos/2-219/0303171223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 r="7384" b="7948"/>
          <a:stretch/>
        </p:blipFill>
        <p:spPr bwMode="auto">
          <a:xfrm>
            <a:off x="179512" y="3058302"/>
            <a:ext cx="2592474" cy="22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91195" y="5373216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hlinkClick r:id="rId3"/>
              </a:rPr>
              <a:t>http://www.diprotec.com.br/produto/silica-ativa-microssilica/</a:t>
            </a:r>
            <a:endParaRPr lang="pt-BR" sz="1600" dirty="0"/>
          </a:p>
        </p:txBody>
      </p:sp>
      <p:pic>
        <p:nvPicPr>
          <p:cNvPr id="7172" name="Picture 4" descr="http://www.diprotec.com.br/novosite/thumb/admin/fotos/2-219/0303171223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034873" cy="22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diprotec.com.br/novosite/thumb/admin/fotos/2-219/0303171223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58302"/>
            <a:ext cx="3034875" cy="22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36016</TotalTime>
  <Words>4991</Words>
  <Application>Microsoft Office PowerPoint</Application>
  <PresentationFormat>Apresentação na tela (4:3)</PresentationFormat>
  <Paragraphs>461</Paragraphs>
  <Slides>89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0" baseType="lpstr">
      <vt:lpstr>Office Theme</vt:lpstr>
      <vt:lpstr>Apresentação do PowerPoint</vt:lpstr>
      <vt:lpstr>REFERÊNCIAS</vt:lpstr>
      <vt:lpstr>CONCRETO DE ALTO DESEMPENHO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</dc:creator>
  <cp:lastModifiedBy>Pbastos</cp:lastModifiedBy>
  <cp:revision>441</cp:revision>
  <dcterms:created xsi:type="dcterms:W3CDTF">2015-10-05T13:14:13Z</dcterms:created>
  <dcterms:modified xsi:type="dcterms:W3CDTF">2020-03-11T17:49:38Z</dcterms:modified>
</cp:coreProperties>
</file>