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63"/>
  </p:notesMasterIdLst>
  <p:sldIdLst>
    <p:sldId id="257" r:id="rId2"/>
    <p:sldId id="258" r:id="rId3"/>
    <p:sldId id="345" r:id="rId4"/>
    <p:sldId id="259" r:id="rId5"/>
    <p:sldId id="338" r:id="rId6"/>
    <p:sldId id="260" r:id="rId7"/>
    <p:sldId id="339" r:id="rId8"/>
    <p:sldId id="340" r:id="rId9"/>
    <p:sldId id="261" r:id="rId10"/>
    <p:sldId id="343" r:id="rId11"/>
    <p:sldId id="342" r:id="rId12"/>
    <p:sldId id="341" r:id="rId13"/>
    <p:sldId id="262" r:id="rId14"/>
    <p:sldId id="344" r:id="rId15"/>
    <p:sldId id="267" r:id="rId16"/>
    <p:sldId id="323" r:id="rId17"/>
    <p:sldId id="268" r:id="rId18"/>
    <p:sldId id="332" r:id="rId19"/>
    <p:sldId id="269" r:id="rId20"/>
    <p:sldId id="270" r:id="rId21"/>
    <p:sldId id="263" r:id="rId22"/>
    <p:sldId id="264" r:id="rId23"/>
    <p:sldId id="346" r:id="rId24"/>
    <p:sldId id="271" r:id="rId25"/>
    <p:sldId id="272" r:id="rId26"/>
    <p:sldId id="273" r:id="rId27"/>
    <p:sldId id="274" r:id="rId28"/>
    <p:sldId id="276" r:id="rId29"/>
    <p:sldId id="275" r:id="rId30"/>
    <p:sldId id="277" r:id="rId31"/>
    <p:sldId id="278" r:id="rId32"/>
    <p:sldId id="279" r:id="rId33"/>
    <p:sldId id="280" r:id="rId34"/>
    <p:sldId id="325" r:id="rId35"/>
    <p:sldId id="282" r:id="rId36"/>
    <p:sldId id="281" r:id="rId37"/>
    <p:sldId id="283" r:id="rId38"/>
    <p:sldId id="284" r:id="rId39"/>
    <p:sldId id="285" r:id="rId40"/>
    <p:sldId id="326" r:id="rId41"/>
    <p:sldId id="286" r:id="rId42"/>
    <p:sldId id="347" r:id="rId43"/>
    <p:sldId id="348" r:id="rId44"/>
    <p:sldId id="287" r:id="rId45"/>
    <p:sldId id="324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349" r:id="rId56"/>
    <p:sldId id="350" r:id="rId57"/>
    <p:sldId id="351" r:id="rId58"/>
    <p:sldId id="352" r:id="rId59"/>
    <p:sldId id="353" r:id="rId60"/>
    <p:sldId id="354" r:id="rId61"/>
    <p:sldId id="355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0066"/>
    <a:srgbClr val="008000"/>
    <a:srgbClr val="000000"/>
    <a:srgbClr val="F00000"/>
    <a:srgbClr val="FFFFCC"/>
    <a:srgbClr val="800000"/>
    <a:srgbClr val="F9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7" autoAdjust="0"/>
    <p:restoredTop sz="90929"/>
  </p:normalViewPr>
  <p:slideViewPr>
    <p:cSldViewPr>
      <p:cViewPr>
        <p:scale>
          <a:sx n="100" d="100"/>
          <a:sy n="100" d="100"/>
        </p:scale>
        <p:origin x="-8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724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60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24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os estilos do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5724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724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603012-EAB2-41D4-8A39-A9F3C203F5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0679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AA95C1-E17F-4D8B-B79B-39FA47E6CE0A}" type="slidenum">
              <a:rPr lang="pt-BR" altLang="pt-BR" sz="1200" smtClean="0"/>
              <a:pPr eaLnBrk="1" hangingPunct="1"/>
              <a:t>1</a:t>
            </a:fld>
            <a:endParaRPr lang="pt-BR" altLang="pt-BR" sz="1200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5712-1F52-4A93-8135-3E1A0D693A08}" type="slidenum">
              <a:rPr lang="pt-BR" altLang="pt-BR"/>
              <a:pPr>
                <a:defRPr/>
              </a:pPr>
              <a:t>‹nº›</a:t>
            </a:fld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218816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77050" y="228600"/>
            <a:ext cx="1962150" cy="59880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90600" y="228600"/>
            <a:ext cx="5734050" cy="59880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2E391-63D0-4662-91B3-CB614EFD3C9D}" type="slidenum">
              <a:rPr lang="pt-BR" altLang="pt-BR"/>
              <a:pPr>
                <a:defRPr/>
              </a:pPr>
              <a:t>‹nº›</a:t>
            </a:fld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173937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4B8FF-17AD-426E-A9F4-1518821E7A2B}" type="slidenum">
              <a:rPr lang="pt-BR" altLang="pt-BR"/>
              <a:pPr>
                <a:defRPr/>
              </a:pPr>
              <a:t>‹nº›</a:t>
            </a:fld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37774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977E4-DA85-4E14-924A-88C1210BE75B}" type="slidenum">
              <a:rPr lang="pt-BR" altLang="pt-BR"/>
              <a:pPr>
                <a:defRPr/>
              </a:pPr>
              <a:t>‹nº›</a:t>
            </a:fld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48509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8D6CC-6CDF-47A3-AA70-F4D5E0495320}" type="slidenum">
              <a:rPr lang="pt-BR" altLang="pt-BR"/>
              <a:pPr>
                <a:defRPr/>
              </a:pPr>
              <a:t>‹nº›</a:t>
            </a:fld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17453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54930-3DD4-4D84-82DF-E6667C25348B}" type="slidenum">
              <a:rPr lang="pt-BR" altLang="pt-BR"/>
              <a:pPr>
                <a:defRPr/>
              </a:pPr>
              <a:t>‹nº›</a:t>
            </a:fld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293975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2FA21-EB76-4EDE-BFFE-9261CDBCB3B6}" type="slidenum">
              <a:rPr lang="pt-BR" altLang="pt-BR"/>
              <a:pPr>
                <a:defRPr/>
              </a:pPr>
              <a:t>‹nº›</a:t>
            </a:fld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25611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53B0-11CB-4E87-99A5-6D15ED3AADF3}" type="slidenum">
              <a:rPr lang="pt-BR" altLang="pt-BR"/>
              <a:pPr>
                <a:defRPr/>
              </a:pPr>
              <a:t>‹nº›</a:t>
            </a:fld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71735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24E15-1CC4-4804-B6B5-2BDFDDBB8591}" type="slidenum">
              <a:rPr lang="pt-BR" altLang="pt-BR"/>
              <a:pPr>
                <a:defRPr/>
              </a:pPr>
              <a:t>‹nº›</a:t>
            </a:fld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35024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AC9A7-BAA3-4F73-9B29-870ED256C3C6}" type="slidenum">
              <a:rPr lang="pt-BR" altLang="pt-BR"/>
              <a:pPr>
                <a:defRPr/>
              </a:pPr>
              <a:t>‹nº›</a:t>
            </a:fld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65309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pt-BR" altLang="pt-BR" smtClean="0"/>
          </a:p>
        </p:txBody>
      </p:sp>
      <p:sp>
        <p:nvSpPr>
          <p:cNvPr id="1027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pt-BR" altLang="pt-BR" smtClean="0"/>
          </a:p>
        </p:txBody>
      </p:sp>
      <p:sp>
        <p:nvSpPr>
          <p:cNvPr id="1028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pt-BR" altLang="pt-BR" smtClean="0"/>
          </a:p>
        </p:txBody>
      </p:sp>
      <p:sp>
        <p:nvSpPr>
          <p:cNvPr id="1029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pt-BR" altLang="pt-BR" smtClean="0"/>
          </a:p>
        </p:txBody>
      </p:sp>
      <p:sp>
        <p:nvSpPr>
          <p:cNvPr id="1030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pic>
        <p:nvPicPr>
          <p:cNvPr id="1033" name="Picture 33" descr="C:\Wendy\anabnr2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pt-BR" altLang="pt-BR" smtClean="0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6227F1-DBF4-4B12-94B9-B3D63C0CF6FA}" type="slidenum">
              <a:rPr lang="pt-BR" altLang="pt-BR"/>
              <a:pPr>
                <a:defRPr/>
              </a:pPr>
              <a:t>‹nº›</a:t>
            </a:fld>
            <a:endParaRPr lang="pt-BR" altLang="pt-BR" sz="800"/>
          </a:p>
        </p:txBody>
      </p:sp>
      <p:sp>
        <p:nvSpPr>
          <p:cNvPr id="1036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8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800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800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800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800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E800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E800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E800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E80000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1.emf"/><Relationship Id="rId4" Type="http://schemas.openxmlformats.org/officeDocument/2006/relationships/oleObject" Target="../embeddings/Documento_do_Microsoft_Word_97_-_20031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2.emf"/><Relationship Id="rId4" Type="http://schemas.openxmlformats.org/officeDocument/2006/relationships/oleObject" Target="../embeddings/Documento_do_Microsoft_Word_97_-_20032.doc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5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7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E5466D-3CA7-4AEC-A2D7-9C86A0E4A189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1</a:t>
            </a:fld>
            <a:endParaRPr kumimoji="0" lang="pt-BR" altLang="pt-BR" sz="800" dirty="0" smtClean="0">
              <a:solidFill>
                <a:schemeClr val="tx2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14400" y="685800"/>
            <a:ext cx="7696200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pt-BR" altLang="pt-BR" sz="800" b="1" dirty="0">
              <a:cs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pt-BR" b="1" dirty="0">
                <a:cs typeface="Times New Roman" pitchFamily="18" charset="0"/>
              </a:rPr>
              <a:t>UNIVERSIDADE ESTADUAL PAULISTA</a:t>
            </a:r>
            <a:endParaRPr lang="pt-BR" altLang="pt-BR" dirty="0">
              <a:cs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pt-BR" dirty="0">
                <a:cs typeface="Times New Roman" pitchFamily="18" charset="0"/>
              </a:rPr>
              <a:t>UNESP - Campus de Bauru/SP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pt-BR" b="1" i="1" dirty="0">
                <a:cs typeface="Times New Roman" pitchFamily="18" charset="0"/>
              </a:rPr>
              <a:t>Departamento de Engenharia </a:t>
            </a:r>
            <a:r>
              <a:rPr lang="pt-BR" altLang="pt-BR" b="1" i="1" dirty="0" smtClean="0">
                <a:cs typeface="Times New Roman" pitchFamily="18" charset="0"/>
              </a:rPr>
              <a:t>Civil e Ambiental</a:t>
            </a:r>
            <a:endParaRPr lang="pt-BR" altLang="pt-BR" dirty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pt-BR" altLang="pt-BR" sz="2000" dirty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pt-BR" altLang="pt-BR" b="1" i="1" dirty="0">
                <a:solidFill>
                  <a:srgbClr val="008000"/>
                </a:solidFill>
              </a:rPr>
              <a:t>2123 - ESTRUTURAS DE CONCRETO II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pt-BR" altLang="pt-BR" sz="2800" dirty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pt-BR" altLang="pt-BR" sz="3200" b="1" dirty="0">
                <a:solidFill>
                  <a:srgbClr val="A50021"/>
                </a:solidFill>
                <a:cs typeface="Times New Roman" pitchFamily="18" charset="0"/>
              </a:rPr>
              <a:t>ANCORAGEM E EMENDA DE ARMADURAS</a:t>
            </a:r>
            <a:r>
              <a:rPr lang="pt-BR" altLang="pt-BR" sz="2800" dirty="0"/>
              <a:t>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pt-BR" altLang="pt-BR" dirty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pt-BR" altLang="pt-BR" sz="1600" dirty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pt-BR" altLang="pt-BR" b="1" dirty="0">
                <a:solidFill>
                  <a:srgbClr val="0000FF"/>
                </a:solidFill>
              </a:rPr>
              <a:t>Prof. Dr. PAULO SÉRGIO BASTOS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pt-BR" altLang="pt-BR" b="1" i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pt-BR" altLang="pt-BR" b="1" dirty="0" smtClean="0">
                <a:solidFill>
                  <a:srgbClr val="008000"/>
                </a:solidFill>
              </a:rPr>
              <a:t>Abril/2024</a:t>
            </a:r>
            <a:endParaRPr lang="pt-BR" altLang="pt-BR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E3A1E5-6381-4F86-9D73-094BC01C0C90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10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7713" y="620713"/>
            <a:ext cx="72088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266700" indent="-266700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1. CLASSIFICAÇÃO DA ADERÊNCIA ENTRE CONCRETO E ARMADURA</a:t>
            </a:r>
            <a:r>
              <a:rPr kumimoji="0" lang="pt-BR" altLang="pt-BR" sz="2000" kern="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06413" y="4437063"/>
            <a:ext cx="7691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Aderência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mecânica entre concreto e barra nervurada. (REYES, 2009)</a:t>
            </a:r>
          </a:p>
        </p:txBody>
      </p:sp>
      <p:pic>
        <p:nvPicPr>
          <p:cNvPr id="11269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844675"/>
            <a:ext cx="55737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ECFA7B-A707-43DD-99B6-6129259BB484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11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"/>
          <a:stretch>
            <a:fillRect/>
          </a:stretch>
        </p:blipFill>
        <p:spPr bwMode="auto">
          <a:xfrm>
            <a:off x="1943100" y="1720850"/>
            <a:ext cx="59880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tângulo 6"/>
          <p:cNvSpPr>
            <a:spLocks noChangeArrowheads="1"/>
          </p:cNvSpPr>
          <p:nvPr/>
        </p:nvSpPr>
        <p:spPr bwMode="auto">
          <a:xfrm>
            <a:off x="2268538" y="5507038"/>
            <a:ext cx="533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600">
                <a:solidFill>
                  <a:srgbClr val="0000FF"/>
                </a:solidFill>
              </a:rPr>
              <a:t>http://web.set.eesc.usp.br/static/data/producao/2009ME_FredyEnriqueGarzonReyes.pdf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7713" y="620713"/>
            <a:ext cx="72088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266700" indent="-266700" eaLnBrk="1" hangingPunct="1">
              <a:defRPr/>
            </a:pPr>
            <a:r>
              <a:rPr kumimoji="0" lang="pt-BR" altLang="pt-BR" sz="2000" b="1" kern="0" smtClean="0">
                <a:cs typeface="Times New Roman" pitchFamily="18" charset="0"/>
              </a:rPr>
              <a:t>1. CLASSIFICAÇÃO DA ADERÊNCIA ENTRE CONCRETO E ARMADURA</a:t>
            </a:r>
            <a:r>
              <a:rPr kumimoji="0" lang="pt-BR" altLang="pt-BR" sz="2000" kern="0" smtClean="0"/>
              <a:t> </a:t>
            </a:r>
            <a:endParaRPr kumimoji="0" lang="pt-BR" altLang="pt-BR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5DCEDE-2E81-4C13-9B93-3C653B3DE7A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12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7772400" cy="638175"/>
          </a:xfrm>
        </p:spPr>
        <p:txBody>
          <a:bodyPr/>
          <a:lstStyle/>
          <a:p>
            <a:pPr marL="381000" indent="-381000" eaLnBrk="1" hangingPunct="1"/>
            <a:r>
              <a:rPr lang="pt-BR" altLang="pt-BR" b="1" dirty="0" smtClean="0">
                <a:cs typeface="Times New Roman" pitchFamily="18" charset="0"/>
              </a:rPr>
              <a:t>2. ANCORAGEM E FENDILHAMENTO</a:t>
            </a:r>
            <a:endParaRPr lang="pt-BR" altLang="pt-BR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76288" y="1484313"/>
            <a:ext cx="725170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kumimoji="0" lang="pt-BR" altLang="pt-BR" sz="2800" b="1" kern="0" dirty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kumimoji="0" lang="pt-BR" altLang="pt-BR" sz="2800" b="1" kern="0" dirty="0" smtClean="0">
                <a:solidFill>
                  <a:srgbClr val="0000FF"/>
                </a:solidFill>
                <a:cs typeface="Times New Roman" pitchFamily="18" charset="0"/>
              </a:rPr>
              <a:t>.2 Corpos de Prova para Ensaio de Arrancamento</a:t>
            </a:r>
          </a:p>
        </p:txBody>
      </p:sp>
      <p:pic>
        <p:nvPicPr>
          <p:cNvPr id="13317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86" y="2781300"/>
            <a:ext cx="57340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842590" y="6021388"/>
            <a:ext cx="76898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Corpo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de prova para ensaio de arrancamento de barra conforme </a:t>
            </a:r>
            <a:r>
              <a:rPr lang="pt-BR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Rilem-Ceb-Fib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 (1973), para ensaios cíclicos (REYES, 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23CE10-3FB2-4412-97F1-E950567F8160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13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65735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pic>
        <p:nvPicPr>
          <p:cNvPr id="14340" name="Picture 4" descr="Leonhardt-v1-4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62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60356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Tipos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de corpos de prova utilizados em ensaio de arrancamento </a:t>
            </a:r>
            <a:b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</a:b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para determinação da resistência de aderência (</a:t>
            </a:r>
            <a:r>
              <a:rPr lang="pt-BR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Leonhardt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 e </a:t>
            </a:r>
            <a:r>
              <a:rPr lang="pt-BR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Mönnig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, 1982).</a:t>
            </a:r>
            <a:endParaRPr lang="pt-BR" altLang="pt-BR" sz="4000" dirty="0">
              <a:solidFill>
                <a:srgbClr val="0000FF"/>
              </a:solidFill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772400" cy="638175"/>
          </a:xfrm>
        </p:spPr>
        <p:txBody>
          <a:bodyPr/>
          <a:lstStyle/>
          <a:p>
            <a:pPr marL="381000" indent="-381000" eaLnBrk="1" hangingPunct="1"/>
            <a:r>
              <a:rPr lang="pt-BR" altLang="pt-BR" sz="2000" b="1" smtClean="0">
                <a:cs typeface="Times New Roman" pitchFamily="18" charset="0"/>
              </a:rPr>
              <a:t>2. ANCORAGEM E FENDILHAMENTO</a:t>
            </a:r>
            <a:endParaRPr lang="pt-BR" alt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5E6E4-2470-412A-B687-741529B0F6F5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14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65735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5949950"/>
            <a:ext cx="91440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Trajetórias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das tensões principais no concreto</a:t>
            </a:r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LEONHARDT e MÖNNIG, 1982)</a:t>
            </a:r>
            <a:endParaRPr lang="pt-BR" altLang="pt-BR" sz="4000" dirty="0">
              <a:solidFill>
                <a:srgbClr val="0000FF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772400" cy="638175"/>
          </a:xfrm>
        </p:spPr>
        <p:txBody>
          <a:bodyPr/>
          <a:lstStyle/>
          <a:p>
            <a:pPr marL="381000" indent="-381000" eaLnBrk="1" hangingPunct="1"/>
            <a:r>
              <a:rPr lang="pt-BR" altLang="pt-BR" sz="2000" b="1" smtClean="0">
                <a:cs typeface="Times New Roman" pitchFamily="18" charset="0"/>
              </a:rPr>
              <a:t>2. ANCORAGEM E FENDILHAMENTO</a:t>
            </a:r>
            <a:endParaRPr lang="pt-BR" altLang="pt-BR" sz="200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76288" y="1341438"/>
            <a:ext cx="72517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kumimoji="0" lang="pt-BR" altLang="pt-BR" sz="2800" b="1" kern="0" dirty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kumimoji="0" lang="pt-BR" altLang="pt-BR" sz="2800" b="1" kern="0" dirty="0" smtClean="0">
                <a:solidFill>
                  <a:srgbClr val="0000FF"/>
                </a:solidFill>
                <a:cs typeface="Times New Roman" pitchFamily="18" charset="0"/>
              </a:rPr>
              <a:t>.2 Tensões Principais</a:t>
            </a:r>
          </a:p>
        </p:txBody>
      </p:sp>
      <p:graphicFrame>
        <p:nvGraphicFramePr>
          <p:cNvPr id="15367" name="Objeto 1"/>
          <p:cNvGraphicFramePr>
            <a:graphicFrameLocks noChangeAspect="1"/>
          </p:cNvGraphicFramePr>
          <p:nvPr/>
        </p:nvGraphicFramePr>
        <p:xfrm>
          <a:off x="1116013" y="2133600"/>
          <a:ext cx="7620000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r:id="rId3" imgW="5087112" imgH="2465832" progId="Word.Picture.8">
                  <p:embed/>
                </p:oleObj>
              </mc:Choice>
              <mc:Fallback>
                <p:oleObj r:id="rId3" imgW="5087112" imgH="2465832" progId="Word.Picture.8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3600"/>
                        <a:ext cx="7620000" cy="369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04B7D2-432B-4723-BF35-66330412DAE4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15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465296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algn="ctr"/>
            <a:r>
              <a:rPr lang="pt-BR" altLang="pt-BR" sz="2000" dirty="0">
                <a:solidFill>
                  <a:srgbClr val="0000FF"/>
                </a:solidFill>
                <a:cs typeface="Times New Roman" pitchFamily="18" charset="0"/>
              </a:rPr>
              <a:t> </a:t>
            </a:r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Tensões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atuantes na ancoragem por </a:t>
            </a:r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aderência de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barra com </a:t>
            </a:r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saliências.</a:t>
            </a:r>
          </a:p>
          <a:p>
            <a:pPr indent="449263"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FUSCO, 2000).</a:t>
            </a:r>
            <a:endParaRPr lang="pt-BR" altLang="pt-BR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6388" name="Picture 2" descr="Fusco6-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"/>
          <a:stretch>
            <a:fillRect/>
          </a:stretch>
        </p:blipFill>
        <p:spPr bwMode="auto">
          <a:xfrm>
            <a:off x="987425" y="1676400"/>
            <a:ext cx="7467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5650" y="846138"/>
            <a:ext cx="7772400" cy="638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381000" indent="-381000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2. ANCORAGEM E FENDILHAMENTO</a:t>
            </a:r>
            <a:endParaRPr kumimoji="0" lang="pt-BR" altLang="pt-BR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5EE43-4718-4A44-B323-56E45F853B88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16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1"/>
          <a:stretch>
            <a:fillRect/>
          </a:stretch>
        </p:blipFill>
        <p:spPr bwMode="auto">
          <a:xfrm>
            <a:off x="1835150" y="1649958"/>
            <a:ext cx="6049963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tângulo 6"/>
          <p:cNvSpPr>
            <a:spLocks noChangeArrowheads="1"/>
          </p:cNvSpPr>
          <p:nvPr/>
        </p:nvSpPr>
        <p:spPr bwMode="auto">
          <a:xfrm>
            <a:off x="1835150" y="5373688"/>
            <a:ext cx="604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600">
                <a:solidFill>
                  <a:srgbClr val="0000FF"/>
                </a:solidFill>
              </a:rPr>
              <a:t>http://web.set.eesc.usp.br/static/data/producao/2009ME_FredyEnriqueGarzonReyes.pdf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5650" y="846138"/>
            <a:ext cx="7772400" cy="638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381000" indent="-381000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2. ANCORAGEM E FENDILHAMENTO</a:t>
            </a:r>
            <a:endParaRPr kumimoji="0" lang="pt-BR" altLang="pt-BR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F39622-A2B0-443E-95C0-643D3EC50CF4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17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" y="596106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Fissuras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de fendilhamento na região </a:t>
            </a:r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de ancoragem</a:t>
            </a:r>
          </a:p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pt-BR" altLang="pt-BR" sz="2000" i="1" dirty="0" err="1" smtClean="0">
                <a:solidFill>
                  <a:srgbClr val="0000FF"/>
                </a:solidFill>
                <a:cs typeface="Times New Roman" pitchFamily="18" charset="0"/>
              </a:rPr>
              <a:t>Leonhardt</a:t>
            </a:r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e </a:t>
            </a:r>
            <a:r>
              <a:rPr lang="pt-BR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Mönnig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, 1982).</a:t>
            </a:r>
            <a:endParaRPr lang="pt-BR" altLang="pt-BR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8436" name="Picture 2" descr="Leonhardt4-2-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44638"/>
            <a:ext cx="51054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5650" y="846138"/>
            <a:ext cx="7772400" cy="638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381000" indent="-381000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2. ANCORAGEM E FENDILHAMENTO</a:t>
            </a:r>
            <a:endParaRPr kumimoji="0" lang="pt-BR" altLang="pt-BR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B95C40-CE84-48DA-BEFF-EDC3E4BD1C8B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18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7950" y="5300663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Fendilhamento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ao longo da barra ancorada. </a:t>
            </a:r>
            <a:r>
              <a:rPr lang="en-US" altLang="pt-BR" sz="2000" i="1" dirty="0">
                <a:solidFill>
                  <a:srgbClr val="0000FF"/>
                </a:solidFill>
                <a:cs typeface="Times New Roman" pitchFamily="18" charset="0"/>
              </a:rPr>
              <a:t>(FUSCO, 2000)</a:t>
            </a:r>
            <a:endParaRPr lang="en-US" altLang="pt-BR" sz="4000" dirty="0">
              <a:solidFill>
                <a:srgbClr val="0000FF"/>
              </a:solidFill>
            </a:endParaRPr>
          </a:p>
        </p:txBody>
      </p:sp>
      <p:pic>
        <p:nvPicPr>
          <p:cNvPr id="19460" name="Imagem 13" descr="Fusco6-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"/>
          <a:stretch>
            <a:fillRect/>
          </a:stretch>
        </p:blipFill>
        <p:spPr bwMode="auto">
          <a:xfrm>
            <a:off x="1735138" y="1773238"/>
            <a:ext cx="58896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846138"/>
            <a:ext cx="7772400" cy="638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381000" indent="-381000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2. ANCORAGEM E FENDILHAMENTO</a:t>
            </a:r>
            <a:endParaRPr kumimoji="0" lang="pt-BR" altLang="pt-BR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B3585B-BC70-43A6-A39E-ECE93098FD75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19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58769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Armadura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para evitar fissuras de </a:t>
            </a:r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fendilhamento </a:t>
            </a:r>
          </a:p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na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ancoragem reta (FUSCO, 2000).</a:t>
            </a:r>
            <a:endParaRPr lang="pt-BR" altLang="pt-BR" sz="4000" dirty="0">
              <a:solidFill>
                <a:srgbClr val="0000FF"/>
              </a:solidFill>
            </a:endParaRPr>
          </a:p>
        </p:txBody>
      </p:sp>
      <p:pic>
        <p:nvPicPr>
          <p:cNvPr id="20484" name="Picture 2" descr="Fusco6-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/>
          <a:stretch>
            <a:fillRect/>
          </a:stretch>
        </p:blipFill>
        <p:spPr bwMode="auto">
          <a:xfrm>
            <a:off x="719138" y="3529013"/>
            <a:ext cx="8001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795338" y="1412875"/>
            <a:ext cx="7848600" cy="19177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>
                <a:solidFill>
                  <a:schemeClr val="tx2"/>
                </a:solidFill>
                <a:cs typeface="Times New Roman" pitchFamily="18" charset="0"/>
              </a:rPr>
              <a:t>Como afirma FUSCO (2000), o importante na ancoragem de barras tracionadas é</a:t>
            </a:r>
            <a:r>
              <a:rPr lang="pt-BR" altLang="pt-BR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pt-BR" altLang="pt-BR" b="1">
                <a:solidFill>
                  <a:srgbClr val="008000"/>
                </a:solidFill>
                <a:cs typeface="Times New Roman" pitchFamily="18" charset="0"/>
              </a:rPr>
              <a:t>“</a:t>
            </a:r>
            <a:r>
              <a:rPr lang="pt-BR" altLang="pt-BR" b="1" i="1">
                <a:solidFill>
                  <a:srgbClr val="008000"/>
                </a:solidFill>
                <a:cs typeface="Times New Roman" pitchFamily="18" charset="0"/>
              </a:rPr>
              <a:t>garantir a manutenção da integridade das bielas diagonais comprimidas e assegurar que os esfor-ços transversais de tração possam ser adequadamente resistidos</a:t>
            </a:r>
            <a:r>
              <a:rPr lang="pt-BR" altLang="pt-BR" b="1">
                <a:solidFill>
                  <a:srgbClr val="008000"/>
                </a:solidFill>
                <a:cs typeface="Times New Roman" pitchFamily="18" charset="0"/>
              </a:rPr>
              <a:t>”.</a:t>
            </a:r>
            <a:r>
              <a:rPr lang="en-US" altLang="pt-BR" sz="2100">
                <a:solidFill>
                  <a:srgbClr val="008000"/>
                </a:solidFill>
              </a:rPr>
              <a:t> </a:t>
            </a:r>
            <a:endParaRPr lang="en-US" altLang="pt-BR" sz="4400">
              <a:solidFill>
                <a:srgbClr val="008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846138"/>
            <a:ext cx="7772400" cy="638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381000" indent="-381000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2. ANCORAGEM E FENDILHAMENTO</a:t>
            </a:r>
            <a:endParaRPr kumimoji="0" lang="pt-BR" altLang="pt-BR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8C84C6-7BCB-4D6D-B744-56B0CFB5AE1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2</a:t>
            </a:fld>
            <a:endParaRPr kumimoji="0" lang="pt-BR" altLang="pt-BR" sz="800" dirty="0" smtClean="0">
              <a:solidFill>
                <a:schemeClr val="tx2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1116013"/>
            <a:ext cx="7772400" cy="584200"/>
          </a:xfrm>
        </p:spPr>
        <p:txBody>
          <a:bodyPr anchor="t">
            <a:spAutoFit/>
          </a:bodyPr>
          <a:lstStyle/>
          <a:p>
            <a:pPr marL="381000" indent="-381000" algn="ctr" eaLnBrk="1" hangingPunct="1"/>
            <a:r>
              <a:rPr lang="pt-BR" altLang="pt-BR" b="1" dirty="0" smtClean="0">
                <a:cs typeface="Times New Roman" pitchFamily="18" charset="0"/>
              </a:rPr>
              <a:t>FONTE:</a:t>
            </a:r>
            <a:endParaRPr lang="pt-BR" altLang="pt-BR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0113" y="2038350"/>
            <a:ext cx="792003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BR" altLang="pt-BR" sz="2500" dirty="0">
                <a:solidFill>
                  <a:srgbClr val="0000FF"/>
                </a:solidFill>
                <a:cs typeface="Times New Roman" pitchFamily="18" charset="0"/>
              </a:rPr>
              <a:t>BASTOS. </a:t>
            </a:r>
            <a:r>
              <a:rPr lang="pt-BR" altLang="pt-BR" sz="2500" dirty="0" smtClean="0">
                <a:solidFill>
                  <a:srgbClr val="0000FF"/>
                </a:solidFill>
                <a:cs typeface="Times New Roman" pitchFamily="18" charset="0"/>
              </a:rPr>
              <a:t>P.S</a:t>
            </a:r>
            <a:r>
              <a:rPr lang="pt-BR" altLang="pt-BR" sz="2500" dirty="0">
                <a:solidFill>
                  <a:srgbClr val="0000FF"/>
                </a:solidFill>
                <a:cs typeface="Times New Roman" pitchFamily="18" charset="0"/>
              </a:rPr>
              <a:t>. </a:t>
            </a:r>
            <a:r>
              <a:rPr lang="pt-BR" altLang="pt-BR" sz="2500" i="1" dirty="0">
                <a:solidFill>
                  <a:srgbClr val="0000FF"/>
                </a:solidFill>
                <a:cs typeface="Times New Roman" pitchFamily="18" charset="0"/>
              </a:rPr>
              <a:t>Ancoragem e emenda de armaduras. </a:t>
            </a:r>
            <a:r>
              <a:rPr lang="pt-BR" altLang="pt-BR" sz="2500" dirty="0">
                <a:solidFill>
                  <a:srgbClr val="0000FF"/>
                </a:solidFill>
                <a:cs typeface="Times New Roman" pitchFamily="18" charset="0"/>
              </a:rPr>
              <a:t>Bauru/SP, UNESP, </a:t>
            </a:r>
            <a:r>
              <a:rPr lang="pt-BR" altLang="pt-BR" sz="2500" dirty="0" smtClean="0">
                <a:solidFill>
                  <a:srgbClr val="0000FF"/>
                </a:solidFill>
                <a:cs typeface="Times New Roman" pitchFamily="18" charset="0"/>
              </a:rPr>
              <a:t>mar/2024, 26p</a:t>
            </a:r>
            <a:r>
              <a:rPr lang="pt-BR" altLang="pt-BR" sz="2500" dirty="0">
                <a:solidFill>
                  <a:srgbClr val="0000FF"/>
                </a:solidFill>
                <a:cs typeface="Times New Roman" pitchFamily="18" charset="0"/>
              </a:rPr>
              <a:t>. Disponível em (</a:t>
            </a:r>
            <a:r>
              <a:rPr lang="pt-BR" altLang="pt-BR" sz="2500" dirty="0" smtClean="0">
                <a:solidFill>
                  <a:srgbClr val="0000FF"/>
                </a:solidFill>
                <a:cs typeface="Times New Roman" pitchFamily="18" charset="0"/>
              </a:rPr>
              <a:t>1/04/24):</a:t>
            </a:r>
            <a:endParaRPr lang="pt-BR" altLang="pt-BR" sz="2500" dirty="0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pt-BR" altLang="pt-BR" sz="2500" dirty="0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r>
              <a:rPr lang="pt-BR" altLang="pt-BR" sz="2500" dirty="0">
                <a:solidFill>
                  <a:srgbClr val="C00000"/>
                </a:solidFill>
                <a:cs typeface="Times New Roman" pitchFamily="18" charset="0"/>
              </a:rPr>
              <a:t>http://wwwp.feb.unesp.br/pbastos/concreto2/Ancoragem.pdf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C7B1D5-659A-497A-95FA-55845DC372AB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20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75" y="46212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algn="ctr" eaLnBrk="0" hangingPunct="0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Atuação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favorável dos estribos para evitar fissuras </a:t>
            </a:r>
            <a:b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</a:b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por fendilhamento na região de ancoragem reta (FUSCO, 2000).</a:t>
            </a:r>
            <a:endParaRPr lang="pt-BR" altLang="pt-BR" sz="4000" dirty="0">
              <a:solidFill>
                <a:srgbClr val="0000FF"/>
              </a:solidFill>
            </a:endParaRPr>
          </a:p>
        </p:txBody>
      </p:sp>
      <p:pic>
        <p:nvPicPr>
          <p:cNvPr id="21508" name="Picture 2" descr="Fusco6-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b="2844"/>
          <a:stretch>
            <a:fillRect/>
          </a:stretch>
        </p:blipFill>
        <p:spPr bwMode="auto">
          <a:xfrm>
            <a:off x="1173163" y="1773238"/>
            <a:ext cx="75438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5650" y="846138"/>
            <a:ext cx="7772400" cy="638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381000" indent="-381000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2. ANCORAGEM E FENDILHAMENTO</a:t>
            </a:r>
            <a:endParaRPr kumimoji="0" lang="pt-BR" altLang="pt-BR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2B6E3C-0722-417C-A2C3-7E27D9D40BFA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21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4213" y="5151438"/>
            <a:ext cx="7488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Diagrama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esquemático de </a:t>
            </a:r>
            <a:r>
              <a:rPr lang="pt-BR" altLang="pt-BR" sz="2000" i="1" u="sng" dirty="0">
                <a:solidFill>
                  <a:srgbClr val="0000FF"/>
                </a:solidFill>
                <a:cs typeface="Times New Roman" pitchFamily="18" charset="0"/>
              </a:rPr>
              <a:t>resistência de </a:t>
            </a:r>
            <a:r>
              <a:rPr lang="pt-BR" altLang="pt-BR" sz="2000" i="1" u="sng" dirty="0" smtClean="0">
                <a:solidFill>
                  <a:srgbClr val="0000FF"/>
                </a:solidFill>
                <a:cs typeface="Times New Roman" pitchFamily="18" charset="0"/>
              </a:rPr>
              <a:t>aderência  x deslocamento </a:t>
            </a:r>
            <a:r>
              <a:rPr lang="pt-BR" altLang="pt-BR" sz="2000" i="1" u="sng" dirty="0">
                <a:solidFill>
                  <a:srgbClr val="0000FF"/>
                </a:solidFill>
                <a:cs typeface="Times New Roman" pitchFamily="18" charset="0"/>
              </a:rPr>
              <a:t>relativo (escorregamento)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 do ensaio de arrancamento. (FIB, 1999)</a:t>
            </a:r>
            <a:endParaRPr lang="pt-BR" altLang="pt-BR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85725" y="1857375"/>
          <a:ext cx="6934200" cy="329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r:id="rId3" imgW="8572500" imgH="5162550" progId="AutoCAD.Drawing.15">
                  <p:embed/>
                </p:oleObj>
              </mc:Choice>
              <mc:Fallback>
                <p:oleObj r:id="rId3" imgW="8572500" imgH="5162550" progId="AutoCAD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965" b="12975"/>
                      <a:stretch>
                        <a:fillRect/>
                      </a:stretch>
                    </p:blipFill>
                    <p:spPr bwMode="auto">
                      <a:xfrm>
                        <a:off x="85725" y="1857375"/>
                        <a:ext cx="6934200" cy="329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0600" y="755650"/>
            <a:ext cx="7772400" cy="5365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0" lang="pt-BR" altLang="pt-BR" sz="2800" b="1" kern="0" dirty="0" smtClean="0">
                <a:solidFill>
                  <a:srgbClr val="0000FF"/>
                </a:solidFill>
                <a:cs typeface="Times New Roman" pitchFamily="18" charset="0"/>
              </a:rPr>
              <a:t>2.3 Mecanismos da Aderência</a:t>
            </a:r>
            <a:endParaRPr kumimoji="0" lang="pt-BR" altLang="pt-BR" sz="2800" kern="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4932363" y="1412875"/>
            <a:ext cx="424815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 i="1" dirty="0">
                <a:solidFill>
                  <a:srgbClr val="C00000"/>
                </a:solidFill>
                <a:cs typeface="Times New Roman" pitchFamily="18" charset="0"/>
              </a:rPr>
              <a:t>Estágio I – Resistência por adesão;</a:t>
            </a:r>
          </a:p>
          <a:p>
            <a:r>
              <a:rPr lang="pt-BR" altLang="pt-BR" sz="2000" b="1" i="1" dirty="0">
                <a:solidFill>
                  <a:srgbClr val="0070C0"/>
                </a:solidFill>
                <a:cs typeface="Times New Roman" pitchFamily="18" charset="0"/>
              </a:rPr>
              <a:t>Estágio II – Deformação do concreto dos consolos;</a:t>
            </a:r>
          </a:p>
          <a:p>
            <a:r>
              <a:rPr lang="pt-BR" altLang="pt-BR" sz="2000" b="1" i="1" dirty="0">
                <a:solidFill>
                  <a:srgbClr val="C00000"/>
                </a:solidFill>
                <a:cs typeface="Times New Roman" pitchFamily="18" charset="0"/>
              </a:rPr>
              <a:t>Estágio III – Surgimento das fissuras radiais nos consolos;</a:t>
            </a:r>
          </a:p>
          <a:p>
            <a:r>
              <a:rPr lang="pt-BR" altLang="pt-BR" sz="2000" b="1" i="1" dirty="0">
                <a:solidFill>
                  <a:srgbClr val="0070C0"/>
                </a:solidFill>
                <a:cs typeface="Times New Roman" pitchFamily="18" charset="0"/>
              </a:rPr>
              <a:t>Estágio IV – Ruptura por fendilhamento ou arrancamento.</a:t>
            </a:r>
            <a:endParaRPr lang="pt-BR" altLang="pt-BR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5A2553-00DA-4ED2-B67A-4824079B8C7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22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07950" y="4941888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algn="ctr" eaLnBrk="0" hangingPunct="0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Ação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das saliências da barra de aço sobre o </a:t>
            </a:r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concreto</a:t>
            </a:r>
          </a:p>
          <a:p>
            <a:pPr indent="449263" algn="ctr" eaLnBrk="0" hangingPunct="0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e modos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de ruptura </a:t>
            </a:r>
            <a:r>
              <a:rPr lang="en-US" altLang="pt-BR" sz="2000" i="1" dirty="0">
                <a:solidFill>
                  <a:srgbClr val="0000FF"/>
                </a:solidFill>
                <a:cs typeface="Times New Roman" pitchFamily="18" charset="0"/>
              </a:rPr>
              <a:t>(FUSCO, 2000)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pt-BR" sz="4000" dirty="0">
              <a:solidFill>
                <a:srgbClr val="0000FF"/>
              </a:solidFill>
            </a:endParaRP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graphicFrame>
        <p:nvGraphicFramePr>
          <p:cNvPr id="23557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524847"/>
              </p:ext>
            </p:extLst>
          </p:nvPr>
        </p:nvGraphicFramePr>
        <p:xfrm>
          <a:off x="539750" y="1353864"/>
          <a:ext cx="8353425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AutoCAD Drawing" r:id="rId3" imgW="9058275" imgH="4819650" progId="AutoCAD.Drawing.20">
                  <p:embed/>
                </p:oleObj>
              </mc:Choice>
              <mc:Fallback>
                <p:oleObj name="AutoCAD Drawing" r:id="rId3" imgW="9058275" imgH="4819650" progId="AutoCAD.Drawing.20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80" t="12340" r="2489" b="14043"/>
                      <a:stretch>
                        <a:fillRect/>
                      </a:stretch>
                    </p:blipFill>
                    <p:spPr bwMode="auto">
                      <a:xfrm>
                        <a:off x="539750" y="1353864"/>
                        <a:ext cx="8353425" cy="344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6B28EC-73AC-4485-B790-DE123D428101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23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80527" y="5827713"/>
            <a:ext cx="9144001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algn="ctr" eaLnBrk="0" hangingPunct="0"/>
            <a:r>
              <a:rPr lang="pt-BR" altLang="pt-BR" sz="1800" b="1" i="1" dirty="0">
                <a:solidFill>
                  <a:srgbClr val="FF0000"/>
                </a:solidFill>
                <a:cs typeface="Times New Roman" pitchFamily="18" charset="0"/>
              </a:rPr>
              <a:t>b) Ruptura dos consolos por cisalhamento e consequente arrancamento da barra.</a:t>
            </a:r>
            <a:endParaRPr lang="pt-BR" altLang="pt-BR" sz="1800" b="1" dirty="0">
              <a:solidFill>
                <a:srgbClr val="FF0000"/>
              </a:solidFill>
              <a:cs typeface="Times New Roman" pitchFamily="18" charset="0"/>
            </a:endParaRPr>
          </a:p>
          <a:p>
            <a:pPr indent="449263" algn="ctr" eaLnBrk="0" hangingPunct="0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Ação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das saliências da barra de aço sobre </a:t>
            </a:r>
            <a:b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</a:b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o concreto e modos de ruptura </a:t>
            </a:r>
            <a:r>
              <a:rPr lang="en-US" altLang="pt-BR" sz="2000" i="1" dirty="0">
                <a:solidFill>
                  <a:srgbClr val="0000FF"/>
                </a:solidFill>
                <a:cs typeface="Times New Roman" pitchFamily="18" charset="0"/>
              </a:rPr>
              <a:t>(FUSCO, 2000)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pt-BR" sz="4000" dirty="0">
              <a:solidFill>
                <a:srgbClr val="0000FF"/>
              </a:solidFill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372816" y="2997200"/>
            <a:ext cx="594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pt-BR" sz="1800" b="1" i="1" dirty="0">
                <a:solidFill>
                  <a:srgbClr val="FF0000"/>
                </a:solidFill>
                <a:cs typeface="Times New Roman" pitchFamily="18" charset="0"/>
              </a:rPr>
              <a:t>a) </a:t>
            </a:r>
            <a:r>
              <a:rPr lang="en-US" altLang="pt-BR" sz="1800" b="1" i="1" dirty="0" err="1">
                <a:solidFill>
                  <a:srgbClr val="FF0000"/>
                </a:solidFill>
                <a:cs typeface="Times New Roman" pitchFamily="18" charset="0"/>
              </a:rPr>
              <a:t>Ruptura</a:t>
            </a:r>
            <a:r>
              <a:rPr lang="en-US" altLang="pt-BR" sz="1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pt-BR" sz="1800" b="1" i="1" dirty="0" err="1">
                <a:solidFill>
                  <a:srgbClr val="FF0000"/>
                </a:solidFill>
                <a:cs typeface="Times New Roman" pitchFamily="18" charset="0"/>
              </a:rPr>
              <a:t>pelas</a:t>
            </a:r>
            <a:r>
              <a:rPr lang="en-US" altLang="pt-BR" sz="1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pt-BR" sz="1800" b="1" i="1" dirty="0" err="1">
                <a:solidFill>
                  <a:srgbClr val="FF0000"/>
                </a:solidFill>
                <a:cs typeface="Times New Roman" pitchFamily="18" charset="0"/>
              </a:rPr>
              <a:t>fissuras</a:t>
            </a:r>
            <a:r>
              <a:rPr lang="en-US" altLang="pt-BR" sz="1800" b="1" i="1" dirty="0">
                <a:solidFill>
                  <a:srgbClr val="FF0000"/>
                </a:solidFill>
                <a:cs typeface="Times New Roman" pitchFamily="18" charset="0"/>
              </a:rPr>
              <a:t> de fendilhamento;</a:t>
            </a:r>
            <a:endParaRPr lang="pt-BR" altLang="pt-BR" sz="2000" b="1" dirty="0">
              <a:solidFill>
                <a:srgbClr val="FF0000"/>
              </a:solidFill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graphicFrame>
        <p:nvGraphicFramePr>
          <p:cNvPr id="24582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167555"/>
              </p:ext>
            </p:extLst>
          </p:nvPr>
        </p:nvGraphicFramePr>
        <p:xfrm>
          <a:off x="1719163" y="814388"/>
          <a:ext cx="5445125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AutoCAD Drawing" r:id="rId3" imgW="9058275" imgH="4819650" progId="AutoCAD.Drawing.20">
                  <p:embed/>
                </p:oleObj>
              </mc:Choice>
              <mc:Fallback>
                <p:oleObj name="AutoCAD Drawing" r:id="rId3" imgW="9058275" imgH="4819650" progId="AutoCAD.Drawing.20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80" t="12340" r="2489" b="14043"/>
                      <a:stretch>
                        <a:fillRect/>
                      </a:stretch>
                    </p:blipFill>
                    <p:spPr bwMode="auto">
                      <a:xfrm>
                        <a:off x="1719163" y="814388"/>
                        <a:ext cx="5445125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39" y="3569962"/>
            <a:ext cx="5728122" cy="225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FB2B4D-900D-413B-9FCF-B73E63531B22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24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772400" cy="1143000"/>
          </a:xfrm>
        </p:spPr>
        <p:txBody>
          <a:bodyPr/>
          <a:lstStyle/>
          <a:p>
            <a:pPr marL="381000" indent="-381000" eaLnBrk="1" hangingPunct="1"/>
            <a:r>
              <a:rPr lang="pt-BR" altLang="pt-BR" b="1" dirty="0" smtClean="0">
                <a:cs typeface="Times New Roman" pitchFamily="18" charset="0"/>
              </a:rPr>
              <a:t>3. SITUAÇÕES DE BOA E DE MÁ ADERÊNCIA</a:t>
            </a:r>
            <a:endParaRPr lang="pt-BR" altLang="pt-BR" dirty="0" smtClean="0"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5765194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algn="ctr"/>
            <a:r>
              <a:rPr lang="en-US" altLang="pt-BR" sz="2000" dirty="0">
                <a:solidFill>
                  <a:srgbClr val="0000FF"/>
                </a:solidFill>
                <a:cs typeface="Times New Roman" pitchFamily="18" charset="0"/>
              </a:rPr>
              <a:t> </a:t>
            </a:r>
            <a:r>
              <a:rPr lang="en-US" altLang="pt-BR" sz="2000" i="1" dirty="0" err="1" smtClean="0">
                <a:solidFill>
                  <a:srgbClr val="0000FF"/>
                </a:solidFill>
                <a:cs typeface="Times New Roman" pitchFamily="18" charset="0"/>
              </a:rPr>
              <a:t>Regiões</a:t>
            </a:r>
            <a:r>
              <a:rPr lang="en-US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pt-BR" sz="2000" i="1" dirty="0">
                <a:solidFill>
                  <a:srgbClr val="0000FF"/>
                </a:solidFill>
                <a:cs typeface="Times New Roman" pitchFamily="18" charset="0"/>
              </a:rPr>
              <a:t>de boa (I) e de </a:t>
            </a:r>
            <a:r>
              <a:rPr lang="en-US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má</a:t>
            </a:r>
            <a:r>
              <a:rPr lang="en-US" altLang="pt-BR" sz="2000" i="1" dirty="0">
                <a:solidFill>
                  <a:srgbClr val="0000FF"/>
                </a:solidFill>
                <a:cs typeface="Times New Roman" pitchFamily="18" charset="0"/>
              </a:rPr>
              <a:t> (II) </a:t>
            </a:r>
            <a:r>
              <a:rPr lang="en-US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aderência</a:t>
            </a:r>
            <a:r>
              <a:rPr lang="en-US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pt-BR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2560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059823"/>
              </p:ext>
            </p:extLst>
          </p:nvPr>
        </p:nvGraphicFramePr>
        <p:xfrm>
          <a:off x="1143000" y="2248569"/>
          <a:ext cx="7696200" cy="326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Drawing" r:id="rId3" imgW="8572500" imgH="5162550" progId="AutoCAD.Drawing.15">
                  <p:embed/>
                </p:oleObj>
              </mc:Choice>
              <mc:Fallback>
                <p:oleObj name="Drawing" r:id="rId3" imgW="8572500" imgH="5162550" progId="AutoCAD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614" b="14038"/>
                      <a:stretch>
                        <a:fillRect/>
                      </a:stretch>
                    </p:blipFill>
                    <p:spPr bwMode="auto">
                      <a:xfrm>
                        <a:off x="1143000" y="2248569"/>
                        <a:ext cx="7696200" cy="326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579701-BB33-43E6-98A0-F98506A6EF3E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25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>
                <a:cs typeface="Times New Roman" pitchFamily="18" charset="0"/>
              </a:rPr>
              <a:t>4. RESISTÊNCIA DE ADERÊNCIA</a:t>
            </a:r>
            <a:endParaRPr lang="pt-BR" altLang="pt-BR" smtClean="0">
              <a:cs typeface="Times New Roman" pitchFamily="18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466850" y="1744663"/>
            <a:ext cx="39624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pt-BR" altLang="pt-BR" sz="3200" baseline="-30000">
                <a:solidFill>
                  <a:srgbClr val="000000"/>
                </a:solidFill>
                <a:cs typeface="Times New Roman" pitchFamily="18" charset="0"/>
              </a:rPr>
              <a:t>bd</a:t>
            </a:r>
            <a:r>
              <a:rPr lang="pt-BR" altLang="pt-BR" sz="3200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pt-BR" altLang="pt-BR" sz="32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</a:t>
            </a:r>
            <a:r>
              <a:rPr lang="pt-BR" altLang="pt-BR" sz="3200" baseline="-3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pt-BR" altLang="pt-BR" sz="32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. </a:t>
            </a:r>
            <a:r>
              <a:rPr lang="pt-BR" altLang="pt-BR" sz="3200" baseline="-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pt-BR" altLang="pt-BR" sz="32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. </a:t>
            </a:r>
            <a:r>
              <a:rPr lang="pt-BR" altLang="pt-BR" sz="3200" baseline="-3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pt-BR" altLang="pt-BR" sz="32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. f</a:t>
            </a:r>
            <a:r>
              <a:rPr lang="pt-BR" altLang="pt-BR" sz="3200" baseline="-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ctd</a:t>
            </a:r>
            <a:r>
              <a:rPr lang="en-US" altLang="pt-BR" sz="360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US" altLang="pt-BR" sz="32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357563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graphicFrame>
        <p:nvGraphicFramePr>
          <p:cNvPr id="266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344304"/>
              </p:ext>
            </p:extLst>
          </p:nvPr>
        </p:nvGraphicFramePr>
        <p:xfrm>
          <a:off x="1401763" y="3048000"/>
          <a:ext cx="59594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ção" r:id="rId3" imgW="2463480" imgH="457200" progId="Equation.3">
                  <p:embed/>
                </p:oleObj>
              </mc:Choice>
              <mc:Fallback>
                <p:oleObj name="Equação" r:id="rId3" imgW="24634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3048000"/>
                        <a:ext cx="5959475" cy="110648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838200" y="4495800"/>
            <a:ext cx="762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055688" indent="-606425" algn="just"/>
            <a:r>
              <a:rPr lang="pt-BR" altLang="pt-BR" b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</a:t>
            </a:r>
            <a:r>
              <a:rPr lang="pt-BR" altLang="pt-BR" b="1" baseline="-30000" dirty="0">
                <a:solidFill>
                  <a:srgbClr val="C00000"/>
                </a:solidFill>
                <a:cs typeface="Times New Roman" pitchFamily="18" charset="0"/>
              </a:rPr>
              <a:t>1</a:t>
            </a:r>
            <a:r>
              <a:rPr lang="pt-BR" altLang="pt-BR" b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 – parâmetro que considera a rugosidade da barra de </a:t>
            </a:r>
            <a:r>
              <a:rPr lang="pt-BR" altLang="pt-BR" b="1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aço (coeficiente de aderência):</a:t>
            </a:r>
            <a:endParaRPr lang="pt-BR" altLang="pt-BR" dirty="0">
              <a:solidFill>
                <a:srgbClr val="C00000"/>
              </a:solidFill>
              <a:cs typeface="Times New Roman" pitchFamily="18" charset="0"/>
              <a:sym typeface="Symbol" pitchFamily="18" charset="2"/>
            </a:endParaRPr>
          </a:p>
          <a:p>
            <a:pPr marL="1055688" indent="-606425" algn="just" eaLnBrk="0" hangingPunct="0"/>
            <a:r>
              <a:rPr lang="pt-BR" altLang="pt-BR" b="1" dirty="0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 	</a:t>
            </a:r>
            <a:r>
              <a:rPr lang="pt-BR" altLang="pt-BR" b="1" baseline="-30000" dirty="0">
                <a:solidFill>
                  <a:srgbClr val="006600"/>
                </a:solidFill>
                <a:cs typeface="Times New Roman" pitchFamily="18" charset="0"/>
              </a:rPr>
              <a:t>1</a:t>
            </a:r>
            <a:r>
              <a:rPr lang="pt-BR" altLang="pt-BR" b="1" dirty="0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 = 1,0 </a:t>
            </a:r>
            <a:r>
              <a:rPr lang="pt-BR" altLang="pt-BR" b="1" dirty="0" smtClean="0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  para CA-25 e CA-60;</a:t>
            </a:r>
            <a:endParaRPr lang="pt-BR" altLang="pt-BR" b="1" dirty="0">
              <a:solidFill>
                <a:srgbClr val="006600"/>
              </a:solidFill>
              <a:cs typeface="Times New Roman" pitchFamily="18" charset="0"/>
              <a:sym typeface="Symbol" pitchFamily="18" charset="2"/>
            </a:endParaRPr>
          </a:p>
          <a:p>
            <a:pPr marL="1055688" indent="-606425" algn="just" eaLnBrk="0" hangingPunct="0"/>
            <a:r>
              <a:rPr lang="pt-BR" altLang="pt-BR" b="1" dirty="0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	</a:t>
            </a:r>
            <a:r>
              <a:rPr lang="pt-BR" altLang="pt-BR" b="1" dirty="0" smtClean="0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</a:t>
            </a:r>
            <a:r>
              <a:rPr lang="pt-BR" altLang="pt-BR" b="1" baseline="-30000" dirty="0">
                <a:solidFill>
                  <a:srgbClr val="006600"/>
                </a:solidFill>
                <a:cs typeface="Times New Roman" pitchFamily="18" charset="0"/>
              </a:rPr>
              <a:t>1</a:t>
            </a:r>
            <a:r>
              <a:rPr lang="pt-BR" altLang="pt-BR" b="1" dirty="0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 = 2,25 para </a:t>
            </a:r>
            <a:r>
              <a:rPr lang="pt-BR" altLang="pt-BR" b="1" dirty="0" smtClean="0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CA-50 (barras nervuradas).</a:t>
            </a:r>
            <a:endParaRPr lang="pt-BR" altLang="pt-BR" b="1" dirty="0">
              <a:solidFill>
                <a:srgbClr val="006600"/>
              </a:solidFill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764210-7290-4B93-8076-49D00E4DF77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26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914400" y="1628775"/>
            <a:ext cx="76962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66750" indent="-666750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</a:t>
            </a:r>
            <a:r>
              <a:rPr lang="pt-BR" altLang="pt-BR" b="1" baseline="-3000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pt-BR" altLang="pt-BR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– parâmetro que considera a posição da barra:</a:t>
            </a:r>
            <a:endParaRPr lang="pt-BR" altLang="pt-BR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  <a:p>
            <a:pPr marL="666750" indent="-666750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 	</a:t>
            </a:r>
            <a:r>
              <a:rPr lang="pt-BR" altLang="pt-BR" b="1" baseline="-30000">
                <a:solidFill>
                  <a:srgbClr val="006600"/>
                </a:solidFill>
                <a:cs typeface="Times New Roman" pitchFamily="18" charset="0"/>
              </a:rPr>
              <a:t>2</a:t>
            </a: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 = 1,0 para situações de </a:t>
            </a:r>
            <a:r>
              <a:rPr lang="pt-BR" altLang="pt-BR" b="1" u="sng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boa</a:t>
            </a: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 aderência;</a:t>
            </a:r>
          </a:p>
          <a:p>
            <a:pPr marL="666750" indent="-666750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	</a:t>
            </a:r>
            <a:r>
              <a:rPr lang="pt-BR" altLang="pt-BR" b="1" baseline="-30000">
                <a:solidFill>
                  <a:srgbClr val="006600"/>
                </a:solidFill>
                <a:cs typeface="Times New Roman" pitchFamily="18" charset="0"/>
              </a:rPr>
              <a:t>2</a:t>
            </a: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 = 0,7 para situações de </a:t>
            </a:r>
            <a:r>
              <a:rPr lang="pt-BR" altLang="pt-BR" b="1" u="sng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má</a:t>
            </a: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 aderência.</a:t>
            </a:r>
          </a:p>
          <a:p>
            <a:pPr marL="666750" indent="-666750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 </a:t>
            </a:r>
          </a:p>
          <a:p>
            <a:pPr marL="666750" indent="-666750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</a:t>
            </a:r>
            <a:r>
              <a:rPr lang="pt-BR" altLang="pt-BR" b="1" baseline="-3000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pt-BR" altLang="pt-BR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– parâmetro que considera o diâmetro da barra:</a:t>
            </a:r>
            <a:endParaRPr lang="pt-BR" altLang="pt-BR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  <a:p>
            <a:pPr marL="666750" indent="-666750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 	</a:t>
            </a:r>
            <a:r>
              <a:rPr lang="pt-BR" altLang="pt-BR" b="1" baseline="-30000">
                <a:solidFill>
                  <a:srgbClr val="006600"/>
                </a:solidFill>
                <a:cs typeface="Times New Roman" pitchFamily="18" charset="0"/>
              </a:rPr>
              <a:t>3</a:t>
            </a: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 = 1,0 para </a:t>
            </a:r>
            <a:r>
              <a:rPr lang="pt-BR" altLang="pt-BR" b="1">
                <a:solidFill>
                  <a:srgbClr val="006600"/>
                </a:solidFill>
                <a:cs typeface="Times New Roman" pitchFamily="18" charset="0"/>
              </a:rPr>
              <a:t> &lt; 32 mm;</a:t>
            </a:r>
            <a:endParaRPr lang="pt-BR" altLang="pt-BR" b="1">
              <a:solidFill>
                <a:srgbClr val="006600"/>
              </a:solidFill>
              <a:cs typeface="Times New Roman" pitchFamily="18" charset="0"/>
              <a:sym typeface="Symbol" pitchFamily="18" charset="2"/>
            </a:endParaRPr>
          </a:p>
          <a:p>
            <a:pPr marL="666750" indent="-666750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 	</a:t>
            </a:r>
            <a:r>
              <a:rPr lang="pt-BR" altLang="pt-BR" b="1" baseline="-30000">
                <a:solidFill>
                  <a:srgbClr val="006600"/>
                </a:solidFill>
                <a:cs typeface="Times New Roman" pitchFamily="18" charset="0"/>
              </a:rPr>
              <a:t>3</a:t>
            </a: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 = (132 - </a:t>
            </a:r>
            <a:r>
              <a:rPr lang="pt-BR" altLang="pt-BR" b="1">
                <a:solidFill>
                  <a:srgbClr val="006600"/>
                </a:solidFill>
                <a:cs typeface="Times New Roman" pitchFamily="18" charset="0"/>
              </a:rPr>
              <a:t>)/100 ,</a:t>
            </a: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  para </a:t>
            </a:r>
            <a:r>
              <a:rPr lang="pt-BR" altLang="pt-BR" b="1">
                <a:solidFill>
                  <a:srgbClr val="006600"/>
                </a:solidFill>
                <a:cs typeface="Times New Roman" pitchFamily="18" charset="0"/>
              </a:rPr>
              <a:t> ≥ 32 mm; </a:t>
            </a: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	</a:t>
            </a:r>
          </a:p>
          <a:p>
            <a:pPr marL="666750" indent="-666750" eaLnBrk="0" hangingPunct="0">
              <a:spcBef>
                <a:spcPct val="50000"/>
              </a:spcBef>
            </a:pPr>
            <a:endParaRPr lang="pt-BR" altLang="pt-BR" sz="1000" b="1">
              <a:solidFill>
                <a:srgbClr val="006600"/>
              </a:solidFill>
              <a:cs typeface="Times New Roman" pitchFamily="18" charset="0"/>
              <a:sym typeface="Symbol" pitchFamily="18" charset="2"/>
            </a:endParaRPr>
          </a:p>
          <a:p>
            <a:pPr marL="666750" indent="-666750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006600"/>
                </a:solidFill>
                <a:cs typeface="Times New Roman" pitchFamily="18" charset="0"/>
                <a:sym typeface="Symbol" pitchFamily="18" charset="2"/>
              </a:rPr>
              <a:t>        com </a:t>
            </a:r>
            <a:r>
              <a:rPr lang="pt-BR" altLang="pt-BR" b="1">
                <a:solidFill>
                  <a:srgbClr val="006600"/>
                </a:solidFill>
                <a:cs typeface="Times New Roman" pitchFamily="18" charset="0"/>
              </a:rPr>
              <a:t> = diâmetro da barra em mm.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90600" y="876300"/>
            <a:ext cx="7772400" cy="3921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4. RESISTÊNCIA DE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794135-0BA4-4833-8B12-62E1ED9C4589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27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772400" cy="1143000"/>
          </a:xfrm>
        </p:spPr>
        <p:txBody>
          <a:bodyPr/>
          <a:lstStyle/>
          <a:p>
            <a:pPr marL="476250" indent="-476250" eaLnBrk="1" hangingPunct="1"/>
            <a:r>
              <a:rPr lang="pt-BR" altLang="pt-BR" b="1" smtClean="0">
                <a:cs typeface="Times New Roman" pitchFamily="18" charset="0"/>
              </a:rPr>
              <a:t>5. ANCORAGEM DE ARMADURA PASSIVA POR ADERÊNCIA</a:t>
            </a:r>
            <a:endParaRPr lang="pt-BR" altLang="pt-BR" smtClean="0">
              <a:cs typeface="Times New Roman" pitchFamily="18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62000" y="1989138"/>
            <a:ext cx="7772400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 b="1" dirty="0"/>
              <a:t>NBR 6118 (item 9.4.1):</a:t>
            </a:r>
          </a:p>
          <a:p>
            <a:pPr algn="just"/>
            <a:endParaRPr lang="pt-BR" altLang="pt-BR" sz="1600" b="1" dirty="0"/>
          </a:p>
          <a:p>
            <a:pPr algn="just"/>
            <a:r>
              <a:rPr lang="pt-BR" altLang="pt-BR" sz="2800" b="1" dirty="0">
                <a:solidFill>
                  <a:srgbClr val="0000FF"/>
                </a:solidFill>
              </a:rPr>
              <a:t>“</a:t>
            </a:r>
            <a:r>
              <a:rPr lang="pt-BR" altLang="pt-BR" sz="2800" b="1" i="1" dirty="0">
                <a:solidFill>
                  <a:srgbClr val="0000FF"/>
                </a:solidFill>
              </a:rPr>
              <a:t>Todas as barras das armaduras devem ser ancoradas de forma que as forças a que estejam submetidas sejam integralmente transmitidas ao concreto, seja por meio de aderência ou de dispositivos mecânicos ou por combinação de ambos</a:t>
            </a:r>
            <a:r>
              <a:rPr lang="pt-BR" altLang="pt-BR" sz="2800" b="1" dirty="0">
                <a:solidFill>
                  <a:srgbClr val="0000FF"/>
                </a:solidFill>
              </a:rPr>
              <a:t>.”</a:t>
            </a:r>
          </a:p>
          <a:p>
            <a:pPr algn="just"/>
            <a:r>
              <a:rPr lang="pt-BR" altLang="pt-BR" sz="2800" b="1" dirty="0">
                <a:solidFill>
                  <a:srgbClr val="006600"/>
                </a:solidFill>
                <a:cs typeface="Times New Roman" pitchFamily="18" charset="0"/>
              </a:rPr>
              <a:t>A ancoragem da barra por </a:t>
            </a:r>
            <a:r>
              <a:rPr lang="pt-BR" altLang="pt-BR" sz="2800" b="1" u="sng" dirty="0">
                <a:solidFill>
                  <a:srgbClr val="006600"/>
                </a:solidFill>
                <a:cs typeface="Times New Roman" pitchFamily="18" charset="0"/>
              </a:rPr>
              <a:t>aderência</a:t>
            </a:r>
            <a:r>
              <a:rPr lang="pt-BR" altLang="pt-BR" sz="2800" b="1" dirty="0">
                <a:solidFill>
                  <a:srgbClr val="006600"/>
                </a:solidFill>
                <a:cs typeface="Times New Roman" pitchFamily="18" charset="0"/>
              </a:rPr>
              <a:t> pode ocorrer por um comprimento reto ou com grande raio de curvatura, seguido ou não de gancho.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eonhardt-v3-4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" b="3754"/>
          <a:stretch>
            <a:fillRect/>
          </a:stretch>
        </p:blipFill>
        <p:spPr bwMode="auto">
          <a:xfrm>
            <a:off x="4814888" y="1989138"/>
            <a:ext cx="37893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BDFBE-7DD3-4BFF-AA8A-938D02C990D2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28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831850" y="5229225"/>
            <a:ext cx="39846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Diagrama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de tensões de aderência na ancoragem reta de barra de aço (</a:t>
            </a:r>
            <a:r>
              <a:rPr lang="pt-BR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Leonhardt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 e </a:t>
            </a:r>
            <a:r>
              <a:rPr lang="pt-BR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Mönnig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, 1982).</a:t>
            </a:r>
            <a:endParaRPr lang="pt-BR" altLang="pt-BR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850" y="765175"/>
            <a:ext cx="8351838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31850" y="1133475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0" lang="pt-BR" altLang="pt-BR" sz="2800" b="1" kern="0" dirty="0" smtClean="0">
                <a:solidFill>
                  <a:srgbClr val="0000FF"/>
                </a:solidFill>
                <a:cs typeface="Times New Roman" pitchFamily="18" charset="0"/>
              </a:rPr>
              <a:t>5.1 Comprimento de Ancoragem Básico e Necessário</a:t>
            </a:r>
            <a:endParaRPr kumimoji="0" lang="pt-BR" altLang="pt-BR" sz="2800" kern="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F11461-33E4-42BC-81B1-0E302E5C5156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29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339850"/>
            <a:ext cx="7772400" cy="433388"/>
          </a:xfrm>
        </p:spPr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0000FF"/>
                </a:solidFill>
                <a:cs typeface="Times New Roman" pitchFamily="18" charset="0"/>
              </a:rPr>
              <a:t>5.1 Comprimento de Ancoragem Básico e Necessário</a:t>
            </a:r>
            <a:endParaRPr lang="pt-BR" altLang="pt-BR" sz="240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827088" y="2205038"/>
            <a:ext cx="78486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3200" b="1">
                <a:solidFill>
                  <a:srgbClr val="008000"/>
                </a:solidFill>
                <a:cs typeface="Times New Roman" pitchFamily="18" charset="0"/>
              </a:rPr>
              <a:t>Definição: </a:t>
            </a:r>
            <a:r>
              <a:rPr lang="pt-BR" altLang="pt-BR" sz="3200" b="1">
                <a:solidFill>
                  <a:srgbClr val="0000FF"/>
                </a:solidFill>
                <a:cs typeface="Times New Roman" pitchFamily="18" charset="0"/>
              </a:rPr>
              <a:t>“</a:t>
            </a:r>
            <a:r>
              <a:rPr lang="pt-BR" altLang="pt-BR" sz="3200" b="1" i="1">
                <a:solidFill>
                  <a:srgbClr val="0000FF"/>
                </a:solidFill>
                <a:cs typeface="Times New Roman" pitchFamily="18" charset="0"/>
              </a:rPr>
              <a:t>comprimento reto de uma barra de armadura passiva necessário para ancorar a força-limite A</a:t>
            </a:r>
            <a:r>
              <a:rPr lang="pt-BR" altLang="pt-BR" sz="3200" b="1" i="1" baseline="-30000">
                <a:solidFill>
                  <a:srgbClr val="0000FF"/>
                </a:solidFill>
                <a:cs typeface="Times New Roman" pitchFamily="18" charset="0"/>
              </a:rPr>
              <a:t>s</a:t>
            </a:r>
            <a:r>
              <a:rPr lang="pt-BR" altLang="pt-BR" sz="3200" b="1" i="1">
                <a:solidFill>
                  <a:srgbClr val="0000FF"/>
                </a:solidFill>
                <a:cs typeface="Times New Roman" pitchFamily="18" charset="0"/>
              </a:rPr>
              <a:t> f</a:t>
            </a:r>
            <a:r>
              <a:rPr lang="pt-BR" altLang="pt-BR" sz="3200" b="1" i="1" baseline="-30000">
                <a:solidFill>
                  <a:srgbClr val="0000FF"/>
                </a:solidFill>
                <a:cs typeface="Times New Roman" pitchFamily="18" charset="0"/>
              </a:rPr>
              <a:t>yd</a:t>
            </a:r>
            <a:r>
              <a:rPr lang="pt-BR" altLang="pt-BR" sz="3200" b="1" i="1">
                <a:solidFill>
                  <a:srgbClr val="0000FF"/>
                </a:solidFill>
                <a:cs typeface="Times New Roman" pitchFamily="18" charset="0"/>
              </a:rPr>
              <a:t> nessa barra, admitindo-se, ao longo desse comprimento, resistência de aderência uniforme e igual a f</a:t>
            </a:r>
            <a:r>
              <a:rPr lang="pt-BR" altLang="pt-BR" sz="3200" b="1" i="1" baseline="-30000">
                <a:solidFill>
                  <a:srgbClr val="0000FF"/>
                </a:solidFill>
                <a:cs typeface="Times New Roman" pitchFamily="18" charset="0"/>
              </a:rPr>
              <a:t>bd  </a:t>
            </a:r>
            <a:r>
              <a:rPr lang="pt-BR" altLang="pt-BR" sz="3200" b="1" i="1">
                <a:solidFill>
                  <a:srgbClr val="0000FF"/>
                </a:solidFill>
                <a:cs typeface="Times New Roman" pitchFamily="18" charset="0"/>
              </a:rPr>
              <a:t>.</a:t>
            </a:r>
            <a:r>
              <a:rPr lang="pt-BR" altLang="pt-BR" sz="3200" b="1">
                <a:solidFill>
                  <a:srgbClr val="0000FF"/>
                </a:solidFill>
                <a:cs typeface="Times New Roman" pitchFamily="18" charset="0"/>
              </a:rPr>
              <a:t>”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850" y="765175"/>
            <a:ext cx="8351838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CAEF4D-215A-46AB-981D-F17A25BD8798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3</a:t>
            </a:fld>
            <a:endParaRPr kumimoji="0" lang="pt-BR" altLang="pt-BR" sz="800" dirty="0" smtClean="0">
              <a:solidFill>
                <a:schemeClr val="tx2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692150"/>
            <a:ext cx="7772400" cy="1143000"/>
          </a:xfrm>
        </p:spPr>
        <p:txBody>
          <a:bodyPr/>
          <a:lstStyle/>
          <a:p>
            <a:pPr marL="381000" indent="-381000" eaLnBrk="1" hangingPunct="1"/>
            <a:r>
              <a:rPr lang="pt-BR" altLang="pt-BR" b="1" dirty="0" smtClean="0">
                <a:cs typeface="Times New Roman" pitchFamily="18" charset="0"/>
              </a:rPr>
              <a:t>1. CLASSIFICAÇÃO DA ADERÊNCIA ENTRE CONCRETO E ARMADURA</a:t>
            </a:r>
            <a:r>
              <a:rPr lang="pt-BR" altLang="pt-BR" dirty="0" smtClean="0"/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750" y="1917700"/>
            <a:ext cx="7920038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0000FF"/>
                </a:solidFill>
                <a:cs typeface="Times New Roman" pitchFamily="18" charset="0"/>
              </a:rPr>
              <a:t>Fundamental para a existência do Concreto Armado (trabalho conjunto entre os dois </a:t>
            </a:r>
          </a:p>
          <a:p>
            <a:pPr eaLnBrk="1" hangingPunct="1"/>
            <a:r>
              <a:rPr lang="pt-BR" altLang="pt-BR" sz="2500" dirty="0">
                <a:solidFill>
                  <a:srgbClr val="0000FF"/>
                </a:solidFill>
                <a:cs typeface="Times New Roman" pitchFamily="18" charset="0"/>
              </a:rPr>
              <a:t>materiais).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500" b="1" dirty="0">
                <a:solidFill>
                  <a:srgbClr val="660066"/>
                </a:solidFill>
                <a:cs typeface="Times New Roman" pitchFamily="18" charset="0"/>
              </a:rPr>
              <a:t>Fenômeno da aderência: 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349500"/>
            <a:ext cx="3857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539750" y="3860800"/>
            <a:ext cx="471805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itchFamily="18" charset="0"/>
              <a:buAutoNum type="alphaLcParenR"/>
            </a:pPr>
            <a:r>
              <a:rPr lang="pt-BR" altLang="pt-BR" sz="2500" u="sng" dirty="0">
                <a:solidFill>
                  <a:srgbClr val="006600"/>
                </a:solidFill>
                <a:cs typeface="Times New Roman" pitchFamily="18" charset="0"/>
              </a:rPr>
              <a:t>mecanismo de transferência de força</a:t>
            </a:r>
            <a:r>
              <a:rPr lang="pt-BR" altLang="pt-BR" sz="2500" dirty="0">
                <a:solidFill>
                  <a:srgbClr val="006600"/>
                </a:solidFill>
                <a:cs typeface="Times New Roman" pitchFamily="18" charset="0"/>
              </a:rPr>
              <a:t> da barra de aço para o concreto adjacente;</a:t>
            </a:r>
          </a:p>
          <a:p>
            <a:pPr eaLnBrk="1" hangingPunct="1">
              <a:spcBef>
                <a:spcPct val="50000"/>
              </a:spcBef>
              <a:buFont typeface="Times New Roman" pitchFamily="18" charset="0"/>
              <a:buAutoNum type="alphaLcParenR"/>
            </a:pPr>
            <a:r>
              <a:rPr lang="pt-BR" altLang="pt-BR" sz="2500" u="sng" dirty="0">
                <a:solidFill>
                  <a:srgbClr val="006600"/>
                </a:solidFill>
                <a:cs typeface="Times New Roman" pitchFamily="18" charset="0"/>
              </a:rPr>
              <a:t>capacidade do concreto</a:t>
            </a:r>
            <a:r>
              <a:rPr lang="pt-BR" altLang="pt-BR" sz="2500" dirty="0">
                <a:solidFill>
                  <a:srgbClr val="006600"/>
                </a:solidFill>
                <a:cs typeface="Times New Roman" pitchFamily="18" charset="0"/>
              </a:rPr>
              <a:t> resistir   a essa força.</a:t>
            </a:r>
            <a:r>
              <a:rPr lang="pt-BR" altLang="pt-BR" sz="2500" dirty="0">
                <a:cs typeface="Times New Roman" pitchFamily="18" charset="0"/>
              </a:rPr>
              <a:t> </a:t>
            </a:r>
          </a:p>
        </p:txBody>
      </p:sp>
      <p:sp>
        <p:nvSpPr>
          <p:cNvPr id="4103" name="Retângulo 1"/>
          <p:cNvSpPr>
            <a:spLocks noChangeArrowheads="1"/>
          </p:cNvSpPr>
          <p:nvPr/>
        </p:nvSpPr>
        <p:spPr bwMode="auto">
          <a:xfrm>
            <a:off x="5257800" y="6308725"/>
            <a:ext cx="341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400" dirty="0">
                <a:solidFill>
                  <a:srgbClr val="0000FF"/>
                </a:solidFill>
              </a:rPr>
              <a:t>http://web.set.eesc.usp.br/static/data/producao/2009ME_FredyEnriqueGarzonReyes.pdf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76CA0E-2643-4239-8A92-AE09001C7AAE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30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07950" y="42926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Comprimento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de ancoragem básico de uma barra reta.</a:t>
            </a:r>
            <a:endParaRPr lang="pt-BR" altLang="pt-BR" sz="5400" dirty="0">
              <a:solidFill>
                <a:srgbClr val="0000FF"/>
              </a:solidFill>
            </a:endParaRP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2411413" y="1765300"/>
          <a:ext cx="556260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r:id="rId3" imgW="8572500" imgH="5162550" progId="AutoCAD.Drawing.15">
                  <p:embed/>
                </p:oleObj>
              </mc:Choice>
              <mc:Fallback>
                <p:oleObj r:id="rId3" imgW="8572500" imgH="5162550" progId="AutoCAD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137" t="22331" r="9648" b="19421"/>
                      <a:stretch>
                        <a:fillRect/>
                      </a:stretch>
                    </p:blipFill>
                    <p:spPr bwMode="auto">
                      <a:xfrm>
                        <a:off x="2411413" y="1765300"/>
                        <a:ext cx="5562600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690688" y="4868863"/>
            <a:ext cx="44958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pt-BR" sz="28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s-ES_tradnl" altLang="pt-BR" sz="2800" baseline="-30000">
                <a:solidFill>
                  <a:srgbClr val="000000"/>
                </a:solidFill>
                <a:cs typeface="Times New Roman" pitchFamily="18" charset="0"/>
              </a:rPr>
              <a:t>st</a:t>
            </a:r>
            <a:r>
              <a:rPr lang="es-ES_tradnl" altLang="pt-BR" sz="2800">
                <a:solidFill>
                  <a:srgbClr val="000000"/>
                </a:solidFill>
                <a:cs typeface="Times New Roman" pitchFamily="18" charset="0"/>
              </a:rPr>
              <a:t> = f</a:t>
            </a:r>
            <a:r>
              <a:rPr lang="es-ES_tradnl" altLang="pt-BR" sz="2800" baseline="-30000">
                <a:solidFill>
                  <a:srgbClr val="000000"/>
                </a:solidFill>
                <a:cs typeface="Times New Roman" pitchFamily="18" charset="0"/>
              </a:rPr>
              <a:t>bd</a:t>
            </a:r>
            <a:r>
              <a:rPr lang="es-ES_tradnl" altLang="pt-BR" sz="2800">
                <a:solidFill>
                  <a:srgbClr val="000000"/>
                </a:solidFill>
                <a:cs typeface="Times New Roman" pitchFamily="18" charset="0"/>
              </a:rPr>
              <a:t> . u .</a:t>
            </a:r>
            <a:r>
              <a:rPr lang="en-US" altLang="pt-BR" sz="3200">
                <a:solidFill>
                  <a:srgbClr val="000000"/>
                </a:solidFill>
              </a:rPr>
              <a:t> </a:t>
            </a:r>
          </a:p>
          <a:p>
            <a:endParaRPr lang="en-US" altLang="pt-BR" sz="3200">
              <a:solidFill>
                <a:srgbClr val="000000"/>
              </a:solidFill>
            </a:endParaRPr>
          </a:p>
          <a:p>
            <a:r>
              <a:rPr lang="en-US" altLang="pt-BR" sz="320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pt-BR" sz="3200" baseline="-3000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altLang="pt-BR" sz="3200">
                <a:solidFill>
                  <a:srgbClr val="000000"/>
                </a:solidFill>
                <a:cs typeface="Times New Roman" pitchFamily="18" charset="0"/>
              </a:rPr>
              <a:t> . f</a:t>
            </a:r>
            <a:r>
              <a:rPr lang="en-US" altLang="pt-BR" sz="3200" baseline="-30000">
                <a:solidFill>
                  <a:srgbClr val="000000"/>
                </a:solidFill>
                <a:cs typeface="Times New Roman" pitchFamily="18" charset="0"/>
              </a:rPr>
              <a:t>yd</a:t>
            </a:r>
            <a:r>
              <a:rPr lang="en-US" altLang="pt-BR" sz="3200">
                <a:solidFill>
                  <a:srgbClr val="000000"/>
                </a:solidFill>
                <a:cs typeface="Times New Roman" pitchFamily="18" charset="0"/>
              </a:rPr>
              <a:t> = f</a:t>
            </a:r>
            <a:r>
              <a:rPr lang="en-US" altLang="pt-BR" sz="3200" baseline="-30000">
                <a:solidFill>
                  <a:srgbClr val="000000"/>
                </a:solidFill>
                <a:cs typeface="Times New Roman" pitchFamily="18" charset="0"/>
              </a:rPr>
              <a:t>bd</a:t>
            </a:r>
            <a:r>
              <a:rPr lang="en-US" altLang="pt-BR" sz="3200">
                <a:solidFill>
                  <a:srgbClr val="000000"/>
                </a:solidFill>
                <a:cs typeface="Times New Roman" pitchFamily="18" charset="0"/>
              </a:rPr>
              <a:t> . u .</a:t>
            </a:r>
            <a:r>
              <a:rPr lang="pt-BR" altLang="pt-BR" sz="32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31750" name="Object 4"/>
          <p:cNvGraphicFramePr>
            <a:graphicFrameLocks noChangeAspect="1"/>
          </p:cNvGraphicFramePr>
          <p:nvPr/>
        </p:nvGraphicFramePr>
        <p:xfrm>
          <a:off x="3649663" y="4902200"/>
          <a:ext cx="4508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Equação" r:id="rId5" imgW="177569" imgH="202936" progId="Equation.3">
                  <p:embed/>
                </p:oleObj>
              </mc:Choice>
              <mc:Fallback>
                <p:oleObj name="Equação" r:id="rId5" imgW="177569" imgH="20293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902200"/>
                        <a:ext cx="45085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6"/>
          <p:cNvGraphicFramePr>
            <a:graphicFrameLocks noChangeAspect="1"/>
          </p:cNvGraphicFramePr>
          <p:nvPr/>
        </p:nvGraphicFramePr>
        <p:xfrm>
          <a:off x="4476750" y="5843588"/>
          <a:ext cx="5381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ção" r:id="rId7" imgW="177569" imgH="202936" progId="Equation.3">
                  <p:embed/>
                </p:oleObj>
              </mc:Choice>
              <mc:Fallback>
                <p:oleObj name="Equação" r:id="rId7" imgW="177569" imgH="20293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5843588"/>
                        <a:ext cx="5381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4213" y="1125538"/>
            <a:ext cx="7772400" cy="571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0" lang="pt-BR" altLang="pt-BR" sz="2400" b="1" kern="0" dirty="0" smtClean="0">
                <a:solidFill>
                  <a:srgbClr val="0000FF"/>
                </a:solidFill>
                <a:cs typeface="Times New Roman" pitchFamily="18" charset="0"/>
              </a:rPr>
              <a:t>5.1 Comprimento de Ancoragem Básico e Necessário</a:t>
            </a:r>
            <a:endParaRPr kumimoji="0" lang="pt-BR" altLang="pt-BR" sz="2400" kern="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5D767-814E-4111-BF1F-CC8C45E0CA8F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31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217613" y="3246438"/>
            <a:ext cx="670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algn="just"/>
            <a:r>
              <a:rPr lang="en-US" altLang="pt-BR" sz="2800">
                <a:solidFill>
                  <a:srgbClr val="000000"/>
                </a:solidFill>
                <a:cs typeface="Times New Roman" pitchFamily="18" charset="0"/>
              </a:rPr>
              <a:t>com u = </a:t>
            </a:r>
            <a:r>
              <a:rPr lang="en-US" altLang="pt-BR" sz="2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pt-BR" sz="2800">
                <a:solidFill>
                  <a:srgbClr val="000000"/>
                </a:solidFill>
                <a:cs typeface="Times New Roman" pitchFamily="18" charset="0"/>
              </a:rPr>
              <a:t> . </a:t>
            </a:r>
            <a:r>
              <a:rPr lang="en-US" altLang="pt-BR" sz="2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</a:t>
            </a:r>
            <a:r>
              <a:rPr lang="en-US" altLang="pt-BR" sz="2800">
                <a:solidFill>
                  <a:srgbClr val="000000"/>
                </a:solidFill>
                <a:cs typeface="Times New Roman" pitchFamily="18" charset="0"/>
              </a:rPr>
              <a:t>    </a:t>
            </a:r>
            <a:r>
              <a:rPr lang="en-US" altLang="pt-BR" sz="2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   A</a:t>
            </a:r>
            <a:r>
              <a:rPr lang="en-US" altLang="pt-BR" sz="2800" baseline="-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pt-BR" sz="2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</a:t>
            </a:r>
            <a:r>
              <a:rPr lang="en-US" altLang="pt-BR" sz="2800">
                <a:solidFill>
                  <a:srgbClr val="000000"/>
                </a:solidFill>
                <a:cs typeface="Times New Roman" pitchFamily="18" charset="0"/>
              </a:rPr>
              <a:t> . </a:t>
            </a:r>
            <a:r>
              <a:rPr lang="en-US" altLang="pt-BR" sz="2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</a:t>
            </a:r>
            <a:r>
              <a:rPr lang="en-US" altLang="pt-BR" sz="2800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pt-BR" sz="2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/4   tem-se:</a:t>
            </a:r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/>
        </p:nvGraphicFramePr>
        <p:xfrm>
          <a:off x="1901825" y="4057650"/>
          <a:ext cx="22987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ção" r:id="rId3" imgW="838200" imgH="596900" progId="Equation.3">
                  <p:embed/>
                </p:oleObj>
              </mc:Choice>
              <mc:Fallback>
                <p:oleObj name="Equação" r:id="rId3" imgW="838200" imgH="596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4057650"/>
                        <a:ext cx="22987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2"/>
          <p:cNvGraphicFramePr>
            <a:graphicFrameLocks noChangeAspect="1"/>
          </p:cNvGraphicFramePr>
          <p:nvPr/>
        </p:nvGraphicFramePr>
        <p:xfrm>
          <a:off x="5561013" y="4076700"/>
          <a:ext cx="23622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" r:id="rId5" imgW="787058" imgH="495085" progId="Equation.3">
                  <p:embed/>
                </p:oleObj>
              </mc:Choice>
              <mc:Fallback>
                <p:oleObj r:id="rId5" imgW="787058" imgH="49508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4076700"/>
                        <a:ext cx="2362200" cy="1479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to 1"/>
          <p:cNvGraphicFramePr>
            <a:graphicFrameLocks noChangeAspect="1"/>
          </p:cNvGraphicFramePr>
          <p:nvPr/>
        </p:nvGraphicFramePr>
        <p:xfrm>
          <a:off x="1754188" y="5868988"/>
          <a:ext cx="3984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Equação" r:id="rId7" imgW="177646" imgH="228402" progId="Equation.3">
                  <p:embed/>
                </p:oleObj>
              </mc:Choice>
              <mc:Fallback>
                <p:oleObj name="Equação" r:id="rId7" imgW="177646" imgH="228402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5868988"/>
                        <a:ext cx="3984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CaixaDeTexto 2"/>
          <p:cNvSpPr txBox="1">
            <a:spLocks noChangeArrowheads="1"/>
          </p:cNvSpPr>
          <p:nvPr/>
        </p:nvSpPr>
        <p:spPr bwMode="auto">
          <a:xfrm>
            <a:off x="2114550" y="5945188"/>
            <a:ext cx="590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= comprimento de ancoragem básico.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4213" y="1125538"/>
            <a:ext cx="7772400" cy="571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0" lang="pt-BR" altLang="pt-BR" sz="2400" b="1" kern="0" dirty="0" smtClean="0">
                <a:solidFill>
                  <a:srgbClr val="0000FF"/>
                </a:solidFill>
                <a:cs typeface="Times New Roman" pitchFamily="18" charset="0"/>
              </a:rPr>
              <a:t>5.1 Comprimento de Ancoragem Básico e Necessário</a:t>
            </a:r>
            <a:endParaRPr kumimoji="0" lang="pt-BR" altLang="pt-BR" sz="2400" kern="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32778" name="Objeto 1"/>
          <p:cNvGraphicFramePr>
            <a:graphicFrameLocks noChangeAspect="1"/>
          </p:cNvGraphicFramePr>
          <p:nvPr/>
        </p:nvGraphicFramePr>
        <p:xfrm>
          <a:off x="1835150" y="1916113"/>
          <a:ext cx="1984375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Equação" r:id="rId9" imgW="723586" imgH="431613" progId="Equation.3">
                  <p:embed/>
                </p:oleObj>
              </mc:Choice>
              <mc:Fallback>
                <p:oleObj name="Equação" r:id="rId9" imgW="723586" imgH="431613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16113"/>
                        <a:ext cx="1984375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F7B62C-7F3A-4172-807B-271C232D324E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32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33795" name="Text Box 694"/>
          <p:cNvSpPr txBox="1">
            <a:spLocks noChangeArrowheads="1"/>
          </p:cNvSpPr>
          <p:nvPr/>
        </p:nvSpPr>
        <p:spPr bwMode="auto">
          <a:xfrm>
            <a:off x="762000" y="1295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3797" name="CaixaDeTexto 1"/>
          <p:cNvSpPr txBox="1">
            <a:spLocks noChangeArrowheads="1"/>
          </p:cNvSpPr>
          <p:nvPr/>
        </p:nvSpPr>
        <p:spPr bwMode="auto">
          <a:xfrm>
            <a:off x="1696294" y="6443662"/>
            <a:ext cx="4967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800" dirty="0">
                <a:solidFill>
                  <a:srgbClr val="0000FF"/>
                </a:solidFill>
              </a:rPr>
              <a:t>Ver tabela completa na apostila.</a:t>
            </a:r>
          </a:p>
        </p:txBody>
      </p:sp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760640" cy="55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167FCE-3924-47B2-87D5-D3DA8032C4E4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33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17575" y="1773238"/>
            <a:ext cx="81549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903288" algn="just"/>
            <a:r>
              <a:rPr lang="pt-BR" altLang="pt-BR" sz="3200" b="1" i="1">
                <a:solidFill>
                  <a:srgbClr val="0000FF"/>
                </a:solidFill>
                <a:cs typeface="Times New Roman" pitchFamily="18" charset="0"/>
              </a:rPr>
              <a:t>Comprimento de ancoragem necessário </a:t>
            </a:r>
            <a:r>
              <a:rPr lang="pt-BR" altLang="pt-BR" sz="3200" b="1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pt-BR" altLang="pt-BR" sz="3200" b="1">
                <a:solidFill>
                  <a:srgbClr val="0000FF"/>
                </a:solidFill>
                <a:cs typeface="Times New Roman" pitchFamily="18" charset="0"/>
                <a:sym typeface="MT Extra" pitchFamily="18" charset="2"/>
              </a:rPr>
              <a:t></a:t>
            </a:r>
            <a:r>
              <a:rPr lang="pt-BR" altLang="pt-BR" sz="3200" b="1" baseline="-30000">
                <a:solidFill>
                  <a:srgbClr val="0000FF"/>
                </a:solidFill>
                <a:cs typeface="Times New Roman" pitchFamily="18" charset="0"/>
              </a:rPr>
              <a:t>b,nec</a:t>
            </a:r>
            <a:r>
              <a:rPr lang="pt-BR" altLang="pt-BR" sz="3200" b="1">
                <a:solidFill>
                  <a:srgbClr val="0000FF"/>
                </a:solidFill>
                <a:cs typeface="Times New Roman" pitchFamily="18" charset="0"/>
                <a:sym typeface="MT Extra" pitchFamily="18" charset="2"/>
              </a:rPr>
              <a:t>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90600" y="4221163"/>
            <a:ext cx="7543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pt-BR" sz="2800" dirty="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pt-BR" altLang="pt-BR" sz="2800" dirty="0">
                <a:solidFill>
                  <a:srgbClr val="0000FF"/>
                </a:solidFill>
              </a:rPr>
              <a:t> = 1,0 - para barras sem gancho;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pt-BR" sz="2800" dirty="0">
                <a:solidFill>
                  <a:srgbClr val="008000"/>
                </a:solidFill>
                <a:sym typeface="Symbol" pitchFamily="18" charset="2"/>
              </a:rPr>
              <a:t></a:t>
            </a:r>
            <a:r>
              <a:rPr lang="en-US" altLang="pt-BR" sz="2800" dirty="0">
                <a:solidFill>
                  <a:srgbClr val="008000"/>
                </a:solidFill>
              </a:rPr>
              <a:t> </a:t>
            </a:r>
            <a:r>
              <a:rPr lang="pt-BR" altLang="pt-BR" sz="2800" dirty="0">
                <a:solidFill>
                  <a:srgbClr val="008000"/>
                </a:solidFill>
              </a:rPr>
              <a:t>= 0,7 - para barras tracionadas com gancho, com cobrimento no plano normal ao do gancho </a:t>
            </a:r>
            <a:r>
              <a:rPr lang="en-US" altLang="pt-BR" sz="2800" dirty="0">
                <a:solidFill>
                  <a:srgbClr val="008000"/>
                </a:solidFill>
                <a:sym typeface="Symbol" pitchFamily="18" charset="2"/>
              </a:rPr>
              <a:t></a:t>
            </a:r>
            <a:r>
              <a:rPr lang="pt-BR" altLang="pt-BR" sz="2800" dirty="0">
                <a:solidFill>
                  <a:srgbClr val="008000"/>
                </a:solidFill>
              </a:rPr>
              <a:t> 3 </a:t>
            </a:r>
            <a:r>
              <a:rPr lang="en-US" altLang="pt-BR" sz="2800" dirty="0">
                <a:solidFill>
                  <a:srgbClr val="008000"/>
                </a:solidFill>
                <a:sym typeface="Symbol" pitchFamily="18" charset="2"/>
              </a:rPr>
              <a:t></a:t>
            </a:r>
            <a:r>
              <a:rPr lang="en-US" altLang="pt-BR" sz="2800" dirty="0">
                <a:solidFill>
                  <a:srgbClr val="008000"/>
                </a:solidFill>
              </a:rPr>
              <a:t> </a:t>
            </a:r>
            <a:r>
              <a:rPr lang="pt-BR" altLang="pt-BR" sz="2800" dirty="0">
                <a:solidFill>
                  <a:srgbClr val="008000"/>
                </a:solidFill>
              </a:rPr>
              <a:t>;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pt-BR" altLang="pt-BR" sz="2800" dirty="0">
                <a:solidFill>
                  <a:srgbClr val="C00000"/>
                </a:solidFill>
                <a:sym typeface="Symbol" pitchFamily="18" charset="2"/>
              </a:rPr>
              <a:t></a:t>
            </a:r>
            <a:r>
              <a:rPr lang="pt-BR" altLang="pt-BR" sz="2800" dirty="0">
                <a:solidFill>
                  <a:srgbClr val="C00000"/>
                </a:solidFill>
              </a:rPr>
              <a:t> = 0,7 - quando houver barras transversais soldadas conforme 9.4.2.2;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290888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1187450" y="2565400"/>
          <a:ext cx="4879975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ção" r:id="rId3" imgW="2489200" imgH="711200" progId="Equation.3">
                  <p:embed/>
                </p:oleObj>
              </mc:Choice>
              <mc:Fallback>
                <p:oleObj name="Equação" r:id="rId3" imgW="2489200" imgH="71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565400"/>
                        <a:ext cx="4879975" cy="14017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4213" y="1125538"/>
            <a:ext cx="7772400" cy="571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0" lang="pt-BR" altLang="pt-BR" sz="2400" b="1" kern="0" dirty="0" smtClean="0">
                <a:solidFill>
                  <a:srgbClr val="0000FF"/>
                </a:solidFill>
                <a:cs typeface="Times New Roman" pitchFamily="18" charset="0"/>
              </a:rPr>
              <a:t>5.1 Comprimento de Ancoragem Básico e Necessário</a:t>
            </a:r>
            <a:endParaRPr kumimoji="0" lang="pt-BR" altLang="pt-BR" sz="2400" kern="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7D859-64F8-4F15-8B19-729183972285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34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0600" y="1916113"/>
            <a:ext cx="75438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520825" indent="-1520825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pt-BR" sz="2800" b="1" dirty="0" smtClean="0">
                <a:solidFill>
                  <a:srgbClr val="0000FF"/>
                </a:solidFill>
                <a:sym typeface="Symbol"/>
              </a:rPr>
              <a:t></a:t>
            </a:r>
            <a:r>
              <a:rPr lang="pt-BR" sz="2800" b="1" dirty="0" smtClean="0">
                <a:solidFill>
                  <a:srgbClr val="0000FF"/>
                </a:solidFill>
              </a:rPr>
              <a:t> = 0,5 - quando houver barras transversais soldadas conforme 9.4.2.2 e gancho com cobrimento no plano normal ao do gancho </a:t>
            </a:r>
            <a:r>
              <a:rPr lang="pt-BR" sz="2800" b="1" dirty="0" smtClean="0">
                <a:solidFill>
                  <a:srgbClr val="0000FF"/>
                </a:solidFill>
                <a:sym typeface="Symbol"/>
              </a:rPr>
              <a:t></a:t>
            </a:r>
            <a:r>
              <a:rPr lang="pt-BR" sz="2800" b="1" dirty="0" smtClean="0">
                <a:solidFill>
                  <a:srgbClr val="0000FF"/>
                </a:solidFill>
              </a:rPr>
              <a:t> 3</a:t>
            </a:r>
            <a:r>
              <a:rPr lang="pt-BR" sz="2800" b="1" dirty="0" smtClean="0">
                <a:solidFill>
                  <a:srgbClr val="0000FF"/>
                </a:solidFill>
                <a:sym typeface="Symbol"/>
              </a:rPr>
              <a:t></a:t>
            </a:r>
            <a:r>
              <a:rPr lang="pt-BR" sz="2800" b="1" dirty="0" smtClean="0">
                <a:solidFill>
                  <a:srgbClr val="0000FF"/>
                </a:solidFill>
              </a:rPr>
              <a:t>;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altLang="pt-BR" sz="2800" b="1" dirty="0" smtClean="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srgbClr val="0000FF"/>
                </a:solidFill>
                <a:cs typeface="Times New Roman" pitchFamily="18" charset="0"/>
                <a:sym typeface="MT Extra" pitchFamily="18" charset="2"/>
              </a:rPr>
              <a:t></a:t>
            </a:r>
            <a:r>
              <a:rPr lang="pt-BR" altLang="pt-BR" sz="2800" b="1" baseline="-30000" dirty="0" smtClean="0">
                <a:solidFill>
                  <a:srgbClr val="0000FF"/>
                </a:solidFill>
                <a:cs typeface="Times New Roman" pitchFamily="18" charset="0"/>
              </a:rPr>
              <a:t>b</a:t>
            </a:r>
            <a:r>
              <a:rPr lang="pt-BR" altLang="pt-BR" sz="2800" b="1" baseline="-30000" dirty="0" smtClean="0">
                <a:solidFill>
                  <a:srgbClr val="0000FF"/>
                </a:solidFill>
                <a:cs typeface="Times New Roman" pitchFamily="18" charset="0"/>
                <a:sym typeface="MT Extra" pitchFamily="18" charset="2"/>
              </a:rPr>
              <a:t>        </a:t>
            </a:r>
            <a:r>
              <a:rPr lang="pt-BR" altLang="pt-BR" sz="2800" b="1" dirty="0" smtClean="0">
                <a:solidFill>
                  <a:srgbClr val="0000FF"/>
                </a:solidFill>
                <a:cs typeface="Times New Roman" pitchFamily="18" charset="0"/>
                <a:sym typeface="MT Extra" pitchFamily="18" charset="2"/>
              </a:rPr>
              <a:t> = comprimento de ancoragem básico;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800" b="1" dirty="0" err="1" smtClean="0">
                <a:solidFill>
                  <a:srgbClr val="C00000"/>
                </a:solidFill>
                <a:cs typeface="Times New Roman" pitchFamily="18" charset="0"/>
                <a:sym typeface="MT Extra" pitchFamily="18" charset="2"/>
              </a:rPr>
              <a:t>A</a:t>
            </a:r>
            <a:r>
              <a:rPr lang="pt-BR" altLang="pt-BR" sz="2800" b="1" baseline="-30000" dirty="0" err="1" smtClean="0">
                <a:solidFill>
                  <a:srgbClr val="C00000"/>
                </a:solidFill>
                <a:cs typeface="Times New Roman" pitchFamily="18" charset="0"/>
                <a:sym typeface="MT Extra" pitchFamily="18" charset="2"/>
              </a:rPr>
              <a:t>s,calc</a:t>
            </a:r>
            <a:r>
              <a:rPr lang="pt-BR" altLang="pt-BR" sz="2800" b="1" dirty="0" smtClean="0">
                <a:solidFill>
                  <a:srgbClr val="C00000"/>
                </a:solidFill>
                <a:cs typeface="Times New Roman" pitchFamily="18" charset="0"/>
                <a:sym typeface="MT Extra" pitchFamily="18" charset="2"/>
              </a:rPr>
              <a:t> = área da armadura calculada (teórica);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800" b="1" dirty="0" err="1" smtClean="0">
                <a:solidFill>
                  <a:srgbClr val="0000FF"/>
                </a:solidFill>
                <a:cs typeface="Times New Roman" pitchFamily="18" charset="0"/>
                <a:sym typeface="MT Extra" pitchFamily="18" charset="2"/>
              </a:rPr>
              <a:t>A</a:t>
            </a:r>
            <a:r>
              <a:rPr lang="pt-BR" altLang="pt-BR" sz="2800" b="1" baseline="-30000" dirty="0" err="1" smtClean="0">
                <a:solidFill>
                  <a:srgbClr val="0000FF"/>
                </a:solidFill>
                <a:cs typeface="Times New Roman" pitchFamily="18" charset="0"/>
                <a:sym typeface="MT Extra" pitchFamily="18" charset="2"/>
              </a:rPr>
              <a:t>s,ef</a:t>
            </a:r>
            <a:r>
              <a:rPr lang="pt-BR" altLang="pt-BR" sz="2800" b="1" dirty="0" smtClean="0">
                <a:solidFill>
                  <a:srgbClr val="0000FF"/>
                </a:solidFill>
                <a:cs typeface="Times New Roman" pitchFamily="18" charset="0"/>
                <a:sym typeface="MT Extra" pitchFamily="18" charset="2"/>
              </a:rPr>
              <a:t>   = área da armadura efetiva (escolhida).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1201738"/>
            <a:ext cx="7772400" cy="571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0" lang="pt-BR" altLang="pt-BR" sz="2400" b="1" kern="0" dirty="0" smtClean="0">
                <a:solidFill>
                  <a:srgbClr val="0000FF"/>
                </a:solidFill>
                <a:cs typeface="Times New Roman" pitchFamily="18" charset="0"/>
              </a:rPr>
              <a:t>5.1 Comprimento de Ancoragem Básico e Necessário</a:t>
            </a:r>
            <a:endParaRPr kumimoji="0" lang="pt-BR" altLang="pt-BR" sz="2400" kern="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E8D2BF-9684-4453-9AEE-DBC2FD421A04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35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33475"/>
            <a:ext cx="7772400" cy="1262063"/>
          </a:xfrm>
        </p:spPr>
        <p:txBody>
          <a:bodyPr anchor="t">
            <a:spAutoFit/>
          </a:bodyPr>
          <a:lstStyle/>
          <a:p>
            <a:pPr eaLnBrk="1" hangingPunct="1"/>
            <a:r>
              <a:rPr lang="pt-BR" altLang="pt-BR" sz="2800" b="1" smtClean="0">
                <a:solidFill>
                  <a:srgbClr val="0000FF"/>
                </a:solidFill>
                <a:cs typeface="Times New Roman" pitchFamily="18" charset="0"/>
              </a:rPr>
              <a:t>5.2 Disposições Construtivas</a:t>
            </a:r>
            <a:r>
              <a:rPr lang="pt-BR" altLang="pt-BR" sz="2400" b="1" smtClean="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pt-BR" altLang="pt-BR" sz="2400" b="1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pt-BR" altLang="pt-BR" sz="2400" b="1" smtClean="0">
                <a:solidFill>
                  <a:srgbClr val="0000FF"/>
                </a:solidFill>
                <a:cs typeface="Times New Roman" pitchFamily="18" charset="0"/>
              </a:rPr>
              <a:t>5.2.1 Prolongamento Retilíneo da Barra ou  Grande Raio de Curvatura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755650" y="2420938"/>
            <a:ext cx="75438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 b="1" i="1" dirty="0">
                <a:solidFill>
                  <a:srgbClr val="0070C0"/>
                </a:solidFill>
                <a:cs typeface="Times New Roman" pitchFamily="18" charset="0"/>
              </a:rPr>
              <a:t>Barras tracionadas podem ser ancoradas com comprimento retilíneo ou com grande raio de curvatura em sua extremidade, conforme:</a:t>
            </a:r>
            <a:endParaRPr lang="pt-BR" altLang="pt-BR" sz="2800" b="1" dirty="0">
              <a:solidFill>
                <a:srgbClr val="0070C0"/>
              </a:solidFill>
              <a:cs typeface="Times New Roman" pitchFamily="18" charset="0"/>
            </a:endParaRPr>
          </a:p>
          <a:p>
            <a:pPr algn="just" eaLnBrk="0" hangingPunct="0"/>
            <a:r>
              <a:rPr lang="pt-BR" altLang="pt-BR" sz="2800" b="1" i="1" dirty="0">
                <a:solidFill>
                  <a:srgbClr val="A50021"/>
                </a:solidFill>
                <a:cs typeface="Times New Roman" pitchFamily="18" charset="0"/>
              </a:rPr>
              <a:t>a) obrigatoriamente com </a:t>
            </a:r>
            <a:r>
              <a:rPr lang="pt-BR" altLang="pt-BR" sz="2800" b="1" i="1" u="sng" dirty="0">
                <a:solidFill>
                  <a:srgbClr val="A50021"/>
                </a:solidFill>
                <a:cs typeface="Times New Roman" pitchFamily="18" charset="0"/>
              </a:rPr>
              <a:t>gancho</a:t>
            </a:r>
            <a:r>
              <a:rPr lang="pt-BR" altLang="pt-BR" sz="2800" b="1" i="1" dirty="0">
                <a:solidFill>
                  <a:srgbClr val="A50021"/>
                </a:solidFill>
                <a:cs typeface="Times New Roman" pitchFamily="18" charset="0"/>
              </a:rPr>
              <a:t> para barras </a:t>
            </a:r>
            <a:r>
              <a:rPr lang="pt-BR" altLang="pt-BR" sz="2800" b="1" i="1" u="sng" dirty="0">
                <a:solidFill>
                  <a:srgbClr val="A50021"/>
                </a:solidFill>
                <a:cs typeface="Times New Roman" pitchFamily="18" charset="0"/>
              </a:rPr>
              <a:t>lisas</a:t>
            </a:r>
            <a:r>
              <a:rPr lang="pt-BR" altLang="pt-BR" sz="2800" b="1" i="1" dirty="0">
                <a:solidFill>
                  <a:srgbClr val="A50021"/>
                </a:solidFill>
                <a:cs typeface="Times New Roman" pitchFamily="18" charset="0"/>
              </a:rPr>
              <a:t>;</a:t>
            </a:r>
            <a:endParaRPr lang="pt-BR" altLang="pt-BR" sz="2800" b="1" dirty="0">
              <a:solidFill>
                <a:srgbClr val="A50021"/>
              </a:solidFill>
              <a:cs typeface="Times New Roman" pitchFamily="18" charset="0"/>
            </a:endParaRPr>
          </a:p>
          <a:p>
            <a:pPr algn="just" eaLnBrk="0" hangingPunct="0"/>
            <a:r>
              <a:rPr lang="pt-BR" altLang="pt-BR" sz="2800" b="1" i="1" dirty="0">
                <a:solidFill>
                  <a:srgbClr val="008000"/>
                </a:solidFill>
                <a:cs typeface="Times New Roman" pitchFamily="18" charset="0"/>
              </a:rPr>
              <a:t>b) </a:t>
            </a:r>
            <a:r>
              <a:rPr lang="pt-BR" altLang="pt-BR" sz="2800" b="1" i="1" u="sng" dirty="0">
                <a:solidFill>
                  <a:srgbClr val="008000"/>
                </a:solidFill>
                <a:cs typeface="Times New Roman" pitchFamily="18" charset="0"/>
              </a:rPr>
              <a:t>sem</a:t>
            </a:r>
            <a:r>
              <a:rPr lang="pt-BR" altLang="pt-BR" sz="2800" b="1" i="1" dirty="0">
                <a:solidFill>
                  <a:srgbClr val="008000"/>
                </a:solidFill>
                <a:cs typeface="Times New Roman" pitchFamily="18" charset="0"/>
              </a:rPr>
              <a:t> gancho nas que tenham alternância de solicitação, de tração e compressão;</a:t>
            </a:r>
            <a:endParaRPr lang="pt-BR" altLang="pt-BR" sz="2800" b="1" dirty="0">
              <a:solidFill>
                <a:srgbClr val="008000"/>
              </a:solidFill>
              <a:cs typeface="Times New Roman" pitchFamily="18" charset="0"/>
            </a:endParaRPr>
          </a:p>
          <a:p>
            <a:pPr algn="just" eaLnBrk="0" hangingPunct="0"/>
            <a:r>
              <a:rPr lang="pt-BR" altLang="pt-BR" sz="2800" b="1" i="1" dirty="0">
                <a:solidFill>
                  <a:srgbClr val="002060"/>
                </a:solidFill>
                <a:cs typeface="Times New Roman" pitchFamily="18" charset="0"/>
              </a:rPr>
              <a:t>c) </a:t>
            </a:r>
            <a:r>
              <a:rPr lang="pt-BR" altLang="pt-BR" sz="2800" b="1" i="1" u="sng" dirty="0">
                <a:solidFill>
                  <a:srgbClr val="002060"/>
                </a:solidFill>
                <a:cs typeface="Times New Roman" pitchFamily="18" charset="0"/>
              </a:rPr>
              <a:t>com</a:t>
            </a:r>
            <a:r>
              <a:rPr lang="pt-BR" altLang="pt-BR" sz="2800" b="1" i="1" dirty="0">
                <a:solidFill>
                  <a:srgbClr val="002060"/>
                </a:solidFill>
                <a:cs typeface="Times New Roman" pitchFamily="18" charset="0"/>
              </a:rPr>
              <a:t> ou </a:t>
            </a:r>
            <a:r>
              <a:rPr lang="pt-BR" altLang="pt-BR" sz="2800" b="1" i="1" u="sng" dirty="0">
                <a:solidFill>
                  <a:srgbClr val="002060"/>
                </a:solidFill>
                <a:cs typeface="Times New Roman" pitchFamily="18" charset="0"/>
              </a:rPr>
              <a:t>sem</a:t>
            </a:r>
            <a:r>
              <a:rPr lang="pt-BR" altLang="pt-BR" sz="2800" b="1" i="1" dirty="0">
                <a:solidFill>
                  <a:srgbClr val="002060"/>
                </a:solidFill>
                <a:cs typeface="Times New Roman" pitchFamily="18" charset="0"/>
              </a:rPr>
              <a:t> gancho nos demais casos, não sendo recomendado o gancho para barras de </a:t>
            </a:r>
            <a:br>
              <a:rPr lang="pt-BR" altLang="pt-BR" sz="2800" b="1" i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pt-BR" altLang="pt-BR" sz="2800" b="1" i="1" dirty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</a:t>
            </a:r>
            <a:r>
              <a:rPr lang="pt-BR" altLang="pt-BR" sz="2800" b="1" i="1" dirty="0">
                <a:solidFill>
                  <a:srgbClr val="002060"/>
                </a:solidFill>
                <a:cs typeface="Times New Roman" pitchFamily="18" charset="0"/>
              </a:rPr>
              <a:t> &gt; 32 mm ou para feixes de barras.</a:t>
            </a:r>
            <a:endParaRPr lang="pt-BR" altLang="pt-BR" sz="2800" b="1" dirty="0">
              <a:solidFill>
                <a:srgbClr val="00206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Leonhardt-v3-4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060575"/>
            <a:ext cx="76962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96AE34-BA94-4D92-83F1-1C3A930FFFF4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36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96240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312863" y="5807075"/>
            <a:ext cx="698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O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gancho na ancoragem de barra comprimida pode </a:t>
            </a:r>
            <a:b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</a:b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ocasionar o rompimento do cobrimento de concreto.</a:t>
            </a:r>
          </a:p>
          <a:p>
            <a:pPr algn="ctr"/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pt-BR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Leonhardt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 e </a:t>
            </a:r>
            <a:r>
              <a:rPr lang="pt-BR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Mönnig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, 1982).</a:t>
            </a:r>
            <a:endParaRPr lang="pt-BR" altLang="pt-BR" sz="4000" dirty="0">
              <a:solidFill>
                <a:srgbClr val="0000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0413" y="1133475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0" lang="pt-BR" altLang="pt-BR" sz="2400" b="1" kern="0" dirty="0" smtClean="0">
                <a:solidFill>
                  <a:srgbClr val="0000FF"/>
                </a:solidFill>
                <a:cs typeface="Times New Roman" pitchFamily="18" charset="0"/>
              </a:rPr>
              <a:t>5.2.1 Prolongamento Retilíneo da Barra ou  Grande Raio de Curvatura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901488-219F-4257-B730-F1B0CA5333BE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37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772400" cy="6477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0000FF"/>
                </a:solidFill>
                <a:cs typeface="Times New Roman" pitchFamily="18" charset="0"/>
              </a:rPr>
              <a:t>5.2.2 Barras Transversais Soldadas</a:t>
            </a:r>
            <a:endParaRPr lang="pt-BR" altLang="pt-BR" sz="280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5581352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algn="ctr"/>
            <a:r>
              <a:rPr lang="pt-BR" altLang="pt-BR" sz="2000" dirty="0">
                <a:solidFill>
                  <a:srgbClr val="0000FF"/>
                </a:solidFill>
                <a:cs typeface="Times New Roman" pitchFamily="18" charset="0"/>
              </a:rPr>
              <a:t> </a:t>
            </a:r>
          </a:p>
          <a:p>
            <a:pPr indent="449263" algn="ctr" eaLnBrk="0" hangingPunct="0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Critérios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para posicionamento de barras </a:t>
            </a:r>
            <a:b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</a:b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transversais soldadas à barra ancorada.</a:t>
            </a:r>
            <a:endParaRPr lang="pt-BR" altLang="pt-BR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38917" name="Object 3"/>
          <p:cNvGraphicFramePr>
            <a:graphicFrameLocks noChangeAspect="1"/>
          </p:cNvGraphicFramePr>
          <p:nvPr/>
        </p:nvGraphicFramePr>
        <p:xfrm>
          <a:off x="1143000" y="1995488"/>
          <a:ext cx="6934200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r:id="rId3" imgW="8572500" imgH="5162550" progId="AutoCAD.Drawing.15">
                  <p:embed/>
                </p:oleObj>
              </mc:Choice>
              <mc:Fallback>
                <p:oleObj r:id="rId3" imgW="8572500" imgH="5162550" progId="AutoCAD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894" t="15572" r="13834" b="21436"/>
                      <a:stretch>
                        <a:fillRect/>
                      </a:stretch>
                    </p:blipFill>
                    <p:spPr bwMode="auto">
                      <a:xfrm>
                        <a:off x="1143000" y="1995488"/>
                        <a:ext cx="6934200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2CC69F-7228-4FD3-81F2-7FF104C9C6D2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38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557213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0000FF"/>
                </a:solidFill>
                <a:cs typeface="Times New Roman" pitchFamily="18" charset="0"/>
              </a:rPr>
              <a:t>5.2.3 Ganchos das Armaduras de Tração</a:t>
            </a:r>
            <a:endParaRPr lang="pt-BR" altLang="pt-BR" sz="280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52400" y="6053138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Características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dos ganchos nas extremidades de barras tracionadas.</a:t>
            </a:r>
            <a:endParaRPr lang="pt-BR" altLang="pt-BR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1601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graphicFrame>
        <p:nvGraphicFramePr>
          <p:cNvPr id="39943" name="Objeto 2"/>
          <p:cNvGraphicFramePr>
            <a:graphicFrameLocks noChangeAspect="1"/>
          </p:cNvGraphicFramePr>
          <p:nvPr/>
        </p:nvGraphicFramePr>
        <p:xfrm>
          <a:off x="2627313" y="1806575"/>
          <a:ext cx="4452937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AutoCAD Drawing" r:id="rId3" imgW="9058275" imgH="4819650" progId="AutoCAD.Drawing.20">
                  <p:embed/>
                </p:oleObj>
              </mc:Choice>
              <mc:Fallback>
                <p:oleObj name="AutoCAD Drawing" r:id="rId3" imgW="9058275" imgH="4819650" progId="AutoCAD.Drawing.20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084" r="26047"/>
                      <a:stretch>
                        <a:fillRect/>
                      </a:stretch>
                    </p:blipFill>
                    <p:spPr bwMode="auto">
                      <a:xfrm>
                        <a:off x="2627313" y="1806575"/>
                        <a:ext cx="4452937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D9E3CF-A9B7-4DC4-BB15-11041AB66F14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39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07950" y="2103438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 i="1">
                <a:solidFill>
                  <a:srgbClr val="0000FF"/>
                </a:solidFill>
                <a:cs typeface="Times New Roman" pitchFamily="18" charset="0"/>
              </a:rPr>
              <a:t>Tabela 1 - Diâmetro do pino de dobramento (D).</a:t>
            </a:r>
            <a:endParaRPr lang="pt-BR" altLang="pt-BR" b="1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40964" name="Object 3"/>
          <p:cNvGraphicFramePr>
            <a:graphicFrameLocks noChangeAspect="1"/>
          </p:cNvGraphicFramePr>
          <p:nvPr/>
        </p:nvGraphicFramePr>
        <p:xfrm>
          <a:off x="990600" y="2624138"/>
          <a:ext cx="7419975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Document" r:id="rId4" imgW="6224808" imgH="2020157" progId="Word.Document.8">
                  <p:embed/>
                </p:oleObj>
              </mc:Choice>
              <mc:Fallback>
                <p:oleObj name="Document" r:id="rId4" imgW="6224808" imgH="202015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24138"/>
                        <a:ext cx="7419975" cy="238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650" y="1341438"/>
            <a:ext cx="7772400" cy="5349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0" lang="pt-BR" altLang="pt-BR" sz="2400" b="1" kern="0" dirty="0" smtClean="0">
                <a:solidFill>
                  <a:srgbClr val="0000FF"/>
                </a:solidFill>
                <a:cs typeface="Times New Roman" pitchFamily="18" charset="0"/>
              </a:rPr>
              <a:t>5.2.3 Ganchos das Armaduras de Tração</a:t>
            </a:r>
            <a:endParaRPr kumimoji="0" lang="pt-BR" altLang="pt-BR" sz="2400" kern="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0966" name="Rectangle 2"/>
          <p:cNvSpPr>
            <a:spLocks noChangeArrowheads="1"/>
          </p:cNvSpPr>
          <p:nvPr/>
        </p:nvSpPr>
        <p:spPr bwMode="auto">
          <a:xfrm>
            <a:off x="900113" y="4883150"/>
            <a:ext cx="792003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b="1">
                <a:solidFill>
                  <a:srgbClr val="0000FF"/>
                </a:solidFill>
                <a:cs typeface="Times New Roman" pitchFamily="18" charset="0"/>
              </a:rPr>
              <a:t>A especificação do diâmetro do pino de dobramento (D) tem a finalidade de </a:t>
            </a:r>
            <a:r>
              <a:rPr lang="pt-BR" altLang="pt-BR" b="1" u="sng">
                <a:solidFill>
                  <a:srgbClr val="0000FF"/>
                </a:solidFill>
                <a:cs typeface="Times New Roman" pitchFamily="18" charset="0"/>
              </a:rPr>
              <a:t>evitar</a:t>
            </a:r>
            <a:r>
              <a:rPr lang="pt-BR" altLang="pt-BR" b="1">
                <a:solidFill>
                  <a:srgbClr val="0000FF"/>
                </a:solidFill>
                <a:cs typeface="Times New Roman" pitchFamily="18" charset="0"/>
              </a:rPr>
              <a:t> concentração de tensão e fissuras no concreto na região do dobramento, possíveis de ocorrerem no caso de uma curvatura muito pequena.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60D8C2-BCF9-477F-8946-AFA69C3CF2C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4</a:t>
            </a:fld>
            <a:endParaRPr kumimoji="0" lang="pt-BR" altLang="pt-BR" sz="800" dirty="0" smtClean="0">
              <a:solidFill>
                <a:schemeClr val="tx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484313"/>
            <a:ext cx="7772400" cy="711200"/>
          </a:xfrm>
        </p:spPr>
        <p:txBody>
          <a:bodyPr/>
          <a:lstStyle/>
          <a:p>
            <a:pPr eaLnBrk="1" hangingPunct="1"/>
            <a:r>
              <a:rPr lang="pt-BR" altLang="pt-BR" sz="2800" b="1" dirty="0" smtClean="0">
                <a:solidFill>
                  <a:srgbClr val="0000FF"/>
                </a:solidFill>
                <a:cs typeface="Times New Roman" pitchFamily="18" charset="0"/>
              </a:rPr>
              <a:t>1.1 Aderência por Adesão</a:t>
            </a:r>
            <a:endParaRPr lang="pt-BR" altLang="pt-BR" sz="280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116013" y="5781675"/>
            <a:ext cx="73247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2000" i="1" dirty="0" err="1" smtClean="0">
                <a:solidFill>
                  <a:srgbClr val="0000FF"/>
                </a:solidFill>
                <a:cs typeface="Times New Roman" pitchFamily="18" charset="0"/>
              </a:rPr>
              <a:t>Aderência</a:t>
            </a:r>
            <a:r>
              <a:rPr lang="en-US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por</a:t>
            </a:r>
            <a:r>
              <a:rPr lang="en-US" altLang="pt-BR" sz="20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pt-BR" sz="2000" i="1" u="sng" dirty="0" err="1">
                <a:solidFill>
                  <a:srgbClr val="0000FF"/>
                </a:solidFill>
                <a:cs typeface="Times New Roman" pitchFamily="18" charset="0"/>
              </a:rPr>
              <a:t>adesão</a:t>
            </a:r>
            <a:r>
              <a:rPr lang="en-US" altLang="pt-BR" sz="2000" i="1" dirty="0">
                <a:solidFill>
                  <a:srgbClr val="0000FF"/>
                </a:solidFill>
                <a:cs typeface="Times New Roman" pitchFamily="18" charset="0"/>
              </a:rPr>
              <a:t> (FUSCO, 2000).</a:t>
            </a:r>
            <a:endParaRPr lang="en-US" altLang="pt-BR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5125" name="Object 3"/>
          <p:cNvGraphicFramePr>
            <a:graphicFrameLocks noChangeAspect="1"/>
          </p:cNvGraphicFramePr>
          <p:nvPr/>
        </p:nvGraphicFramePr>
        <p:xfrm>
          <a:off x="2484438" y="2420938"/>
          <a:ext cx="4343400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3" imgW="8572500" imgH="5162550" progId="AutoCAD.Drawing.16">
                  <p:embed/>
                </p:oleObj>
              </mc:Choice>
              <mc:Fallback>
                <p:oleObj r:id="rId3" imgW="8572500" imgH="5162550" progId="AutoCAD.Drawing.1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100" t="667" r="12227" b="5197"/>
                      <a:stretch>
                        <a:fillRect/>
                      </a:stretch>
                    </p:blipFill>
                    <p:spPr bwMode="auto">
                      <a:xfrm>
                        <a:off x="2484438" y="2420938"/>
                        <a:ext cx="4343400" cy="324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47713" y="620713"/>
            <a:ext cx="72802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266700" indent="-266700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1. CLASSIFICAÇÃO DA ADERÊNCIA ENTRE CONCRETO E ARMADURA</a:t>
            </a:r>
            <a:r>
              <a:rPr kumimoji="0" lang="pt-BR" altLang="pt-BR" sz="2000" kern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FCEAB8-5640-45F0-A403-A9F621966DDC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40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213" y="1268413"/>
            <a:ext cx="7848600" cy="4248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kumimoji="0" lang="pt-BR" altLang="pt-BR" sz="2800" b="1" kern="0" dirty="0" smtClean="0">
                <a:solidFill>
                  <a:srgbClr val="0000FF"/>
                </a:solidFill>
                <a:cs typeface="Times New Roman" pitchFamily="18" charset="0"/>
              </a:rPr>
              <a:t>5.2.4 Armadura Transversal na Ancoragem</a:t>
            </a:r>
          </a:p>
          <a:p>
            <a:pPr algn="just" eaLnBrk="1" hangingPunct="1">
              <a:defRPr/>
            </a:pPr>
            <a:endParaRPr kumimoji="0" lang="pt-BR" altLang="pt-BR" sz="2800" b="1" kern="0" dirty="0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FF"/>
                </a:solidFill>
              </a:rPr>
              <a:t>Para barras com </a:t>
            </a:r>
            <a:r>
              <a:rPr lang="pt-BR" sz="2800" b="1" dirty="0">
                <a:solidFill>
                  <a:srgbClr val="0000FF"/>
                </a:solidFill>
                <a:sym typeface="Symbol"/>
              </a:rPr>
              <a:t></a:t>
            </a:r>
            <a:r>
              <a:rPr lang="pt-BR" sz="2800" b="1" dirty="0">
                <a:solidFill>
                  <a:srgbClr val="0000FF"/>
                </a:solidFill>
              </a:rPr>
              <a:t> &lt; 32 </a:t>
            </a:r>
            <a:r>
              <a:rPr lang="pt-BR" sz="2800" b="1" dirty="0" smtClean="0">
                <a:solidFill>
                  <a:srgbClr val="0000FF"/>
                </a:solidFill>
              </a:rPr>
              <a:t>mm: </a:t>
            </a:r>
            <a:r>
              <a:rPr lang="pt-BR" sz="2800" b="1" dirty="0">
                <a:solidFill>
                  <a:srgbClr val="0000FF"/>
                </a:solidFill>
              </a:rPr>
              <a:t>“</a:t>
            </a:r>
            <a:r>
              <a:rPr lang="pt-BR" sz="2800" b="1" i="1" dirty="0">
                <a:solidFill>
                  <a:srgbClr val="0000FF"/>
                </a:solidFill>
              </a:rPr>
              <a:t>Ao longo do comprimento de ancoragem deve ser prevista armadura transversal capaz de resistir a 25 % da força longitudinal de uma das barras ancoradas. Se a ancoragem envolver barras diferentes, prevalece, para esse efeito, a de maior diâmetro.</a:t>
            </a:r>
            <a:r>
              <a:rPr lang="pt-BR" sz="2800" b="1" dirty="0">
                <a:solidFill>
                  <a:srgbClr val="0000FF"/>
                </a:solidFill>
              </a:rPr>
              <a:t>” </a:t>
            </a:r>
            <a:r>
              <a:rPr lang="pt-BR" sz="2800" b="1" dirty="0" smtClean="0">
                <a:solidFill>
                  <a:srgbClr val="0000FF"/>
                </a:solidFill>
              </a:rPr>
              <a:t>(NBR 6118 (9.4.2.6.1)</a:t>
            </a:r>
            <a:endParaRPr lang="pt-BR" sz="2800" b="1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21376D-3A9F-4F3A-8880-B7E286E92FD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41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57213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0000FF"/>
                </a:solidFill>
                <a:cs typeface="Times New Roman" pitchFamily="18" charset="0"/>
              </a:rPr>
              <a:t>5.2.5 Ancoragem de Estribos</a:t>
            </a:r>
            <a:endParaRPr lang="pt-BR" altLang="pt-BR" sz="280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7950" y="64389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Tipos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de ganchos para os estribos.</a:t>
            </a:r>
            <a:r>
              <a:rPr lang="en-US" altLang="pt-BR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1971675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361950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43015" name="Rectangle 10"/>
          <p:cNvSpPr>
            <a:spLocks noChangeArrowheads="1"/>
          </p:cNvSpPr>
          <p:nvPr/>
        </p:nvSpPr>
        <p:spPr bwMode="auto">
          <a:xfrm>
            <a:off x="3752850" y="862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430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graphicFrame>
        <p:nvGraphicFramePr>
          <p:cNvPr id="43017" name="Objeto 2"/>
          <p:cNvGraphicFramePr>
            <a:graphicFrameLocks noChangeAspect="1"/>
          </p:cNvGraphicFramePr>
          <p:nvPr/>
        </p:nvGraphicFramePr>
        <p:xfrm>
          <a:off x="3132138" y="1735138"/>
          <a:ext cx="3197225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AutoCAD Drawing" r:id="rId3" imgW="9058275" imgH="4819650" progId="AutoCAD.Drawing.20">
                  <p:embed/>
                </p:oleObj>
              </mc:Choice>
              <mc:Fallback>
                <p:oleObj name="AutoCAD Drawing" r:id="rId3" imgW="9058275" imgH="4819650" progId="AutoCAD.Drawing.20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063" t="2957" r="33081"/>
                      <a:stretch>
                        <a:fillRect/>
                      </a:stretch>
                    </p:blipFill>
                    <p:spPr bwMode="auto">
                      <a:xfrm>
                        <a:off x="3132138" y="1735138"/>
                        <a:ext cx="3197225" cy="486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21376D-3A9F-4F3A-8880-B7E286E92FD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42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57213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0000FF"/>
                </a:solidFill>
                <a:cs typeface="Times New Roman" pitchFamily="18" charset="0"/>
              </a:rPr>
              <a:t>5.2.5 Ancoragem de Estribos</a:t>
            </a:r>
            <a:endParaRPr lang="pt-BR" altLang="pt-BR" sz="280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1971675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361950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43015" name="Rectangle 10"/>
          <p:cNvSpPr>
            <a:spLocks noChangeArrowheads="1"/>
          </p:cNvSpPr>
          <p:nvPr/>
        </p:nvSpPr>
        <p:spPr bwMode="auto">
          <a:xfrm>
            <a:off x="3752850" y="862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430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67098" y="1916832"/>
            <a:ext cx="7848600" cy="4248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pt-BR" sz="2800" b="1" dirty="0" smtClean="0">
                <a:solidFill>
                  <a:srgbClr val="0000FF"/>
                </a:solidFill>
              </a:rPr>
              <a:t>A NBR </a:t>
            </a:r>
            <a:r>
              <a:rPr lang="pt-BR" sz="2800" b="1" dirty="0">
                <a:solidFill>
                  <a:srgbClr val="0000FF"/>
                </a:solidFill>
              </a:rPr>
              <a:t>6118 apresenta uma preferência para o tipo de gancho: “</a:t>
            </a:r>
            <a:r>
              <a:rPr lang="pt-BR" sz="2800" b="1" i="1" dirty="0">
                <a:solidFill>
                  <a:srgbClr val="0000FF"/>
                </a:solidFill>
              </a:rPr>
              <a:t>Os ganchos </a:t>
            </a:r>
            <a:r>
              <a:rPr lang="pt-BR" sz="2800" b="1" i="1" dirty="0" smtClean="0">
                <a:solidFill>
                  <a:srgbClr val="0000FF"/>
                </a:solidFill>
              </a:rPr>
              <a:t>dos estribos </a:t>
            </a:r>
            <a:r>
              <a:rPr lang="pt-BR" sz="2800" b="1" i="1" dirty="0">
                <a:solidFill>
                  <a:srgbClr val="0000FF"/>
                </a:solidFill>
              </a:rPr>
              <a:t>devem, preferencialmente, ser executados em ângulo de 135° (com orientação para </a:t>
            </a:r>
            <a:r>
              <a:rPr lang="pt-BR" sz="2800" b="1" i="1" dirty="0" smtClean="0">
                <a:solidFill>
                  <a:srgbClr val="0000FF"/>
                </a:solidFill>
              </a:rPr>
              <a:t>o interior </a:t>
            </a:r>
            <a:r>
              <a:rPr lang="pt-BR" sz="2800" b="1" i="1" dirty="0">
                <a:solidFill>
                  <a:srgbClr val="0000FF"/>
                </a:solidFill>
              </a:rPr>
              <a:t>do elemento estrutural) conforme a Figura 9.2</a:t>
            </a:r>
            <a:r>
              <a:rPr lang="pt-BR" sz="2800" b="1" dirty="0">
                <a:solidFill>
                  <a:srgbClr val="0000FF"/>
                </a:solidFill>
              </a:rPr>
              <a:t>.”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3" y="4293096"/>
            <a:ext cx="369712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21376D-3A9F-4F3A-8880-B7E286E92FD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43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57213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0000FF"/>
                </a:solidFill>
                <a:cs typeface="Times New Roman" pitchFamily="18" charset="0"/>
              </a:rPr>
              <a:t>5.2.5 Ancoragem de Estribos</a:t>
            </a:r>
            <a:endParaRPr lang="pt-BR" altLang="pt-BR" sz="280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1971675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361950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43015" name="Rectangle 10"/>
          <p:cNvSpPr>
            <a:spLocks noChangeArrowheads="1"/>
          </p:cNvSpPr>
          <p:nvPr/>
        </p:nvSpPr>
        <p:spPr bwMode="auto">
          <a:xfrm>
            <a:off x="3752850" y="862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430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0825" y="765175"/>
            <a:ext cx="8353425" cy="511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715963" indent="-239713" eaLnBrk="1" hangingPunct="1">
              <a:defRPr/>
            </a:pPr>
            <a:r>
              <a:rPr kumimoji="0" lang="pt-BR" altLang="pt-BR" sz="2000" b="1" kern="0" dirty="0" smtClean="0">
                <a:cs typeface="Times New Roman" pitchFamily="18" charset="0"/>
              </a:rPr>
              <a:t>5. ANCORAGEM DE ARMADURA PASSIVA POR ADERÊNCIA</a:t>
            </a:r>
            <a:endParaRPr kumimoji="0" lang="pt-BR" altLang="pt-BR" sz="2000" kern="0" dirty="0" smtClean="0">
              <a:cs typeface="Times New Roman" pitchFamily="18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7"/>
            <a:ext cx="7701020" cy="245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0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A372B9-69EC-464F-AE07-94DD7AB148E5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44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92150"/>
            <a:ext cx="7772400" cy="784225"/>
          </a:xfrm>
        </p:spPr>
        <p:txBody>
          <a:bodyPr/>
          <a:lstStyle/>
          <a:p>
            <a:pPr eaLnBrk="1" hangingPunct="1"/>
            <a:r>
              <a:rPr lang="pt-BR" altLang="pt-BR" b="1" smtClean="0">
                <a:cs typeface="Times New Roman" pitchFamily="18" charset="0"/>
              </a:rPr>
              <a:t>6. EMENDA DE BARRAS</a:t>
            </a:r>
            <a:endParaRPr lang="pt-BR" altLang="pt-BR" smtClean="0">
              <a:cs typeface="Times New Roman" pitchFamily="18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685800" y="1557338"/>
            <a:ext cx="7924800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2488" indent="-403225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srgbClr val="0000FF"/>
                </a:solidFill>
                <a:cs typeface="Times New Roman" pitchFamily="18" charset="0"/>
              </a:rPr>
              <a:t>Tipos de emendas: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28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963613" indent="-514350" eaLnBrk="1" hangingPunct="1">
              <a:spcBef>
                <a:spcPct val="0"/>
              </a:spcBef>
              <a:buClrTx/>
              <a:buSzTx/>
              <a:buFontTx/>
              <a:buAutoNum type="alphaLcParenR"/>
              <a:defRPr/>
            </a:pPr>
            <a:r>
              <a:rPr lang="pt-BR" altLang="pt-BR" sz="2800" b="1" dirty="0" smtClean="0">
                <a:solidFill>
                  <a:srgbClr val="008000"/>
                </a:solidFill>
                <a:cs typeface="Times New Roman" pitchFamily="18" charset="0"/>
              </a:rPr>
              <a:t>Traspasse</a:t>
            </a:r>
          </a:p>
          <a:p>
            <a:pPr marL="449263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pt-BR" altLang="pt-BR" sz="2800" b="1" dirty="0" smtClean="0">
                <a:solidFill>
                  <a:srgbClr val="008000"/>
                </a:solidFill>
                <a:cs typeface="Times New Roman" pitchFamily="18" charset="0"/>
              </a:rPr>
              <a:t>(ou transpasse);</a:t>
            </a:r>
          </a:p>
          <a:p>
            <a:pPr marL="963613" indent="-514350" eaLnBrk="1" hangingPunct="1">
              <a:spcBef>
                <a:spcPct val="0"/>
              </a:spcBef>
              <a:buClrTx/>
              <a:buSzTx/>
              <a:buFontTx/>
              <a:buAutoNum type="alphaLcParenR"/>
              <a:defRPr/>
            </a:pPr>
            <a:endParaRPr lang="pt-BR" altLang="pt-BR" sz="2800" b="1" dirty="0" smtClean="0">
              <a:solidFill>
                <a:srgbClr val="008000"/>
              </a:solidFill>
              <a:cs typeface="Times New Roman" pitchFamily="18" charset="0"/>
            </a:endParaRPr>
          </a:p>
          <a:p>
            <a:pPr marL="963613" indent="-514350" eaLnBrk="1" hangingPunct="1">
              <a:spcBef>
                <a:spcPct val="0"/>
              </a:spcBef>
              <a:buClrTx/>
              <a:buSzTx/>
              <a:buFontTx/>
              <a:buAutoNum type="alphaLcParenR"/>
              <a:defRPr/>
            </a:pPr>
            <a:endParaRPr lang="pt-BR" altLang="pt-BR" sz="2800" b="1" dirty="0" smtClean="0">
              <a:solidFill>
                <a:srgbClr val="008000"/>
              </a:solidFill>
              <a:cs typeface="Times New Roman" pitchFamily="18" charset="0"/>
            </a:endParaRPr>
          </a:p>
          <a:p>
            <a:pPr marL="963613" indent="-514350" eaLnBrk="1" hangingPunct="1">
              <a:spcBef>
                <a:spcPct val="0"/>
              </a:spcBef>
              <a:buClrTx/>
              <a:buSzTx/>
              <a:buFontTx/>
              <a:buAutoNum type="alphaLcParenR"/>
              <a:defRPr/>
            </a:pPr>
            <a:endParaRPr lang="pt-BR" altLang="pt-BR" sz="2800" b="1" dirty="0" smtClean="0">
              <a:solidFill>
                <a:srgbClr val="008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18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800" b="1" dirty="0" smtClean="0">
                <a:solidFill>
                  <a:schemeClr val="tx2"/>
                </a:solidFill>
                <a:cs typeface="Times New Roman" pitchFamily="18" charset="0"/>
              </a:rPr>
              <a:t>b) luvas com preenchimento metálico, rosqueadas ou prensadas;</a:t>
            </a:r>
          </a:p>
        </p:txBody>
      </p:sp>
      <p:pic>
        <p:nvPicPr>
          <p:cNvPr id="44037" name="Picture 6" descr="http://www.protende.com.br/newsite/tabelas/emenda_de_barras_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05488"/>
            <a:ext cx="4762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http://onlinemanuals.txdot.gov/txdotmanuals/pdm/images/Figure_9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420938"/>
            <a:ext cx="3754437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44E3D6-062E-4386-BA0F-932895E94FE1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45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81075"/>
            <a:ext cx="7772400" cy="461963"/>
          </a:xfrm>
        </p:spPr>
        <p:txBody>
          <a:bodyPr anchor="t">
            <a:spAutoFit/>
          </a:bodyPr>
          <a:lstStyle/>
          <a:p>
            <a:pPr eaLnBrk="1" hangingPunct="1"/>
            <a:r>
              <a:rPr lang="pt-BR" altLang="pt-BR" sz="2400" b="1" smtClean="0">
                <a:cs typeface="Times New Roman" pitchFamily="18" charset="0"/>
              </a:rPr>
              <a:t>6. EMENDA DE BARRAS</a:t>
            </a:r>
            <a:endParaRPr lang="pt-BR" altLang="pt-BR" sz="2400" smtClean="0">
              <a:cs typeface="Times New Roman" pitchFamily="18" charset="0"/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685800" y="1752600"/>
            <a:ext cx="79248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52488" indent="-403225"/>
            <a:r>
              <a:rPr lang="pt-BR" altLang="pt-BR" sz="2800" b="1">
                <a:solidFill>
                  <a:srgbClr val="0000FF"/>
                </a:solidFill>
                <a:cs typeface="Times New Roman" pitchFamily="18" charset="0"/>
              </a:rPr>
              <a:t>Tipos de emendas:</a:t>
            </a:r>
          </a:p>
          <a:p>
            <a:pPr marL="852488" indent="-403225"/>
            <a:endParaRPr lang="pt-BR" altLang="pt-BR" sz="2000" b="1">
              <a:solidFill>
                <a:srgbClr val="0000FF"/>
              </a:solidFill>
              <a:cs typeface="Times New Roman" pitchFamily="18" charset="0"/>
            </a:endParaRPr>
          </a:p>
          <a:p>
            <a:pPr marL="852488" indent="-403225" eaLnBrk="0" hangingPunct="0"/>
            <a:r>
              <a:rPr lang="pt-BR" altLang="pt-BR" sz="2800" b="1">
                <a:solidFill>
                  <a:srgbClr val="0000FF"/>
                </a:solidFill>
                <a:cs typeface="Times New Roman" pitchFamily="18" charset="0"/>
              </a:rPr>
              <a:t>c) solda;</a:t>
            </a:r>
          </a:p>
          <a:p>
            <a:pPr marL="852488" indent="-403225" eaLnBrk="0" hangingPunct="0"/>
            <a:endParaRPr lang="pt-BR" altLang="pt-BR" sz="2800" b="1">
              <a:solidFill>
                <a:srgbClr val="800000"/>
              </a:solidFill>
              <a:cs typeface="Times New Roman" pitchFamily="18" charset="0"/>
            </a:endParaRPr>
          </a:p>
          <a:p>
            <a:pPr marL="852488" indent="-403225" eaLnBrk="0" hangingPunct="0"/>
            <a:endParaRPr lang="pt-BR" altLang="pt-BR" sz="2800" b="1">
              <a:solidFill>
                <a:srgbClr val="800000"/>
              </a:solidFill>
              <a:cs typeface="Times New Roman" pitchFamily="18" charset="0"/>
            </a:endParaRPr>
          </a:p>
          <a:p>
            <a:pPr marL="852488" indent="-403225" eaLnBrk="0" hangingPunct="0"/>
            <a:endParaRPr lang="pt-BR" altLang="pt-BR" sz="2800" b="1">
              <a:solidFill>
                <a:srgbClr val="800000"/>
              </a:solidFill>
              <a:cs typeface="Times New Roman" pitchFamily="18" charset="0"/>
            </a:endParaRPr>
          </a:p>
          <a:p>
            <a:pPr marL="852488" indent="-403225" eaLnBrk="0" hangingPunct="0"/>
            <a:endParaRPr lang="pt-BR" altLang="pt-BR" sz="2800" b="1">
              <a:solidFill>
                <a:srgbClr val="800000"/>
              </a:solidFill>
              <a:cs typeface="Times New Roman" pitchFamily="18" charset="0"/>
            </a:endParaRPr>
          </a:p>
          <a:p>
            <a:pPr marL="852488" indent="-403225" eaLnBrk="0" hangingPunct="0"/>
            <a:endParaRPr lang="pt-BR" altLang="pt-BR" sz="2800" b="1">
              <a:solidFill>
                <a:srgbClr val="800000"/>
              </a:solidFill>
              <a:cs typeface="Times New Roman" pitchFamily="18" charset="0"/>
            </a:endParaRPr>
          </a:p>
          <a:p>
            <a:pPr marL="852488" indent="-403225" algn="ctr" eaLnBrk="0" hangingPunct="0"/>
            <a:r>
              <a:rPr lang="pt-BR" altLang="pt-BR" sz="1400">
                <a:solidFill>
                  <a:srgbClr val="0000FF"/>
                </a:solidFill>
                <a:cs typeface="Times New Roman" pitchFamily="18" charset="0"/>
              </a:rPr>
              <a:t>http://equipedeobra.pini.com.br/construcao-reforma/66/conheca-os-diferentes-tipos-de-emendas-em-vergalhoes-para-garantir-301534-1.aspx</a:t>
            </a:r>
          </a:p>
          <a:p>
            <a:pPr marL="852488" indent="-403225" eaLnBrk="0" hangingPunct="0"/>
            <a:endParaRPr lang="pt-BR" altLang="pt-BR" sz="2800" b="1">
              <a:solidFill>
                <a:srgbClr val="800000"/>
              </a:solidFill>
              <a:cs typeface="Times New Roman" pitchFamily="18" charset="0"/>
            </a:endParaRPr>
          </a:p>
          <a:p>
            <a:pPr marL="852488" indent="-403225" eaLnBrk="0" hangingPunct="0"/>
            <a:r>
              <a:rPr lang="pt-BR" altLang="pt-BR" sz="2800" b="1">
                <a:solidFill>
                  <a:srgbClr val="0000FF"/>
                </a:solidFill>
                <a:cs typeface="Times New Roman" pitchFamily="18" charset="0"/>
              </a:rPr>
              <a:t>d) outros dispositivos devidamente justificados.</a:t>
            </a:r>
          </a:p>
        </p:txBody>
      </p:sp>
      <p:pic>
        <p:nvPicPr>
          <p:cNvPr id="45061" name="Picture 2" descr="Divulgação: Arcelor Mit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2762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 descr="Divulgação: Arcelor Mit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7563"/>
            <a:ext cx="2762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4C15DB-8EED-4FB7-BFC3-AC1E3F52BBB3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46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92150"/>
            <a:ext cx="7772400" cy="852488"/>
          </a:xfrm>
        </p:spPr>
        <p:txBody>
          <a:bodyPr/>
          <a:lstStyle/>
          <a:p>
            <a:pPr eaLnBrk="1" hangingPunct="1"/>
            <a:r>
              <a:rPr lang="pt-BR" altLang="pt-BR" b="1" smtClean="0">
                <a:cs typeface="Times New Roman" pitchFamily="18" charset="0"/>
              </a:rPr>
              <a:t>6.1 Emenda por Traspasse </a:t>
            </a:r>
            <a:endParaRPr lang="pt-BR" altLang="pt-BR" smtClean="0">
              <a:cs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057400" y="2205038"/>
            <a:ext cx="457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Aspecto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da fissuração </a:t>
            </a:r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na emenda </a:t>
            </a:r>
          </a:p>
          <a:p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de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duas barras </a:t>
            </a:r>
            <a:endParaRPr lang="pt-BR" altLang="pt-BR" sz="2000" i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r>
              <a:rPr lang="en-US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Leonhardt</a:t>
            </a:r>
            <a:r>
              <a:rPr lang="en-US" altLang="pt-BR" sz="2000" i="1" dirty="0">
                <a:solidFill>
                  <a:srgbClr val="0000FF"/>
                </a:solidFill>
                <a:cs typeface="Times New Roman" pitchFamily="18" charset="0"/>
              </a:rPr>
              <a:t> e </a:t>
            </a:r>
            <a:r>
              <a:rPr lang="en-US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Mönnig</a:t>
            </a:r>
            <a:r>
              <a:rPr lang="en-US" altLang="pt-BR" sz="2000" i="1" dirty="0">
                <a:solidFill>
                  <a:srgbClr val="0000FF"/>
                </a:solidFill>
                <a:cs typeface="Times New Roman" pitchFamily="18" charset="0"/>
              </a:rPr>
              <a:t>, 1982).</a:t>
            </a:r>
            <a:endParaRPr lang="pt-BR" altLang="pt-BR" sz="4000" i="1" dirty="0">
              <a:solidFill>
                <a:srgbClr val="0000FF"/>
              </a:solidFill>
            </a:endParaRPr>
          </a:p>
        </p:txBody>
      </p:sp>
      <p:pic>
        <p:nvPicPr>
          <p:cNvPr id="46085" name="Picture 3" descr="Leonhardt-v3-5.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b="4938"/>
          <a:stretch>
            <a:fillRect/>
          </a:stretch>
        </p:blipFill>
        <p:spPr bwMode="auto">
          <a:xfrm>
            <a:off x="6172200" y="914400"/>
            <a:ext cx="21304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228600" y="5897563"/>
            <a:ext cx="571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Espaçamento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máximo entre </a:t>
            </a:r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duas barras </a:t>
            </a:r>
          </a:p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emendadas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por transpasse.</a:t>
            </a:r>
            <a:endParaRPr lang="pt-BR" altLang="pt-BR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46087" name="Object 6"/>
          <p:cNvGraphicFramePr>
            <a:graphicFrameLocks noChangeAspect="1"/>
          </p:cNvGraphicFramePr>
          <p:nvPr/>
        </p:nvGraphicFramePr>
        <p:xfrm>
          <a:off x="1657350" y="3759200"/>
          <a:ext cx="28575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r:id="rId4" imgW="8572500" imgH="5162550" progId="AutoCAD.Drawing.15">
                  <p:embed/>
                </p:oleObj>
              </mc:Choice>
              <mc:Fallback>
                <p:oleObj r:id="rId4" imgW="8572500" imgH="5162550" progId="AutoCAD.Drawing.1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551" t="12535" r="19655" b="10313"/>
                      <a:stretch>
                        <a:fillRect/>
                      </a:stretch>
                    </p:blipFill>
                    <p:spPr bwMode="auto">
                      <a:xfrm>
                        <a:off x="1657350" y="3759200"/>
                        <a:ext cx="2857500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6CF5D-16A7-42E8-84C4-DD64C5847775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47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>
                <a:cs typeface="Times New Roman" pitchFamily="18" charset="0"/>
              </a:rPr>
              <a:t>6.1.1 Proporção de Barras Emendadas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-1588" y="4581525"/>
            <a:ext cx="9144001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2000" b="1" i="1" dirty="0" err="1" smtClean="0">
                <a:solidFill>
                  <a:srgbClr val="008000"/>
                </a:solidFill>
                <a:cs typeface="Times New Roman" pitchFamily="18" charset="0"/>
              </a:rPr>
              <a:t>Emendas</a:t>
            </a:r>
            <a:r>
              <a:rPr lang="en-US" altLang="pt-BR" sz="2000" b="1" i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pt-BR" sz="2000" b="1" i="1" dirty="0" err="1">
                <a:solidFill>
                  <a:srgbClr val="008000"/>
                </a:solidFill>
                <a:cs typeface="Times New Roman" pitchFamily="18" charset="0"/>
              </a:rPr>
              <a:t>supostas</a:t>
            </a:r>
            <a:r>
              <a:rPr lang="en-US" altLang="pt-BR" sz="2000" b="1" i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pt-BR" sz="2000" b="1" i="1" dirty="0" err="1">
                <a:solidFill>
                  <a:srgbClr val="008000"/>
                </a:solidFill>
                <a:cs typeface="Times New Roman" pitchFamily="18" charset="0"/>
              </a:rPr>
              <a:t>na</a:t>
            </a:r>
            <a:r>
              <a:rPr lang="en-US" altLang="pt-BR" sz="2000" b="1" i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pt-BR" sz="2000" b="1" i="1" dirty="0" err="1">
                <a:solidFill>
                  <a:srgbClr val="008000"/>
                </a:solidFill>
                <a:cs typeface="Times New Roman" pitchFamily="18" charset="0"/>
              </a:rPr>
              <a:t>mesma</a:t>
            </a:r>
            <a:r>
              <a:rPr lang="en-US" altLang="pt-BR" sz="2000" b="1" i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altLang="pt-BR" sz="2000" b="1" i="1" dirty="0" err="1">
                <a:solidFill>
                  <a:srgbClr val="008000"/>
                </a:solidFill>
                <a:cs typeface="Times New Roman" pitchFamily="18" charset="0"/>
              </a:rPr>
              <a:t>seção</a:t>
            </a:r>
            <a:r>
              <a:rPr lang="en-US" altLang="pt-BR" sz="2000" b="1" i="1" dirty="0">
                <a:solidFill>
                  <a:srgbClr val="008000"/>
                </a:solidFill>
                <a:cs typeface="Times New Roman" pitchFamily="18" charset="0"/>
              </a:rPr>
              <a:t> transversal.</a:t>
            </a:r>
            <a:endParaRPr lang="en-US" altLang="pt-BR" b="1" dirty="0">
              <a:solidFill>
                <a:srgbClr val="008000"/>
              </a:solidFill>
              <a:cs typeface="Times New Roman" pitchFamily="18" charset="0"/>
            </a:endParaRPr>
          </a:p>
          <a:p>
            <a:pPr eaLnBrk="0" hangingPunct="0"/>
            <a:endParaRPr lang="en-US" altLang="pt-BR" sz="4000" b="1" dirty="0">
              <a:solidFill>
                <a:srgbClr val="008000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2335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graphicFrame>
        <p:nvGraphicFramePr>
          <p:cNvPr id="47111" name="Objeto 2"/>
          <p:cNvGraphicFramePr>
            <a:graphicFrameLocks noChangeAspect="1"/>
          </p:cNvGraphicFramePr>
          <p:nvPr/>
        </p:nvGraphicFramePr>
        <p:xfrm>
          <a:off x="1498600" y="1484313"/>
          <a:ext cx="6146800" cy="311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AutoCAD Drawing" r:id="rId3" imgW="9058275" imgH="4819650" progId="AutoCAD.Drawing.20">
                  <p:embed/>
                </p:oleObj>
              </mc:Choice>
              <mc:Fallback>
                <p:oleObj name="AutoCAD Drawing" r:id="rId3" imgW="9058275" imgH="4819650" progId="AutoCAD.Drawing.20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894" t="16383" r="11551" b="16595"/>
                      <a:stretch>
                        <a:fillRect/>
                      </a:stretch>
                    </p:blipFill>
                    <p:spPr bwMode="auto">
                      <a:xfrm>
                        <a:off x="1498600" y="1484313"/>
                        <a:ext cx="6146800" cy="311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pt-BR" altLang="pt-BR"/>
          </a:p>
        </p:txBody>
      </p:sp>
      <p:sp>
        <p:nvSpPr>
          <p:cNvPr id="47113" name="Retângulo 4"/>
          <p:cNvSpPr>
            <a:spLocks noChangeArrowheads="1"/>
          </p:cNvSpPr>
          <p:nvPr/>
        </p:nvSpPr>
        <p:spPr bwMode="auto">
          <a:xfrm>
            <a:off x="827088" y="5229225"/>
            <a:ext cx="82089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b="1" dirty="0">
                <a:solidFill>
                  <a:srgbClr val="0000FF"/>
                </a:solidFill>
              </a:rPr>
              <a:t>- se a &lt; 0,2</a:t>
            </a:r>
            <a:r>
              <a:rPr lang="pt-BR" altLang="pt-BR" b="1" dirty="0">
                <a:solidFill>
                  <a:srgbClr val="0000FF"/>
                </a:solidFill>
                <a:sym typeface="MT Extra" pitchFamily="18" charset="2"/>
              </a:rPr>
              <a:t></a:t>
            </a:r>
            <a:r>
              <a:rPr lang="pt-BR" altLang="pt-BR" b="1" baseline="-25000" dirty="0">
                <a:solidFill>
                  <a:srgbClr val="0000FF"/>
                </a:solidFill>
              </a:rPr>
              <a:t>01</a:t>
            </a:r>
            <a:r>
              <a:rPr lang="pt-BR" altLang="pt-BR" b="1" dirty="0">
                <a:solidFill>
                  <a:srgbClr val="0000FF"/>
                </a:solidFill>
              </a:rPr>
              <a:t>	  </a:t>
            </a:r>
            <a:r>
              <a:rPr lang="pt-BR" altLang="pt-BR" b="1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pt-BR" altLang="pt-BR" b="1" dirty="0">
                <a:solidFill>
                  <a:srgbClr val="0000FF"/>
                </a:solidFill>
              </a:rPr>
              <a:t>   as emendas ocorrem na mesma seção</a:t>
            </a:r>
            <a:r>
              <a:rPr lang="pt-BR" altLang="pt-BR" b="1" dirty="0" smtClean="0">
                <a:solidFill>
                  <a:srgbClr val="0000FF"/>
                </a:solidFill>
              </a:rPr>
              <a:t>;</a:t>
            </a:r>
          </a:p>
          <a:p>
            <a:endParaRPr lang="pt-BR" altLang="pt-BR" sz="1600" b="1" dirty="0">
              <a:solidFill>
                <a:srgbClr val="0000FF"/>
              </a:solidFill>
            </a:endParaRPr>
          </a:p>
          <a:p>
            <a:r>
              <a:rPr lang="pt-BR" altLang="pt-BR" b="1" dirty="0">
                <a:solidFill>
                  <a:srgbClr val="0000FF"/>
                </a:solidFill>
              </a:rPr>
              <a:t>- se a &gt; 0,2</a:t>
            </a:r>
            <a:r>
              <a:rPr lang="pt-BR" altLang="pt-BR" b="1" dirty="0">
                <a:solidFill>
                  <a:srgbClr val="0000FF"/>
                </a:solidFill>
                <a:sym typeface="MT Extra" pitchFamily="18" charset="2"/>
              </a:rPr>
              <a:t></a:t>
            </a:r>
            <a:r>
              <a:rPr lang="pt-BR" altLang="pt-BR" b="1" baseline="-25000" dirty="0">
                <a:solidFill>
                  <a:srgbClr val="0000FF"/>
                </a:solidFill>
              </a:rPr>
              <a:t>01</a:t>
            </a:r>
            <a:r>
              <a:rPr lang="pt-BR" altLang="pt-BR" b="1" dirty="0">
                <a:solidFill>
                  <a:srgbClr val="0000FF"/>
                </a:solidFill>
              </a:rPr>
              <a:t>	  </a:t>
            </a:r>
            <a:r>
              <a:rPr lang="pt-BR" altLang="pt-BR" b="1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pt-BR" altLang="pt-BR" b="1" dirty="0">
                <a:solidFill>
                  <a:srgbClr val="0000FF"/>
                </a:solidFill>
              </a:rPr>
              <a:t>   as emendas ocorrem em seções diferentes.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45E63E-011E-4141-9FEA-DE3C96533B78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48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277813" y="1628800"/>
            <a:ext cx="91440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 i="1" dirty="0">
                <a:solidFill>
                  <a:srgbClr val="0000FF"/>
                </a:solidFill>
                <a:cs typeface="Times New Roman" pitchFamily="18" charset="0"/>
              </a:rPr>
              <a:t>Tabela 3 – Proporção máxima de barras tracionadas emendadas.</a:t>
            </a:r>
            <a:endParaRPr lang="pt-BR" altLang="pt-BR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48132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655977"/>
              </p:ext>
            </p:extLst>
          </p:nvPr>
        </p:nvGraphicFramePr>
        <p:xfrm>
          <a:off x="1328738" y="2291357"/>
          <a:ext cx="6683375" cy="401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Document" r:id="rId4" imgW="6728637" imgH="4052928" progId="Word.Document.8">
                  <p:embed/>
                </p:oleObj>
              </mc:Choice>
              <mc:Fallback>
                <p:oleObj name="Document" r:id="rId4" imgW="6728637" imgH="4052928" progId="Word.Document.8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2291357"/>
                        <a:ext cx="6683375" cy="401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63613" y="908050"/>
            <a:ext cx="7772400" cy="5365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0" lang="pt-BR" altLang="pt-BR" sz="2400" b="1" kern="0" smtClean="0">
                <a:cs typeface="Times New Roman" pitchFamily="18" charset="0"/>
              </a:rPr>
              <a:t>6.1.1 Proporção de Barras Emendadas</a:t>
            </a:r>
            <a:endParaRPr kumimoji="0" lang="pt-BR" altLang="pt-BR" sz="2400" b="1" kern="0" dirty="0" smtClean="0">
              <a:cs typeface="Times New Roman" pitchFamily="18" charset="0"/>
            </a:endParaRPr>
          </a:p>
        </p:txBody>
      </p:sp>
      <p:sp>
        <p:nvSpPr>
          <p:cNvPr id="48134" name="Retângulo 1"/>
          <p:cNvSpPr>
            <a:spLocks noChangeArrowheads="1"/>
          </p:cNvSpPr>
          <p:nvPr/>
        </p:nvSpPr>
        <p:spPr bwMode="auto">
          <a:xfrm>
            <a:off x="963613" y="5301208"/>
            <a:ext cx="7772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b="1" i="1" dirty="0">
                <a:solidFill>
                  <a:srgbClr val="0000FF"/>
                </a:solidFill>
              </a:rPr>
              <a:t>“Quando se tratar de armadura permanentemente </a:t>
            </a:r>
            <a:r>
              <a:rPr lang="pt-BR" b="1" i="1" u="sng" dirty="0">
                <a:solidFill>
                  <a:srgbClr val="0000FF"/>
                </a:solidFill>
              </a:rPr>
              <a:t>comprimida ou de distribuição</a:t>
            </a:r>
            <a:r>
              <a:rPr lang="pt-BR" b="1" i="1" dirty="0">
                <a:solidFill>
                  <a:srgbClr val="0000FF"/>
                </a:solidFill>
              </a:rPr>
              <a:t>, todas as barras podem ser emendadas na mesma seção.</a:t>
            </a:r>
            <a:r>
              <a:rPr lang="pt-BR" b="1" dirty="0">
                <a:solidFill>
                  <a:srgbClr val="0000FF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0DC851-05D5-4BF7-805C-1CB99DE7B6EA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49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772400" cy="1143000"/>
          </a:xfrm>
        </p:spPr>
        <p:txBody>
          <a:bodyPr/>
          <a:lstStyle/>
          <a:p>
            <a:pPr marL="952500" indent="-952500" eaLnBrk="1" hangingPunct="1"/>
            <a:r>
              <a:rPr lang="pt-BR" altLang="pt-BR" b="1" smtClean="0">
                <a:cs typeface="Times New Roman" pitchFamily="18" charset="0"/>
              </a:rPr>
              <a:t>6.1.2 Comprimento de Traspasse de Barras Isoladas Tracionadas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367088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graphicFrame>
        <p:nvGraphicFramePr>
          <p:cNvPr id="49157" name="Object 3"/>
          <p:cNvGraphicFramePr>
            <a:graphicFrameLocks noChangeAspect="1"/>
          </p:cNvGraphicFramePr>
          <p:nvPr/>
        </p:nvGraphicFramePr>
        <p:xfrm>
          <a:off x="1752600" y="2286000"/>
          <a:ext cx="556260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r:id="rId3" imgW="2413000" imgH="711200" progId="Equation.3">
                  <p:embed/>
                </p:oleObj>
              </mc:Choice>
              <mc:Fallback>
                <p:oleObj r:id="rId3" imgW="2413000" imgH="71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0"/>
                        <a:ext cx="5562600" cy="1649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504825" y="4313238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 i="1">
                <a:solidFill>
                  <a:srgbClr val="0000FF"/>
                </a:solidFill>
                <a:cs typeface="Times New Roman" pitchFamily="18" charset="0"/>
              </a:rPr>
              <a:t>Tabela 4 – Valores do coeficiente </a:t>
            </a:r>
            <a:r>
              <a:rPr lang="pt-BR" altLang="pt-BR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pt-BR" altLang="pt-BR" b="1" baseline="-30000">
                <a:solidFill>
                  <a:srgbClr val="0000FF"/>
                </a:solidFill>
                <a:cs typeface="Times New Roman" pitchFamily="18" charset="0"/>
              </a:rPr>
              <a:t>0t</a:t>
            </a:r>
            <a:r>
              <a:rPr lang="pt-BR" altLang="pt-BR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.</a:t>
            </a:r>
            <a:endParaRPr lang="pt-BR" altLang="pt-BR" sz="2800" b="1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91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379605"/>
              </p:ext>
            </p:extLst>
          </p:nvPr>
        </p:nvGraphicFramePr>
        <p:xfrm>
          <a:off x="1258888" y="4873649"/>
          <a:ext cx="7232650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Documento" r:id="rId5" imgW="6132576" imgH="1231392" progId="Word.Document.8">
                  <p:embed/>
                </p:oleObj>
              </mc:Choice>
              <mc:Fallback>
                <p:oleObj name="Documento" r:id="rId5" imgW="6132576" imgH="1231392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873649"/>
                        <a:ext cx="7232650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2D5288-1D51-4ADF-A583-93B16CB9474C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5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620713"/>
            <a:ext cx="7208837" cy="863600"/>
          </a:xfrm>
        </p:spPr>
        <p:txBody>
          <a:bodyPr/>
          <a:lstStyle/>
          <a:p>
            <a:pPr marL="266700" indent="-266700" eaLnBrk="1" hangingPunct="1"/>
            <a:r>
              <a:rPr lang="pt-BR" altLang="pt-BR" sz="2000" b="1" smtClean="0">
                <a:cs typeface="Times New Roman" pitchFamily="18" charset="0"/>
              </a:rPr>
              <a:t>1. CLASSIFICAÇÃO DA ADERÊNCIA ENTRE CONCRETO E ARMADURA</a:t>
            </a:r>
            <a:r>
              <a:rPr lang="pt-BR" altLang="pt-BR" sz="2000" smtClean="0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30238" y="4652963"/>
            <a:ext cx="79200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Aderência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por </a:t>
            </a:r>
            <a:r>
              <a:rPr lang="pt-BR" altLang="pt-BR" sz="2000" i="1" u="sng" dirty="0">
                <a:solidFill>
                  <a:srgbClr val="0000FF"/>
                </a:solidFill>
                <a:cs typeface="Times New Roman" pitchFamily="18" charset="0"/>
              </a:rPr>
              <a:t>adesão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 em barra nervurada (REYES, 2009).</a:t>
            </a:r>
            <a:endParaRPr lang="pt-BR" altLang="pt-BR" sz="2000" b="1" i="1" dirty="0">
              <a:solidFill>
                <a:srgbClr val="660066"/>
              </a:solidFill>
              <a:cs typeface="Times New Roman" pitchFamily="18" charset="0"/>
            </a:endParaRPr>
          </a:p>
        </p:txBody>
      </p:sp>
      <p:pic>
        <p:nvPicPr>
          <p:cNvPr id="6149" name="Image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>
            <a:fillRect/>
          </a:stretch>
        </p:blipFill>
        <p:spPr bwMode="auto">
          <a:xfrm>
            <a:off x="2178050" y="1916113"/>
            <a:ext cx="482441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00E54D-653B-4300-815E-A72FCA4AFA97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50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772400" cy="1143000"/>
          </a:xfrm>
        </p:spPr>
        <p:txBody>
          <a:bodyPr/>
          <a:lstStyle/>
          <a:p>
            <a:pPr marL="952500" indent="-952500" eaLnBrk="1" hangingPunct="1"/>
            <a:r>
              <a:rPr lang="pt-BR" altLang="pt-BR" b="1" smtClean="0">
                <a:cs typeface="Times New Roman" pitchFamily="18" charset="0"/>
              </a:rPr>
              <a:t>6.1.3 Comprimento de Traspasse de Barras Isoladas Comprimidas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548063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graphicFrame>
        <p:nvGraphicFramePr>
          <p:cNvPr id="50181" name="Object 3"/>
          <p:cNvGraphicFramePr>
            <a:graphicFrameLocks noChangeAspect="1"/>
          </p:cNvGraphicFramePr>
          <p:nvPr/>
        </p:nvGraphicFramePr>
        <p:xfrm>
          <a:off x="1219200" y="2209800"/>
          <a:ext cx="5595938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r:id="rId3" imgW="2044700" imgH="711200" progId="Equation.3">
                  <p:embed/>
                </p:oleObj>
              </mc:Choice>
              <mc:Fallback>
                <p:oleObj r:id="rId3" imgW="2044700" imgH="71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800"/>
                        <a:ext cx="5595938" cy="19526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5913A9-91A8-43C5-ACC3-4DF3F1873A4F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51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772400" cy="1143000"/>
          </a:xfrm>
        </p:spPr>
        <p:txBody>
          <a:bodyPr/>
          <a:lstStyle/>
          <a:p>
            <a:pPr marL="952500" indent="-952500" eaLnBrk="1" hangingPunct="1"/>
            <a:r>
              <a:rPr lang="pt-BR" altLang="pt-BR" b="1" smtClean="0">
                <a:cs typeface="Times New Roman" pitchFamily="18" charset="0"/>
              </a:rPr>
              <a:t>6.1.4 Armadura Transversal nas Emendas por Traspasse de Barras Isoladas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066800" y="2362200"/>
            <a:ext cx="7466013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 b="1">
                <a:solidFill>
                  <a:srgbClr val="0000FF"/>
                </a:solidFill>
                <a:cs typeface="Times New Roman" pitchFamily="18" charset="0"/>
              </a:rPr>
              <a:t>Com o objetivo de combater as tensões transversais de tração, que podem originar fissuras na região da emenda, a NBR 6118 recomenda adotar armadura transversal à emenda, em função da emenda ser de barras tracionadas, comprimidas ou fazer parte de armadura secundária.</a:t>
            </a:r>
            <a:r>
              <a:rPr lang="en-US" altLang="pt-BR" sz="3200" b="1">
                <a:solidFill>
                  <a:srgbClr val="0000FF"/>
                </a:solidFill>
              </a:rPr>
              <a:t> </a:t>
            </a:r>
            <a:endParaRPr lang="en-US" altLang="pt-BR" sz="4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11F9C2-513E-475E-83EB-DC2CFEB7A46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52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>
                <a:cs typeface="Times New Roman" pitchFamily="18" charset="0"/>
              </a:rPr>
              <a:t>6.1.4.1 Armadura Principal Tracionada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838200" y="1406525"/>
            <a:ext cx="76962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 algn="just">
              <a:tabLst>
                <a:tab pos="676275" algn="l"/>
              </a:tabLst>
            </a:pPr>
            <a:r>
              <a:rPr lang="pt-BR" altLang="pt-BR" b="1">
                <a:solidFill>
                  <a:srgbClr val="0000FF"/>
                </a:solidFill>
                <a:cs typeface="Times New Roman" pitchFamily="18" charset="0"/>
              </a:rPr>
              <a:t>	Quando </a:t>
            </a:r>
            <a:r>
              <a:rPr lang="pt-BR" altLang="pt-BR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</a:t>
            </a:r>
            <a:r>
              <a:rPr lang="pt-BR" altLang="pt-BR" b="1">
                <a:solidFill>
                  <a:srgbClr val="0000FF"/>
                </a:solidFill>
                <a:cs typeface="Times New Roman" pitchFamily="18" charset="0"/>
              </a:rPr>
              <a:t> &lt; 16 mm ou a proporção de barras emendadas na mesma seção for menor que 25 %, a área da armadura transversal deve resistir a 25 % da força longitudinal atuante na barra.</a:t>
            </a:r>
            <a:endParaRPr lang="pt-BR" altLang="pt-BR" sz="2800" b="1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  <a:p>
            <a:pPr indent="-228600" algn="just" eaLnBrk="0" hangingPunct="0">
              <a:tabLst>
                <a:tab pos="676275" algn="l"/>
              </a:tabLst>
            </a:pPr>
            <a:r>
              <a:rPr lang="pt-BR" altLang="pt-BR" b="1" i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	</a:t>
            </a:r>
            <a:r>
              <a:rPr lang="pt-BR" altLang="pt-BR" b="1" i="1">
                <a:solidFill>
                  <a:srgbClr val="008000"/>
                </a:solidFill>
                <a:cs typeface="Times New Roman" pitchFamily="18" charset="0"/>
                <a:sym typeface="Symbol" pitchFamily="18" charset="2"/>
              </a:rPr>
              <a:t>Nos casos em que </a:t>
            </a:r>
            <a:r>
              <a:rPr lang="pt-BR" altLang="pt-BR" b="1" i="1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pt-BR" altLang="pt-BR" b="1" i="1">
                <a:solidFill>
                  <a:srgbClr val="008000"/>
                </a:solidFill>
                <a:cs typeface="Times New Roman" pitchFamily="18" charset="0"/>
                <a:sym typeface="Symbol" pitchFamily="18" charset="2"/>
              </a:rPr>
              <a:t></a:t>
            </a:r>
            <a:r>
              <a:rPr lang="pt-BR" altLang="pt-BR" b="1" i="1">
                <a:solidFill>
                  <a:srgbClr val="008000"/>
                </a:solidFill>
                <a:cs typeface="Times New Roman" pitchFamily="18" charset="0"/>
              </a:rPr>
              <a:t> 16 mm ou quando a proporção de barras emendadas na mesma seção for maior ou igual a 25 %, a armadura transversal deve</a:t>
            </a:r>
            <a:r>
              <a:rPr lang="pt-BR" altLang="pt-BR" b="1" i="1">
                <a:solidFill>
                  <a:srgbClr val="008000"/>
                </a:solidFill>
                <a:cs typeface="Times New Roman" pitchFamily="18" charset="0"/>
                <a:sym typeface="Symbol" pitchFamily="18" charset="2"/>
              </a:rPr>
              <a:t>:</a:t>
            </a:r>
            <a:endParaRPr lang="pt-BR" altLang="pt-BR" sz="2800" b="1">
              <a:solidFill>
                <a:srgbClr val="008000"/>
              </a:solidFill>
              <a:cs typeface="Times New Roman" pitchFamily="18" charset="0"/>
              <a:sym typeface="Symbol" pitchFamily="18" charset="2"/>
            </a:endParaRPr>
          </a:p>
          <a:p>
            <a:pPr indent="-228600" algn="just" eaLnBrk="0" hangingPunct="0">
              <a:tabLst>
                <a:tab pos="676275" algn="l"/>
              </a:tabLst>
            </a:pPr>
            <a:r>
              <a:rPr lang="pt-BR" altLang="pt-BR" b="1" i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a) ser capaz de resistir a uma força igual à de uma barra emendada, considerando os ramos paralelos ao plano da emenda;</a:t>
            </a:r>
            <a:endParaRPr lang="pt-BR" altLang="pt-BR" sz="2800" b="1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  <a:p>
            <a:pPr indent="-228600" algn="just" eaLnBrk="0" hangingPunct="0">
              <a:tabLst>
                <a:tab pos="676275" algn="l"/>
              </a:tabLst>
            </a:pPr>
            <a:r>
              <a:rPr lang="pt-BR" altLang="pt-BR" b="1" i="1">
                <a:solidFill>
                  <a:srgbClr val="660066"/>
                </a:solidFill>
                <a:cs typeface="Times New Roman" pitchFamily="18" charset="0"/>
                <a:sym typeface="Symbol" pitchFamily="18" charset="2"/>
              </a:rPr>
              <a:t>b) ser constituída por barras fechadas se a distância entre as duas barras mais próximas de duas emendas na mesma seção for &lt; 10 </a:t>
            </a:r>
            <a:r>
              <a:rPr lang="pt-BR" altLang="pt-BR" b="1" i="1">
                <a:solidFill>
                  <a:srgbClr val="660066"/>
                </a:solidFill>
                <a:cs typeface="Times New Roman" pitchFamily="18" charset="0"/>
              </a:rPr>
              <a:t> (</a:t>
            </a:r>
            <a:r>
              <a:rPr lang="pt-BR" altLang="pt-BR" b="1" i="1">
                <a:solidFill>
                  <a:srgbClr val="660066"/>
                </a:solidFill>
                <a:cs typeface="Times New Roman" pitchFamily="18" charset="0"/>
                <a:sym typeface="Symbol" pitchFamily="18" charset="2"/>
              </a:rPr>
              <a:t></a:t>
            </a:r>
            <a:r>
              <a:rPr lang="pt-BR" altLang="pt-BR" b="1" i="1">
                <a:solidFill>
                  <a:srgbClr val="660066"/>
                </a:solidFill>
                <a:cs typeface="Times New Roman" pitchFamily="18" charset="0"/>
              </a:rPr>
              <a:t> = diâmetro da barra emendada);</a:t>
            </a:r>
            <a:endParaRPr lang="pt-BR" altLang="pt-BR" sz="2800" b="1">
              <a:solidFill>
                <a:srgbClr val="660066"/>
              </a:solidFill>
              <a:cs typeface="Times New Roman" pitchFamily="18" charset="0"/>
              <a:sym typeface="Symbol" pitchFamily="18" charset="2"/>
            </a:endParaRPr>
          </a:p>
          <a:p>
            <a:pPr indent="-228600" algn="just" eaLnBrk="0" hangingPunct="0">
              <a:tabLst>
                <a:tab pos="676275" algn="l"/>
              </a:tabLst>
            </a:pPr>
            <a:r>
              <a:rPr lang="pt-BR" altLang="pt-BR" b="1" i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c) concentrar-se nos terços extremos da emenda.</a:t>
            </a:r>
            <a:endParaRPr lang="pt-BR" altLang="pt-BR" sz="2800" b="1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FCE00C-32F9-46D5-859D-59961F8E7A27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53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143000" y="5661025"/>
            <a:ext cx="7467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Disposição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da armadura </a:t>
            </a:r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transversal nas emendas </a:t>
            </a:r>
          </a:p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de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barras </a:t>
            </a:r>
            <a:r>
              <a:rPr lang="pt-BR" altLang="pt-BR" sz="2000" i="1" u="sng" dirty="0">
                <a:solidFill>
                  <a:srgbClr val="0000FF"/>
                </a:solidFill>
                <a:cs typeface="Times New Roman" pitchFamily="18" charset="0"/>
              </a:rPr>
              <a:t>tracionadas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pt-BR" altLang="pt-BR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53252" name="Object 2"/>
          <p:cNvGraphicFramePr>
            <a:graphicFrameLocks noChangeAspect="1"/>
          </p:cNvGraphicFramePr>
          <p:nvPr/>
        </p:nvGraphicFramePr>
        <p:xfrm>
          <a:off x="1168400" y="1520825"/>
          <a:ext cx="693420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r:id="rId3" imgW="8572500" imgH="5162550" progId="AutoCAD.Drawing.15">
                  <p:embed/>
                </p:oleObj>
              </mc:Choice>
              <mc:Fallback>
                <p:oleObj r:id="rId3" imgW="8572500" imgH="5162550" progId="AutoCAD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520825"/>
                        <a:ext cx="6934200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0" y="2030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836613"/>
            <a:ext cx="7772400" cy="4635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0" lang="pt-BR" altLang="pt-BR" sz="2400" b="1" kern="0" smtClean="0">
                <a:cs typeface="Times New Roman" pitchFamily="18" charset="0"/>
              </a:rPr>
              <a:t>6.1.4.1 Armadura Principal Tracionada</a:t>
            </a:r>
            <a:endParaRPr kumimoji="0" lang="pt-BR" altLang="pt-BR" sz="2400" b="1" kern="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B5C4E8-ED16-4C11-94A2-99B16B207143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54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>
                <a:cs typeface="Times New Roman" pitchFamily="18" charset="0"/>
              </a:rPr>
              <a:t>6.1.4.2 Armadura Principal Comprimida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524000" y="5546725"/>
            <a:ext cx="6172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Disposição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da armadura transversal nas emendas de barras </a:t>
            </a:r>
            <a:r>
              <a:rPr lang="pt-BR" altLang="pt-BR" sz="2000" i="1" u="sng" dirty="0">
                <a:solidFill>
                  <a:srgbClr val="0000FF"/>
                </a:solidFill>
                <a:cs typeface="Times New Roman" pitchFamily="18" charset="0"/>
              </a:rPr>
              <a:t>comprimidas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pt-BR" altLang="pt-BR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54277" name="Object 3"/>
          <p:cNvGraphicFramePr>
            <a:graphicFrameLocks noChangeAspect="1"/>
          </p:cNvGraphicFramePr>
          <p:nvPr/>
        </p:nvGraphicFramePr>
        <p:xfrm>
          <a:off x="1371600" y="1447800"/>
          <a:ext cx="6400800" cy="386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r:id="rId3" imgW="8572500" imgH="5162550" progId="AutoCAD.Drawing.15">
                  <p:embed/>
                </p:oleObj>
              </mc:Choice>
              <mc:Fallback>
                <p:oleObj r:id="rId3" imgW="8572500" imgH="5162550" progId="AutoCAD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6400800" cy="386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0" y="1992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11F9C2-513E-475E-83EB-DC2CFEB7A46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55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08720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b="1" dirty="0">
                <a:cs typeface="Times New Roman" pitchFamily="18" charset="0"/>
              </a:rPr>
              <a:t>6.1.4.4 Emendas por Traspasse em Feixes de Barras</a:t>
            </a:r>
            <a:endParaRPr lang="pt-BR" altLang="pt-BR" b="1" dirty="0" smtClean="0">
              <a:cs typeface="Times New Roman" pitchFamily="18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827584" y="2266994"/>
            <a:ext cx="7696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 algn="just">
              <a:tabLst>
                <a:tab pos="676275" algn="l"/>
              </a:tabLst>
            </a:pPr>
            <a:r>
              <a:rPr lang="pt-BR" altLang="pt-BR" sz="2800" b="1" dirty="0" smtClean="0">
                <a:solidFill>
                  <a:srgbClr val="0000FF"/>
                </a:solidFill>
                <a:cs typeface="Times New Roman" pitchFamily="18" charset="0"/>
              </a:rPr>
              <a:t>“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</a:rPr>
              <a:t>Podem ser feitas emendas por traspasse em feixes de barras quando, respeitado </a:t>
            </a:r>
            <a:r>
              <a:rPr lang="pt-BR" altLang="pt-BR" sz="2800" b="1" i="1" dirty="0" smtClean="0">
                <a:solidFill>
                  <a:srgbClr val="0000FF"/>
                </a:solidFill>
                <a:cs typeface="Times New Roman" pitchFamily="18" charset="0"/>
              </a:rPr>
              <a:t>o estabelecido 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</a:rPr>
              <a:t>em 9.5.2, as barras constituintes do feixe forem emendadas uma de cada vez, </a:t>
            </a:r>
            <a:r>
              <a:rPr lang="pt-BR" altLang="pt-BR" sz="2800" b="1" i="1" dirty="0" smtClean="0">
                <a:solidFill>
                  <a:srgbClr val="0000FF"/>
                </a:solidFill>
                <a:cs typeface="Times New Roman" pitchFamily="18" charset="0"/>
              </a:rPr>
              <a:t>desde que 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</a:rPr>
              <a:t>em qualquer seção do feixe emendado não resultem mais de quatro barras. As emendas </a:t>
            </a:r>
            <a:r>
              <a:rPr lang="pt-BR" altLang="pt-BR" sz="2800" b="1" i="1" dirty="0" smtClean="0">
                <a:solidFill>
                  <a:srgbClr val="0000FF"/>
                </a:solidFill>
                <a:cs typeface="Times New Roman" pitchFamily="18" charset="0"/>
              </a:rPr>
              <a:t>das barras 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</a:rPr>
              <a:t>do feixe devem ser separadas entre si 1,3 vez o comprimento de emenda individual de cada</a:t>
            </a:r>
          </a:p>
          <a:p>
            <a:pPr indent="-228600" algn="just">
              <a:tabLst>
                <a:tab pos="676275" algn="l"/>
              </a:tabLst>
            </a:pP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</a:rPr>
              <a:t>uma</a:t>
            </a:r>
            <a:r>
              <a:rPr lang="pt-BR" altLang="pt-BR" sz="2800" b="1" dirty="0">
                <a:solidFill>
                  <a:srgbClr val="0000FF"/>
                </a:solidFill>
                <a:cs typeface="Times New Roman" pitchFamily="18" charset="0"/>
              </a:rPr>
              <a:t>.” (NBR 6118, 9.5.2.5)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	</a:t>
            </a:r>
            <a:endParaRPr lang="pt-BR" altLang="pt-BR" sz="3200" b="1" dirty="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75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11F9C2-513E-475E-83EB-DC2CFEB7A46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56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08720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b="1" dirty="0">
                <a:cs typeface="Times New Roman" pitchFamily="18" charset="0"/>
              </a:rPr>
              <a:t>6.2 Emenda por Luvas Rosqueadas ou Prensadas</a:t>
            </a:r>
            <a:endParaRPr lang="pt-BR" altLang="pt-BR" b="1" dirty="0" smtClean="0">
              <a:cs typeface="Times New Roman" pitchFamily="18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827584" y="2266994"/>
            <a:ext cx="7696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 algn="just">
              <a:tabLst>
                <a:tab pos="676275" algn="l"/>
              </a:tabLst>
            </a:pPr>
            <a:r>
              <a:rPr lang="pt-BR" altLang="pt-BR" sz="2800" b="1" dirty="0">
                <a:solidFill>
                  <a:srgbClr val="0000FF"/>
                </a:solidFill>
                <a:cs typeface="Times New Roman" pitchFamily="18" charset="0"/>
              </a:rPr>
              <a:t>“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</a:rPr>
              <a:t>Para emendas rosqueadas ou prensadas a resistência da emenda deve atender </a:t>
            </a:r>
            <a:r>
              <a:rPr lang="pt-BR" altLang="pt-BR" sz="2800" b="1" i="1" dirty="0" smtClean="0">
                <a:solidFill>
                  <a:srgbClr val="0000FF"/>
                </a:solidFill>
                <a:cs typeface="Times New Roman" pitchFamily="18" charset="0"/>
              </a:rPr>
              <a:t>aos requisitos 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</a:rPr>
              <a:t>de normas específicas. Na ausência destas, a resistência deve ser no mínimo 15 % </a:t>
            </a:r>
            <a:r>
              <a:rPr lang="pt-BR" altLang="pt-BR" sz="2800" b="1" i="1" dirty="0" smtClean="0">
                <a:solidFill>
                  <a:srgbClr val="0000FF"/>
                </a:solidFill>
                <a:cs typeface="Times New Roman" pitchFamily="18" charset="0"/>
              </a:rPr>
              <a:t>maior que 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</a:rPr>
              <a:t>a resistência de escoamento da barra a ser emendada, obtida em ensaio</a:t>
            </a:r>
            <a:r>
              <a:rPr lang="pt-BR" altLang="pt-BR" sz="2800" b="1" dirty="0">
                <a:solidFill>
                  <a:srgbClr val="0000FF"/>
                </a:solidFill>
                <a:cs typeface="Times New Roman" pitchFamily="18" charset="0"/>
              </a:rPr>
              <a:t>.” (NBR 6118, 9.5.3)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	</a:t>
            </a:r>
            <a:endParaRPr lang="pt-BR" altLang="pt-BR" sz="3200" b="1" dirty="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67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11F9C2-513E-475E-83EB-DC2CFEB7A46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57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80728"/>
            <a:ext cx="7772400" cy="638944"/>
          </a:xfrm>
        </p:spPr>
        <p:txBody>
          <a:bodyPr/>
          <a:lstStyle/>
          <a:p>
            <a:pPr eaLnBrk="1" hangingPunct="1"/>
            <a:r>
              <a:rPr lang="pt-BR" altLang="pt-BR" b="1" dirty="0">
                <a:cs typeface="Times New Roman" pitchFamily="18" charset="0"/>
              </a:rPr>
              <a:t>6.3 Emendas por Solda</a:t>
            </a:r>
            <a:endParaRPr lang="pt-BR" altLang="pt-BR" b="1" dirty="0" smtClean="0">
              <a:cs typeface="Times New Roman" pitchFamily="18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827584" y="1905794"/>
            <a:ext cx="7696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 algn="just">
              <a:tabLst>
                <a:tab pos="676275" algn="l"/>
              </a:tabLst>
            </a:pPr>
            <a:r>
              <a:rPr lang="pt-BR" altLang="pt-BR" sz="2800" b="1" dirty="0">
                <a:solidFill>
                  <a:srgbClr val="0000FF"/>
                </a:solidFill>
                <a:cs typeface="Times New Roman" pitchFamily="18" charset="0"/>
              </a:rPr>
              <a:t>Segundo a NBR 6118 (9.5.4), “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</a:rPr>
              <a:t>As emendas por solda exigem cuidados especiais quanto </a:t>
            </a:r>
            <a:r>
              <a:rPr lang="pt-BR" altLang="pt-BR" sz="2800" b="1" i="1" dirty="0" smtClean="0">
                <a:solidFill>
                  <a:srgbClr val="0000FF"/>
                </a:solidFill>
                <a:cs typeface="Times New Roman" pitchFamily="18" charset="0"/>
              </a:rPr>
              <a:t>à composição 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</a:rPr>
              <a:t>química dos aços e dos eletrodos e quanto às operações de soldagem que </a:t>
            </a:r>
            <a:r>
              <a:rPr lang="pt-BR" altLang="pt-BR" sz="2800" b="1" i="1" dirty="0" smtClean="0">
                <a:solidFill>
                  <a:srgbClr val="0000FF"/>
                </a:solidFill>
                <a:cs typeface="Times New Roman" pitchFamily="18" charset="0"/>
              </a:rPr>
              <a:t>devem atender 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</a:rPr>
              <a:t>às especificações de controle do aquecimento e resfriamento da barra, conforme </a:t>
            </a:r>
            <a:r>
              <a:rPr lang="pt-BR" altLang="pt-BR" sz="2800" b="1" i="1" dirty="0" smtClean="0">
                <a:solidFill>
                  <a:srgbClr val="0000FF"/>
                </a:solidFill>
                <a:cs typeface="Times New Roman" pitchFamily="18" charset="0"/>
              </a:rPr>
              <a:t>normas específicas</a:t>
            </a:r>
            <a:r>
              <a:rPr lang="pt-BR" altLang="pt-BR" sz="2800" b="1" i="1" dirty="0">
                <a:solidFill>
                  <a:srgbClr val="0000FF"/>
                </a:solidFill>
                <a:cs typeface="Times New Roman" pitchFamily="18" charset="0"/>
              </a:rPr>
              <a:t>. As emendas por solda podem ser:</a:t>
            </a:r>
            <a:endParaRPr lang="pt-BR" altLang="pt-BR" sz="3200" b="1" i="1" dirty="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11F9C2-513E-475E-83EB-DC2CFEB7A46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58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7772400" cy="638944"/>
          </a:xfrm>
        </p:spPr>
        <p:txBody>
          <a:bodyPr/>
          <a:lstStyle/>
          <a:p>
            <a:pPr eaLnBrk="1" hangingPunct="1"/>
            <a:r>
              <a:rPr lang="pt-BR" altLang="pt-BR" b="1" dirty="0">
                <a:cs typeface="Times New Roman" pitchFamily="18" charset="0"/>
              </a:rPr>
              <a:t>6.3 Emendas por Solda</a:t>
            </a:r>
            <a:endParaRPr lang="pt-BR" altLang="pt-BR" b="1" dirty="0" smtClean="0">
              <a:cs typeface="Times New Roman" pitchFamily="18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827584" y="1556792"/>
            <a:ext cx="76962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 algn="just">
              <a:tabLst>
                <a:tab pos="676275" algn="l"/>
              </a:tabLst>
            </a:pP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- de topo, por caldeamento, para bitola não menor que 10 mm;</a:t>
            </a:r>
          </a:p>
          <a:p>
            <a:pPr indent="-228600" algn="just">
              <a:tabLst>
                <a:tab pos="676275" algn="l"/>
              </a:tabLst>
            </a:pP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- de topo, com eletrodo, para bitola não menor que 20 mm;</a:t>
            </a:r>
          </a:p>
          <a:p>
            <a:pPr indent="-228600" algn="just">
              <a:tabLst>
                <a:tab pos="676275" algn="l"/>
              </a:tabLst>
            </a:pP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- por traspasse com pelo menos dois cordões de solda longitudinais, cada um deles 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com comprimento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não inferior a 5 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 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afastados no mínimo 5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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(ver Figura 9.6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);</a:t>
            </a:r>
          </a:p>
          <a:p>
            <a:pPr indent="-228600" algn="just">
              <a:tabLst>
                <a:tab pos="676275" algn="l"/>
              </a:tabLst>
            </a:pP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com outras barras justapostas (</a:t>
            </a:r>
            <a:r>
              <a:rPr lang="pt-BR" altLang="pt-BR" sz="2600" b="1" i="1" dirty="0" err="1">
                <a:solidFill>
                  <a:srgbClr val="0000FF"/>
                </a:solidFill>
                <a:cs typeface="Times New Roman" pitchFamily="18" charset="0"/>
              </a:rPr>
              <a:t>cobrejuntas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), com cordões de solda longitudinais, 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fazendo-se coincidir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o eixo </a:t>
            </a:r>
            <a:r>
              <a:rPr lang="pt-BR" altLang="pt-BR" sz="2600" b="1" i="1" dirty="0" err="1">
                <a:solidFill>
                  <a:srgbClr val="0000FF"/>
                </a:solidFill>
                <a:cs typeface="Times New Roman" pitchFamily="18" charset="0"/>
              </a:rPr>
              <a:t>baricêntrico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 do conjunto com o eixo longitudinal das barras emendadas, 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devendo cada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cordão ter comprimento de pelo menos 5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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(ver Figura 9.6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).</a:t>
            </a:r>
            <a:endParaRPr lang="pt-BR" altLang="pt-BR" b="1" dirty="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64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11F9C2-513E-475E-83EB-DC2CFEB7A46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59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7772400" cy="638944"/>
          </a:xfrm>
        </p:spPr>
        <p:txBody>
          <a:bodyPr/>
          <a:lstStyle/>
          <a:p>
            <a:pPr eaLnBrk="1" hangingPunct="1"/>
            <a:r>
              <a:rPr lang="pt-BR" altLang="pt-BR" b="1" dirty="0">
                <a:cs typeface="Times New Roman" pitchFamily="18" charset="0"/>
              </a:rPr>
              <a:t>6.3 Emendas por Solda</a:t>
            </a:r>
            <a:endParaRPr lang="pt-BR" altLang="pt-BR" b="1" dirty="0" smtClean="0">
              <a:cs typeface="Times New Roman" pitchFamily="18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7"/>
          <a:stretch/>
        </p:blipFill>
        <p:spPr bwMode="auto">
          <a:xfrm>
            <a:off x="2687959" y="1556792"/>
            <a:ext cx="4434125" cy="47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91680" y="6334125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i="1" dirty="0">
                <a:solidFill>
                  <a:srgbClr val="0000FF"/>
                </a:solidFill>
              </a:rPr>
              <a:t>Emendas por solda (Figura 9.6 da NBR 6118). </a:t>
            </a:r>
          </a:p>
        </p:txBody>
      </p:sp>
    </p:spTree>
    <p:extLst>
      <p:ext uri="{BB962C8B-B14F-4D97-AF65-F5344CB8AC3E}">
        <p14:creationId xmlns:p14="http://schemas.microsoft.com/office/powerpoint/2010/main" val="23013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3E335F-ABE5-4C5A-B5F7-EE9247CD780B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6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28725"/>
            <a:ext cx="7772400" cy="687388"/>
          </a:xfrm>
        </p:spPr>
        <p:txBody>
          <a:bodyPr/>
          <a:lstStyle/>
          <a:p>
            <a:pPr algn="just" eaLnBrk="1" hangingPunct="1"/>
            <a:r>
              <a:rPr lang="pt-BR" altLang="pt-BR" sz="2800" b="1" smtClean="0">
                <a:solidFill>
                  <a:srgbClr val="0000FF"/>
                </a:solidFill>
                <a:cs typeface="Times New Roman" pitchFamily="18" charset="0"/>
              </a:rPr>
              <a:t>1.2 Aderência por Atrito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00050" y="6318250"/>
            <a:ext cx="8537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2000" i="1" dirty="0" err="1" smtClean="0">
                <a:solidFill>
                  <a:srgbClr val="0000FF"/>
                </a:solidFill>
                <a:cs typeface="Times New Roman" pitchFamily="18" charset="0"/>
              </a:rPr>
              <a:t>Aderência</a:t>
            </a:r>
            <a:r>
              <a:rPr lang="en-US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por</a:t>
            </a:r>
            <a:r>
              <a:rPr lang="en-US" altLang="pt-BR" sz="20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pt-BR" sz="2000" i="1" dirty="0" err="1">
                <a:solidFill>
                  <a:srgbClr val="0000FF"/>
                </a:solidFill>
                <a:cs typeface="Times New Roman" pitchFamily="18" charset="0"/>
              </a:rPr>
              <a:t>atrito</a:t>
            </a:r>
            <a:r>
              <a:rPr lang="en-US" altLang="pt-BR" sz="20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pt-BR" sz="2000" b="1" i="1" dirty="0">
                <a:solidFill>
                  <a:srgbClr val="0000FF"/>
                </a:solidFill>
                <a:cs typeface="Times New Roman" pitchFamily="18" charset="0"/>
              </a:rPr>
              <a:t>co</a:t>
            </a:r>
            <a:r>
              <a:rPr lang="pt-BR" altLang="pt-BR" sz="2000" b="1" i="1" dirty="0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 forças de confinamento</a:t>
            </a:r>
            <a:r>
              <a:rPr lang="en-US" altLang="pt-BR" sz="2000" i="1" dirty="0">
                <a:solidFill>
                  <a:srgbClr val="0000FF"/>
                </a:solidFill>
                <a:cs typeface="Times New Roman" pitchFamily="18" charset="0"/>
              </a:rPr>
              <a:t> (FUSCO, 2000).</a:t>
            </a:r>
            <a:endParaRPr lang="en-US" altLang="pt-BR" sz="2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296988" y="4405313"/>
          <a:ext cx="6875462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3" imgW="8572500" imgH="5162550" progId="AutoCAD.Drawing.16">
                  <p:embed/>
                </p:oleObj>
              </mc:Choice>
              <mc:Fallback>
                <p:oleObj r:id="rId3" imgW="8572500" imgH="5162550" progId="AutoCAD.Drawing.1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298" b="30273"/>
                      <a:stretch>
                        <a:fillRect/>
                      </a:stretch>
                    </p:blipFill>
                    <p:spPr bwMode="auto">
                      <a:xfrm>
                        <a:off x="1296988" y="4405313"/>
                        <a:ext cx="6875462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graphicFrame>
        <p:nvGraphicFramePr>
          <p:cNvPr id="7175" name="Objeto 2"/>
          <p:cNvGraphicFramePr>
            <a:graphicFrameLocks noChangeAspect="1"/>
          </p:cNvGraphicFramePr>
          <p:nvPr/>
        </p:nvGraphicFramePr>
        <p:xfrm>
          <a:off x="1403350" y="1989138"/>
          <a:ext cx="705802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r:id="rId5" imgW="9058275" imgH="4819650" progId="AutoCAD.Drawing.16">
                  <p:embed/>
                </p:oleObj>
              </mc:Choice>
              <mc:Fallback>
                <p:oleObj r:id="rId5" imgW="9058275" imgH="4819650" progId="AutoCAD.Drawing.16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342" t="22362" r="5812" b="29881"/>
                      <a:stretch>
                        <a:fillRect/>
                      </a:stretch>
                    </p:blipFill>
                    <p:spPr bwMode="auto">
                      <a:xfrm>
                        <a:off x="1403350" y="1989138"/>
                        <a:ext cx="7058025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970868" y="4005233"/>
            <a:ext cx="70022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Aderência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por atrito </a:t>
            </a:r>
            <a:r>
              <a:rPr lang="pt-BR" altLang="pt-BR" sz="2000" b="1" i="1" dirty="0">
                <a:solidFill>
                  <a:srgbClr val="0000FF"/>
                </a:solidFill>
                <a:cs typeface="Times New Roman" pitchFamily="18" charset="0"/>
              </a:rPr>
              <a:t>sem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 forças de confinamento (FUSCO, 2000).</a:t>
            </a:r>
            <a:endParaRPr lang="pt-BR" altLang="pt-BR" sz="4400" dirty="0">
              <a:solidFill>
                <a:srgbClr val="0000FF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7713" y="549275"/>
            <a:ext cx="72088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266700" indent="-266700" eaLnBrk="1" hangingPunct="1">
              <a:defRPr/>
            </a:pPr>
            <a:r>
              <a:rPr kumimoji="0" lang="pt-BR" altLang="pt-BR" sz="2000" b="1" kern="0" smtClean="0">
                <a:cs typeface="Times New Roman" pitchFamily="18" charset="0"/>
              </a:rPr>
              <a:t>1. CLASSIFICAÇÃO DA ADERÊNCIA ENTRE CONCRETO E ARMADURA</a:t>
            </a:r>
            <a:r>
              <a:rPr kumimoji="0" lang="pt-BR" altLang="pt-BR" sz="2000" kern="0" smtClean="0"/>
              <a:t> </a:t>
            </a:r>
            <a:endParaRPr kumimoji="0" lang="pt-BR" altLang="pt-BR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11F9C2-513E-475E-83EB-DC2CFEB7A46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60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7772400" cy="638944"/>
          </a:xfrm>
        </p:spPr>
        <p:txBody>
          <a:bodyPr/>
          <a:lstStyle/>
          <a:p>
            <a:pPr eaLnBrk="1" hangingPunct="1"/>
            <a:r>
              <a:rPr lang="pt-BR" altLang="pt-BR" b="1" dirty="0">
                <a:cs typeface="Times New Roman" pitchFamily="18" charset="0"/>
              </a:rPr>
              <a:t>6.3 Emendas por Solda</a:t>
            </a:r>
            <a:endParaRPr lang="pt-BR" altLang="pt-BR" b="1" dirty="0" smtClean="0">
              <a:cs typeface="Times New Roman" pitchFamily="18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827584" y="1556792"/>
            <a:ext cx="7696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 algn="just">
              <a:tabLst>
                <a:tab pos="676275" algn="l"/>
              </a:tabLst>
            </a:pPr>
            <a:r>
              <a:rPr lang="pt-BR" altLang="pt-BR" sz="2600" b="1" dirty="0">
                <a:solidFill>
                  <a:srgbClr val="0000FF"/>
                </a:solidFill>
                <a:cs typeface="Times New Roman" pitchFamily="18" charset="0"/>
              </a:rPr>
              <a:t>“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As emendas por solda podem ser realizadas na totalidade das barras em uma 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seção transversal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do elemento estrutural.</a:t>
            </a:r>
          </a:p>
          <a:p>
            <a:pPr indent="-228600" algn="just">
              <a:tabLst>
                <a:tab pos="676275" algn="l"/>
              </a:tabLst>
            </a:pP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Devem ser consideradas como na mesma seção as emendas que de centro a centro 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estejam afastadas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entre si menos que 15 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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medidos na direção do eixo da barra.</a:t>
            </a:r>
          </a:p>
          <a:p>
            <a:pPr indent="-228600" algn="just">
              <a:tabLst>
                <a:tab pos="676275" algn="l"/>
              </a:tabLst>
            </a:pP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A resistência de cada barra emendada deve ser considerada sem redução.</a:t>
            </a:r>
          </a:p>
          <a:p>
            <a:pPr indent="-228600" algn="just">
              <a:tabLst>
                <a:tab pos="676275" algn="l"/>
              </a:tabLst>
            </a:pP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Em caso de barra tracionada e havendo preponderância de carga variável, a 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resistência deve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ser reduzida em 20 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%.</a:t>
            </a:r>
            <a:endParaRPr lang="pt-BR" altLang="pt-BR" sz="26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11F9C2-513E-475E-83EB-DC2CFEB7A46D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61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7772400" cy="638944"/>
          </a:xfrm>
        </p:spPr>
        <p:txBody>
          <a:bodyPr/>
          <a:lstStyle/>
          <a:p>
            <a:pPr eaLnBrk="1" hangingPunct="1"/>
            <a:r>
              <a:rPr lang="pt-BR" altLang="pt-BR" b="1" dirty="0">
                <a:cs typeface="Times New Roman" pitchFamily="18" charset="0"/>
              </a:rPr>
              <a:t>6.3 Emendas por Solda</a:t>
            </a:r>
            <a:endParaRPr lang="pt-BR" altLang="pt-BR" b="1" dirty="0" smtClean="0">
              <a:cs typeface="Times New Roman" pitchFamily="18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827584" y="1556792"/>
            <a:ext cx="76962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 algn="just">
              <a:tabLst>
                <a:tab pos="676275" algn="l"/>
              </a:tabLst>
            </a:pP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Para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emendas soldadas, a resistência da emenda deve atender aos requisitos de 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normas específicas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. Na ausência destes, a resistência deve ser no mínimo 15 % maior que a resistência </a:t>
            </a:r>
            <a:r>
              <a:rPr lang="pt-BR" altLang="pt-BR" sz="2600" b="1" i="1" dirty="0" smtClean="0">
                <a:solidFill>
                  <a:srgbClr val="0000FF"/>
                </a:solidFill>
                <a:cs typeface="Times New Roman" pitchFamily="18" charset="0"/>
              </a:rPr>
              <a:t>de escoamento 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da barra a ser emendada, obtida em ensaio.</a:t>
            </a:r>
            <a:r>
              <a:rPr lang="pt-BR" altLang="pt-BR" sz="2600" b="1" dirty="0">
                <a:solidFill>
                  <a:srgbClr val="0000FF"/>
                </a:solidFill>
                <a:cs typeface="Times New Roman" pitchFamily="18" charset="0"/>
              </a:rPr>
              <a:t>”</a:t>
            </a:r>
            <a:r>
              <a:rPr lang="pt-BR" altLang="pt-BR" sz="2600" b="1" i="1" dirty="0">
                <a:solidFill>
                  <a:srgbClr val="0000FF"/>
                </a:solidFill>
                <a:cs typeface="Times New Roman" pitchFamily="18" charset="0"/>
              </a:rPr>
              <a:t> NBR 6118 (9.5.4)</a:t>
            </a:r>
            <a:endParaRPr lang="pt-BR" altLang="pt-BR" b="1" dirty="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91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0B9FFC-24FC-4D51-A00E-AC9E73D03C82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7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620713"/>
            <a:ext cx="7208837" cy="863600"/>
          </a:xfrm>
        </p:spPr>
        <p:txBody>
          <a:bodyPr/>
          <a:lstStyle/>
          <a:p>
            <a:pPr marL="266700" indent="-266700" eaLnBrk="1" hangingPunct="1"/>
            <a:r>
              <a:rPr lang="pt-BR" altLang="pt-BR" sz="2000" b="1" smtClean="0">
                <a:cs typeface="Times New Roman" pitchFamily="18" charset="0"/>
              </a:rPr>
              <a:t>1. CLASSIFICAÇÃO DA ADERÊNCIA ENTRE CONCRETO E ARMADURA</a:t>
            </a:r>
            <a:r>
              <a:rPr lang="pt-BR" altLang="pt-BR" sz="2000" smtClean="0"/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44525" y="4319588"/>
            <a:ext cx="7686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Aderência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por </a:t>
            </a:r>
            <a:r>
              <a:rPr lang="pt-BR" altLang="pt-BR" sz="2000" i="1" u="sng" dirty="0">
                <a:solidFill>
                  <a:srgbClr val="0000FF"/>
                </a:solidFill>
                <a:cs typeface="Times New Roman" pitchFamily="18" charset="0"/>
              </a:rPr>
              <a:t>atrito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 entre concreto e barra nervurada. (REYES, 2009)</a:t>
            </a:r>
            <a:endParaRPr lang="pt-BR" altLang="pt-BR" sz="2000" b="1" i="1" dirty="0">
              <a:solidFill>
                <a:srgbClr val="660066"/>
              </a:solidFill>
              <a:cs typeface="Times New Roman" pitchFamily="18" charset="0"/>
            </a:endParaRPr>
          </a:p>
        </p:txBody>
      </p:sp>
      <p:pic>
        <p:nvPicPr>
          <p:cNvPr id="8197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833563"/>
            <a:ext cx="597693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19836A-D44E-445A-A658-F3936143C413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8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620713"/>
            <a:ext cx="7208837" cy="863600"/>
          </a:xfrm>
        </p:spPr>
        <p:txBody>
          <a:bodyPr/>
          <a:lstStyle/>
          <a:p>
            <a:pPr marL="266700" indent="-266700" eaLnBrk="1" hangingPunct="1"/>
            <a:r>
              <a:rPr lang="pt-BR" altLang="pt-BR" sz="2000" b="1" smtClean="0">
                <a:cs typeface="Times New Roman" pitchFamily="18" charset="0"/>
              </a:rPr>
              <a:t>1. CLASSIFICAÇÃO DA ADERÊNCIA ENTRE CONCRETO E ARMADURA</a:t>
            </a:r>
            <a:r>
              <a:rPr lang="pt-BR" altLang="pt-BR" sz="2000" smtClean="0"/>
              <a:t> 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"/>
          <a:stretch>
            <a:fillRect/>
          </a:stretch>
        </p:blipFill>
        <p:spPr bwMode="auto">
          <a:xfrm>
            <a:off x="2446338" y="1557338"/>
            <a:ext cx="4610100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tângulo 6"/>
          <p:cNvSpPr>
            <a:spLocks noChangeArrowheads="1"/>
          </p:cNvSpPr>
          <p:nvPr/>
        </p:nvSpPr>
        <p:spPr bwMode="auto">
          <a:xfrm>
            <a:off x="1042988" y="6403975"/>
            <a:ext cx="741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600">
                <a:solidFill>
                  <a:srgbClr val="0000FF"/>
                </a:solidFill>
              </a:rPr>
              <a:t>http://web.set.eesc.usp.br/static/data/producao/2009ME_FredyEnriqueGarzonReyes.pdf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08325F-97FA-4BF1-AF8E-17F2A841FA3F}" type="slidenum">
              <a:rPr kumimoji="0" lang="pt-BR" altLang="pt-BR" sz="1400" smtClean="0">
                <a:solidFill>
                  <a:schemeClr val="tx2"/>
                </a:solidFill>
              </a:rPr>
              <a:pPr eaLnBrk="1" hangingPunct="1"/>
              <a:t>9</a:t>
            </a:fld>
            <a:endParaRPr kumimoji="0" lang="pt-BR" altLang="pt-BR" sz="800" smtClean="0">
              <a:solidFill>
                <a:schemeClr val="tx2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1379538"/>
            <a:ext cx="7772400" cy="681037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0000FF"/>
                </a:solidFill>
                <a:cs typeface="Times New Roman" pitchFamily="18" charset="0"/>
              </a:rPr>
              <a:t>1.3 Aderência Mecânica</a:t>
            </a:r>
            <a:endParaRPr lang="pt-BR" altLang="pt-BR" sz="280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27063" y="5726113"/>
            <a:ext cx="81565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i="1" dirty="0" smtClean="0">
                <a:solidFill>
                  <a:srgbClr val="0000FF"/>
                </a:solidFill>
                <a:cs typeface="Times New Roman" pitchFamily="18" charset="0"/>
              </a:rPr>
              <a:t>Aderência </a:t>
            </a:r>
            <a:r>
              <a:rPr lang="pt-BR" altLang="pt-BR" sz="2000" i="1" dirty="0">
                <a:solidFill>
                  <a:srgbClr val="0000FF"/>
                </a:solidFill>
                <a:cs typeface="Times New Roman" pitchFamily="18" charset="0"/>
              </a:rPr>
              <a:t>mecânica proporcionada pelas irregularidades da superfície de barras de aço lisas e por saliências em barras nervuradas (FUSCO, 2000).</a:t>
            </a:r>
          </a:p>
        </p:txBody>
      </p:sp>
      <p:graphicFrame>
        <p:nvGraphicFramePr>
          <p:cNvPr id="10245" name="Object 3"/>
          <p:cNvGraphicFramePr>
            <a:graphicFrameLocks noChangeAspect="1"/>
          </p:cNvGraphicFramePr>
          <p:nvPr/>
        </p:nvGraphicFramePr>
        <p:xfrm>
          <a:off x="900113" y="2133600"/>
          <a:ext cx="3995737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3" imgW="8572500" imgH="5162550" progId="AutoCAD.Drawing.16">
                  <p:embed/>
                </p:oleObj>
              </mc:Choice>
              <mc:Fallback>
                <p:oleObj r:id="rId3" imgW="8572500" imgH="5162550" progId="AutoCAD.Drawing.1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66" t="7570" r="18996" b="9018"/>
                      <a:stretch>
                        <a:fillRect/>
                      </a:stretch>
                    </p:blipFill>
                    <p:spPr bwMode="auto">
                      <a:xfrm>
                        <a:off x="900113" y="2133600"/>
                        <a:ext cx="3995737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5" descr="C:\Disciplinas\Sistemas Estrut Arq\Varios\Fotos\Vergalhao G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4" b="-2"/>
          <a:stretch>
            <a:fillRect/>
          </a:stretch>
        </p:blipFill>
        <p:spPr bwMode="auto">
          <a:xfrm>
            <a:off x="5292725" y="2978150"/>
            <a:ext cx="34591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7713" y="620713"/>
            <a:ext cx="72088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E80000"/>
                </a:solidFill>
                <a:latin typeface="Times New Roman" pitchFamily="18" charset="0"/>
              </a:defRPr>
            </a:lvl9pPr>
          </a:lstStyle>
          <a:p>
            <a:pPr marL="266700" indent="-266700" eaLnBrk="1" hangingPunct="1">
              <a:defRPr/>
            </a:pPr>
            <a:r>
              <a:rPr kumimoji="0" lang="pt-BR" altLang="pt-BR" sz="2000" b="1" kern="0" smtClean="0">
                <a:cs typeface="Times New Roman" pitchFamily="18" charset="0"/>
              </a:rPr>
              <a:t>1. CLASSIFICAÇÃO DA ADERÊNCIA ENTRE CONCRETO E ARMADURA</a:t>
            </a:r>
            <a:r>
              <a:rPr kumimoji="0" lang="pt-BR" altLang="pt-BR" sz="2000" kern="0" smtClean="0"/>
              <a:t> </a:t>
            </a:r>
            <a:endParaRPr kumimoji="0" lang="pt-BR" altLang="pt-BR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za">
  <a:themeElements>
    <a:clrScheme name="Naturez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z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z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z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z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z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z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apresentação\Natureza.pot</Template>
  <TotalTime>5937</TotalTime>
  <Words>2161</Words>
  <Application>Microsoft Office PowerPoint</Application>
  <PresentationFormat>Apresentação na tela (4:3)</PresentationFormat>
  <Paragraphs>300</Paragraphs>
  <Slides>61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9</vt:i4>
      </vt:variant>
      <vt:variant>
        <vt:lpstr>Títulos de slides</vt:lpstr>
      </vt:variant>
      <vt:variant>
        <vt:i4>61</vt:i4>
      </vt:variant>
    </vt:vector>
  </HeadingPairs>
  <TitlesOfParts>
    <vt:vector size="71" baseType="lpstr">
      <vt:lpstr>Natureza</vt:lpstr>
      <vt:lpstr>AutoCAD.Drawing.16</vt:lpstr>
      <vt:lpstr>Microsoft Word Picture</vt:lpstr>
      <vt:lpstr>AutoCAD.Drawing.15</vt:lpstr>
      <vt:lpstr>AutoCAD Drawing</vt:lpstr>
      <vt:lpstr>Drawing</vt:lpstr>
      <vt:lpstr>Equação</vt:lpstr>
      <vt:lpstr>Microsoft Equation 3.0</vt:lpstr>
      <vt:lpstr>Document</vt:lpstr>
      <vt:lpstr>Documento</vt:lpstr>
      <vt:lpstr>Apresentação do PowerPoint</vt:lpstr>
      <vt:lpstr>FONTE:</vt:lpstr>
      <vt:lpstr>1. CLASSIFICAÇÃO DA ADERÊNCIA ENTRE CONCRETO E ARMADURA </vt:lpstr>
      <vt:lpstr>1.1 Aderência por Adesão</vt:lpstr>
      <vt:lpstr>1. CLASSIFICAÇÃO DA ADERÊNCIA ENTRE CONCRETO E ARMADURA </vt:lpstr>
      <vt:lpstr>1.2 Aderência por Atrito</vt:lpstr>
      <vt:lpstr>1. CLASSIFICAÇÃO DA ADERÊNCIA ENTRE CONCRETO E ARMADURA </vt:lpstr>
      <vt:lpstr>1. CLASSIFICAÇÃO DA ADERÊNCIA ENTRE CONCRETO E ARMADURA </vt:lpstr>
      <vt:lpstr>1.3 Aderência Mecânica</vt:lpstr>
      <vt:lpstr>Apresentação do PowerPoint</vt:lpstr>
      <vt:lpstr>Apresentação do PowerPoint</vt:lpstr>
      <vt:lpstr>2. ANCORAGEM E FENDILHAMENTO</vt:lpstr>
      <vt:lpstr>2. ANCORAGEM E FENDILHAMENTO</vt:lpstr>
      <vt:lpstr>2. ANCORAGEM E FENDILHAMENTO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3. SITUAÇÕES DE BOA E DE MÁ ADERÊNCIA</vt:lpstr>
      <vt:lpstr>4. RESISTÊNCIA DE ADERÊNCIA</vt:lpstr>
      <vt:lpstr>Apresentação do PowerPoint</vt:lpstr>
      <vt:lpstr>5. ANCORAGEM DE ARMADURA PASSIVA POR ADERÊNCIA</vt:lpstr>
      <vt:lpstr>Apresentação do PowerPoint</vt:lpstr>
      <vt:lpstr>5.1 Comprimento de Ancoragem Básico e Necessário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5.2 Disposições Construtivas 5.2.1 Prolongamento Retilíneo da Barra ou  Grande Raio de Curvatura</vt:lpstr>
      <vt:lpstr>Apresentação do PowerPoint</vt:lpstr>
      <vt:lpstr>5.2.2 Barras Transversais Soldadas</vt:lpstr>
      <vt:lpstr>5.2.3 Ganchos das Armaduras de Tração</vt:lpstr>
      <vt:lpstr>Apresentação do PowerPoint</vt:lpstr>
      <vt:lpstr>Apresentação do PowerPoint</vt:lpstr>
      <vt:lpstr>5.2.5 Ancoragem de Estribos</vt:lpstr>
      <vt:lpstr>5.2.5 Ancoragem de Estribos</vt:lpstr>
      <vt:lpstr>5.2.5 Ancoragem de Estribos</vt:lpstr>
      <vt:lpstr>6. EMENDA DE BARRAS</vt:lpstr>
      <vt:lpstr>6. EMENDA DE BARRAS</vt:lpstr>
      <vt:lpstr>6.1 Emenda por Traspasse </vt:lpstr>
      <vt:lpstr>6.1.1 Proporção de Barras Emendadas</vt:lpstr>
      <vt:lpstr>Apresentação do PowerPoint</vt:lpstr>
      <vt:lpstr>6.1.2 Comprimento de Traspasse de Barras Isoladas Tracionadas</vt:lpstr>
      <vt:lpstr>6.1.3 Comprimento de Traspasse de Barras Isoladas Comprimidas</vt:lpstr>
      <vt:lpstr>6.1.4 Armadura Transversal nas Emendas por Traspasse de Barras Isoladas</vt:lpstr>
      <vt:lpstr>6.1.4.1 Armadura Principal Tracionada</vt:lpstr>
      <vt:lpstr>Apresentação do PowerPoint</vt:lpstr>
      <vt:lpstr>6.1.4.2 Armadura Principal Comprimida</vt:lpstr>
      <vt:lpstr>6.1.4.4 Emendas por Traspasse em Feixes de Barras</vt:lpstr>
      <vt:lpstr>6.2 Emenda por Luvas Rosqueadas ou Prensadas</vt:lpstr>
      <vt:lpstr>6.3 Emendas por Solda</vt:lpstr>
      <vt:lpstr>6.3 Emendas por Solda</vt:lpstr>
      <vt:lpstr>6.3 Emendas por Solda</vt:lpstr>
      <vt:lpstr>6.3 Emendas por Solda</vt:lpstr>
      <vt:lpstr>6.3 Emendas por Solda</vt:lpstr>
    </vt:vector>
  </TitlesOfParts>
  <Company>UNESP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FEB</dc:creator>
  <cp:lastModifiedBy>Pbastos</cp:lastModifiedBy>
  <cp:revision>160</cp:revision>
  <cp:lastPrinted>1601-01-01T00:00:00Z</cp:lastPrinted>
  <dcterms:created xsi:type="dcterms:W3CDTF">2005-03-09T15:22:59Z</dcterms:created>
  <dcterms:modified xsi:type="dcterms:W3CDTF">2024-04-01T21:23:52Z</dcterms:modified>
</cp:coreProperties>
</file>