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notesMasterIdLst>
    <p:notesMasterId r:id="rId37"/>
  </p:notesMasterIdLst>
  <p:sldIdLst>
    <p:sldId id="257" r:id="rId2"/>
    <p:sldId id="258" r:id="rId3"/>
    <p:sldId id="297" r:id="rId4"/>
    <p:sldId id="298" r:id="rId5"/>
    <p:sldId id="300" r:id="rId6"/>
    <p:sldId id="301" r:id="rId7"/>
    <p:sldId id="299" r:id="rId8"/>
    <p:sldId id="339" r:id="rId9"/>
    <p:sldId id="340" r:id="rId10"/>
    <p:sldId id="338" r:id="rId11"/>
    <p:sldId id="327" r:id="rId12"/>
    <p:sldId id="328" r:id="rId13"/>
    <p:sldId id="329" r:id="rId14"/>
    <p:sldId id="330" r:id="rId15"/>
    <p:sldId id="331" r:id="rId16"/>
    <p:sldId id="342" r:id="rId17"/>
    <p:sldId id="322" r:id="rId18"/>
    <p:sldId id="309" r:id="rId19"/>
    <p:sldId id="304" r:id="rId20"/>
    <p:sldId id="305" r:id="rId21"/>
    <p:sldId id="310" r:id="rId22"/>
    <p:sldId id="311" r:id="rId23"/>
    <p:sldId id="312" r:id="rId24"/>
    <p:sldId id="313" r:id="rId25"/>
    <p:sldId id="308" r:id="rId26"/>
    <p:sldId id="314" r:id="rId27"/>
    <p:sldId id="315" r:id="rId28"/>
    <p:sldId id="316" r:id="rId29"/>
    <p:sldId id="343" r:id="rId30"/>
    <p:sldId id="344" r:id="rId31"/>
    <p:sldId id="318" r:id="rId32"/>
    <p:sldId id="319" r:id="rId33"/>
    <p:sldId id="320" r:id="rId34"/>
    <p:sldId id="321" r:id="rId35"/>
    <p:sldId id="336" r:id="rId3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660066"/>
    <a:srgbClr val="008000"/>
    <a:srgbClr val="000000"/>
    <a:srgbClr val="F00000"/>
    <a:srgbClr val="FFFFCC"/>
    <a:srgbClr val="800000"/>
    <a:srgbClr val="F9FF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17" autoAdjust="0"/>
    <p:restoredTop sz="90929"/>
  </p:normalViewPr>
  <p:slideViewPr>
    <p:cSldViewPr>
      <p:cViewPr>
        <p:scale>
          <a:sx n="100" d="100"/>
          <a:sy n="100" d="100"/>
        </p:scale>
        <p:origin x="-84" y="-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7241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8602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7242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noProof="0" smtClean="0"/>
              <a:t>Clique para editar os estilos do texto mestre</a:t>
            </a:r>
          </a:p>
          <a:p>
            <a:pPr lvl="1"/>
            <a:r>
              <a:rPr lang="pt-BR" altLang="pt-BR" noProof="0" smtClean="0"/>
              <a:t>Segundo nível</a:t>
            </a:r>
          </a:p>
          <a:p>
            <a:pPr lvl="2"/>
            <a:r>
              <a:rPr lang="pt-BR" altLang="pt-BR" noProof="0" smtClean="0"/>
              <a:t>Terceiro nível</a:t>
            </a:r>
          </a:p>
          <a:p>
            <a:pPr lvl="3"/>
            <a:r>
              <a:rPr lang="pt-BR" altLang="pt-BR" noProof="0" smtClean="0"/>
              <a:t>Quarto nível</a:t>
            </a:r>
          </a:p>
          <a:p>
            <a:pPr lvl="4"/>
            <a:r>
              <a:rPr lang="pt-BR" altLang="pt-BR" noProof="0" smtClean="0"/>
              <a:t>Quinto nível</a:t>
            </a:r>
          </a:p>
        </p:txBody>
      </p:sp>
      <p:sp>
        <p:nvSpPr>
          <p:cNvPr id="57242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7242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603012-EAB2-41D4-8A39-A9F3C203F58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006795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7AA95C1-E17F-4D8B-B79B-39FA47E6CE0A}" type="slidenum">
              <a:rPr lang="pt-BR" altLang="pt-BR" sz="1200" smtClean="0"/>
              <a:pPr eaLnBrk="1" hangingPunct="1"/>
              <a:t>1</a:t>
            </a:fld>
            <a:endParaRPr lang="pt-BR" altLang="pt-BR" sz="1200" dirty="0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25712-1F52-4A93-8135-3E1A0D693A08}" type="slidenum">
              <a:rPr lang="pt-BR" altLang="pt-BR"/>
              <a:pPr>
                <a:defRPr/>
              </a:pPr>
              <a:t>‹nº›</a:t>
            </a:fld>
            <a:endParaRPr lang="pt-BR" altLang="pt-BR" sz="800"/>
          </a:p>
        </p:txBody>
      </p:sp>
    </p:spTree>
    <p:extLst>
      <p:ext uri="{BB962C8B-B14F-4D97-AF65-F5344CB8AC3E}">
        <p14:creationId xmlns:p14="http://schemas.microsoft.com/office/powerpoint/2010/main" val="2188166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77050" y="228600"/>
            <a:ext cx="1962150" cy="598805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90600" y="228600"/>
            <a:ext cx="5734050" cy="59880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2E391-63D0-4662-91B3-CB614EFD3C9D}" type="slidenum">
              <a:rPr lang="pt-BR" altLang="pt-BR"/>
              <a:pPr>
                <a:defRPr/>
              </a:pPr>
              <a:t>‹nº›</a:t>
            </a:fld>
            <a:endParaRPr lang="pt-BR" altLang="pt-BR" sz="800"/>
          </a:p>
        </p:txBody>
      </p:sp>
    </p:spTree>
    <p:extLst>
      <p:ext uri="{BB962C8B-B14F-4D97-AF65-F5344CB8AC3E}">
        <p14:creationId xmlns:p14="http://schemas.microsoft.com/office/powerpoint/2010/main" val="1739373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4B8FF-17AD-426E-A9F4-1518821E7A2B}" type="slidenum">
              <a:rPr lang="pt-BR" altLang="pt-BR"/>
              <a:pPr>
                <a:defRPr/>
              </a:pPr>
              <a:t>‹nº›</a:t>
            </a:fld>
            <a:endParaRPr lang="pt-BR" altLang="pt-BR" sz="800"/>
          </a:p>
        </p:txBody>
      </p:sp>
    </p:spTree>
    <p:extLst>
      <p:ext uri="{BB962C8B-B14F-4D97-AF65-F5344CB8AC3E}">
        <p14:creationId xmlns:p14="http://schemas.microsoft.com/office/powerpoint/2010/main" val="377740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977E4-DA85-4E14-924A-88C1210BE75B}" type="slidenum">
              <a:rPr lang="pt-BR" altLang="pt-BR"/>
              <a:pPr>
                <a:defRPr/>
              </a:pPr>
              <a:t>‹nº›</a:t>
            </a:fld>
            <a:endParaRPr lang="pt-BR" altLang="pt-BR" sz="800"/>
          </a:p>
        </p:txBody>
      </p:sp>
    </p:spTree>
    <p:extLst>
      <p:ext uri="{BB962C8B-B14F-4D97-AF65-F5344CB8AC3E}">
        <p14:creationId xmlns:p14="http://schemas.microsoft.com/office/powerpoint/2010/main" val="485092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8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9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78D6CC-6CDF-47A3-AA70-F4D5E0495320}" type="slidenum">
              <a:rPr lang="pt-BR" altLang="pt-BR"/>
              <a:pPr>
                <a:defRPr/>
              </a:pPr>
              <a:t>‹nº›</a:t>
            </a:fld>
            <a:endParaRPr lang="pt-BR" altLang="pt-BR" sz="800"/>
          </a:p>
        </p:txBody>
      </p:sp>
    </p:spTree>
    <p:extLst>
      <p:ext uri="{BB962C8B-B14F-4D97-AF65-F5344CB8AC3E}">
        <p14:creationId xmlns:p14="http://schemas.microsoft.com/office/powerpoint/2010/main" val="174535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54930-3DD4-4D84-82DF-E6667C25348B}" type="slidenum">
              <a:rPr lang="pt-BR" altLang="pt-BR"/>
              <a:pPr>
                <a:defRPr/>
              </a:pPr>
              <a:t>‹nº›</a:t>
            </a:fld>
            <a:endParaRPr lang="pt-BR" altLang="pt-BR" sz="800"/>
          </a:p>
        </p:txBody>
      </p:sp>
    </p:spTree>
    <p:extLst>
      <p:ext uri="{BB962C8B-B14F-4D97-AF65-F5344CB8AC3E}">
        <p14:creationId xmlns:p14="http://schemas.microsoft.com/office/powerpoint/2010/main" val="2939755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3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2FA21-EB76-4EDE-BFFE-9261CDBCB3B6}" type="slidenum">
              <a:rPr lang="pt-BR" altLang="pt-BR"/>
              <a:pPr>
                <a:defRPr/>
              </a:pPr>
              <a:t>‹nº›</a:t>
            </a:fld>
            <a:endParaRPr lang="pt-BR" altLang="pt-BR" sz="800"/>
          </a:p>
        </p:txBody>
      </p:sp>
    </p:spTree>
    <p:extLst>
      <p:ext uri="{BB962C8B-B14F-4D97-AF65-F5344CB8AC3E}">
        <p14:creationId xmlns:p14="http://schemas.microsoft.com/office/powerpoint/2010/main" val="256119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9E53B0-11CB-4E87-99A5-6D15ED3AADF3}" type="slidenum">
              <a:rPr lang="pt-BR" altLang="pt-BR"/>
              <a:pPr>
                <a:defRPr/>
              </a:pPr>
              <a:t>‹nº›</a:t>
            </a:fld>
            <a:endParaRPr lang="pt-BR" altLang="pt-BR" sz="800"/>
          </a:p>
        </p:txBody>
      </p:sp>
    </p:spTree>
    <p:extLst>
      <p:ext uri="{BB962C8B-B14F-4D97-AF65-F5344CB8AC3E}">
        <p14:creationId xmlns:p14="http://schemas.microsoft.com/office/powerpoint/2010/main" val="717351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24E15-1CC4-4804-B6B5-2BDFDDBB8591}" type="slidenum">
              <a:rPr lang="pt-BR" altLang="pt-BR"/>
              <a:pPr>
                <a:defRPr/>
              </a:pPr>
              <a:t>‹nº›</a:t>
            </a:fld>
            <a:endParaRPr lang="pt-BR" altLang="pt-BR" sz="800"/>
          </a:p>
        </p:txBody>
      </p:sp>
    </p:spTree>
    <p:extLst>
      <p:ext uri="{BB962C8B-B14F-4D97-AF65-F5344CB8AC3E}">
        <p14:creationId xmlns:p14="http://schemas.microsoft.com/office/powerpoint/2010/main" val="350247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AC9A7-BAA3-4F73-9B29-870ED256C3C6}" type="slidenum">
              <a:rPr lang="pt-BR" altLang="pt-BR"/>
              <a:pPr>
                <a:defRPr/>
              </a:pPr>
              <a:t>‹nº›</a:t>
            </a:fld>
            <a:endParaRPr lang="pt-BR" altLang="pt-BR" sz="800"/>
          </a:p>
        </p:txBody>
      </p:sp>
    </p:spTree>
    <p:extLst>
      <p:ext uri="{BB962C8B-B14F-4D97-AF65-F5344CB8AC3E}">
        <p14:creationId xmlns:p14="http://schemas.microsoft.com/office/powerpoint/2010/main" val="653094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5"/>
          <p:cNvSpPr>
            <a:spLocks noChangeArrowheads="1"/>
          </p:cNvSpPr>
          <p:nvPr/>
        </p:nvSpPr>
        <p:spPr bwMode="hidden">
          <a:xfrm>
            <a:off x="152400" y="0"/>
            <a:ext cx="14478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endParaRPr lang="pt-BR" altLang="pt-BR" smtClean="0"/>
          </a:p>
        </p:txBody>
      </p:sp>
      <p:sp>
        <p:nvSpPr>
          <p:cNvPr id="1027" name="Rectangle 26"/>
          <p:cNvSpPr>
            <a:spLocks noChangeArrowheads="1"/>
          </p:cNvSpPr>
          <p:nvPr/>
        </p:nvSpPr>
        <p:spPr bwMode="hidden">
          <a:xfrm>
            <a:off x="1676400" y="0"/>
            <a:ext cx="7467600" cy="1219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endParaRPr lang="pt-BR" altLang="pt-BR" smtClean="0"/>
          </a:p>
        </p:txBody>
      </p:sp>
      <p:sp>
        <p:nvSpPr>
          <p:cNvPr id="1028" name="Rectangle 27" descr="Stationery"/>
          <p:cNvSpPr>
            <a:spLocks noChangeArrowheads="1"/>
          </p:cNvSpPr>
          <p:nvPr/>
        </p:nvSpPr>
        <p:spPr bwMode="auto">
          <a:xfrm>
            <a:off x="457200" y="0"/>
            <a:ext cx="1219200" cy="762000"/>
          </a:xfrm>
          <a:prstGeom prst="rect">
            <a:avLst/>
          </a:prstGeom>
          <a:blipFill dpi="0" rotWithShape="0">
            <a:blip r:embed="rId1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endParaRPr lang="pt-BR" altLang="pt-BR" smtClean="0"/>
          </a:p>
        </p:txBody>
      </p:sp>
      <p:sp>
        <p:nvSpPr>
          <p:cNvPr id="1029" name="Rectangle 28" descr="Stationery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blipFill dpi="0" rotWithShape="0">
            <a:blip r:embed="rId1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endParaRPr lang="pt-BR" altLang="pt-BR" smtClean="0"/>
          </a:p>
        </p:txBody>
      </p:sp>
      <p:sp>
        <p:nvSpPr>
          <p:cNvPr id="1030" name="Rectangle 29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538655" name="Rectangle 3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4135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38656" name="Rectangle 3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135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 altLang="pt-BR"/>
          </a:p>
        </p:txBody>
      </p:sp>
      <p:pic>
        <p:nvPicPr>
          <p:cNvPr id="1033" name="Picture 33" descr="C:\Wendy\anabnr2.GIF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725" y="0"/>
            <a:ext cx="791527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34"/>
          <p:cNvSpPr>
            <a:spLocks noChangeArrowheads="1"/>
          </p:cNvSpPr>
          <p:nvPr/>
        </p:nvSpPr>
        <p:spPr bwMode="auto">
          <a:xfrm>
            <a:off x="304800" y="457200"/>
            <a:ext cx="2514600" cy="304800"/>
          </a:xfrm>
          <a:prstGeom prst="rect">
            <a:avLst/>
          </a:prstGeom>
          <a:solidFill>
            <a:schemeClr val="accent2">
              <a:alpha val="5019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endParaRPr lang="pt-BR" altLang="pt-BR" smtClean="0"/>
          </a:p>
        </p:txBody>
      </p:sp>
      <p:sp>
        <p:nvSpPr>
          <p:cNvPr id="538659" name="Rectangle 3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2484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96227F1-DBF4-4B12-94B9-B3D63C0CF6FA}" type="slidenum">
              <a:rPr lang="pt-BR" altLang="pt-BR"/>
              <a:pPr>
                <a:defRPr/>
              </a:pPr>
              <a:t>‹nº›</a:t>
            </a:fld>
            <a:endParaRPr lang="pt-BR" altLang="pt-BR" sz="800"/>
          </a:p>
        </p:txBody>
      </p:sp>
      <p:sp>
        <p:nvSpPr>
          <p:cNvPr id="1036" name="Rectangle 3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10185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E8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E80000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E80000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E80000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E80000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E80000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E80000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E80000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E80000"/>
          </a:solidFill>
          <a:latin typeface="Times New Roman" pitchFamily="18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27113" indent="-4556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0013" indent="-228600" algn="l" rtl="0" eaLnBrk="0" fontAlgn="base" hangingPunct="0">
        <a:spcBef>
          <a:spcPct val="20000"/>
        </a:spcBef>
        <a:spcAft>
          <a:spcPct val="0"/>
        </a:spcAft>
        <a:buClr>
          <a:srgbClr val="666699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712913" indent="-228600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o_Microsoft_Word1.doc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0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3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5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6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7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8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0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2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5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7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8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31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3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5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38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39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40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41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4.vml"/><Relationship Id="rId4" Type="http://schemas.openxmlformats.org/officeDocument/2006/relationships/image" Target="../media/image42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5.vml"/><Relationship Id="rId4" Type="http://schemas.openxmlformats.org/officeDocument/2006/relationships/image" Target="../media/image43.w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9E5466D-3CA7-4AEC-A2D7-9C86A0E4A189}" type="slidenum">
              <a:rPr kumimoji="0" lang="pt-BR" altLang="pt-BR" sz="1400" smtClean="0">
                <a:solidFill>
                  <a:schemeClr val="tx2"/>
                </a:solidFill>
              </a:rPr>
              <a:pPr eaLnBrk="1" hangingPunct="1"/>
              <a:t>1</a:t>
            </a:fld>
            <a:endParaRPr kumimoji="0" lang="pt-BR" altLang="pt-BR" sz="800" dirty="0" smtClean="0">
              <a:solidFill>
                <a:schemeClr val="tx2"/>
              </a:solidFill>
            </a:endParaRP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914400" y="685800"/>
            <a:ext cx="7696200" cy="5250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</a:pPr>
            <a:endParaRPr lang="pt-BR" altLang="pt-BR" sz="800" b="1" dirty="0">
              <a:cs typeface="Times New Roman" pitchFamily="18" charset="0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</a:pPr>
            <a:r>
              <a:rPr lang="pt-BR" altLang="pt-BR" b="1" dirty="0">
                <a:cs typeface="Times New Roman" pitchFamily="18" charset="0"/>
              </a:rPr>
              <a:t>UNIVERSIDADE ESTADUAL PAULISTA</a:t>
            </a:r>
            <a:endParaRPr lang="pt-BR" altLang="pt-BR" dirty="0">
              <a:cs typeface="Times New Roman" pitchFamily="18" charset="0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</a:pPr>
            <a:r>
              <a:rPr lang="pt-BR" altLang="pt-BR" dirty="0">
                <a:cs typeface="Times New Roman" pitchFamily="18" charset="0"/>
              </a:rPr>
              <a:t>UNESP - Campus de Bauru/SP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</a:pPr>
            <a:r>
              <a:rPr lang="pt-BR" altLang="pt-BR" b="1" i="1" dirty="0">
                <a:cs typeface="Times New Roman" pitchFamily="18" charset="0"/>
              </a:rPr>
              <a:t>Departamento de Engenharia </a:t>
            </a:r>
            <a:r>
              <a:rPr lang="pt-BR" altLang="pt-BR" b="1" i="1" dirty="0" smtClean="0">
                <a:cs typeface="Times New Roman" pitchFamily="18" charset="0"/>
              </a:rPr>
              <a:t>Civil e Ambiental</a:t>
            </a:r>
            <a:endParaRPr lang="pt-BR" altLang="pt-BR" dirty="0"/>
          </a:p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endParaRPr lang="pt-BR" altLang="pt-BR" sz="2000" dirty="0"/>
          </a:p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lang="pt-BR" altLang="pt-BR" b="1" i="1" dirty="0">
                <a:solidFill>
                  <a:srgbClr val="008000"/>
                </a:solidFill>
              </a:rPr>
              <a:t>2123 - ESTRUTURAS DE CONCRETO II</a:t>
            </a:r>
          </a:p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endParaRPr lang="pt-BR" altLang="pt-BR" sz="2800" dirty="0"/>
          </a:p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lang="pt-BR" altLang="pt-BR" sz="3200" b="1" dirty="0" smtClean="0">
                <a:solidFill>
                  <a:srgbClr val="A50021"/>
                </a:solidFill>
                <a:cs typeface="Times New Roman" pitchFamily="18" charset="0"/>
              </a:rPr>
              <a:t>VIGAS DE CONCRETO ARMADO</a:t>
            </a:r>
            <a:endParaRPr lang="pt-BR" altLang="pt-BR" sz="2800" dirty="0"/>
          </a:p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endParaRPr lang="pt-BR" altLang="pt-BR" dirty="0"/>
          </a:p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endParaRPr lang="pt-BR" altLang="pt-BR" sz="1600" dirty="0"/>
          </a:p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lang="pt-BR" altLang="pt-BR" b="1" dirty="0">
                <a:solidFill>
                  <a:srgbClr val="0000FF"/>
                </a:solidFill>
              </a:rPr>
              <a:t>Prof. Dr. PAULO SÉRGIO BASTOS</a:t>
            </a:r>
          </a:p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endParaRPr lang="pt-BR" altLang="pt-BR" b="1" i="1" dirty="0">
              <a:solidFill>
                <a:srgbClr val="0000FF"/>
              </a:solidFill>
            </a:endParaRPr>
          </a:p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lang="pt-BR" altLang="pt-BR" b="1" dirty="0" smtClean="0">
                <a:solidFill>
                  <a:srgbClr val="008000"/>
                </a:solidFill>
              </a:rPr>
              <a:t>Abril/2024</a:t>
            </a:r>
            <a:endParaRPr lang="pt-BR" altLang="pt-BR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C9D0C9A-B0F4-47E0-9225-B0D9B428F1F6}" type="slidenum">
              <a:rPr kumimoji="0" lang="pt-BR" altLang="pt-BR" sz="1400" smtClean="0">
                <a:solidFill>
                  <a:schemeClr val="tx2"/>
                </a:solidFill>
              </a:rPr>
              <a:pPr eaLnBrk="1" hangingPunct="1"/>
              <a:t>10</a:t>
            </a:fld>
            <a:endParaRPr kumimoji="0" lang="pt-BR" altLang="pt-BR" sz="800" smtClean="0">
              <a:solidFill>
                <a:schemeClr val="tx2"/>
              </a:solidFill>
            </a:endParaRP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3157538" y="31765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t-BR" altLang="pt-BR"/>
          </a:p>
        </p:txBody>
      </p:sp>
      <p:sp>
        <p:nvSpPr>
          <p:cNvPr id="59398" name="Rectangle 9"/>
          <p:cNvSpPr>
            <a:spLocks noChangeArrowheads="1"/>
          </p:cNvSpPr>
          <p:nvPr/>
        </p:nvSpPr>
        <p:spPr bwMode="auto">
          <a:xfrm>
            <a:off x="3700463" y="330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t-BR" altLang="pt-BR"/>
          </a:p>
        </p:txBody>
      </p:sp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7211973"/>
              </p:ext>
            </p:extLst>
          </p:nvPr>
        </p:nvGraphicFramePr>
        <p:xfrm>
          <a:off x="1691681" y="1054667"/>
          <a:ext cx="6120679" cy="51826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28" name="Documento" r:id="rId3" imgW="5386812" imgH="4576047" progId="Word.Document.12">
                  <p:embed/>
                </p:oleObj>
              </mc:Choice>
              <mc:Fallback>
                <p:oleObj name="Documento" r:id="rId3" imgW="5386812" imgH="457604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91681" y="1054667"/>
                        <a:ext cx="6120679" cy="51826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457200" y="6202363"/>
            <a:ext cx="8305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2000" i="1" dirty="0" smtClean="0">
                <a:solidFill>
                  <a:srgbClr val="0000FF"/>
                </a:solidFill>
                <a:cs typeface="Times New Roman" pitchFamily="18" charset="0"/>
              </a:rPr>
              <a:t>Cobertura </a:t>
            </a:r>
            <a:r>
              <a:rPr lang="pt-BR" altLang="pt-BR" sz="2000" i="1" dirty="0">
                <a:solidFill>
                  <a:srgbClr val="0000FF"/>
                </a:solidFill>
                <a:cs typeface="Times New Roman" pitchFamily="18" charset="0"/>
              </a:rPr>
              <a:t>do diagrama de forças de tração </a:t>
            </a:r>
            <a:br>
              <a:rPr lang="pt-BR" altLang="pt-BR" sz="2000" i="1" dirty="0">
                <a:solidFill>
                  <a:srgbClr val="0000FF"/>
                </a:solidFill>
                <a:cs typeface="Times New Roman" pitchFamily="18" charset="0"/>
              </a:rPr>
            </a:br>
            <a:r>
              <a:rPr lang="pt-BR" altLang="pt-BR" sz="2000" i="1" dirty="0">
                <a:solidFill>
                  <a:srgbClr val="0000FF"/>
                </a:solidFill>
                <a:cs typeface="Times New Roman" pitchFamily="18" charset="0"/>
              </a:rPr>
              <a:t>solicitantes pelo diagrama de forças resistentes</a:t>
            </a:r>
            <a:r>
              <a:rPr lang="pt-BR" altLang="pt-BR" sz="2000" i="1" dirty="0" smtClean="0">
                <a:solidFill>
                  <a:srgbClr val="0000FF"/>
                </a:solidFill>
                <a:cs typeface="Times New Roman" pitchFamily="18" charset="0"/>
              </a:rPr>
              <a:t>.</a:t>
            </a:r>
            <a:endParaRPr lang="pt-BR" altLang="pt-BR" sz="2000" dirty="0">
              <a:solidFill>
                <a:srgbClr val="0000FF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02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4867861-F875-4A9E-8B96-9206DA88EE9B}" type="slidenum">
              <a:rPr kumimoji="0" lang="pt-BR" altLang="pt-BR" sz="1400" smtClean="0">
                <a:solidFill>
                  <a:schemeClr val="tx2"/>
                </a:solidFill>
              </a:rPr>
              <a:pPr eaLnBrk="1" hangingPunct="1"/>
              <a:t>11</a:t>
            </a:fld>
            <a:endParaRPr kumimoji="0" lang="pt-BR" altLang="pt-BR" sz="800" smtClean="0">
              <a:solidFill>
                <a:schemeClr val="tx2"/>
              </a:solidFill>
            </a:endParaRPr>
          </a:p>
        </p:txBody>
      </p:sp>
      <p:sp>
        <p:nvSpPr>
          <p:cNvPr id="6144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t-BR" altLang="pt-BR"/>
          </a:p>
        </p:txBody>
      </p:sp>
      <p:graphicFrame>
        <p:nvGraphicFramePr>
          <p:cNvPr id="61444" name="Objeto 3"/>
          <p:cNvGraphicFramePr>
            <a:graphicFrameLocks noChangeAspect="1"/>
          </p:cNvGraphicFramePr>
          <p:nvPr/>
        </p:nvGraphicFramePr>
        <p:xfrm>
          <a:off x="1763713" y="1557338"/>
          <a:ext cx="7153275" cy="4027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9" name="AutoCAD Drawing" r:id="rId3" imgW="9058275" imgH="4819650" progId="AutoCAD.Drawing.20">
                  <p:embed/>
                </p:oleObj>
              </mc:Choice>
              <mc:Fallback>
                <p:oleObj name="AutoCAD Drawing" r:id="rId3" imgW="9058275" imgH="4819650" progId="AutoCAD.Drawing.20">
                  <p:embed/>
                  <p:pic>
                    <p:nvPicPr>
                      <p:cNvPr id="0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7474" r="-1918"/>
                      <a:stretch>
                        <a:fillRect/>
                      </a:stretch>
                    </p:blipFill>
                    <p:spPr bwMode="auto">
                      <a:xfrm>
                        <a:off x="1763713" y="1557338"/>
                        <a:ext cx="7153275" cy="4027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45" name="Rectangle 2"/>
          <p:cNvSpPr>
            <a:spLocks noChangeArrowheads="1"/>
          </p:cNvSpPr>
          <p:nvPr/>
        </p:nvSpPr>
        <p:spPr bwMode="auto">
          <a:xfrm>
            <a:off x="1066800" y="762000"/>
            <a:ext cx="67818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sz="3200" b="1">
                <a:solidFill>
                  <a:srgbClr val="F00000"/>
                </a:solidFill>
                <a:cs typeface="Times New Roman" pitchFamily="18" charset="0"/>
              </a:rPr>
              <a:t>Exemplo para armadura positiva</a:t>
            </a:r>
            <a:endParaRPr lang="en-US" altLang="pt-BR" sz="3200" b="1">
              <a:solidFill>
                <a:srgbClr val="F00000"/>
              </a:solidFill>
              <a:cs typeface="Times New Roman" pitchFamily="18" charset="0"/>
            </a:endParaRPr>
          </a:p>
        </p:txBody>
      </p:sp>
      <p:sp>
        <p:nvSpPr>
          <p:cNvPr id="61446" name="Retângulo 5"/>
          <p:cNvSpPr>
            <a:spLocks noChangeArrowheads="1"/>
          </p:cNvSpPr>
          <p:nvPr/>
        </p:nvSpPr>
        <p:spPr bwMode="auto">
          <a:xfrm>
            <a:off x="1066800" y="5805488"/>
            <a:ext cx="75612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2000" i="1" dirty="0" smtClean="0">
                <a:solidFill>
                  <a:srgbClr val="0000FF"/>
                </a:solidFill>
              </a:rPr>
              <a:t>Viga </a:t>
            </a:r>
            <a:r>
              <a:rPr lang="pt-BR" altLang="pt-BR" sz="2000" i="1" dirty="0">
                <a:solidFill>
                  <a:srgbClr val="0000FF"/>
                </a:solidFill>
              </a:rPr>
              <a:t>biapoiada para análise do cobrimento do</a:t>
            </a:r>
          </a:p>
          <a:p>
            <a:pPr algn="ctr"/>
            <a:r>
              <a:rPr lang="pt-BR" altLang="pt-BR" sz="2000" i="1" dirty="0">
                <a:solidFill>
                  <a:srgbClr val="0000FF"/>
                </a:solidFill>
              </a:rPr>
              <a:t>diagrama de momentos fletores positivos.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8DA0E88-65BF-4FEA-AA82-F7955BD5768B}" type="slidenum">
              <a:rPr kumimoji="0" lang="pt-BR" altLang="pt-BR" sz="1400" smtClean="0">
                <a:solidFill>
                  <a:schemeClr val="tx2"/>
                </a:solidFill>
              </a:rPr>
              <a:pPr eaLnBrk="1" hangingPunct="1"/>
              <a:t>12</a:t>
            </a:fld>
            <a:endParaRPr kumimoji="0" lang="pt-BR" altLang="pt-BR" sz="800" smtClean="0">
              <a:solidFill>
                <a:schemeClr val="tx2"/>
              </a:solidFill>
            </a:endParaRPr>
          </a:p>
        </p:txBody>
      </p:sp>
      <p:sp>
        <p:nvSpPr>
          <p:cNvPr id="6246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t-BR" altLang="pt-BR"/>
          </a:p>
        </p:txBody>
      </p:sp>
      <p:graphicFrame>
        <p:nvGraphicFramePr>
          <p:cNvPr id="62468" name="Objeto 3"/>
          <p:cNvGraphicFramePr>
            <a:graphicFrameLocks noChangeAspect="1"/>
          </p:cNvGraphicFramePr>
          <p:nvPr/>
        </p:nvGraphicFramePr>
        <p:xfrm>
          <a:off x="2268538" y="1341438"/>
          <a:ext cx="5508625" cy="2754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15" name="AutoCAD Drawing" r:id="rId3" imgW="9058275" imgH="4819650" progId="AutoCAD.Drawing.20">
                  <p:embed/>
                </p:oleObj>
              </mc:Choice>
              <mc:Fallback>
                <p:oleObj name="AutoCAD Drawing" r:id="rId3" imgW="9058275" imgH="4819650" progId="AutoCAD.Drawing.20">
                  <p:embed/>
                  <p:pic>
                    <p:nvPicPr>
                      <p:cNvPr id="0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5742" t="6171" r="-1543" b="12979"/>
                      <a:stretch>
                        <a:fillRect/>
                      </a:stretch>
                    </p:blipFill>
                    <p:spPr bwMode="auto">
                      <a:xfrm>
                        <a:off x="2268538" y="1341438"/>
                        <a:ext cx="5508625" cy="2754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69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t-BR" altLang="pt-BR"/>
          </a:p>
        </p:txBody>
      </p:sp>
      <p:graphicFrame>
        <p:nvGraphicFramePr>
          <p:cNvPr id="62470" name="Objeto 6"/>
          <p:cNvGraphicFramePr>
            <a:graphicFrameLocks noChangeAspect="1"/>
          </p:cNvGraphicFramePr>
          <p:nvPr/>
        </p:nvGraphicFramePr>
        <p:xfrm>
          <a:off x="2555875" y="4365625"/>
          <a:ext cx="4968875" cy="212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16" name="AutoCAD Drawing" r:id="rId5" imgW="9058275" imgH="4819650" progId="AutoCAD.Drawing.20">
                  <p:embed/>
                </p:oleObj>
              </mc:Choice>
              <mc:Fallback>
                <p:oleObj name="AutoCAD Drawing" r:id="rId5" imgW="9058275" imgH="4819650" progId="AutoCAD.Drawing.20">
                  <p:embed/>
                  <p:pic>
                    <p:nvPicPr>
                      <p:cNvPr id="0" name="Objeto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20837" t="18298" r="3822" b="21063"/>
                      <a:stretch>
                        <a:fillRect/>
                      </a:stretch>
                    </p:blipFill>
                    <p:spPr bwMode="auto">
                      <a:xfrm>
                        <a:off x="2555875" y="4365625"/>
                        <a:ext cx="4968875" cy="2125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71" name="Rectangle 5"/>
          <p:cNvSpPr>
            <a:spLocks noChangeArrowheads="1"/>
          </p:cNvSpPr>
          <p:nvPr/>
        </p:nvSpPr>
        <p:spPr bwMode="auto">
          <a:xfrm>
            <a:off x="0" y="2266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pt-BR" altLang="pt-BR"/>
          </a:p>
        </p:txBody>
      </p:sp>
      <p:sp>
        <p:nvSpPr>
          <p:cNvPr id="62472" name="Rectangle 2"/>
          <p:cNvSpPr>
            <a:spLocks noChangeArrowheads="1"/>
          </p:cNvSpPr>
          <p:nvPr/>
        </p:nvSpPr>
        <p:spPr bwMode="auto">
          <a:xfrm>
            <a:off x="1066800" y="762000"/>
            <a:ext cx="6781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b="1">
                <a:solidFill>
                  <a:srgbClr val="F00000"/>
                </a:solidFill>
                <a:cs typeface="Times New Roman" pitchFamily="18" charset="0"/>
              </a:rPr>
              <a:t>Exemplo para armadura positiva</a:t>
            </a:r>
            <a:endParaRPr lang="en-US" altLang="pt-BR" b="1">
              <a:solidFill>
                <a:srgbClr val="F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5520B5A-8349-4CC5-A67A-5E12682DF402}" type="slidenum">
              <a:rPr kumimoji="0" lang="pt-BR" altLang="pt-BR" sz="1400" smtClean="0">
                <a:solidFill>
                  <a:schemeClr val="tx2"/>
                </a:solidFill>
              </a:rPr>
              <a:pPr eaLnBrk="1" hangingPunct="1"/>
              <a:t>13</a:t>
            </a:fld>
            <a:endParaRPr kumimoji="0" lang="pt-BR" altLang="pt-BR" sz="800" smtClean="0">
              <a:solidFill>
                <a:schemeClr val="tx2"/>
              </a:solidFill>
            </a:endParaRPr>
          </a:p>
        </p:txBody>
      </p:sp>
      <p:sp>
        <p:nvSpPr>
          <p:cNvPr id="6349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t-BR" altLang="pt-BR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t-BR" altLang="pt-BR"/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0" y="2266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pt-BR" altLang="pt-BR"/>
          </a:p>
        </p:txBody>
      </p:sp>
      <p:sp>
        <p:nvSpPr>
          <p:cNvPr id="634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t-BR" altLang="pt-BR"/>
          </a:p>
        </p:txBody>
      </p:sp>
      <p:graphicFrame>
        <p:nvGraphicFramePr>
          <p:cNvPr id="63495" name="Objeto 9"/>
          <p:cNvGraphicFramePr>
            <a:graphicFrameLocks noChangeAspect="1"/>
          </p:cNvGraphicFramePr>
          <p:nvPr/>
        </p:nvGraphicFramePr>
        <p:xfrm>
          <a:off x="1908175" y="908050"/>
          <a:ext cx="5824538" cy="524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19" name="AutoCAD Drawing" r:id="rId3" imgW="9058275" imgH="4819650" progId="AutoCAD.Drawing.20">
                  <p:embed/>
                </p:oleObj>
              </mc:Choice>
              <mc:Fallback>
                <p:oleObj name="AutoCAD Drawing" r:id="rId3" imgW="9058275" imgH="4819650" progId="AutoCAD.Drawing.20">
                  <p:embed/>
                  <p:pic>
                    <p:nvPicPr>
                      <p:cNvPr id="0" name="Objeto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22990" r="18007"/>
                      <a:stretch>
                        <a:fillRect/>
                      </a:stretch>
                    </p:blipFill>
                    <p:spPr bwMode="auto">
                      <a:xfrm>
                        <a:off x="1908175" y="908050"/>
                        <a:ext cx="5824538" cy="524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496" name="Retângulo 10"/>
          <p:cNvSpPr>
            <a:spLocks noChangeArrowheads="1"/>
          </p:cNvSpPr>
          <p:nvPr/>
        </p:nvSpPr>
        <p:spPr bwMode="auto">
          <a:xfrm>
            <a:off x="755650" y="6167438"/>
            <a:ext cx="79200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1800" i="1" dirty="0" smtClean="0">
                <a:solidFill>
                  <a:srgbClr val="0000FF"/>
                </a:solidFill>
              </a:rPr>
              <a:t>Cobrimento </a:t>
            </a:r>
            <a:r>
              <a:rPr lang="pt-BR" altLang="pt-BR" sz="1800" i="1" dirty="0">
                <a:solidFill>
                  <a:srgbClr val="0000FF"/>
                </a:solidFill>
              </a:rPr>
              <a:t>do diagrama de momentos fletores</a:t>
            </a:r>
          </a:p>
          <a:p>
            <a:pPr algn="ctr"/>
            <a:r>
              <a:rPr lang="pt-BR" altLang="pt-BR" sz="1800" i="1" dirty="0">
                <a:solidFill>
                  <a:srgbClr val="0000FF"/>
                </a:solidFill>
              </a:rPr>
              <a:t>positivos em uma viga biapoiada simétrica.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9B253E1-BCA8-4538-8726-DADA741D59BC}" type="slidenum">
              <a:rPr kumimoji="0" lang="pt-BR" altLang="pt-BR" sz="1400" smtClean="0">
                <a:solidFill>
                  <a:schemeClr val="tx2"/>
                </a:solidFill>
              </a:rPr>
              <a:pPr eaLnBrk="1" hangingPunct="1"/>
              <a:t>14</a:t>
            </a:fld>
            <a:endParaRPr kumimoji="0" lang="pt-BR" altLang="pt-BR" sz="800" smtClean="0">
              <a:solidFill>
                <a:schemeClr val="tx2"/>
              </a:solidFill>
            </a:endParaRPr>
          </a:p>
        </p:txBody>
      </p:sp>
      <p:sp>
        <p:nvSpPr>
          <p:cNvPr id="6451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t-BR" altLang="pt-BR"/>
          </a:p>
        </p:txBody>
      </p:sp>
      <p:sp>
        <p:nvSpPr>
          <p:cNvPr id="64516" name="Rectangle 2"/>
          <p:cNvSpPr>
            <a:spLocks noChangeArrowheads="1"/>
          </p:cNvSpPr>
          <p:nvPr/>
        </p:nvSpPr>
        <p:spPr bwMode="auto">
          <a:xfrm>
            <a:off x="1066800" y="765175"/>
            <a:ext cx="6781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b="1">
                <a:solidFill>
                  <a:srgbClr val="F00000"/>
                </a:solidFill>
                <a:cs typeface="Times New Roman" pitchFamily="18" charset="0"/>
              </a:rPr>
              <a:t>Exemplo para armadura negativa</a:t>
            </a:r>
            <a:endParaRPr lang="en-US" altLang="pt-BR" b="1">
              <a:solidFill>
                <a:srgbClr val="F00000"/>
              </a:solidFill>
              <a:cs typeface="Times New Roman" pitchFamily="18" charset="0"/>
            </a:endParaRPr>
          </a:p>
        </p:txBody>
      </p:sp>
      <p:sp>
        <p:nvSpPr>
          <p:cNvPr id="6451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t-BR" altLang="pt-BR"/>
          </a:p>
        </p:txBody>
      </p:sp>
      <p:sp>
        <p:nvSpPr>
          <p:cNvPr id="64518" name="Rectangle 5"/>
          <p:cNvSpPr>
            <a:spLocks noChangeArrowheads="1"/>
          </p:cNvSpPr>
          <p:nvPr/>
        </p:nvSpPr>
        <p:spPr bwMode="auto">
          <a:xfrm>
            <a:off x="0" y="2266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pt-BR" altLang="pt-BR"/>
          </a:p>
        </p:txBody>
      </p:sp>
      <p:sp>
        <p:nvSpPr>
          <p:cNvPr id="6451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t-BR" altLang="pt-BR"/>
          </a:p>
        </p:txBody>
      </p:sp>
      <p:graphicFrame>
        <p:nvGraphicFramePr>
          <p:cNvPr id="64520" name="Objeto 6"/>
          <p:cNvGraphicFramePr>
            <a:graphicFrameLocks noChangeAspect="1"/>
          </p:cNvGraphicFramePr>
          <p:nvPr/>
        </p:nvGraphicFramePr>
        <p:xfrm>
          <a:off x="1187450" y="1452563"/>
          <a:ext cx="5505450" cy="451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67" name="AutoCAD Drawing" r:id="rId3" imgW="9058275" imgH="4819650" progId="AutoCAD.Drawing.20">
                  <p:embed/>
                </p:oleObj>
              </mc:Choice>
              <mc:Fallback>
                <p:oleObj name="AutoCAD Drawing" r:id="rId3" imgW="9058275" imgH="4819650" progId="AutoCAD.Drawing.20">
                  <p:embed/>
                  <p:pic>
                    <p:nvPicPr>
                      <p:cNvPr id="0" name="Objeto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7101" r="17644"/>
                      <a:stretch>
                        <a:fillRect/>
                      </a:stretch>
                    </p:blipFill>
                    <p:spPr bwMode="auto">
                      <a:xfrm>
                        <a:off x="1187450" y="1452563"/>
                        <a:ext cx="5505450" cy="451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21" name="Objeto 11"/>
          <p:cNvGraphicFramePr>
            <a:graphicFrameLocks noChangeAspect="1"/>
          </p:cNvGraphicFramePr>
          <p:nvPr/>
        </p:nvGraphicFramePr>
        <p:xfrm>
          <a:off x="6875463" y="1989138"/>
          <a:ext cx="2017712" cy="241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68" name="AutoCAD Drawing" r:id="rId5" imgW="9058275" imgH="4819650" progId="AutoCAD.Drawing.20">
                  <p:embed/>
                </p:oleObj>
              </mc:Choice>
              <mc:Fallback>
                <p:oleObj name="AutoCAD Drawing" r:id="rId5" imgW="9058275" imgH="4819650" progId="AutoCAD.Drawing.20">
                  <p:embed/>
                  <p:pic>
                    <p:nvPicPr>
                      <p:cNvPr id="0" name="Objeto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37271" t="18724" r="39134" b="28511"/>
                      <a:stretch>
                        <a:fillRect/>
                      </a:stretch>
                    </p:blipFill>
                    <p:spPr bwMode="auto">
                      <a:xfrm>
                        <a:off x="6875463" y="1989138"/>
                        <a:ext cx="2017712" cy="241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22" name="Retângulo 12"/>
          <p:cNvSpPr>
            <a:spLocks noChangeArrowheads="1"/>
          </p:cNvSpPr>
          <p:nvPr/>
        </p:nvSpPr>
        <p:spPr bwMode="auto">
          <a:xfrm>
            <a:off x="1066800" y="6040438"/>
            <a:ext cx="75374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2000" i="1" dirty="0" smtClean="0">
                <a:solidFill>
                  <a:srgbClr val="0000FF"/>
                </a:solidFill>
              </a:rPr>
              <a:t>Viga </a:t>
            </a:r>
            <a:r>
              <a:rPr lang="pt-BR" altLang="pt-BR" sz="2000" i="1" dirty="0">
                <a:solidFill>
                  <a:srgbClr val="0000FF"/>
                </a:solidFill>
              </a:rPr>
              <a:t>para análise do cobrimento do diagrama de momentos fletores negativos no apoio P2.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4D1152B-BBE9-4656-AE99-8086CEA23A4C}" type="slidenum">
              <a:rPr kumimoji="0" lang="pt-BR" altLang="pt-BR" sz="1400" smtClean="0">
                <a:solidFill>
                  <a:schemeClr val="tx2"/>
                </a:solidFill>
              </a:rPr>
              <a:pPr eaLnBrk="1" hangingPunct="1"/>
              <a:t>15</a:t>
            </a:fld>
            <a:endParaRPr kumimoji="0" lang="pt-BR" altLang="pt-BR" sz="800" smtClean="0">
              <a:solidFill>
                <a:schemeClr val="tx2"/>
              </a:solidFill>
            </a:endParaRPr>
          </a:p>
        </p:txBody>
      </p:sp>
      <p:sp>
        <p:nvSpPr>
          <p:cNvPr id="6553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t-BR" altLang="pt-BR"/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t-BR" altLang="pt-BR"/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0" y="2266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pt-BR" altLang="pt-BR"/>
          </a:p>
        </p:txBody>
      </p:sp>
      <p:sp>
        <p:nvSpPr>
          <p:cNvPr id="655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t-BR" altLang="pt-BR"/>
          </a:p>
        </p:txBody>
      </p:sp>
      <p:sp>
        <p:nvSpPr>
          <p:cNvPr id="65543" name="Retângulo 12"/>
          <p:cNvSpPr>
            <a:spLocks noChangeArrowheads="1"/>
          </p:cNvSpPr>
          <p:nvPr/>
        </p:nvSpPr>
        <p:spPr bwMode="auto">
          <a:xfrm>
            <a:off x="1066800" y="5967413"/>
            <a:ext cx="75374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2000" i="1" dirty="0" smtClean="0">
                <a:solidFill>
                  <a:srgbClr val="0000FF"/>
                </a:solidFill>
              </a:rPr>
              <a:t>Cobrimento </a:t>
            </a:r>
            <a:r>
              <a:rPr lang="pt-BR" altLang="pt-BR" sz="2000" i="1" dirty="0">
                <a:solidFill>
                  <a:srgbClr val="0000FF"/>
                </a:solidFill>
              </a:rPr>
              <a:t>do diagrama de momentos fletores</a:t>
            </a:r>
          </a:p>
          <a:p>
            <a:pPr algn="ctr"/>
            <a:r>
              <a:rPr lang="pt-BR" altLang="pt-BR" sz="2000" i="1" dirty="0">
                <a:solidFill>
                  <a:srgbClr val="0000FF"/>
                </a:solidFill>
              </a:rPr>
              <a:t>negativos no apoio intermediário P2.</a:t>
            </a:r>
          </a:p>
        </p:txBody>
      </p:sp>
      <p:graphicFrame>
        <p:nvGraphicFramePr>
          <p:cNvPr id="65544" name="Objeto 9"/>
          <p:cNvGraphicFramePr>
            <a:graphicFrameLocks noChangeAspect="1"/>
          </p:cNvGraphicFramePr>
          <p:nvPr/>
        </p:nvGraphicFramePr>
        <p:xfrm>
          <a:off x="1619250" y="1412875"/>
          <a:ext cx="6229350" cy="471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68" name="AutoCAD Drawing" r:id="rId3" imgW="9058275" imgH="4819650" progId="AutoCAD.Drawing.20">
                  <p:embed/>
                </p:oleObj>
              </mc:Choice>
              <mc:Fallback>
                <p:oleObj name="AutoCAD Drawing" r:id="rId3" imgW="9058275" imgH="4819650" progId="AutoCAD.Drawing.20">
                  <p:embed/>
                  <p:pic>
                    <p:nvPicPr>
                      <p:cNvPr id="0" name="Objeto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7667" r="12215"/>
                      <a:stretch>
                        <a:fillRect/>
                      </a:stretch>
                    </p:blipFill>
                    <p:spPr bwMode="auto">
                      <a:xfrm>
                        <a:off x="1619250" y="1412875"/>
                        <a:ext cx="6229350" cy="4710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545" name="Rectangle 2"/>
          <p:cNvSpPr>
            <a:spLocks noChangeArrowheads="1"/>
          </p:cNvSpPr>
          <p:nvPr/>
        </p:nvSpPr>
        <p:spPr bwMode="auto">
          <a:xfrm>
            <a:off x="1066800" y="765175"/>
            <a:ext cx="6781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b="1">
                <a:solidFill>
                  <a:srgbClr val="F00000"/>
                </a:solidFill>
                <a:cs typeface="Times New Roman" pitchFamily="18" charset="0"/>
              </a:rPr>
              <a:t>Exemplo para armadura negativa</a:t>
            </a:r>
            <a:endParaRPr lang="en-US" altLang="pt-BR" b="1">
              <a:solidFill>
                <a:srgbClr val="F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011B41D-1ADC-41C1-A084-A5A98AD9A1FD}" type="slidenum">
              <a:rPr kumimoji="0" lang="pt-BR" altLang="pt-BR" sz="1400" smtClean="0">
                <a:solidFill>
                  <a:schemeClr val="tx2"/>
                </a:solidFill>
              </a:rPr>
              <a:pPr eaLnBrk="1" hangingPunct="1"/>
              <a:t>16</a:t>
            </a:fld>
            <a:endParaRPr kumimoji="0" lang="pt-BR" altLang="pt-BR" sz="800" smtClean="0">
              <a:solidFill>
                <a:schemeClr val="tx2"/>
              </a:solidFill>
            </a:endParaRPr>
          </a:p>
        </p:txBody>
      </p:sp>
      <p:sp>
        <p:nvSpPr>
          <p:cNvPr id="621570" name="Rectangle 2"/>
          <p:cNvSpPr>
            <a:spLocks noChangeArrowheads="1"/>
          </p:cNvSpPr>
          <p:nvPr/>
        </p:nvSpPr>
        <p:spPr bwMode="auto">
          <a:xfrm>
            <a:off x="684213" y="764704"/>
            <a:ext cx="7920037" cy="618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952500" indent="-9525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61925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80975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00025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19075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479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051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623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195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1162050" indent="-1162050" algn="just">
              <a:defRPr/>
            </a:pPr>
            <a:r>
              <a:rPr lang="en-US" altLang="pt-BR" sz="2800" b="1" dirty="0" smtClean="0">
                <a:solidFill>
                  <a:srgbClr val="F00000"/>
                </a:solidFill>
                <a:cs typeface="Times New Roman" pitchFamily="18" charset="0"/>
              </a:rPr>
              <a:t>14. </a:t>
            </a:r>
            <a:r>
              <a:rPr lang="pt-BR" altLang="pt-BR" sz="2800" b="1" dirty="0" smtClean="0">
                <a:solidFill>
                  <a:srgbClr val="F00000"/>
                </a:solidFill>
                <a:cs typeface="Times New Roman" pitchFamily="18" charset="0"/>
              </a:rPr>
              <a:t>ANCORAGEM </a:t>
            </a:r>
            <a:r>
              <a:rPr lang="pt-BR" altLang="pt-BR" sz="2800" b="1" dirty="0">
                <a:solidFill>
                  <a:srgbClr val="F00000"/>
                </a:solidFill>
                <a:cs typeface="Times New Roman" pitchFamily="18" charset="0"/>
              </a:rPr>
              <a:t>DE ARMADURA LONGITUDINAL DE TRAÇÃO EM SEÇÕES DE </a:t>
            </a:r>
            <a:r>
              <a:rPr lang="pt-BR" altLang="pt-BR" sz="2800" b="1" dirty="0" smtClean="0">
                <a:solidFill>
                  <a:srgbClr val="F00000"/>
                </a:solidFill>
                <a:cs typeface="Times New Roman" pitchFamily="18" charset="0"/>
              </a:rPr>
              <a:t>APOIO</a:t>
            </a:r>
          </a:p>
          <a:p>
            <a:pPr algn="just">
              <a:defRPr/>
            </a:pPr>
            <a:endParaRPr lang="pt-BR" altLang="pt-BR" sz="2000" b="1" dirty="0" smtClean="0">
              <a:solidFill>
                <a:srgbClr val="F00000"/>
              </a:solidFill>
              <a:cs typeface="Times New Roman" pitchFamily="18" charset="0"/>
            </a:endParaRPr>
          </a:p>
          <a:p>
            <a:pPr marL="0" indent="0" algn="just">
              <a:defRPr/>
            </a:pPr>
            <a:r>
              <a:rPr lang="pt-BR" altLang="pt-BR" sz="2800" b="1" dirty="0">
                <a:solidFill>
                  <a:srgbClr val="0000FF"/>
                </a:solidFill>
                <a:cs typeface="Times New Roman" pitchFamily="18" charset="0"/>
              </a:rPr>
              <a:t>Segundo a NBR 6118, “</a:t>
            </a:r>
            <a:r>
              <a:rPr lang="pt-BR" altLang="pt-BR" sz="2800" b="1" i="1" dirty="0">
                <a:solidFill>
                  <a:srgbClr val="0000FF"/>
                </a:solidFill>
                <a:cs typeface="Times New Roman" pitchFamily="18" charset="0"/>
              </a:rPr>
              <a:t>Os esforços de tração junto aos apoios de vigas simples ou contínuas devem ser resistidos por armaduras longitudinais que satisfaçam a mais severa das seguintes condições:</a:t>
            </a:r>
          </a:p>
          <a:p>
            <a:pPr marL="0" indent="0" algn="just">
              <a:defRPr/>
            </a:pPr>
            <a:endParaRPr lang="en-US" altLang="pt-BR" sz="1600" dirty="0" smtClean="0">
              <a:solidFill>
                <a:srgbClr val="F00000"/>
              </a:solidFill>
              <a:cs typeface="Times New Roman" pitchFamily="18" charset="0"/>
            </a:endParaRPr>
          </a:p>
          <a:p>
            <a:pPr algn="just" eaLnBrk="0" hangingPunct="0">
              <a:defRPr/>
            </a:pPr>
            <a:r>
              <a:rPr lang="pt-BR" altLang="pt-BR" sz="3000" b="1" dirty="0" smtClean="0">
                <a:solidFill>
                  <a:srgbClr val="F00000"/>
                </a:solidFill>
                <a:cs typeface="Times New Roman" pitchFamily="18" charset="0"/>
              </a:rPr>
              <a:t>14.1 Apoio com Momento Fletor Positivo</a:t>
            </a:r>
          </a:p>
          <a:p>
            <a:pPr algn="just" eaLnBrk="0" hangingPunct="0">
              <a:defRPr/>
            </a:pPr>
            <a:endParaRPr lang="pt-BR" altLang="pt-BR" sz="1400" b="1" dirty="0" smtClean="0">
              <a:solidFill>
                <a:srgbClr val="F00000"/>
              </a:solidFill>
              <a:cs typeface="Times New Roman" pitchFamily="18" charset="0"/>
            </a:endParaRPr>
          </a:p>
          <a:p>
            <a:pPr marL="0" indent="0" algn="just" eaLnBrk="0" hangingPunct="0">
              <a:defRPr/>
            </a:pPr>
            <a:r>
              <a:rPr lang="pt-BR" sz="2800" b="1" dirty="0" smtClean="0">
                <a:solidFill>
                  <a:srgbClr val="0000FF"/>
                </a:solidFill>
              </a:rPr>
              <a:t>Neste caso, a armadura deve ser dimensionada para o esforço nessa seção. A ancoragem da armadura no apoio deve atender aos critérios apresentados na Figura 29 (ver item 7.2).</a:t>
            </a:r>
          </a:p>
        </p:txBody>
      </p:sp>
      <p:sp>
        <p:nvSpPr>
          <p:cNvPr id="66564" name="Rectangle 5"/>
          <p:cNvSpPr>
            <a:spLocks noChangeArrowheads="1"/>
          </p:cNvSpPr>
          <p:nvPr/>
        </p:nvSpPr>
        <p:spPr bwMode="auto">
          <a:xfrm>
            <a:off x="1566863" y="2924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3383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128D22B-C43F-41B8-86C6-61064BB9AF59}" type="slidenum">
              <a:rPr kumimoji="0" lang="pt-BR" altLang="pt-BR" sz="1400" smtClean="0">
                <a:solidFill>
                  <a:schemeClr val="tx2"/>
                </a:solidFill>
              </a:rPr>
              <a:pPr eaLnBrk="1" hangingPunct="1"/>
              <a:t>17</a:t>
            </a:fld>
            <a:endParaRPr kumimoji="0" lang="pt-BR" altLang="pt-BR" sz="800" smtClean="0">
              <a:solidFill>
                <a:schemeClr val="tx2"/>
              </a:solidFill>
            </a:endParaRPr>
          </a:p>
        </p:txBody>
      </p:sp>
      <p:sp>
        <p:nvSpPr>
          <p:cNvPr id="67587" name="Rectangle 2"/>
          <p:cNvSpPr>
            <a:spLocks noChangeArrowheads="1"/>
          </p:cNvSpPr>
          <p:nvPr/>
        </p:nvSpPr>
        <p:spPr bwMode="auto">
          <a:xfrm>
            <a:off x="539750" y="838200"/>
            <a:ext cx="8451850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952500" indent="-952500" eaLnBrk="0" hangingPunct="0"/>
            <a:r>
              <a:rPr lang="pt-BR" altLang="pt-BR" sz="3200" b="1" dirty="0">
                <a:solidFill>
                  <a:srgbClr val="F00000"/>
                </a:solidFill>
                <a:cs typeface="Times New Roman" pitchFamily="18" charset="0"/>
              </a:rPr>
              <a:t>14.2  </a:t>
            </a:r>
            <a:r>
              <a:rPr lang="pt-BR" altLang="pt-BR" sz="3200" b="1" dirty="0" smtClean="0">
                <a:solidFill>
                  <a:srgbClr val="F00000"/>
                </a:solidFill>
                <a:cs typeface="Times New Roman" pitchFamily="18" charset="0"/>
              </a:rPr>
              <a:t>Apoio </a:t>
            </a:r>
            <a:r>
              <a:rPr lang="pt-BR" altLang="pt-BR" sz="3200" b="1" dirty="0">
                <a:solidFill>
                  <a:srgbClr val="F00000"/>
                </a:solidFill>
                <a:cs typeface="Times New Roman" pitchFamily="18" charset="0"/>
              </a:rPr>
              <a:t>Extremo de Vigas Simples ou Contínuas</a:t>
            </a:r>
            <a:endParaRPr lang="en-US" altLang="pt-BR" sz="3200" dirty="0">
              <a:solidFill>
                <a:srgbClr val="F00000"/>
              </a:solidFill>
            </a:endParaRPr>
          </a:p>
        </p:txBody>
      </p:sp>
      <p:sp>
        <p:nvSpPr>
          <p:cNvPr id="67588" name="Rectangle 5"/>
          <p:cNvSpPr>
            <a:spLocks noChangeArrowheads="1"/>
          </p:cNvSpPr>
          <p:nvPr/>
        </p:nvSpPr>
        <p:spPr bwMode="auto">
          <a:xfrm>
            <a:off x="1566863" y="2924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t-BR" altLang="pt-BR"/>
          </a:p>
        </p:txBody>
      </p:sp>
      <p:graphicFrame>
        <p:nvGraphicFramePr>
          <p:cNvPr id="67589" name="Object 4"/>
          <p:cNvGraphicFramePr>
            <a:graphicFrameLocks noChangeAspect="1"/>
          </p:cNvGraphicFramePr>
          <p:nvPr/>
        </p:nvGraphicFramePr>
        <p:xfrm>
          <a:off x="539750" y="2492375"/>
          <a:ext cx="8229600" cy="138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14" r:id="rId3" imgW="8572500" imgH="5162550" progId="AutoCAD.Drawing.16">
                  <p:embed/>
                </p:oleObj>
              </mc:Choice>
              <mc:Fallback>
                <p:oleObj r:id="rId3" imgW="8572500" imgH="5162550" progId="AutoCAD.Drawing.16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35704" b="36331"/>
                      <a:stretch>
                        <a:fillRect/>
                      </a:stretch>
                    </p:blipFill>
                    <p:spPr bwMode="auto">
                      <a:xfrm>
                        <a:off x="539750" y="2492375"/>
                        <a:ext cx="8229600" cy="13811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971550" y="4077072"/>
            <a:ext cx="7561263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2000" i="1" dirty="0" smtClean="0">
                <a:solidFill>
                  <a:srgbClr val="0000FF"/>
                </a:solidFill>
                <a:cs typeface="Times New Roman" pitchFamily="18" charset="0"/>
              </a:rPr>
              <a:t>Definição </a:t>
            </a:r>
            <a:r>
              <a:rPr lang="pt-BR" altLang="pt-BR" sz="2000" i="1" dirty="0">
                <a:solidFill>
                  <a:srgbClr val="0000FF"/>
                </a:solidFill>
                <a:cs typeface="Times New Roman" pitchFamily="18" charset="0"/>
              </a:rPr>
              <a:t>de apoios extremos e internos de vigas.</a:t>
            </a:r>
          </a:p>
          <a:p>
            <a:pPr algn="ctr"/>
            <a:endParaRPr lang="pt-BR" altLang="pt-BR" sz="2000" i="1" dirty="0">
              <a:solidFill>
                <a:srgbClr val="0000FF"/>
              </a:solidFill>
              <a:cs typeface="Times New Roman" pitchFamily="18" charset="0"/>
            </a:endParaRPr>
          </a:p>
          <a:p>
            <a:pPr algn="just"/>
            <a:r>
              <a:rPr lang="pt-BR" altLang="pt-BR" sz="2800" b="1" dirty="0">
                <a:solidFill>
                  <a:srgbClr val="7030A0"/>
                </a:solidFill>
                <a:cs typeface="Times New Roman" pitchFamily="18" charset="0"/>
              </a:rPr>
              <a:t>O apoio interno é por vezes chamado “apoio intermediário”. </a:t>
            </a:r>
            <a:endParaRPr lang="en-US" altLang="pt-BR" sz="2800" b="1" dirty="0">
              <a:solidFill>
                <a:srgbClr val="7030A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CF73574-3025-4DE8-91D2-FFE21DED6600}" type="slidenum">
              <a:rPr kumimoji="0" lang="pt-BR" altLang="pt-BR" sz="1400" smtClean="0">
                <a:solidFill>
                  <a:schemeClr val="tx2"/>
                </a:solidFill>
              </a:rPr>
              <a:pPr eaLnBrk="1" hangingPunct="1"/>
              <a:t>18</a:t>
            </a:fld>
            <a:endParaRPr kumimoji="0" lang="pt-BR" altLang="pt-BR" sz="800" smtClean="0">
              <a:solidFill>
                <a:schemeClr val="tx2"/>
              </a:solidFill>
            </a:endParaRPr>
          </a:p>
        </p:txBody>
      </p:sp>
      <p:sp>
        <p:nvSpPr>
          <p:cNvPr id="68611" name="Rectangle 2"/>
          <p:cNvSpPr>
            <a:spLocks noChangeArrowheads="1"/>
          </p:cNvSpPr>
          <p:nvPr/>
        </p:nvSpPr>
        <p:spPr bwMode="auto">
          <a:xfrm>
            <a:off x="4787900" y="1484313"/>
            <a:ext cx="4032250" cy="310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pt-BR" altLang="pt-BR" sz="2800" b="1">
                <a:solidFill>
                  <a:srgbClr val="0000FF"/>
                </a:solidFill>
                <a:cs typeface="Times New Roman" pitchFamily="18" charset="0"/>
              </a:rPr>
              <a:t>Nos</a:t>
            </a:r>
            <a:r>
              <a:rPr lang="en-US" altLang="pt-BR" sz="2800" b="1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pt-BR" altLang="pt-BR" sz="2800" b="1">
                <a:solidFill>
                  <a:srgbClr val="0000FF"/>
                </a:solidFill>
                <a:cs typeface="Times New Roman" pitchFamily="18" charset="0"/>
              </a:rPr>
              <a:t>apoios extremos, com a decalagem a</a:t>
            </a:r>
            <a:r>
              <a:rPr lang="pt-BR" altLang="pt-BR" sz="2800" b="1" baseline="-30000">
                <a:solidFill>
                  <a:srgbClr val="0000FF"/>
                </a:solidFill>
                <a:cs typeface="Times New Roman" pitchFamily="18" charset="0"/>
                <a:sym typeface="MT Extra" pitchFamily="18" charset="2"/>
              </a:rPr>
              <a:t></a:t>
            </a:r>
            <a:r>
              <a:rPr lang="pt-BR" altLang="pt-BR" sz="2800" b="1">
                <a:solidFill>
                  <a:srgbClr val="0000FF"/>
                </a:solidFill>
                <a:cs typeface="Times New Roman" pitchFamily="18" charset="0"/>
                <a:sym typeface="MT Extra" pitchFamily="18" charset="2"/>
              </a:rPr>
              <a:t> </a:t>
            </a:r>
            <a:r>
              <a:rPr lang="pt-BR" altLang="pt-BR" sz="2800" b="1">
                <a:solidFill>
                  <a:srgbClr val="0000FF"/>
                </a:solidFill>
                <a:cs typeface="Times New Roman" pitchFamily="18" charset="0"/>
              </a:rPr>
              <a:t> no diagrama de momentos fletores</a:t>
            </a:r>
            <a:r>
              <a:rPr lang="en-US" altLang="pt-BR" sz="2800" b="1">
                <a:solidFill>
                  <a:srgbClr val="0000FF"/>
                </a:solidFill>
                <a:cs typeface="Times New Roman" pitchFamily="18" charset="0"/>
              </a:rPr>
              <a:t>, a </a:t>
            </a:r>
            <a:r>
              <a:rPr lang="pt-BR" altLang="pt-BR" sz="2800" b="1">
                <a:solidFill>
                  <a:srgbClr val="0000FF"/>
                </a:solidFill>
                <a:cs typeface="Times New Roman" pitchFamily="18" charset="0"/>
              </a:rPr>
              <a:t>reação no apoio é deslocada</a:t>
            </a:r>
            <a:r>
              <a:rPr lang="en-US" altLang="pt-BR" sz="2800" b="1">
                <a:solidFill>
                  <a:srgbClr val="0000FF"/>
                </a:solidFill>
                <a:cs typeface="Times New Roman" pitchFamily="18" charset="0"/>
              </a:rPr>
              <a:t>, e surge o </a:t>
            </a:r>
            <a:r>
              <a:rPr lang="pt-BR" altLang="pt-BR" sz="2800" b="1">
                <a:solidFill>
                  <a:srgbClr val="0000FF"/>
                </a:solidFill>
                <a:cs typeface="Times New Roman" pitchFamily="18" charset="0"/>
              </a:rPr>
              <a:t>momento fletor no apoio</a:t>
            </a:r>
            <a:r>
              <a:rPr lang="en-US" altLang="pt-BR" sz="2800" b="1">
                <a:solidFill>
                  <a:srgbClr val="0000FF"/>
                </a:solidFill>
                <a:cs typeface="Times New Roman" pitchFamily="18" charset="0"/>
              </a:rPr>
              <a:t>, </a:t>
            </a:r>
            <a:r>
              <a:rPr lang="pt-BR" altLang="pt-BR" sz="2800" b="1">
                <a:solidFill>
                  <a:srgbClr val="0000FF"/>
                </a:solidFill>
                <a:cs typeface="Times New Roman" pitchFamily="18" charset="0"/>
              </a:rPr>
              <a:t>dado por</a:t>
            </a:r>
            <a:r>
              <a:rPr lang="en-US" altLang="pt-BR" sz="2800" b="1">
                <a:solidFill>
                  <a:srgbClr val="0000FF"/>
                </a:solidFill>
                <a:cs typeface="Times New Roman" pitchFamily="18" charset="0"/>
              </a:rPr>
              <a:t>:</a:t>
            </a:r>
          </a:p>
        </p:txBody>
      </p:sp>
      <p:sp>
        <p:nvSpPr>
          <p:cNvPr id="68612" name="Rectangle 5"/>
          <p:cNvSpPr>
            <a:spLocks noChangeArrowheads="1"/>
          </p:cNvSpPr>
          <p:nvPr/>
        </p:nvSpPr>
        <p:spPr bwMode="auto">
          <a:xfrm>
            <a:off x="3090863" y="1781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t-BR" altLang="pt-BR"/>
          </a:p>
        </p:txBody>
      </p:sp>
      <p:sp>
        <p:nvSpPr>
          <p:cNvPr id="68613" name="Rectangle 6"/>
          <p:cNvSpPr>
            <a:spLocks noChangeArrowheads="1"/>
          </p:cNvSpPr>
          <p:nvPr/>
        </p:nvSpPr>
        <p:spPr bwMode="auto">
          <a:xfrm>
            <a:off x="5170488" y="4652963"/>
            <a:ext cx="3197225" cy="206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3200" b="1">
                <a:solidFill>
                  <a:srgbClr val="008000"/>
                </a:solidFill>
                <a:cs typeface="Times New Roman" pitchFamily="18" charset="0"/>
              </a:rPr>
              <a:t>M</a:t>
            </a:r>
            <a:r>
              <a:rPr lang="pt-BR" altLang="pt-BR" sz="3200" b="1" baseline="-30000">
                <a:solidFill>
                  <a:srgbClr val="008000"/>
                </a:solidFill>
                <a:cs typeface="Times New Roman" pitchFamily="18" charset="0"/>
              </a:rPr>
              <a:t>d,apoio</a:t>
            </a:r>
            <a:r>
              <a:rPr lang="pt-BR" altLang="pt-BR" sz="3200" b="1">
                <a:solidFill>
                  <a:srgbClr val="008000"/>
                </a:solidFill>
                <a:cs typeface="Times New Roman" pitchFamily="18" charset="0"/>
              </a:rPr>
              <a:t> = V</a:t>
            </a:r>
            <a:r>
              <a:rPr lang="pt-BR" altLang="pt-BR" sz="3200" b="1" baseline="-30000">
                <a:solidFill>
                  <a:srgbClr val="008000"/>
                </a:solidFill>
                <a:cs typeface="Times New Roman" pitchFamily="18" charset="0"/>
              </a:rPr>
              <a:t>Sd</a:t>
            </a:r>
            <a:r>
              <a:rPr lang="pt-BR" altLang="pt-BR" sz="3200" b="1">
                <a:solidFill>
                  <a:srgbClr val="008000"/>
                </a:solidFill>
                <a:cs typeface="Times New Roman" pitchFamily="18" charset="0"/>
              </a:rPr>
              <a:t> . a</a:t>
            </a:r>
            <a:r>
              <a:rPr lang="pt-BR" altLang="pt-BR" sz="3200" b="1" baseline="-30000">
                <a:solidFill>
                  <a:srgbClr val="008000"/>
                </a:solidFill>
                <a:cs typeface="Times New Roman" pitchFamily="18" charset="0"/>
                <a:sym typeface="MT Extra" pitchFamily="18" charset="2"/>
              </a:rPr>
              <a:t></a:t>
            </a:r>
            <a:r>
              <a:rPr lang="pt-BR" altLang="pt-BR" sz="3200" b="1">
                <a:solidFill>
                  <a:srgbClr val="008000"/>
                </a:solidFill>
                <a:cs typeface="Times New Roman" pitchFamily="18" charset="0"/>
              </a:rPr>
              <a:t> </a:t>
            </a:r>
          </a:p>
          <a:p>
            <a:endParaRPr lang="pt-BR" altLang="pt-BR" sz="1600" b="1">
              <a:solidFill>
                <a:srgbClr val="008000"/>
              </a:solidFill>
              <a:cs typeface="Times New Roman" pitchFamily="18" charset="0"/>
            </a:endParaRPr>
          </a:p>
          <a:p>
            <a:r>
              <a:rPr lang="pt-BR" altLang="pt-BR" sz="3200" b="1">
                <a:solidFill>
                  <a:srgbClr val="0000FF"/>
                </a:solidFill>
                <a:cs typeface="Times New Roman" pitchFamily="18" charset="0"/>
              </a:rPr>
              <a:t>e:</a:t>
            </a:r>
          </a:p>
          <a:p>
            <a:endParaRPr lang="pt-BR" altLang="pt-BR" sz="1400" b="1">
              <a:solidFill>
                <a:srgbClr val="0000FF"/>
              </a:solidFill>
              <a:cs typeface="Times New Roman" pitchFamily="18" charset="0"/>
            </a:endParaRPr>
          </a:p>
          <a:p>
            <a:r>
              <a:rPr lang="pt-BR" altLang="pt-BR" sz="3200" b="1">
                <a:solidFill>
                  <a:srgbClr val="008000"/>
                </a:solidFill>
                <a:cs typeface="Times New Roman" pitchFamily="18" charset="0"/>
              </a:rPr>
              <a:t>M</a:t>
            </a:r>
            <a:r>
              <a:rPr lang="pt-BR" altLang="pt-BR" sz="3200" b="1" baseline="-30000">
                <a:solidFill>
                  <a:srgbClr val="008000"/>
                </a:solidFill>
                <a:cs typeface="Times New Roman" pitchFamily="18" charset="0"/>
              </a:rPr>
              <a:t>d,apoio</a:t>
            </a:r>
            <a:r>
              <a:rPr lang="pt-BR" altLang="pt-BR" sz="3200" b="1">
                <a:solidFill>
                  <a:srgbClr val="008000"/>
                </a:solidFill>
                <a:cs typeface="Times New Roman" pitchFamily="18" charset="0"/>
              </a:rPr>
              <a:t> = F</a:t>
            </a:r>
            <a:r>
              <a:rPr lang="pt-BR" altLang="pt-BR" sz="3200" b="1" baseline="-30000">
                <a:solidFill>
                  <a:srgbClr val="008000"/>
                </a:solidFill>
                <a:cs typeface="Times New Roman" pitchFamily="18" charset="0"/>
              </a:rPr>
              <a:t>Sd</a:t>
            </a:r>
            <a:r>
              <a:rPr lang="pt-BR" altLang="pt-BR" sz="3200" b="1">
                <a:solidFill>
                  <a:srgbClr val="008000"/>
                </a:solidFill>
                <a:cs typeface="Times New Roman" pitchFamily="18" charset="0"/>
              </a:rPr>
              <a:t> . z</a:t>
            </a:r>
          </a:p>
        </p:txBody>
      </p:sp>
      <p:sp>
        <p:nvSpPr>
          <p:cNvPr id="68614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t-BR" altLang="pt-BR"/>
          </a:p>
        </p:txBody>
      </p:sp>
      <p:graphicFrame>
        <p:nvGraphicFramePr>
          <p:cNvPr id="68615" name="Objeto 2"/>
          <p:cNvGraphicFramePr>
            <a:graphicFrameLocks noChangeAspect="1"/>
          </p:cNvGraphicFramePr>
          <p:nvPr/>
        </p:nvGraphicFramePr>
        <p:xfrm>
          <a:off x="827088" y="1560513"/>
          <a:ext cx="3673475" cy="402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42" name="AutoCAD Drawing" r:id="rId3" imgW="9058275" imgH="4819650" progId="AutoCAD.Drawing.20">
                  <p:embed/>
                </p:oleObj>
              </mc:Choice>
              <mc:Fallback>
                <p:oleObj name="AutoCAD Drawing" r:id="rId3" imgW="9058275" imgH="4819650" progId="AutoCAD.Drawing.20">
                  <p:embed/>
                  <p:pic>
                    <p:nvPicPr>
                      <p:cNvPr id="0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29672" t="4042" r="25255" b="3192"/>
                      <a:stretch>
                        <a:fillRect/>
                      </a:stretch>
                    </p:blipFill>
                    <p:spPr bwMode="auto">
                      <a:xfrm>
                        <a:off x="827088" y="1560513"/>
                        <a:ext cx="3673475" cy="402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16" name="Retângulo 3"/>
          <p:cNvSpPr>
            <a:spLocks noChangeArrowheads="1"/>
          </p:cNvSpPr>
          <p:nvPr/>
        </p:nvSpPr>
        <p:spPr bwMode="auto">
          <a:xfrm>
            <a:off x="609600" y="5589588"/>
            <a:ext cx="367506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2000" i="1" dirty="0" smtClean="0">
                <a:solidFill>
                  <a:srgbClr val="0000FF"/>
                </a:solidFill>
              </a:rPr>
              <a:t>Momento </a:t>
            </a:r>
            <a:r>
              <a:rPr lang="pt-BR" altLang="pt-BR" sz="2000" i="1" dirty="0">
                <a:solidFill>
                  <a:srgbClr val="0000FF"/>
                </a:solidFill>
              </a:rPr>
              <a:t>fletor no apoio devido ao deslocamento a</a:t>
            </a:r>
            <a:r>
              <a:rPr lang="pt-BR" altLang="pt-BR" sz="2000" i="1" baseline="-25000" dirty="0">
                <a:solidFill>
                  <a:srgbClr val="0000FF"/>
                </a:solidFill>
                <a:sym typeface="MT Extra" pitchFamily="18" charset="2"/>
              </a:rPr>
              <a:t></a:t>
            </a:r>
            <a:r>
              <a:rPr lang="pt-BR" altLang="pt-BR" sz="2000" i="1" dirty="0">
                <a:solidFill>
                  <a:srgbClr val="0000FF"/>
                </a:solidFill>
              </a:rPr>
              <a:t>  no diagrama.</a:t>
            </a:r>
          </a:p>
        </p:txBody>
      </p:sp>
      <p:sp>
        <p:nvSpPr>
          <p:cNvPr id="68617" name="Rectangle 2"/>
          <p:cNvSpPr>
            <a:spLocks noChangeArrowheads="1"/>
          </p:cNvSpPr>
          <p:nvPr/>
        </p:nvSpPr>
        <p:spPr bwMode="auto">
          <a:xfrm>
            <a:off x="827088" y="798513"/>
            <a:ext cx="76327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950976" indent="-950976" eaLnBrk="0" hangingPunct="0">
              <a:spcBef>
                <a:spcPts val="0"/>
              </a:spcBef>
              <a:spcAft>
                <a:spcPts val="0"/>
              </a:spcAft>
            </a:pPr>
            <a:r>
              <a:rPr lang="pt-BR" altLang="pt-BR" b="1" dirty="0" smtClean="0">
                <a:solidFill>
                  <a:srgbClr val="F00000"/>
                </a:solidFill>
                <a:cs typeface="Times New Roman" pitchFamily="18" charset="0"/>
              </a:rPr>
              <a:t>14.2 </a:t>
            </a:r>
            <a:r>
              <a:rPr lang="pt-BR" b="1" dirty="0">
                <a:solidFill>
                  <a:srgbClr val="F00000"/>
                </a:solidFill>
                <a:latin typeface="Times New Roman"/>
                <a:cs typeface="Times New Roman"/>
              </a:rPr>
              <a:t>Apoio Extremo de Vigas Simples ou </a:t>
            </a:r>
            <a:r>
              <a:rPr lang="pt-BR" b="1" dirty="0" smtClean="0">
                <a:solidFill>
                  <a:srgbClr val="F00000"/>
                </a:solidFill>
                <a:latin typeface="Times New Roman"/>
                <a:cs typeface="Times New Roman"/>
              </a:rPr>
              <a:t>Contínuas</a:t>
            </a:r>
            <a:endParaRPr lang="pt-BR" dirty="0"/>
          </a:p>
        </p:txBody>
      </p:sp>
      <p:cxnSp>
        <p:nvCxnSpPr>
          <p:cNvPr id="68618" name="Conector de seta reta 2"/>
          <p:cNvCxnSpPr>
            <a:cxnSpLocks noChangeShapeType="1"/>
          </p:cNvCxnSpPr>
          <p:nvPr/>
        </p:nvCxnSpPr>
        <p:spPr bwMode="auto">
          <a:xfrm>
            <a:off x="1619250" y="2497138"/>
            <a:ext cx="649288" cy="0"/>
          </a:xfrm>
          <a:prstGeom prst="straightConnector1">
            <a:avLst/>
          </a:prstGeom>
          <a:noFill/>
          <a:ln w="22225" algn="ctr">
            <a:solidFill>
              <a:schemeClr val="tx1"/>
            </a:solidFill>
            <a:miter lim="800000"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3A0BCDB-F52F-408A-B8F4-232E1D6C98A4}" type="slidenum">
              <a:rPr kumimoji="0" lang="pt-BR" altLang="pt-BR" sz="1400" smtClean="0">
                <a:solidFill>
                  <a:schemeClr val="tx2"/>
                </a:solidFill>
              </a:rPr>
              <a:pPr eaLnBrk="1" hangingPunct="1"/>
              <a:t>19</a:t>
            </a:fld>
            <a:endParaRPr kumimoji="0" lang="pt-BR" altLang="pt-BR" sz="800" smtClean="0">
              <a:solidFill>
                <a:schemeClr val="tx2"/>
              </a:solidFill>
            </a:endParaRPr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3052763" y="1885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t-BR" altLang="pt-BR"/>
          </a:p>
        </p:txBody>
      </p:sp>
      <p:sp>
        <p:nvSpPr>
          <p:cNvPr id="69636" name="Rectangle 5"/>
          <p:cNvSpPr>
            <a:spLocks noChangeArrowheads="1"/>
          </p:cNvSpPr>
          <p:nvPr/>
        </p:nvSpPr>
        <p:spPr bwMode="auto">
          <a:xfrm>
            <a:off x="1447800" y="1628800"/>
            <a:ext cx="7156450" cy="292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pt-BR" altLang="pt-BR" sz="3200" b="1" dirty="0">
                <a:solidFill>
                  <a:srgbClr val="0000FF"/>
                </a:solidFill>
                <a:cs typeface="Times New Roman" pitchFamily="18" charset="0"/>
              </a:rPr>
              <a:t>Fazendo</a:t>
            </a:r>
            <a:r>
              <a:rPr lang="en-US" altLang="pt-BR" sz="3200" b="1" dirty="0">
                <a:solidFill>
                  <a:srgbClr val="0000FF"/>
                </a:solidFill>
                <a:cs typeface="Times New Roman" pitchFamily="18" charset="0"/>
              </a:rPr>
              <a:t>: </a:t>
            </a:r>
          </a:p>
          <a:p>
            <a:pPr algn="just"/>
            <a:endParaRPr lang="pt-BR" altLang="pt-BR" sz="2000" b="1" dirty="0">
              <a:solidFill>
                <a:srgbClr val="0000FF"/>
              </a:solidFill>
              <a:cs typeface="Times New Roman" pitchFamily="18" charset="0"/>
            </a:endParaRPr>
          </a:p>
          <a:p>
            <a:pPr algn="just"/>
            <a:endParaRPr lang="pt-BR" altLang="pt-BR" sz="2000" b="1" dirty="0">
              <a:solidFill>
                <a:srgbClr val="0000FF"/>
              </a:solidFill>
              <a:cs typeface="Times New Roman" pitchFamily="18" charset="0"/>
            </a:endParaRPr>
          </a:p>
          <a:p>
            <a:pPr algn="just"/>
            <a:endParaRPr lang="pt-BR" altLang="pt-BR" sz="2000" b="1" dirty="0">
              <a:solidFill>
                <a:srgbClr val="0000FF"/>
              </a:solidFill>
              <a:cs typeface="Times New Roman" pitchFamily="18" charset="0"/>
            </a:endParaRPr>
          </a:p>
          <a:p>
            <a:pPr algn="just"/>
            <a:endParaRPr lang="pt-BR" altLang="pt-BR" sz="2000" b="1" dirty="0">
              <a:solidFill>
                <a:srgbClr val="0000FF"/>
              </a:solidFill>
              <a:cs typeface="Times New Roman" pitchFamily="18" charset="0"/>
            </a:endParaRPr>
          </a:p>
          <a:p>
            <a:pPr algn="just"/>
            <a:endParaRPr lang="pt-BR" altLang="pt-BR" sz="2000" b="1" dirty="0">
              <a:solidFill>
                <a:srgbClr val="0000FF"/>
              </a:solidFill>
              <a:cs typeface="Times New Roman" pitchFamily="18" charset="0"/>
            </a:endParaRPr>
          </a:p>
          <a:p>
            <a:pPr algn="just"/>
            <a:endParaRPr lang="pt-BR" altLang="pt-BR" sz="1800" b="1" dirty="0">
              <a:solidFill>
                <a:srgbClr val="0000FF"/>
              </a:solidFill>
              <a:cs typeface="Times New Roman" pitchFamily="18" charset="0"/>
            </a:endParaRPr>
          </a:p>
          <a:p>
            <a:pPr algn="just"/>
            <a:r>
              <a:rPr lang="en-US" altLang="pt-BR" sz="3200" b="1" dirty="0">
                <a:solidFill>
                  <a:srgbClr val="0000FF"/>
                </a:solidFill>
                <a:cs typeface="Times New Roman" pitchFamily="18" charset="0"/>
              </a:rPr>
              <a:t>e com z </a:t>
            </a:r>
            <a:r>
              <a:rPr lang="en-US" altLang="pt-BR" sz="3200" b="1" dirty="0">
                <a:solidFill>
                  <a:srgbClr val="0000FF"/>
                </a:solidFill>
                <a:cs typeface="Times New Roman" pitchFamily="18" charset="0"/>
                <a:sym typeface="Symbol" pitchFamily="18" charset="2"/>
              </a:rPr>
              <a:t></a:t>
            </a:r>
            <a:r>
              <a:rPr lang="en-US" altLang="pt-BR" sz="3200" b="1" dirty="0">
                <a:solidFill>
                  <a:srgbClr val="0000FF"/>
                </a:solidFill>
                <a:cs typeface="Times New Roman" pitchFamily="18" charset="0"/>
              </a:rPr>
              <a:t> d,   </a:t>
            </a:r>
            <a:r>
              <a:rPr lang="pt-BR" altLang="pt-BR" sz="3200" b="1" dirty="0">
                <a:solidFill>
                  <a:srgbClr val="0000FF"/>
                </a:solidFill>
                <a:cs typeface="Times New Roman" pitchFamily="18" charset="0"/>
              </a:rPr>
              <a:t>fica</a:t>
            </a:r>
            <a:r>
              <a:rPr lang="en-US" altLang="pt-BR" sz="3200" b="1" dirty="0">
                <a:solidFill>
                  <a:srgbClr val="0000FF"/>
                </a:solidFill>
                <a:cs typeface="Times New Roman" pitchFamily="18" charset="0"/>
              </a:rPr>
              <a:t>:</a:t>
            </a:r>
            <a:r>
              <a:rPr lang="en-US" altLang="pt-BR" sz="2900" b="1" dirty="0">
                <a:solidFill>
                  <a:srgbClr val="0000FF"/>
                </a:solidFill>
                <a:sym typeface="Symbol" pitchFamily="18" charset="2"/>
              </a:rPr>
              <a:t> </a:t>
            </a:r>
          </a:p>
        </p:txBody>
      </p:sp>
      <p:sp>
        <p:nvSpPr>
          <p:cNvPr id="69637" name="Rectangle 7"/>
          <p:cNvSpPr>
            <a:spLocks noChangeArrowheads="1"/>
          </p:cNvSpPr>
          <p:nvPr/>
        </p:nvSpPr>
        <p:spPr bwMode="auto">
          <a:xfrm>
            <a:off x="4148138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t-BR" altLang="pt-BR"/>
          </a:p>
        </p:txBody>
      </p:sp>
      <p:graphicFrame>
        <p:nvGraphicFramePr>
          <p:cNvPr id="69638" name="Object 6"/>
          <p:cNvGraphicFramePr>
            <a:graphicFrameLocks noChangeAspect="1"/>
          </p:cNvGraphicFramePr>
          <p:nvPr/>
        </p:nvGraphicFramePr>
        <p:xfrm>
          <a:off x="2174875" y="4941888"/>
          <a:ext cx="2879725" cy="1366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85" name="Equação" r:id="rId3" imgW="825500" imgH="393700" progId="Equation.3">
                  <p:embed/>
                </p:oleObj>
              </mc:Choice>
              <mc:Fallback>
                <p:oleObj name="Equação" r:id="rId3" imgW="825500" imgH="3937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4875" y="4941888"/>
                        <a:ext cx="2879725" cy="136683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40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0559586"/>
              </p:ext>
            </p:extLst>
          </p:nvPr>
        </p:nvGraphicFramePr>
        <p:xfrm>
          <a:off x="2124075" y="2348880"/>
          <a:ext cx="2657475" cy="1281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86" name="Equação" r:id="rId5" imgW="761669" imgH="368140" progId="Equation.3">
                  <p:embed/>
                </p:oleObj>
              </mc:Choice>
              <mc:Fallback>
                <p:oleObj name="Equação" r:id="rId5" imgW="761669" imgH="368140" progId="Equation.3">
                  <p:embed/>
                  <p:pic>
                    <p:nvPicPr>
                      <p:cNvPr id="0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2348880"/>
                        <a:ext cx="2657475" cy="1281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827088" y="798513"/>
            <a:ext cx="76327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950976" indent="-950976" eaLnBrk="0" hangingPunct="0">
              <a:spcBef>
                <a:spcPts val="0"/>
              </a:spcBef>
              <a:spcAft>
                <a:spcPts val="0"/>
              </a:spcAft>
            </a:pPr>
            <a:r>
              <a:rPr lang="pt-BR" altLang="pt-BR" b="1" dirty="0" smtClean="0">
                <a:solidFill>
                  <a:srgbClr val="F00000"/>
                </a:solidFill>
                <a:cs typeface="Times New Roman" pitchFamily="18" charset="0"/>
              </a:rPr>
              <a:t>14.2 </a:t>
            </a:r>
            <a:r>
              <a:rPr lang="pt-BR" b="1" dirty="0">
                <a:solidFill>
                  <a:srgbClr val="F00000"/>
                </a:solidFill>
                <a:latin typeface="Times New Roman"/>
                <a:cs typeface="Times New Roman"/>
              </a:rPr>
              <a:t>Apoio Extremo de Vigas Simples ou </a:t>
            </a:r>
            <a:r>
              <a:rPr lang="pt-BR" b="1" dirty="0" smtClean="0">
                <a:solidFill>
                  <a:srgbClr val="F00000"/>
                </a:solidFill>
                <a:latin typeface="Times New Roman"/>
                <a:cs typeface="Times New Roman"/>
              </a:rPr>
              <a:t>Contínuas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Espaço Reservado para Número de Slid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A8C84C6-7BCB-4D6D-B744-56B0CFB5AE1D}" type="slidenum">
              <a:rPr kumimoji="0" lang="pt-BR" altLang="pt-BR" sz="1400" smtClean="0">
                <a:solidFill>
                  <a:schemeClr val="tx2"/>
                </a:solidFill>
              </a:rPr>
              <a:pPr eaLnBrk="1" hangingPunct="1"/>
              <a:t>2</a:t>
            </a:fld>
            <a:endParaRPr kumimoji="0" lang="pt-BR" altLang="pt-BR" sz="800" dirty="0" smtClean="0">
              <a:solidFill>
                <a:schemeClr val="tx2"/>
              </a:solidFill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757238" y="1116013"/>
            <a:ext cx="7772400" cy="584200"/>
          </a:xfrm>
        </p:spPr>
        <p:txBody>
          <a:bodyPr anchor="t">
            <a:spAutoFit/>
          </a:bodyPr>
          <a:lstStyle/>
          <a:p>
            <a:pPr marL="381000" indent="-381000" algn="ctr" eaLnBrk="1" hangingPunct="1"/>
            <a:r>
              <a:rPr lang="pt-BR" altLang="pt-BR" b="1" dirty="0" smtClean="0">
                <a:cs typeface="Times New Roman" pitchFamily="18" charset="0"/>
              </a:rPr>
              <a:t>FONTE:</a:t>
            </a:r>
            <a:endParaRPr lang="pt-BR" altLang="pt-BR" dirty="0" smtClean="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900113" y="2038350"/>
            <a:ext cx="7920037" cy="201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pt-BR" altLang="pt-BR" sz="2500" dirty="0">
                <a:solidFill>
                  <a:srgbClr val="0000FF"/>
                </a:solidFill>
                <a:cs typeface="Times New Roman" pitchFamily="18" charset="0"/>
              </a:rPr>
              <a:t>BASTOS. </a:t>
            </a:r>
            <a:r>
              <a:rPr lang="pt-BR" altLang="pt-BR" sz="2500" dirty="0" smtClean="0">
                <a:solidFill>
                  <a:srgbClr val="0000FF"/>
                </a:solidFill>
                <a:cs typeface="Times New Roman" pitchFamily="18" charset="0"/>
              </a:rPr>
              <a:t>P.S</a:t>
            </a:r>
            <a:r>
              <a:rPr lang="pt-BR" altLang="pt-BR" sz="2500" dirty="0">
                <a:solidFill>
                  <a:srgbClr val="0000FF"/>
                </a:solidFill>
                <a:cs typeface="Times New Roman" pitchFamily="18" charset="0"/>
              </a:rPr>
              <a:t>. </a:t>
            </a:r>
            <a:r>
              <a:rPr lang="pt-BR" altLang="pt-BR" sz="2500" i="1" dirty="0">
                <a:solidFill>
                  <a:srgbClr val="0000FF"/>
                </a:solidFill>
                <a:cs typeface="Times New Roman" pitchFamily="18" charset="0"/>
              </a:rPr>
              <a:t>V</a:t>
            </a:r>
            <a:r>
              <a:rPr lang="pt-BR" altLang="pt-BR" sz="2500" i="1" dirty="0" smtClean="0">
                <a:solidFill>
                  <a:srgbClr val="0000FF"/>
                </a:solidFill>
                <a:cs typeface="Times New Roman" pitchFamily="18" charset="0"/>
              </a:rPr>
              <a:t>igas de Concreto Armado - dimensionamento, flecha e fissuração. </a:t>
            </a:r>
            <a:r>
              <a:rPr lang="pt-BR" altLang="pt-BR" sz="2500" dirty="0">
                <a:solidFill>
                  <a:srgbClr val="0000FF"/>
                </a:solidFill>
                <a:cs typeface="Times New Roman" pitchFamily="18" charset="0"/>
              </a:rPr>
              <a:t>Bauru/SP, UNESP, </a:t>
            </a:r>
            <a:r>
              <a:rPr lang="pt-BR" altLang="pt-BR" sz="2500" dirty="0" err="1" smtClean="0">
                <a:solidFill>
                  <a:srgbClr val="0000FF"/>
                </a:solidFill>
                <a:cs typeface="Times New Roman" pitchFamily="18" charset="0"/>
              </a:rPr>
              <a:t>abr</a:t>
            </a:r>
            <a:r>
              <a:rPr lang="pt-BR" altLang="pt-BR" sz="2500" dirty="0" smtClean="0">
                <a:solidFill>
                  <a:srgbClr val="0000FF"/>
                </a:solidFill>
                <a:cs typeface="Times New Roman" pitchFamily="18" charset="0"/>
              </a:rPr>
              <a:t>/2024, p</a:t>
            </a:r>
            <a:r>
              <a:rPr lang="pt-BR" altLang="pt-BR" sz="2500" dirty="0">
                <a:solidFill>
                  <a:srgbClr val="0000FF"/>
                </a:solidFill>
                <a:cs typeface="Times New Roman" pitchFamily="18" charset="0"/>
              </a:rPr>
              <a:t>. Disponível em (</a:t>
            </a:r>
            <a:r>
              <a:rPr lang="pt-BR" altLang="pt-BR" sz="2500" dirty="0" smtClean="0">
                <a:solidFill>
                  <a:srgbClr val="0000FF"/>
                </a:solidFill>
                <a:cs typeface="Times New Roman" pitchFamily="18" charset="0"/>
              </a:rPr>
              <a:t>1/04/24):</a:t>
            </a:r>
            <a:endParaRPr lang="pt-BR" altLang="pt-BR" sz="2500" dirty="0">
              <a:solidFill>
                <a:srgbClr val="0000FF"/>
              </a:solidFill>
              <a:cs typeface="Times New Roman" pitchFamily="18" charset="0"/>
            </a:endParaRPr>
          </a:p>
          <a:p>
            <a:pPr algn="just" eaLnBrk="1" hangingPunct="1"/>
            <a:endParaRPr lang="pt-BR" altLang="pt-BR" sz="2500" dirty="0">
              <a:solidFill>
                <a:srgbClr val="0000FF"/>
              </a:solidFill>
              <a:cs typeface="Times New Roman" pitchFamily="18" charset="0"/>
            </a:endParaRPr>
          </a:p>
          <a:p>
            <a:pPr algn="just" eaLnBrk="1" hangingPunct="1"/>
            <a:r>
              <a:rPr lang="pt-BR" altLang="pt-BR" sz="2500" dirty="0">
                <a:solidFill>
                  <a:srgbClr val="C00000"/>
                </a:solidFill>
                <a:cs typeface="Times New Roman" pitchFamily="18" charset="0"/>
              </a:rPr>
              <a:t>http://</a:t>
            </a:r>
            <a:r>
              <a:rPr lang="pt-BR" altLang="pt-BR" sz="2500" dirty="0" smtClean="0">
                <a:solidFill>
                  <a:srgbClr val="C00000"/>
                </a:solidFill>
                <a:cs typeface="Times New Roman" pitchFamily="18" charset="0"/>
              </a:rPr>
              <a:t>wwwp.feb.unesp.br/pbastos/concreto2/pdf</a:t>
            </a:r>
            <a:endParaRPr lang="pt-BR" altLang="pt-BR" sz="2500" dirty="0">
              <a:solidFill>
                <a:srgbClr val="C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35A3AEC-784B-4B66-9BBA-9B2E89F1D5D0}" type="slidenum">
              <a:rPr kumimoji="0" lang="pt-BR" altLang="pt-BR" sz="1400" smtClean="0">
                <a:solidFill>
                  <a:schemeClr val="tx2"/>
                </a:solidFill>
              </a:rPr>
              <a:pPr eaLnBrk="1" hangingPunct="1"/>
              <a:t>20</a:t>
            </a:fld>
            <a:endParaRPr kumimoji="0" lang="pt-BR" altLang="pt-BR" sz="800" smtClean="0">
              <a:solidFill>
                <a:schemeClr val="tx2"/>
              </a:solidFill>
            </a:endParaRPr>
          </a:p>
        </p:txBody>
      </p:sp>
      <p:sp>
        <p:nvSpPr>
          <p:cNvPr id="70659" name="Rectangle 2"/>
          <p:cNvSpPr>
            <a:spLocks noChangeArrowheads="1"/>
          </p:cNvSpPr>
          <p:nvPr/>
        </p:nvSpPr>
        <p:spPr bwMode="auto">
          <a:xfrm>
            <a:off x="1138238" y="1556792"/>
            <a:ext cx="767715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pt-BR" altLang="pt-BR" sz="2800" b="1" dirty="0">
                <a:solidFill>
                  <a:srgbClr val="0000FF"/>
                </a:solidFill>
                <a:cs typeface="Times New Roman" pitchFamily="18" charset="0"/>
              </a:rPr>
              <a:t>Para proporcionar resistência à força de tração no apoio (</a:t>
            </a:r>
            <a:r>
              <a:rPr lang="pt-BR" altLang="pt-BR" sz="2800" b="1" dirty="0" err="1">
                <a:solidFill>
                  <a:srgbClr val="0000FF"/>
                </a:solidFill>
                <a:cs typeface="Times New Roman" pitchFamily="18" charset="0"/>
              </a:rPr>
              <a:t>F</a:t>
            </a:r>
            <a:r>
              <a:rPr lang="pt-BR" altLang="pt-BR" sz="2800" b="1" baseline="-30000" dirty="0" err="1">
                <a:solidFill>
                  <a:srgbClr val="0000FF"/>
                </a:solidFill>
                <a:cs typeface="Times New Roman" pitchFamily="18" charset="0"/>
              </a:rPr>
              <a:t>Sd</a:t>
            </a:r>
            <a:r>
              <a:rPr lang="pt-BR" altLang="pt-BR" sz="2800" b="1" dirty="0">
                <a:solidFill>
                  <a:srgbClr val="0000FF"/>
                </a:solidFill>
                <a:cs typeface="Times New Roman" pitchFamily="18" charset="0"/>
              </a:rPr>
              <a:t>) é necessário colocar uma armadura, ancorada no apoio (</a:t>
            </a:r>
            <a:r>
              <a:rPr lang="pt-BR" altLang="pt-BR" sz="2800" b="1" dirty="0" err="1">
                <a:solidFill>
                  <a:srgbClr val="0000FF"/>
                </a:solidFill>
                <a:cs typeface="Times New Roman" pitchFamily="18" charset="0"/>
              </a:rPr>
              <a:t>A</a:t>
            </a:r>
            <a:r>
              <a:rPr lang="pt-BR" altLang="pt-BR" sz="2800" b="1" baseline="-30000" dirty="0" err="1">
                <a:solidFill>
                  <a:srgbClr val="0000FF"/>
                </a:solidFill>
                <a:cs typeface="Times New Roman" pitchFamily="18" charset="0"/>
              </a:rPr>
              <a:t>s,anc</a:t>
            </a:r>
            <a:r>
              <a:rPr lang="pt-BR" altLang="pt-BR" sz="2800" b="1" dirty="0">
                <a:solidFill>
                  <a:srgbClr val="0000FF"/>
                </a:solidFill>
                <a:cs typeface="Times New Roman" pitchFamily="18" charset="0"/>
              </a:rPr>
              <a:t>):</a:t>
            </a:r>
            <a:r>
              <a:rPr lang="en-US" altLang="pt-BR" b="1" dirty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3490913" y="3195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t-BR" altLang="pt-BR"/>
          </a:p>
        </p:txBody>
      </p:sp>
      <p:sp>
        <p:nvSpPr>
          <p:cNvPr id="70661" name="Rectangle 7"/>
          <p:cNvSpPr>
            <a:spLocks noChangeArrowheads="1"/>
          </p:cNvSpPr>
          <p:nvPr/>
        </p:nvSpPr>
        <p:spPr bwMode="auto">
          <a:xfrm>
            <a:off x="2614613" y="3009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t-BR" altLang="pt-BR"/>
          </a:p>
        </p:txBody>
      </p:sp>
      <p:sp>
        <p:nvSpPr>
          <p:cNvPr id="70662" name="Rectangle 9"/>
          <p:cNvSpPr>
            <a:spLocks noChangeArrowheads="1"/>
          </p:cNvSpPr>
          <p:nvPr/>
        </p:nvSpPr>
        <p:spPr bwMode="auto">
          <a:xfrm>
            <a:off x="4071938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t-BR" altLang="pt-BR"/>
          </a:p>
        </p:txBody>
      </p:sp>
      <p:graphicFrame>
        <p:nvGraphicFramePr>
          <p:cNvPr id="70663" name="Object 8"/>
          <p:cNvGraphicFramePr>
            <a:graphicFrameLocks noChangeAspect="1"/>
          </p:cNvGraphicFramePr>
          <p:nvPr/>
        </p:nvGraphicFramePr>
        <p:xfrm>
          <a:off x="1392238" y="5229225"/>
          <a:ext cx="2743200" cy="1252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12" r:id="rId3" imgW="1002865" imgH="457002" progId="Equation.3">
                  <p:embed/>
                </p:oleObj>
              </mc:Choice>
              <mc:Fallback>
                <p:oleObj r:id="rId3" imgW="1002865" imgH="457002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2238" y="5229225"/>
                        <a:ext cx="2743200" cy="125253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64" name="Rectangle 10"/>
          <p:cNvSpPr>
            <a:spLocks noChangeArrowheads="1"/>
          </p:cNvSpPr>
          <p:nvPr/>
        </p:nvSpPr>
        <p:spPr bwMode="auto">
          <a:xfrm>
            <a:off x="1168400" y="4581525"/>
            <a:ext cx="548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b="1">
                <a:solidFill>
                  <a:srgbClr val="0000FF"/>
                </a:solidFill>
                <a:cs typeface="Times New Roman" pitchFamily="18" charset="0"/>
              </a:rPr>
              <a:t>Se a força normal for nula (N</a:t>
            </a:r>
            <a:r>
              <a:rPr lang="pt-BR" altLang="pt-BR" b="1" baseline="-30000">
                <a:solidFill>
                  <a:srgbClr val="0000FF"/>
                </a:solidFill>
                <a:cs typeface="Times New Roman" pitchFamily="18" charset="0"/>
              </a:rPr>
              <a:t>Sd </a:t>
            </a:r>
            <a:r>
              <a:rPr lang="pt-BR" altLang="pt-BR" b="1">
                <a:solidFill>
                  <a:srgbClr val="0000FF"/>
                </a:solidFill>
                <a:cs typeface="Times New Roman" pitchFamily="18" charset="0"/>
              </a:rPr>
              <a:t>= 0):</a:t>
            </a:r>
            <a:endParaRPr lang="en-US" altLang="pt-BR" b="1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70665" name="Rectangle 12"/>
          <p:cNvSpPr>
            <a:spLocks noChangeArrowheads="1"/>
          </p:cNvSpPr>
          <p:nvPr/>
        </p:nvSpPr>
        <p:spPr bwMode="auto">
          <a:xfrm>
            <a:off x="3505200" y="3195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t-BR" altLang="pt-BR"/>
          </a:p>
        </p:txBody>
      </p:sp>
      <p:graphicFrame>
        <p:nvGraphicFramePr>
          <p:cNvPr id="70666" name="Object 11"/>
          <p:cNvGraphicFramePr>
            <a:graphicFrameLocks noChangeAspect="1"/>
          </p:cNvGraphicFramePr>
          <p:nvPr/>
        </p:nvGraphicFramePr>
        <p:xfrm>
          <a:off x="1331913" y="3195638"/>
          <a:ext cx="4879975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13" name="Equation" r:id="rId5" imgW="2070100" imgH="469900" progId="Equation.3">
                  <p:embed/>
                </p:oleObj>
              </mc:Choice>
              <mc:Fallback>
                <p:oleObj name="Equation" r:id="rId5" imgW="2070100" imgH="4699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3195638"/>
                        <a:ext cx="4879975" cy="110172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827088" y="798513"/>
            <a:ext cx="76327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950976" indent="-950976" eaLnBrk="0" hangingPunct="0">
              <a:spcBef>
                <a:spcPts val="0"/>
              </a:spcBef>
              <a:spcAft>
                <a:spcPts val="0"/>
              </a:spcAft>
            </a:pPr>
            <a:r>
              <a:rPr lang="pt-BR" altLang="pt-BR" b="1" dirty="0" smtClean="0">
                <a:solidFill>
                  <a:srgbClr val="F00000"/>
                </a:solidFill>
                <a:cs typeface="Times New Roman" pitchFamily="18" charset="0"/>
              </a:rPr>
              <a:t>14.2 </a:t>
            </a:r>
            <a:r>
              <a:rPr lang="pt-BR" b="1" dirty="0">
                <a:solidFill>
                  <a:srgbClr val="F00000"/>
                </a:solidFill>
                <a:latin typeface="Times New Roman"/>
                <a:cs typeface="Times New Roman"/>
              </a:rPr>
              <a:t>Apoio Extremo de Vigas Simples ou </a:t>
            </a:r>
            <a:r>
              <a:rPr lang="pt-BR" b="1" dirty="0" smtClean="0">
                <a:solidFill>
                  <a:srgbClr val="F00000"/>
                </a:solidFill>
                <a:latin typeface="Times New Roman"/>
                <a:cs typeface="Times New Roman"/>
              </a:rPr>
              <a:t>Contínuas</a:t>
            </a:r>
            <a:endParaRPr lang="pt-B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9A58925-F386-4526-8D12-6A2E0CA36F46}" type="slidenum">
              <a:rPr kumimoji="0" lang="pt-BR" altLang="pt-BR" sz="1400" smtClean="0">
                <a:solidFill>
                  <a:schemeClr val="tx2"/>
                </a:solidFill>
              </a:rPr>
              <a:pPr eaLnBrk="1" hangingPunct="1"/>
              <a:t>21</a:t>
            </a:fld>
            <a:endParaRPr kumimoji="0" lang="pt-BR" altLang="pt-BR" sz="800" smtClean="0">
              <a:solidFill>
                <a:schemeClr val="tx2"/>
              </a:solidFill>
            </a:endParaRPr>
          </a:p>
        </p:txBody>
      </p:sp>
      <p:sp>
        <p:nvSpPr>
          <p:cNvPr id="71683" name="Rectangle 2"/>
          <p:cNvSpPr>
            <a:spLocks noChangeArrowheads="1"/>
          </p:cNvSpPr>
          <p:nvPr/>
        </p:nvSpPr>
        <p:spPr bwMode="auto">
          <a:xfrm>
            <a:off x="838200" y="685800"/>
            <a:ext cx="768985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pt-BR" altLang="pt-BR" sz="2800" b="1" dirty="0">
                <a:solidFill>
                  <a:srgbClr val="0000FF"/>
                </a:solidFill>
                <a:cs typeface="Times New Roman" pitchFamily="18" charset="0"/>
              </a:rPr>
              <a:t>A armadura positiva a ancorar no apoio deve ser composta por no mínimo duas barras da armadura longitudinal, e deve atender:</a:t>
            </a:r>
            <a:r>
              <a:rPr lang="en-US" altLang="pt-BR" b="1" dirty="0">
                <a:solidFill>
                  <a:srgbClr val="0000FF"/>
                </a:solidFill>
              </a:rPr>
              <a:t> </a:t>
            </a:r>
            <a:endParaRPr lang="en-US" altLang="pt-BR" sz="4800" b="1" dirty="0">
              <a:solidFill>
                <a:srgbClr val="0000FF"/>
              </a:solidFill>
            </a:endParaRPr>
          </a:p>
        </p:txBody>
      </p:sp>
      <p:sp>
        <p:nvSpPr>
          <p:cNvPr id="71684" name="Rectangle 5"/>
          <p:cNvSpPr>
            <a:spLocks noChangeArrowheads="1"/>
          </p:cNvSpPr>
          <p:nvPr/>
        </p:nvSpPr>
        <p:spPr bwMode="auto">
          <a:xfrm>
            <a:off x="2819400" y="2238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t-BR" altLang="pt-BR"/>
          </a:p>
        </p:txBody>
      </p:sp>
      <p:graphicFrame>
        <p:nvGraphicFramePr>
          <p:cNvPr id="7168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1056527"/>
              </p:ext>
            </p:extLst>
          </p:nvPr>
        </p:nvGraphicFramePr>
        <p:xfrm>
          <a:off x="3347864" y="3445086"/>
          <a:ext cx="5024611" cy="34129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5" r:id="rId3" imgW="8572500" imgH="5162550" progId="AutoCAD.Drawing.16">
                  <p:embed/>
                </p:oleObj>
              </mc:Choice>
              <mc:Fallback>
                <p:oleObj r:id="rId3" imgW="8572500" imgH="5162550" progId="AutoCAD.Drawing.16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911" t="7671" r="13187" b="5649"/>
                      <a:stretch>
                        <a:fillRect/>
                      </a:stretch>
                    </p:blipFill>
                    <p:spPr bwMode="auto">
                      <a:xfrm>
                        <a:off x="3347864" y="3445086"/>
                        <a:ext cx="5024611" cy="3412914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6" name="Object 6"/>
          <p:cNvGraphicFramePr>
            <a:graphicFrameLocks noChangeAspect="1"/>
          </p:cNvGraphicFramePr>
          <p:nvPr/>
        </p:nvGraphicFramePr>
        <p:xfrm>
          <a:off x="1143000" y="4495800"/>
          <a:ext cx="1857375" cy="113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6" r:id="rId5" imgW="634725" imgH="393529" progId="Equation.3">
                  <p:embed/>
                </p:oleObj>
              </mc:Choice>
              <mc:Fallback>
                <p:oleObj r:id="rId5" imgW="634725" imgH="393529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495800"/>
                        <a:ext cx="1857375" cy="113665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87" name="Rectangle 9"/>
          <p:cNvSpPr>
            <a:spLocks noChangeArrowheads="1"/>
          </p:cNvSpPr>
          <p:nvPr/>
        </p:nvSpPr>
        <p:spPr bwMode="auto">
          <a:xfrm>
            <a:off x="2376488" y="3009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t-BR" altLang="pt-BR"/>
          </a:p>
        </p:txBody>
      </p:sp>
      <p:graphicFrame>
        <p:nvGraphicFramePr>
          <p:cNvPr id="7168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0994647"/>
              </p:ext>
            </p:extLst>
          </p:nvPr>
        </p:nvGraphicFramePr>
        <p:xfrm>
          <a:off x="885825" y="2149475"/>
          <a:ext cx="6937375" cy="127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7" name="Equação" r:id="rId7" imgW="4546440" imgH="838080" progId="Equation.3">
                  <p:embed/>
                </p:oleObj>
              </mc:Choice>
              <mc:Fallback>
                <p:oleObj name="Equação" r:id="rId7" imgW="4546440" imgH="8380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5825" y="2149475"/>
                        <a:ext cx="6937375" cy="12795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DD410C3-C2B6-42C7-9959-F0DCF1DCC7B6}" type="slidenum">
              <a:rPr kumimoji="0" lang="pt-BR" altLang="pt-BR" sz="1400" smtClean="0">
                <a:solidFill>
                  <a:schemeClr val="tx2"/>
                </a:solidFill>
              </a:rPr>
              <a:pPr eaLnBrk="1" hangingPunct="1"/>
              <a:t>22</a:t>
            </a:fld>
            <a:endParaRPr kumimoji="0" lang="pt-BR" altLang="pt-BR" sz="800" smtClean="0">
              <a:solidFill>
                <a:schemeClr val="tx2"/>
              </a:solidFill>
            </a:endParaRPr>
          </a:p>
        </p:txBody>
      </p:sp>
      <p:sp>
        <p:nvSpPr>
          <p:cNvPr id="72707" name="Rectangle 3"/>
          <p:cNvSpPr>
            <a:spLocks noChangeArrowheads="1"/>
          </p:cNvSpPr>
          <p:nvPr/>
        </p:nvSpPr>
        <p:spPr bwMode="auto">
          <a:xfrm>
            <a:off x="2800350" y="2252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t-BR" altLang="pt-BR"/>
          </a:p>
        </p:txBody>
      </p:sp>
      <p:graphicFrame>
        <p:nvGraphicFramePr>
          <p:cNvPr id="72708" name="Object 2"/>
          <p:cNvGraphicFramePr>
            <a:graphicFrameLocks noChangeAspect="1"/>
          </p:cNvGraphicFramePr>
          <p:nvPr/>
        </p:nvGraphicFramePr>
        <p:xfrm>
          <a:off x="3276600" y="2060575"/>
          <a:ext cx="4991100" cy="331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59" r:id="rId3" imgW="8572500" imgH="5162550" progId="AutoCAD.Drawing.16">
                  <p:embed/>
                </p:oleObj>
              </mc:Choice>
              <mc:Fallback>
                <p:oleObj r:id="rId3" imgW="8572500" imgH="5162550" progId="AutoCAD.Drawing.1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7475" t="6067" r="11674" b="4533"/>
                      <a:stretch>
                        <a:fillRect/>
                      </a:stretch>
                    </p:blipFill>
                    <p:spPr bwMode="auto">
                      <a:xfrm>
                        <a:off x="3276600" y="2060575"/>
                        <a:ext cx="4991100" cy="331470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4252913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t-BR" altLang="pt-BR"/>
          </a:p>
        </p:txBody>
      </p:sp>
      <p:graphicFrame>
        <p:nvGraphicFramePr>
          <p:cNvPr id="72710" name="Object 4"/>
          <p:cNvGraphicFramePr>
            <a:graphicFrameLocks noChangeAspect="1"/>
          </p:cNvGraphicFramePr>
          <p:nvPr/>
        </p:nvGraphicFramePr>
        <p:xfrm>
          <a:off x="1100138" y="2116138"/>
          <a:ext cx="1828800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60" r:id="rId5" imgW="634725" imgH="393529" progId="Equation.3">
                  <p:embed/>
                </p:oleObj>
              </mc:Choice>
              <mc:Fallback>
                <p:oleObj r:id="rId5" imgW="634725" imgH="39352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0138" y="2116138"/>
                        <a:ext cx="1828800" cy="11176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711" name="Retângulo 1"/>
          <p:cNvSpPr>
            <a:spLocks noChangeArrowheads="1"/>
          </p:cNvSpPr>
          <p:nvPr/>
        </p:nvSpPr>
        <p:spPr bwMode="auto">
          <a:xfrm>
            <a:off x="1116013" y="5516563"/>
            <a:ext cx="73437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2000" i="1" dirty="0" smtClean="0">
                <a:solidFill>
                  <a:srgbClr val="0000FF"/>
                </a:solidFill>
              </a:rPr>
              <a:t>Armadura </a:t>
            </a:r>
            <a:r>
              <a:rPr lang="pt-BR" altLang="pt-BR" sz="2000" i="1" dirty="0">
                <a:solidFill>
                  <a:srgbClr val="0000FF"/>
                </a:solidFill>
              </a:rPr>
              <a:t>mínima a ancorar no apoio extremo de vigas.</a:t>
            </a: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827088" y="798513"/>
            <a:ext cx="76327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950976" indent="-950976" eaLnBrk="0" hangingPunct="0">
              <a:spcBef>
                <a:spcPts val="0"/>
              </a:spcBef>
              <a:spcAft>
                <a:spcPts val="0"/>
              </a:spcAft>
            </a:pPr>
            <a:r>
              <a:rPr lang="pt-BR" altLang="pt-BR" b="1" dirty="0" smtClean="0">
                <a:solidFill>
                  <a:srgbClr val="F00000"/>
                </a:solidFill>
                <a:cs typeface="Times New Roman" pitchFamily="18" charset="0"/>
              </a:rPr>
              <a:t>14.2 </a:t>
            </a:r>
            <a:r>
              <a:rPr lang="pt-BR" b="1" dirty="0">
                <a:solidFill>
                  <a:srgbClr val="F00000"/>
                </a:solidFill>
                <a:latin typeface="Times New Roman"/>
                <a:cs typeface="Times New Roman"/>
              </a:rPr>
              <a:t>Apoio Extremo de Vigas Simples ou </a:t>
            </a:r>
            <a:r>
              <a:rPr lang="pt-BR" b="1" dirty="0" smtClean="0">
                <a:solidFill>
                  <a:srgbClr val="F00000"/>
                </a:solidFill>
                <a:latin typeface="Times New Roman"/>
                <a:cs typeface="Times New Roman"/>
              </a:rPr>
              <a:t>Contínuas</a:t>
            </a:r>
            <a:endParaRPr lang="pt-B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F965BC8-7058-4986-91E8-E8F8F772976B}" type="slidenum">
              <a:rPr kumimoji="0" lang="pt-BR" altLang="pt-BR" sz="1400" smtClean="0">
                <a:solidFill>
                  <a:schemeClr val="tx2"/>
                </a:solidFill>
              </a:rPr>
              <a:pPr eaLnBrk="1" hangingPunct="1"/>
              <a:t>23</a:t>
            </a:fld>
            <a:endParaRPr kumimoji="0" lang="pt-BR" altLang="pt-BR" sz="800" smtClean="0">
              <a:solidFill>
                <a:schemeClr val="tx2"/>
              </a:solidFill>
            </a:endParaRPr>
          </a:p>
        </p:txBody>
      </p:sp>
      <p:sp>
        <p:nvSpPr>
          <p:cNvPr id="73731" name="Rectangle 3"/>
          <p:cNvSpPr>
            <a:spLocks noChangeArrowheads="1"/>
          </p:cNvSpPr>
          <p:nvPr/>
        </p:nvSpPr>
        <p:spPr bwMode="auto">
          <a:xfrm>
            <a:off x="2390775" y="23717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t-BR" altLang="pt-BR"/>
          </a:p>
        </p:txBody>
      </p:sp>
      <p:graphicFrame>
        <p:nvGraphicFramePr>
          <p:cNvPr id="7373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5768188"/>
              </p:ext>
            </p:extLst>
          </p:nvPr>
        </p:nvGraphicFramePr>
        <p:xfrm>
          <a:off x="1476375" y="1628775"/>
          <a:ext cx="6705600" cy="324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58" r:id="rId3" imgW="8572500" imgH="5162550" progId="AutoCAD.Drawing.16">
                  <p:embed/>
                </p:oleObj>
              </mc:Choice>
              <mc:Fallback>
                <p:oleObj r:id="rId3" imgW="8572500" imgH="5162550" progId="AutoCAD.Drawing.1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3804" t="15590" r="2040" b="8356"/>
                      <a:stretch>
                        <a:fillRect/>
                      </a:stretch>
                    </p:blipFill>
                    <p:spPr bwMode="auto">
                      <a:xfrm>
                        <a:off x="1476375" y="1628775"/>
                        <a:ext cx="6705600" cy="3248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1128713" y="4999038"/>
            <a:ext cx="723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2000" i="1" dirty="0" smtClean="0">
                <a:solidFill>
                  <a:srgbClr val="0000FF"/>
                </a:solidFill>
                <a:cs typeface="Times New Roman" pitchFamily="18" charset="0"/>
              </a:rPr>
              <a:t>Ancoragem </a:t>
            </a:r>
            <a:r>
              <a:rPr lang="pt-BR" altLang="pt-BR" sz="2000" i="1" dirty="0">
                <a:solidFill>
                  <a:srgbClr val="0000FF"/>
                </a:solidFill>
                <a:cs typeface="Times New Roman" pitchFamily="18" charset="0"/>
              </a:rPr>
              <a:t>reta da armadura longitudinal calculada segundo o comprimento de ancoragem básico nos apoios extremos.</a:t>
            </a:r>
            <a:r>
              <a:rPr lang="en-US" altLang="pt-BR" sz="2000" dirty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7" name="Caixa de texto 347"/>
          <p:cNvSpPr txBox="1"/>
          <p:nvPr/>
        </p:nvSpPr>
        <p:spPr>
          <a:xfrm>
            <a:off x="2153697" y="2348880"/>
            <a:ext cx="546095" cy="305321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pt-BR" sz="1400" dirty="0">
                <a:effectLst/>
                <a:latin typeface="Arial"/>
                <a:ea typeface="Times New Roman"/>
                <a:cs typeface="Arial"/>
                <a:sym typeface="MT Extra"/>
              </a:rPr>
              <a:t></a:t>
            </a:r>
            <a:r>
              <a:rPr lang="pt-BR" sz="1400" baseline="-25000" dirty="0" err="1">
                <a:effectLst/>
                <a:latin typeface="Arial"/>
                <a:ea typeface="Times New Roman"/>
              </a:rPr>
              <a:t>b,nec</a:t>
            </a:r>
            <a:endParaRPr lang="pt-BR" sz="1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8" name="Caixa de texto 347"/>
          <p:cNvSpPr txBox="1"/>
          <p:nvPr/>
        </p:nvSpPr>
        <p:spPr>
          <a:xfrm>
            <a:off x="5508104" y="3511054"/>
            <a:ext cx="546095" cy="233313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pt-BR" sz="1400" dirty="0">
                <a:effectLst/>
                <a:latin typeface="Arial"/>
                <a:ea typeface="Times New Roman"/>
                <a:cs typeface="Arial"/>
                <a:sym typeface="MT Extra"/>
              </a:rPr>
              <a:t></a:t>
            </a:r>
            <a:r>
              <a:rPr lang="pt-BR" sz="1400" baseline="-25000" dirty="0" err="1">
                <a:effectLst/>
                <a:latin typeface="Arial"/>
                <a:ea typeface="Times New Roman"/>
              </a:rPr>
              <a:t>b,nec</a:t>
            </a:r>
            <a:endParaRPr lang="pt-BR" sz="1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827088" y="798513"/>
            <a:ext cx="76327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950976" indent="-950976" eaLnBrk="0" hangingPunct="0">
              <a:spcBef>
                <a:spcPts val="0"/>
              </a:spcBef>
              <a:spcAft>
                <a:spcPts val="0"/>
              </a:spcAft>
            </a:pPr>
            <a:r>
              <a:rPr lang="pt-BR" altLang="pt-BR" b="1" dirty="0" smtClean="0">
                <a:solidFill>
                  <a:srgbClr val="F00000"/>
                </a:solidFill>
                <a:cs typeface="Times New Roman" pitchFamily="18" charset="0"/>
              </a:rPr>
              <a:t>14.2 </a:t>
            </a:r>
            <a:r>
              <a:rPr lang="pt-BR" b="1" dirty="0">
                <a:solidFill>
                  <a:srgbClr val="F00000"/>
                </a:solidFill>
                <a:latin typeface="Times New Roman"/>
                <a:cs typeface="Times New Roman"/>
              </a:rPr>
              <a:t>Apoio Extremo de Vigas Simples ou </a:t>
            </a:r>
            <a:r>
              <a:rPr lang="pt-BR" b="1" dirty="0" smtClean="0">
                <a:solidFill>
                  <a:srgbClr val="F00000"/>
                </a:solidFill>
                <a:latin typeface="Times New Roman"/>
                <a:cs typeface="Times New Roman"/>
              </a:rPr>
              <a:t>Contínuas</a:t>
            </a:r>
            <a:endParaRPr lang="pt-B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1FF1FB9-E5E9-4E0E-8808-6B3EA1B9144C}" type="slidenum">
              <a:rPr kumimoji="0" lang="pt-BR" altLang="pt-BR" sz="1400" smtClean="0">
                <a:solidFill>
                  <a:schemeClr val="tx2"/>
                </a:solidFill>
              </a:rPr>
              <a:pPr eaLnBrk="1" hangingPunct="1"/>
              <a:t>24</a:t>
            </a:fld>
            <a:endParaRPr kumimoji="0" lang="pt-BR" altLang="pt-BR" sz="800" smtClean="0">
              <a:solidFill>
                <a:schemeClr val="tx2"/>
              </a:solidFill>
            </a:endParaRPr>
          </a:p>
        </p:txBody>
      </p:sp>
      <p:sp>
        <p:nvSpPr>
          <p:cNvPr id="74755" name="Rectangle 3"/>
          <p:cNvSpPr>
            <a:spLocks noChangeArrowheads="1"/>
          </p:cNvSpPr>
          <p:nvPr/>
        </p:nvSpPr>
        <p:spPr bwMode="auto">
          <a:xfrm>
            <a:off x="2257425" y="23764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t-BR" altLang="pt-BR"/>
          </a:p>
        </p:txBody>
      </p:sp>
      <p:sp>
        <p:nvSpPr>
          <p:cNvPr id="74757" name="Rectangle 4"/>
          <p:cNvSpPr>
            <a:spLocks noChangeArrowheads="1"/>
          </p:cNvSpPr>
          <p:nvPr/>
        </p:nvSpPr>
        <p:spPr bwMode="auto">
          <a:xfrm>
            <a:off x="899592" y="1700808"/>
            <a:ext cx="7691958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pt-BR" altLang="pt-BR" sz="2800" b="1" i="1" dirty="0" smtClean="0">
                <a:solidFill>
                  <a:srgbClr val="0000FF"/>
                </a:solidFill>
                <a:cs typeface="Times New Roman" pitchFamily="18" charset="0"/>
              </a:rPr>
              <a:t>Comprimento </a:t>
            </a:r>
            <a:r>
              <a:rPr lang="pt-BR" altLang="pt-BR" sz="2800" b="1" i="1" dirty="0">
                <a:solidFill>
                  <a:srgbClr val="0000FF"/>
                </a:solidFill>
                <a:cs typeface="Times New Roman" pitchFamily="18" charset="0"/>
              </a:rPr>
              <a:t>de ancoragem </a:t>
            </a:r>
            <a:r>
              <a:rPr lang="pt-BR" altLang="pt-BR" sz="2800" b="1" i="1" dirty="0" smtClean="0">
                <a:solidFill>
                  <a:srgbClr val="0000FF"/>
                </a:solidFill>
                <a:cs typeface="Times New Roman" pitchFamily="18" charset="0"/>
              </a:rPr>
              <a:t>necessário </a:t>
            </a:r>
            <a:r>
              <a:rPr lang="pt-BR" altLang="pt-BR" sz="2800" b="1" i="1" dirty="0">
                <a:solidFill>
                  <a:srgbClr val="0000FF"/>
                </a:solidFill>
                <a:cs typeface="Times New Roman" pitchFamily="18" charset="0"/>
              </a:rPr>
              <a:t>(</a:t>
            </a:r>
            <a:r>
              <a:rPr lang="pt-BR" altLang="pt-BR" sz="2800" b="1" i="1" dirty="0">
                <a:solidFill>
                  <a:srgbClr val="0000FF"/>
                </a:solidFill>
                <a:cs typeface="Times New Roman" pitchFamily="18" charset="0"/>
                <a:sym typeface="MT Extra" pitchFamily="18" charset="2"/>
              </a:rPr>
              <a:t></a:t>
            </a:r>
            <a:r>
              <a:rPr lang="pt-BR" altLang="pt-BR" sz="2800" b="1" i="1" baseline="-25000" dirty="0" err="1" smtClean="0">
                <a:solidFill>
                  <a:srgbClr val="0000FF"/>
                </a:solidFill>
                <a:cs typeface="Times New Roman" pitchFamily="18" charset="0"/>
                <a:sym typeface="MT Extra" pitchFamily="18" charset="2"/>
              </a:rPr>
              <a:t>b,nec</a:t>
            </a:r>
            <a:r>
              <a:rPr lang="pt-BR" altLang="pt-BR" sz="2800" b="1" i="1" baseline="-25000" dirty="0" smtClean="0">
                <a:solidFill>
                  <a:srgbClr val="0000FF"/>
                </a:solidFill>
                <a:cs typeface="Times New Roman" pitchFamily="18" charset="0"/>
                <a:sym typeface="MT Extra" pitchFamily="18" charset="2"/>
              </a:rPr>
              <a:t> </a:t>
            </a:r>
            <a:r>
              <a:rPr lang="pt-BR" altLang="pt-BR" sz="2800" b="1" i="1" dirty="0">
                <a:solidFill>
                  <a:srgbClr val="0000FF"/>
                </a:solidFill>
                <a:cs typeface="Times New Roman" pitchFamily="18" charset="0"/>
              </a:rPr>
              <a:t>) em função de diferenças </a:t>
            </a:r>
            <a:r>
              <a:rPr lang="pt-BR" altLang="pt-BR" sz="2800" b="1" i="1" dirty="0" smtClean="0">
                <a:solidFill>
                  <a:srgbClr val="0000FF"/>
                </a:solidFill>
                <a:cs typeface="Times New Roman" pitchFamily="18" charset="0"/>
              </a:rPr>
              <a:t>entre </a:t>
            </a:r>
            <a:r>
              <a:rPr lang="pt-BR" altLang="pt-BR" sz="2800" b="1" i="1" dirty="0">
                <a:solidFill>
                  <a:srgbClr val="0000FF"/>
                </a:solidFill>
                <a:cs typeface="Times New Roman" pitchFamily="18" charset="0"/>
              </a:rPr>
              <a:t>a armadura calculada e a armadura efetiva.</a:t>
            </a:r>
            <a:r>
              <a:rPr lang="en-US" altLang="pt-BR" sz="2800" b="1" dirty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4019550" y="3195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t-BR" altLang="pt-BR"/>
          </a:p>
        </p:txBody>
      </p:sp>
      <p:graphicFrame>
        <p:nvGraphicFramePr>
          <p:cNvPr id="7475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8555743"/>
              </p:ext>
            </p:extLst>
          </p:nvPr>
        </p:nvGraphicFramePr>
        <p:xfrm>
          <a:off x="1115616" y="3373487"/>
          <a:ext cx="2457450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28" name="Equação" r:id="rId3" imgW="1079280" imgH="469800" progId="Equation.3">
                  <p:embed/>
                </p:oleObj>
              </mc:Choice>
              <mc:Fallback>
                <p:oleObj name="Equação" r:id="rId3" imgW="1079280" imgH="469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3373487"/>
                        <a:ext cx="2457450" cy="106362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760" name="Rectangle 8"/>
          <p:cNvSpPr>
            <a:spLocks noChangeArrowheads="1"/>
          </p:cNvSpPr>
          <p:nvPr/>
        </p:nvSpPr>
        <p:spPr bwMode="auto">
          <a:xfrm>
            <a:off x="3771900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t-BR" altLang="pt-BR"/>
          </a:p>
        </p:txBody>
      </p:sp>
      <p:graphicFrame>
        <p:nvGraphicFramePr>
          <p:cNvPr id="7476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9003918"/>
              </p:ext>
            </p:extLst>
          </p:nvPr>
        </p:nvGraphicFramePr>
        <p:xfrm>
          <a:off x="4638155" y="3363193"/>
          <a:ext cx="2312987" cy="157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29" name="Equação" r:id="rId5" imgW="1079280" imgH="736560" progId="Equation.3">
                  <p:embed/>
                </p:oleObj>
              </mc:Choice>
              <mc:Fallback>
                <p:oleObj name="Equação" r:id="rId5" imgW="1079280" imgH="73656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8155" y="3363193"/>
                        <a:ext cx="2312987" cy="157797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827088" y="798513"/>
            <a:ext cx="76327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950976" indent="-950976" eaLnBrk="0" hangingPunct="0">
              <a:spcBef>
                <a:spcPts val="0"/>
              </a:spcBef>
              <a:spcAft>
                <a:spcPts val="0"/>
              </a:spcAft>
            </a:pPr>
            <a:r>
              <a:rPr lang="pt-BR" altLang="pt-BR" b="1" dirty="0" smtClean="0">
                <a:solidFill>
                  <a:srgbClr val="F00000"/>
                </a:solidFill>
                <a:cs typeface="Times New Roman" pitchFamily="18" charset="0"/>
              </a:rPr>
              <a:t>14.2 </a:t>
            </a:r>
            <a:r>
              <a:rPr lang="pt-BR" b="1" dirty="0">
                <a:solidFill>
                  <a:srgbClr val="F00000"/>
                </a:solidFill>
                <a:latin typeface="Times New Roman"/>
                <a:cs typeface="Times New Roman"/>
              </a:rPr>
              <a:t>Apoio Extremo de Vigas Simples ou </a:t>
            </a:r>
            <a:r>
              <a:rPr lang="pt-BR" b="1" dirty="0" smtClean="0">
                <a:solidFill>
                  <a:srgbClr val="F00000"/>
                </a:solidFill>
                <a:latin typeface="Times New Roman"/>
                <a:cs typeface="Times New Roman"/>
              </a:rPr>
              <a:t>Contínuas</a:t>
            </a:r>
            <a:endParaRPr lang="pt-BR" dirty="0"/>
          </a:p>
        </p:txBody>
      </p:sp>
      <p:sp>
        <p:nvSpPr>
          <p:cNvPr id="2" name="Rectangle 7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4" name="Rectangle 7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107094"/>
              </p:ext>
            </p:extLst>
          </p:nvPr>
        </p:nvGraphicFramePr>
        <p:xfrm>
          <a:off x="1115616" y="5013176"/>
          <a:ext cx="1800200" cy="13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30" name="Equação" r:id="rId7" imgW="965200" imgH="711200" progId="Equation.3">
                  <p:embed/>
                </p:oleObj>
              </mc:Choice>
              <mc:Fallback>
                <p:oleObj name="Equação" r:id="rId7" imgW="965200" imgH="711200" progId="Equation.3">
                  <p:embed/>
                  <p:pic>
                    <p:nvPicPr>
                      <p:cNvPr id="0" name="Object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5013176"/>
                        <a:ext cx="1800200" cy="1341325"/>
                      </a:xfrm>
                      <a:prstGeom prst="rect">
                        <a:avLst/>
                      </a:prstGeom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A0C5274-3CE3-40EA-AE70-F7E3B86BB09D}" type="slidenum">
              <a:rPr kumimoji="0" lang="pt-BR" altLang="pt-BR" sz="1400" smtClean="0">
                <a:solidFill>
                  <a:schemeClr val="tx2"/>
                </a:solidFill>
              </a:rPr>
              <a:pPr eaLnBrk="1" hangingPunct="1"/>
              <a:t>25</a:t>
            </a:fld>
            <a:endParaRPr kumimoji="0" lang="pt-BR" altLang="pt-BR" sz="800" smtClean="0">
              <a:solidFill>
                <a:schemeClr val="tx2"/>
              </a:solidFill>
            </a:endParaRPr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3324225" y="1428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t-BR" altLang="pt-BR"/>
          </a:p>
        </p:txBody>
      </p:sp>
      <p:sp>
        <p:nvSpPr>
          <p:cNvPr id="75780" name="Rectangle 6"/>
          <p:cNvSpPr>
            <a:spLocks noChangeArrowheads="1"/>
          </p:cNvSpPr>
          <p:nvPr/>
        </p:nvSpPr>
        <p:spPr bwMode="auto">
          <a:xfrm>
            <a:off x="3033713" y="24669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t-BR" altLang="pt-BR"/>
          </a:p>
        </p:txBody>
      </p:sp>
      <p:graphicFrame>
        <p:nvGraphicFramePr>
          <p:cNvPr id="7578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3830347"/>
              </p:ext>
            </p:extLst>
          </p:nvPr>
        </p:nvGraphicFramePr>
        <p:xfrm>
          <a:off x="2278063" y="2747293"/>
          <a:ext cx="5121275" cy="320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57" r:id="rId3" imgW="8572500" imgH="5162550" progId="AutoCAD.Drawing.16">
                  <p:embed/>
                </p:oleObj>
              </mc:Choice>
              <mc:Fallback>
                <p:oleObj r:id="rId3" imgW="8572500" imgH="5162550" progId="AutoCAD.Drawing.16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5904" t="18465" r="16168" b="11002"/>
                      <a:stretch>
                        <a:fillRect/>
                      </a:stretch>
                    </p:blipFill>
                    <p:spPr bwMode="auto">
                      <a:xfrm>
                        <a:off x="2278063" y="2747293"/>
                        <a:ext cx="5121275" cy="3201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782" name="Rectangle 9"/>
          <p:cNvSpPr>
            <a:spLocks noChangeArrowheads="1"/>
          </p:cNvSpPr>
          <p:nvPr/>
        </p:nvSpPr>
        <p:spPr bwMode="auto">
          <a:xfrm>
            <a:off x="3843338" y="3195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t-BR" altLang="pt-BR"/>
          </a:p>
        </p:txBody>
      </p:sp>
      <p:sp>
        <p:nvSpPr>
          <p:cNvPr id="75784" name="Rectangle 11"/>
          <p:cNvSpPr>
            <a:spLocks noChangeArrowheads="1"/>
          </p:cNvSpPr>
          <p:nvPr/>
        </p:nvSpPr>
        <p:spPr bwMode="auto">
          <a:xfrm>
            <a:off x="3595688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t-BR" altLang="pt-BR"/>
          </a:p>
        </p:txBody>
      </p:sp>
      <p:graphicFrame>
        <p:nvGraphicFramePr>
          <p:cNvPr id="75785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4350481"/>
              </p:ext>
            </p:extLst>
          </p:nvPr>
        </p:nvGraphicFramePr>
        <p:xfrm>
          <a:off x="4419798" y="1305967"/>
          <a:ext cx="4184650" cy="159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58" name="Equação" r:id="rId5" imgW="1930320" imgH="736560" progId="Equation.3">
                  <p:embed/>
                </p:oleObj>
              </mc:Choice>
              <mc:Fallback>
                <p:oleObj name="Equação" r:id="rId5" imgW="1930320" imgH="73656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798" y="1305967"/>
                        <a:ext cx="4184650" cy="1598612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786" name="Rectangle 12"/>
          <p:cNvSpPr>
            <a:spLocks noChangeArrowheads="1"/>
          </p:cNvSpPr>
          <p:nvPr/>
        </p:nvSpPr>
        <p:spPr bwMode="auto">
          <a:xfrm>
            <a:off x="899592" y="1412776"/>
            <a:ext cx="3456384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pt-BR" altLang="pt-BR" sz="2800" b="1" dirty="0" smtClean="0">
                <a:solidFill>
                  <a:srgbClr val="0000FF"/>
                </a:solidFill>
                <a:cs typeface="Times New Roman" pitchFamily="18" charset="0"/>
              </a:rPr>
              <a:t>Se </a:t>
            </a:r>
            <a:r>
              <a:rPr lang="pt-BR" altLang="pt-BR" sz="2800" b="1" dirty="0">
                <a:solidFill>
                  <a:srgbClr val="0000FF"/>
                </a:solidFill>
                <a:cs typeface="Times New Roman" pitchFamily="18" charset="0"/>
                <a:sym typeface="MT Extra" pitchFamily="18" charset="2"/>
              </a:rPr>
              <a:t></a:t>
            </a:r>
            <a:r>
              <a:rPr lang="pt-BR" altLang="pt-BR" sz="2800" b="1" baseline="-25000" dirty="0" err="1" smtClean="0">
                <a:solidFill>
                  <a:srgbClr val="0000FF"/>
                </a:solidFill>
                <a:cs typeface="Times New Roman" pitchFamily="18" charset="0"/>
                <a:sym typeface="MT Extra" pitchFamily="18" charset="2"/>
              </a:rPr>
              <a:t>b,nec</a:t>
            </a:r>
            <a:r>
              <a:rPr lang="pt-BR" altLang="pt-BR" sz="2800" b="1" dirty="0" smtClean="0">
                <a:solidFill>
                  <a:srgbClr val="0000FF"/>
                </a:solidFill>
                <a:cs typeface="Times New Roman" pitchFamily="18" charset="0"/>
                <a:sym typeface="MT Extra" pitchFamily="18" charset="2"/>
              </a:rPr>
              <a:t> &gt;</a:t>
            </a:r>
            <a:r>
              <a:rPr lang="pt-BR" altLang="pt-BR" sz="2800" b="1" dirty="0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pt-BR" altLang="pt-BR" sz="2800" b="1" dirty="0" smtClean="0">
                <a:solidFill>
                  <a:srgbClr val="0000FF"/>
                </a:solidFill>
                <a:cs typeface="Times New Roman" pitchFamily="18" charset="0"/>
                <a:sym typeface="MT Extra" pitchFamily="18" charset="2"/>
              </a:rPr>
              <a:t></a:t>
            </a:r>
            <a:r>
              <a:rPr lang="pt-BR" altLang="pt-BR" sz="2800" b="1" baseline="-25000" dirty="0" err="1">
                <a:solidFill>
                  <a:srgbClr val="0000FF"/>
                </a:solidFill>
                <a:cs typeface="Times New Roman" pitchFamily="18" charset="0"/>
                <a:sym typeface="MT Extra" pitchFamily="18" charset="2"/>
              </a:rPr>
              <a:t>b,ef</a:t>
            </a:r>
            <a:r>
              <a:rPr lang="pt-BR" altLang="pt-BR" sz="2800" b="1" baseline="-25000" dirty="0">
                <a:solidFill>
                  <a:srgbClr val="0000FF"/>
                </a:solidFill>
                <a:cs typeface="Times New Roman" pitchFamily="18" charset="0"/>
                <a:sym typeface="MT Extra" pitchFamily="18" charset="2"/>
              </a:rPr>
              <a:t> </a:t>
            </a:r>
            <a:r>
              <a:rPr lang="pt-BR" altLang="pt-BR" sz="2800" b="1" dirty="0" smtClean="0">
                <a:solidFill>
                  <a:srgbClr val="0000FF"/>
                </a:solidFill>
                <a:cs typeface="Times New Roman" pitchFamily="18" charset="0"/>
                <a:sym typeface="MT Extra" pitchFamily="18" charset="2"/>
              </a:rPr>
              <a:t> fazer</a:t>
            </a:r>
          </a:p>
          <a:p>
            <a:r>
              <a:rPr lang="pt-BR" altLang="pt-BR" sz="2800" b="1" dirty="0" smtClean="0">
                <a:solidFill>
                  <a:srgbClr val="0000FF"/>
                </a:solidFill>
                <a:cs typeface="Times New Roman" pitchFamily="18" charset="0"/>
                <a:sym typeface="MT Extra" pitchFamily="18" charset="2"/>
              </a:rPr>
              <a:t>a </a:t>
            </a:r>
            <a:r>
              <a:rPr lang="pt-BR" altLang="pt-BR" sz="2800" b="1" dirty="0" smtClean="0">
                <a:solidFill>
                  <a:srgbClr val="0000FF"/>
                </a:solidFill>
                <a:cs typeface="Times New Roman" pitchFamily="18" charset="0"/>
              </a:rPr>
              <a:t> ancoragem com gancho:</a:t>
            </a:r>
            <a:r>
              <a:rPr lang="pt-BR" altLang="pt-BR" sz="2800" b="1" dirty="0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endParaRPr lang="en-US" altLang="pt-BR" sz="2800" b="1" dirty="0">
              <a:solidFill>
                <a:srgbClr val="0000FF"/>
              </a:solidFill>
            </a:endParaRPr>
          </a:p>
        </p:txBody>
      </p:sp>
      <p:sp>
        <p:nvSpPr>
          <p:cNvPr id="75788" name="Rectangle 7"/>
          <p:cNvSpPr>
            <a:spLocks noChangeArrowheads="1"/>
          </p:cNvSpPr>
          <p:nvPr/>
        </p:nvSpPr>
        <p:spPr bwMode="auto">
          <a:xfrm>
            <a:off x="539750" y="5961474"/>
            <a:ext cx="835273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pt-BR" altLang="pt-BR" sz="2000" i="1" dirty="0" smtClean="0">
                <a:solidFill>
                  <a:srgbClr val="0000FF"/>
                </a:solidFill>
                <a:cs typeface="Times New Roman" pitchFamily="18" charset="0"/>
              </a:rPr>
              <a:t>Ancoragem </a:t>
            </a:r>
            <a:r>
              <a:rPr lang="pt-BR" altLang="pt-BR" sz="2000" i="1" dirty="0">
                <a:solidFill>
                  <a:srgbClr val="0000FF"/>
                </a:solidFill>
                <a:cs typeface="Times New Roman" pitchFamily="18" charset="0"/>
              </a:rPr>
              <a:t>com gancho (</a:t>
            </a:r>
            <a:r>
              <a:rPr lang="pt-BR" altLang="pt-BR" sz="2000" i="1" dirty="0">
                <a:solidFill>
                  <a:srgbClr val="0000FF"/>
                </a:solidFill>
                <a:cs typeface="Times New Roman" pitchFamily="18" charset="0"/>
                <a:sym typeface="MT Extra" pitchFamily="18" charset="2"/>
              </a:rPr>
              <a:t></a:t>
            </a:r>
            <a:r>
              <a:rPr lang="pt-BR" altLang="pt-BR" sz="2000" i="1" baseline="-25000" dirty="0" err="1">
                <a:solidFill>
                  <a:srgbClr val="0000FF"/>
                </a:solidFill>
                <a:cs typeface="Times New Roman" pitchFamily="18" charset="0"/>
                <a:sym typeface="MT Extra" pitchFamily="18" charset="2"/>
              </a:rPr>
              <a:t>b,gancho</a:t>
            </a:r>
            <a:r>
              <a:rPr lang="pt-BR" altLang="pt-BR" sz="2000" i="1" dirty="0">
                <a:solidFill>
                  <a:srgbClr val="0000FF"/>
                </a:solidFill>
                <a:cs typeface="Times New Roman" pitchFamily="18" charset="0"/>
              </a:rPr>
              <a:t>) quando o comprimento de ancoragem efetivo do apoio (</a:t>
            </a:r>
            <a:r>
              <a:rPr lang="pt-BR" altLang="pt-BR" sz="2000" i="1" dirty="0">
                <a:solidFill>
                  <a:srgbClr val="0000FF"/>
                </a:solidFill>
                <a:cs typeface="Times New Roman" pitchFamily="18" charset="0"/>
                <a:sym typeface="MT Extra" pitchFamily="18" charset="2"/>
              </a:rPr>
              <a:t></a:t>
            </a:r>
            <a:r>
              <a:rPr lang="pt-BR" altLang="pt-BR" sz="2000" i="1" baseline="-25000" dirty="0" err="1">
                <a:solidFill>
                  <a:srgbClr val="0000FF"/>
                </a:solidFill>
                <a:cs typeface="Times New Roman" pitchFamily="18" charset="0"/>
                <a:sym typeface="MT Extra" pitchFamily="18" charset="2"/>
              </a:rPr>
              <a:t>b,ef</a:t>
            </a:r>
            <a:r>
              <a:rPr lang="pt-BR" altLang="pt-BR" sz="2000" i="1" baseline="-25000" dirty="0">
                <a:solidFill>
                  <a:srgbClr val="0000FF"/>
                </a:solidFill>
                <a:cs typeface="Times New Roman" pitchFamily="18" charset="0"/>
                <a:sym typeface="MT Extra" pitchFamily="18" charset="2"/>
              </a:rPr>
              <a:t> </a:t>
            </a:r>
            <a:r>
              <a:rPr lang="pt-BR" altLang="pt-BR" sz="2000" i="1" dirty="0">
                <a:solidFill>
                  <a:srgbClr val="0000FF"/>
                </a:solidFill>
                <a:cs typeface="Times New Roman" pitchFamily="18" charset="0"/>
              </a:rPr>
              <a:t>) é menor que o comprimento de ancoragem reto (</a:t>
            </a:r>
            <a:r>
              <a:rPr lang="pt-BR" altLang="pt-BR" sz="2000" i="1" dirty="0">
                <a:solidFill>
                  <a:srgbClr val="0000FF"/>
                </a:solidFill>
                <a:cs typeface="Times New Roman" pitchFamily="18" charset="0"/>
                <a:sym typeface="MT Extra" pitchFamily="18" charset="2"/>
              </a:rPr>
              <a:t></a:t>
            </a:r>
            <a:r>
              <a:rPr lang="pt-BR" altLang="pt-BR" sz="2000" i="1" baseline="-25000" dirty="0" err="1" smtClean="0">
                <a:solidFill>
                  <a:srgbClr val="0000FF"/>
                </a:solidFill>
                <a:cs typeface="Times New Roman" pitchFamily="18" charset="0"/>
                <a:sym typeface="MT Extra" pitchFamily="18" charset="2"/>
              </a:rPr>
              <a:t>b,nec</a:t>
            </a:r>
            <a:r>
              <a:rPr lang="pt-BR" altLang="pt-BR" sz="2000" i="1" baseline="-25000" dirty="0" smtClean="0">
                <a:solidFill>
                  <a:srgbClr val="0000FF"/>
                </a:solidFill>
                <a:cs typeface="Times New Roman" pitchFamily="18" charset="0"/>
                <a:sym typeface="MT Extra" pitchFamily="18" charset="2"/>
              </a:rPr>
              <a:t> </a:t>
            </a:r>
            <a:r>
              <a:rPr lang="pt-BR" altLang="pt-BR" sz="2000" i="1" dirty="0">
                <a:solidFill>
                  <a:srgbClr val="0000FF"/>
                </a:solidFill>
                <a:cs typeface="Times New Roman" pitchFamily="18" charset="0"/>
              </a:rPr>
              <a:t>).</a:t>
            </a:r>
            <a:r>
              <a:rPr lang="en-US" altLang="pt-BR" sz="2000" dirty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827088" y="798513"/>
            <a:ext cx="76327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950976" indent="-950976" eaLnBrk="0" hangingPunct="0">
              <a:spcBef>
                <a:spcPts val="0"/>
              </a:spcBef>
              <a:spcAft>
                <a:spcPts val="0"/>
              </a:spcAft>
            </a:pPr>
            <a:r>
              <a:rPr lang="pt-BR" altLang="pt-BR" b="1" dirty="0" smtClean="0">
                <a:solidFill>
                  <a:srgbClr val="F00000"/>
                </a:solidFill>
                <a:cs typeface="Times New Roman" pitchFamily="18" charset="0"/>
              </a:rPr>
              <a:t>14.2 </a:t>
            </a:r>
            <a:r>
              <a:rPr lang="pt-BR" b="1" dirty="0">
                <a:solidFill>
                  <a:srgbClr val="F00000"/>
                </a:solidFill>
                <a:latin typeface="Times New Roman"/>
                <a:cs typeface="Times New Roman"/>
              </a:rPr>
              <a:t>Apoio Extremo de Vigas Simples ou </a:t>
            </a:r>
            <a:r>
              <a:rPr lang="pt-BR" b="1" dirty="0" smtClean="0">
                <a:solidFill>
                  <a:srgbClr val="F00000"/>
                </a:solidFill>
                <a:latin typeface="Times New Roman"/>
                <a:cs typeface="Times New Roman"/>
              </a:rPr>
              <a:t>Contínuas</a:t>
            </a:r>
            <a:endParaRPr lang="pt-B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343AAFB-FAE5-4A25-A796-D2654730C44F}" type="slidenum">
              <a:rPr kumimoji="0" lang="pt-BR" altLang="pt-BR" sz="1400" smtClean="0">
                <a:solidFill>
                  <a:schemeClr val="tx2"/>
                </a:solidFill>
              </a:rPr>
              <a:pPr eaLnBrk="1" hangingPunct="1"/>
              <a:t>26</a:t>
            </a:fld>
            <a:endParaRPr kumimoji="0" lang="pt-BR" altLang="pt-BR" sz="800" smtClean="0">
              <a:solidFill>
                <a:schemeClr val="tx2"/>
              </a:solidFill>
            </a:endParaRPr>
          </a:p>
        </p:txBody>
      </p:sp>
      <p:sp>
        <p:nvSpPr>
          <p:cNvPr id="76803" name="Rectangle 3"/>
          <p:cNvSpPr>
            <a:spLocks noChangeArrowheads="1"/>
          </p:cNvSpPr>
          <p:nvPr/>
        </p:nvSpPr>
        <p:spPr bwMode="auto">
          <a:xfrm>
            <a:off x="3024188" y="24193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t-BR" altLang="pt-BR"/>
          </a:p>
        </p:txBody>
      </p:sp>
      <p:graphicFrame>
        <p:nvGraphicFramePr>
          <p:cNvPr id="7680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0546764"/>
              </p:ext>
            </p:extLst>
          </p:nvPr>
        </p:nvGraphicFramePr>
        <p:xfrm>
          <a:off x="2555875" y="2786980"/>
          <a:ext cx="4848225" cy="316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55" r:id="rId3" imgW="8572500" imgH="5162550" progId="AutoCAD.Drawing.16">
                  <p:embed/>
                </p:oleObj>
              </mc:Choice>
              <mc:Fallback>
                <p:oleObj r:id="rId3" imgW="8572500" imgH="5162550" progId="AutoCAD.Drawing.1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1826" t="13564" r="16982" b="9480"/>
                      <a:stretch>
                        <a:fillRect/>
                      </a:stretch>
                    </p:blipFill>
                    <p:spPr bwMode="auto">
                      <a:xfrm>
                        <a:off x="2555875" y="2786980"/>
                        <a:ext cx="4848225" cy="316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805" name="Rectangle 4"/>
          <p:cNvSpPr>
            <a:spLocks noChangeArrowheads="1"/>
          </p:cNvSpPr>
          <p:nvPr/>
        </p:nvSpPr>
        <p:spPr bwMode="auto">
          <a:xfrm>
            <a:off x="533400" y="5806901"/>
            <a:ext cx="81534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2000" i="1" dirty="0" smtClean="0">
                <a:solidFill>
                  <a:srgbClr val="0000FF"/>
                </a:solidFill>
                <a:cs typeface="Times New Roman" pitchFamily="18" charset="0"/>
              </a:rPr>
              <a:t>Acréscimo </a:t>
            </a:r>
            <a:r>
              <a:rPr lang="pt-BR" altLang="pt-BR" sz="2000" i="1" dirty="0">
                <a:solidFill>
                  <a:srgbClr val="0000FF"/>
                </a:solidFill>
                <a:cs typeface="Times New Roman" pitchFamily="18" charset="0"/>
              </a:rPr>
              <a:t>de armadura longitudinal ancorada no apoio para </a:t>
            </a:r>
            <a:r>
              <a:rPr lang="pt-BR" altLang="pt-BR" sz="2000" i="1" dirty="0" err="1">
                <a:solidFill>
                  <a:srgbClr val="0000FF"/>
                </a:solidFill>
                <a:cs typeface="Times New Roman" pitchFamily="18" charset="0"/>
              </a:rPr>
              <a:t>A</a:t>
            </a:r>
            <a:r>
              <a:rPr lang="pt-BR" altLang="pt-BR" sz="2000" i="1" baseline="-30000" dirty="0" err="1">
                <a:solidFill>
                  <a:srgbClr val="0000FF"/>
                </a:solidFill>
                <a:cs typeface="Times New Roman" pitchFamily="18" charset="0"/>
              </a:rPr>
              <a:t>s,corr</a:t>
            </a:r>
            <a:r>
              <a:rPr lang="pt-BR" altLang="pt-BR" sz="2000" i="1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pt-BR" altLang="pt-BR" sz="2000" i="1" dirty="0" smtClean="0">
                <a:solidFill>
                  <a:srgbClr val="0000FF"/>
                </a:solidFill>
                <a:cs typeface="Times New Roman" pitchFamily="18" charset="0"/>
              </a:rPr>
              <a:t>quando</a:t>
            </a:r>
          </a:p>
          <a:p>
            <a:pPr algn="ctr"/>
            <a:r>
              <a:rPr lang="pt-BR" altLang="pt-BR" sz="2000" i="1" dirty="0" smtClean="0">
                <a:solidFill>
                  <a:srgbClr val="0000FF"/>
                </a:solidFill>
                <a:cs typeface="Times New Roman" pitchFamily="18" charset="0"/>
              </a:rPr>
              <a:t>o </a:t>
            </a:r>
            <a:r>
              <a:rPr lang="pt-BR" altLang="pt-BR" sz="2000" i="1" dirty="0">
                <a:solidFill>
                  <a:srgbClr val="0000FF"/>
                </a:solidFill>
                <a:cs typeface="Times New Roman" pitchFamily="18" charset="0"/>
              </a:rPr>
              <a:t>comprimento de ancoragem com gancho (</a:t>
            </a:r>
            <a:r>
              <a:rPr lang="pt-BR" altLang="pt-BR" sz="2000" i="1" dirty="0">
                <a:solidFill>
                  <a:srgbClr val="0000FF"/>
                </a:solidFill>
                <a:cs typeface="Times New Roman" pitchFamily="18" charset="0"/>
                <a:sym typeface="MT Extra" pitchFamily="18" charset="2"/>
              </a:rPr>
              <a:t></a:t>
            </a:r>
            <a:r>
              <a:rPr lang="pt-BR" altLang="pt-BR" sz="2000" i="1" baseline="-25000" dirty="0" err="1">
                <a:solidFill>
                  <a:srgbClr val="0000FF"/>
                </a:solidFill>
                <a:cs typeface="Times New Roman" pitchFamily="18" charset="0"/>
                <a:sym typeface="MT Extra" pitchFamily="18" charset="2"/>
              </a:rPr>
              <a:t>b,gancho</a:t>
            </a:r>
            <a:r>
              <a:rPr lang="pt-BR" altLang="pt-BR" sz="2000" i="1" baseline="-25000" dirty="0">
                <a:solidFill>
                  <a:srgbClr val="0000FF"/>
                </a:solidFill>
                <a:cs typeface="Times New Roman" pitchFamily="18" charset="0"/>
                <a:sym typeface="MT Extra" pitchFamily="18" charset="2"/>
              </a:rPr>
              <a:t> </a:t>
            </a:r>
            <a:r>
              <a:rPr lang="pt-BR" altLang="pt-BR" sz="2000" i="1" dirty="0" smtClean="0">
                <a:solidFill>
                  <a:srgbClr val="0000FF"/>
                </a:solidFill>
                <a:cs typeface="Times New Roman" pitchFamily="18" charset="0"/>
              </a:rPr>
              <a:t>) é maior que o</a:t>
            </a:r>
            <a:endParaRPr lang="en-US" altLang="pt-BR" sz="2000" dirty="0">
              <a:solidFill>
                <a:srgbClr val="0000FF"/>
              </a:solidFill>
            </a:endParaRPr>
          </a:p>
          <a:p>
            <a:pPr algn="ctr"/>
            <a:r>
              <a:rPr lang="pt-BR" altLang="pt-BR" sz="2000" i="1" dirty="0" smtClean="0">
                <a:solidFill>
                  <a:srgbClr val="0000FF"/>
                </a:solidFill>
                <a:cs typeface="Times New Roman" pitchFamily="18" charset="0"/>
              </a:rPr>
              <a:t>comprimento </a:t>
            </a:r>
            <a:r>
              <a:rPr lang="pt-BR" altLang="pt-BR" sz="2000" i="1" dirty="0">
                <a:solidFill>
                  <a:srgbClr val="0000FF"/>
                </a:solidFill>
                <a:cs typeface="Times New Roman" pitchFamily="18" charset="0"/>
              </a:rPr>
              <a:t>de ancoragem efetivo (</a:t>
            </a:r>
            <a:r>
              <a:rPr lang="pt-BR" altLang="pt-BR" sz="2000" i="1" dirty="0">
                <a:solidFill>
                  <a:srgbClr val="0000FF"/>
                </a:solidFill>
                <a:cs typeface="Times New Roman" pitchFamily="18" charset="0"/>
                <a:sym typeface="MT Extra" pitchFamily="18" charset="2"/>
              </a:rPr>
              <a:t></a:t>
            </a:r>
            <a:r>
              <a:rPr lang="pt-BR" altLang="pt-BR" sz="2000" i="1" baseline="-25000" dirty="0" err="1">
                <a:solidFill>
                  <a:srgbClr val="0000FF"/>
                </a:solidFill>
                <a:cs typeface="Times New Roman" pitchFamily="18" charset="0"/>
                <a:sym typeface="MT Extra" pitchFamily="18" charset="2"/>
              </a:rPr>
              <a:t>b,ef</a:t>
            </a:r>
            <a:r>
              <a:rPr lang="pt-BR" altLang="pt-BR" sz="2000" i="1" baseline="-25000" dirty="0">
                <a:solidFill>
                  <a:srgbClr val="0000FF"/>
                </a:solidFill>
                <a:cs typeface="Times New Roman" pitchFamily="18" charset="0"/>
                <a:sym typeface="MT Extra" pitchFamily="18" charset="2"/>
              </a:rPr>
              <a:t> </a:t>
            </a:r>
            <a:r>
              <a:rPr lang="pt-BR" altLang="pt-BR" sz="2000" i="1" dirty="0" smtClean="0">
                <a:solidFill>
                  <a:srgbClr val="0000FF"/>
                </a:solidFill>
                <a:cs typeface="Times New Roman" pitchFamily="18" charset="0"/>
              </a:rPr>
              <a:t>).</a:t>
            </a:r>
            <a:endParaRPr lang="en-US" altLang="pt-BR" sz="2000" dirty="0">
              <a:solidFill>
                <a:srgbClr val="0000FF"/>
              </a:solidFill>
            </a:endParaRPr>
          </a:p>
        </p:txBody>
      </p:sp>
      <p:sp>
        <p:nvSpPr>
          <p:cNvPr id="76806" name="Rectangle 6"/>
          <p:cNvSpPr>
            <a:spLocks noChangeArrowheads="1"/>
          </p:cNvSpPr>
          <p:nvPr/>
        </p:nvSpPr>
        <p:spPr bwMode="auto">
          <a:xfrm>
            <a:off x="3905250" y="32051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t-BR" altLang="pt-BR"/>
          </a:p>
        </p:txBody>
      </p:sp>
      <p:graphicFrame>
        <p:nvGraphicFramePr>
          <p:cNvPr id="7680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8916654"/>
              </p:ext>
            </p:extLst>
          </p:nvPr>
        </p:nvGraphicFramePr>
        <p:xfrm>
          <a:off x="4788024" y="1578223"/>
          <a:ext cx="3541713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56" name="Equação" r:id="rId5" imgW="1549080" imgH="457200" progId="Equation.3">
                  <p:embed/>
                </p:oleObj>
              </mc:Choice>
              <mc:Fallback>
                <p:oleObj name="Equação" r:id="rId5" imgW="154908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024" y="1578223"/>
                        <a:ext cx="3541713" cy="10541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827088" y="798513"/>
            <a:ext cx="76327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950976" indent="-950976" eaLnBrk="0" hangingPunct="0">
              <a:spcBef>
                <a:spcPts val="0"/>
              </a:spcBef>
              <a:spcAft>
                <a:spcPts val="0"/>
              </a:spcAft>
            </a:pPr>
            <a:r>
              <a:rPr lang="pt-BR" altLang="pt-BR" b="1" dirty="0" smtClean="0">
                <a:solidFill>
                  <a:srgbClr val="F00000"/>
                </a:solidFill>
                <a:cs typeface="Times New Roman" pitchFamily="18" charset="0"/>
              </a:rPr>
              <a:t>14.2 </a:t>
            </a:r>
            <a:r>
              <a:rPr lang="pt-BR" b="1" dirty="0">
                <a:solidFill>
                  <a:srgbClr val="F00000"/>
                </a:solidFill>
                <a:latin typeface="Times New Roman"/>
                <a:cs typeface="Times New Roman"/>
              </a:rPr>
              <a:t>Apoio Extremo de Vigas Simples ou </a:t>
            </a:r>
            <a:r>
              <a:rPr lang="pt-BR" b="1" dirty="0" smtClean="0">
                <a:solidFill>
                  <a:srgbClr val="F00000"/>
                </a:solidFill>
                <a:latin typeface="Times New Roman"/>
                <a:cs typeface="Times New Roman"/>
              </a:rPr>
              <a:t>Contínuas</a:t>
            </a:r>
            <a:endParaRPr lang="pt-BR" dirty="0"/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899592" y="1412776"/>
            <a:ext cx="36004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pt-BR" altLang="pt-BR" sz="2800" b="1" dirty="0" smtClean="0">
                <a:solidFill>
                  <a:srgbClr val="0000FF"/>
                </a:solidFill>
                <a:cs typeface="Times New Roman" pitchFamily="18" charset="0"/>
              </a:rPr>
              <a:t>Se </a:t>
            </a:r>
            <a:r>
              <a:rPr lang="pt-BR" altLang="pt-BR" sz="2800" b="1" dirty="0">
                <a:solidFill>
                  <a:srgbClr val="0000FF"/>
                </a:solidFill>
                <a:cs typeface="Times New Roman" pitchFamily="18" charset="0"/>
                <a:sym typeface="MT Extra" pitchFamily="18" charset="2"/>
              </a:rPr>
              <a:t></a:t>
            </a:r>
            <a:r>
              <a:rPr lang="pt-BR" altLang="pt-BR" sz="2800" b="1" baseline="-25000" dirty="0" err="1" smtClean="0">
                <a:solidFill>
                  <a:srgbClr val="0000FF"/>
                </a:solidFill>
                <a:cs typeface="Times New Roman" pitchFamily="18" charset="0"/>
                <a:sym typeface="MT Extra" pitchFamily="18" charset="2"/>
              </a:rPr>
              <a:t>b,gancho</a:t>
            </a:r>
            <a:r>
              <a:rPr lang="pt-BR" altLang="pt-BR" sz="2800" b="1" dirty="0" smtClean="0">
                <a:solidFill>
                  <a:srgbClr val="0000FF"/>
                </a:solidFill>
                <a:cs typeface="Times New Roman" pitchFamily="18" charset="0"/>
                <a:sym typeface="MT Extra" pitchFamily="18" charset="2"/>
              </a:rPr>
              <a:t> &gt;</a:t>
            </a:r>
            <a:r>
              <a:rPr lang="pt-BR" altLang="pt-BR" sz="2800" b="1" dirty="0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pt-BR" altLang="pt-BR" sz="2800" b="1" dirty="0" smtClean="0">
                <a:solidFill>
                  <a:srgbClr val="0000FF"/>
                </a:solidFill>
                <a:cs typeface="Times New Roman" pitchFamily="18" charset="0"/>
                <a:sym typeface="MT Extra" pitchFamily="18" charset="2"/>
              </a:rPr>
              <a:t></a:t>
            </a:r>
            <a:r>
              <a:rPr lang="pt-BR" altLang="pt-BR" sz="2800" b="1" baseline="-25000" dirty="0" err="1">
                <a:solidFill>
                  <a:srgbClr val="0000FF"/>
                </a:solidFill>
                <a:cs typeface="Times New Roman" pitchFamily="18" charset="0"/>
                <a:sym typeface="MT Extra" pitchFamily="18" charset="2"/>
              </a:rPr>
              <a:t>b,ef</a:t>
            </a:r>
            <a:r>
              <a:rPr lang="pt-BR" altLang="pt-BR" sz="2800" b="1" baseline="-25000" dirty="0">
                <a:solidFill>
                  <a:srgbClr val="0000FF"/>
                </a:solidFill>
                <a:cs typeface="Times New Roman" pitchFamily="18" charset="0"/>
                <a:sym typeface="MT Extra" pitchFamily="18" charset="2"/>
              </a:rPr>
              <a:t> </a:t>
            </a:r>
            <a:r>
              <a:rPr lang="pt-BR" altLang="pt-BR" sz="2800" b="1" dirty="0" smtClean="0">
                <a:solidFill>
                  <a:srgbClr val="0000FF"/>
                </a:solidFill>
                <a:cs typeface="Times New Roman" pitchFamily="18" charset="0"/>
                <a:sym typeface="MT Extra" pitchFamily="18" charset="2"/>
              </a:rPr>
              <a:t> aumentar a armadura a </a:t>
            </a:r>
            <a:r>
              <a:rPr lang="pt-BR" altLang="pt-BR" sz="2800" b="1" dirty="0" smtClean="0">
                <a:solidFill>
                  <a:srgbClr val="0000FF"/>
                </a:solidFill>
                <a:cs typeface="Times New Roman" pitchFamily="18" charset="0"/>
              </a:rPr>
              <a:t>ancorar para </a:t>
            </a:r>
            <a:r>
              <a:rPr lang="pt-BR" altLang="pt-BR" sz="2800" b="1" dirty="0" err="1" smtClean="0">
                <a:solidFill>
                  <a:srgbClr val="0000FF"/>
                </a:solidFill>
                <a:cs typeface="Times New Roman" pitchFamily="18" charset="0"/>
              </a:rPr>
              <a:t>A</a:t>
            </a:r>
            <a:r>
              <a:rPr lang="pt-BR" altLang="pt-BR" sz="2800" b="1" baseline="-25000" dirty="0" err="1" smtClean="0">
                <a:solidFill>
                  <a:srgbClr val="0000FF"/>
                </a:solidFill>
                <a:cs typeface="Times New Roman" pitchFamily="18" charset="0"/>
              </a:rPr>
              <a:t>s,corr</a:t>
            </a:r>
            <a:r>
              <a:rPr lang="pt-BR" altLang="pt-BR" sz="2800" b="1" dirty="0" smtClean="0">
                <a:solidFill>
                  <a:srgbClr val="0000FF"/>
                </a:solidFill>
                <a:cs typeface="Times New Roman" pitchFamily="18" charset="0"/>
              </a:rPr>
              <a:t>:</a:t>
            </a:r>
            <a:r>
              <a:rPr lang="pt-BR" altLang="pt-BR" sz="2800" b="1" dirty="0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endParaRPr lang="en-US" altLang="pt-BR" sz="28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19C15FE-8318-46B7-A292-ECCE418140A3}" type="slidenum">
              <a:rPr kumimoji="0" lang="pt-BR" altLang="pt-BR" sz="1400" smtClean="0">
                <a:solidFill>
                  <a:schemeClr val="tx2"/>
                </a:solidFill>
              </a:rPr>
              <a:pPr eaLnBrk="1" hangingPunct="1"/>
              <a:t>27</a:t>
            </a:fld>
            <a:endParaRPr kumimoji="0" lang="pt-BR" altLang="pt-BR" sz="800" smtClean="0">
              <a:solidFill>
                <a:schemeClr val="tx2"/>
              </a:solidFill>
            </a:endParaRPr>
          </a:p>
        </p:txBody>
      </p:sp>
      <p:sp>
        <p:nvSpPr>
          <p:cNvPr id="77827" name="Rectangle 3"/>
          <p:cNvSpPr>
            <a:spLocks noChangeArrowheads="1"/>
          </p:cNvSpPr>
          <p:nvPr/>
        </p:nvSpPr>
        <p:spPr bwMode="auto">
          <a:xfrm>
            <a:off x="2952750" y="2295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t-BR" altLang="pt-BR"/>
          </a:p>
        </p:txBody>
      </p:sp>
      <p:graphicFrame>
        <p:nvGraphicFramePr>
          <p:cNvPr id="7782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7893314"/>
              </p:ext>
            </p:extLst>
          </p:nvPr>
        </p:nvGraphicFramePr>
        <p:xfrm>
          <a:off x="871538" y="2667471"/>
          <a:ext cx="4895850" cy="342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07" r:id="rId3" imgW="8572500" imgH="5162550" progId="AutoCAD.Drawing.16">
                  <p:embed/>
                </p:oleObj>
              </mc:Choice>
              <mc:Fallback>
                <p:oleObj r:id="rId3" imgW="8572500" imgH="5162550" progId="AutoCAD.Drawing.1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5869" t="13763" r="15894" b="6989"/>
                      <a:stretch>
                        <a:fillRect/>
                      </a:stretch>
                    </p:blipFill>
                    <p:spPr bwMode="auto">
                      <a:xfrm>
                        <a:off x="871538" y="2667471"/>
                        <a:ext cx="4895850" cy="342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829" name="Rectangle 4"/>
          <p:cNvSpPr>
            <a:spLocks noChangeArrowheads="1"/>
          </p:cNvSpPr>
          <p:nvPr/>
        </p:nvSpPr>
        <p:spPr bwMode="auto">
          <a:xfrm>
            <a:off x="465138" y="6039693"/>
            <a:ext cx="82994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2000" i="1" dirty="0" smtClean="0">
                <a:solidFill>
                  <a:srgbClr val="0000FF"/>
                </a:solidFill>
                <a:cs typeface="Times New Roman" pitchFamily="18" charset="0"/>
              </a:rPr>
              <a:t>Ancoragem </a:t>
            </a:r>
            <a:r>
              <a:rPr lang="pt-BR" altLang="pt-BR" sz="2000" i="1" dirty="0">
                <a:solidFill>
                  <a:srgbClr val="0000FF"/>
                </a:solidFill>
                <a:cs typeface="Times New Roman" pitchFamily="18" charset="0"/>
              </a:rPr>
              <a:t>em apoio extremo com </a:t>
            </a:r>
            <a:r>
              <a:rPr lang="pt-BR" altLang="pt-BR" sz="2000" i="1" dirty="0" smtClean="0">
                <a:solidFill>
                  <a:srgbClr val="0000FF"/>
                </a:solidFill>
                <a:cs typeface="Times New Roman" pitchFamily="18" charset="0"/>
              </a:rPr>
              <a:t>utilização </a:t>
            </a:r>
            <a:r>
              <a:rPr lang="pt-BR" altLang="pt-BR" sz="2000" i="1" dirty="0">
                <a:solidFill>
                  <a:srgbClr val="0000FF"/>
                </a:solidFill>
                <a:cs typeface="Times New Roman" pitchFamily="18" charset="0"/>
              </a:rPr>
              <a:t>de </a:t>
            </a:r>
            <a:r>
              <a:rPr lang="pt-BR" altLang="pt-BR" sz="2000" i="1" dirty="0" smtClean="0">
                <a:solidFill>
                  <a:srgbClr val="0000FF"/>
                </a:solidFill>
                <a:cs typeface="Times New Roman" pitchFamily="18" charset="0"/>
              </a:rPr>
              <a:t>grampos</a:t>
            </a:r>
          </a:p>
          <a:p>
            <a:pPr algn="ctr"/>
            <a:r>
              <a:rPr lang="pt-BR" altLang="pt-BR" sz="2000" i="1" dirty="0" smtClean="0">
                <a:solidFill>
                  <a:srgbClr val="0000FF"/>
                </a:solidFill>
                <a:cs typeface="Times New Roman" pitchFamily="18" charset="0"/>
              </a:rPr>
              <a:t>e armadura </a:t>
            </a:r>
            <a:r>
              <a:rPr lang="pt-BR" altLang="pt-BR" sz="2000" i="1" dirty="0">
                <a:solidFill>
                  <a:srgbClr val="0000FF"/>
                </a:solidFill>
                <a:cs typeface="Times New Roman" pitchFamily="18" charset="0"/>
              </a:rPr>
              <a:t>longitudinal efetiva com gancho.</a:t>
            </a:r>
            <a:r>
              <a:rPr lang="en-US" altLang="pt-BR" sz="2000" dirty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77830" name="Rectangle 6"/>
          <p:cNvSpPr>
            <a:spLocks noChangeArrowheads="1"/>
          </p:cNvSpPr>
          <p:nvPr/>
        </p:nvSpPr>
        <p:spPr bwMode="auto">
          <a:xfrm>
            <a:off x="3929063" y="3309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t-BR" altLang="pt-BR"/>
          </a:p>
        </p:txBody>
      </p:sp>
      <p:graphicFrame>
        <p:nvGraphicFramePr>
          <p:cNvPr id="7783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8774311"/>
              </p:ext>
            </p:extLst>
          </p:nvPr>
        </p:nvGraphicFramePr>
        <p:xfrm>
          <a:off x="5148064" y="1646238"/>
          <a:ext cx="3505200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08" r:id="rId5" imgW="1282700" imgH="241300" progId="Equation.3">
                  <p:embed/>
                </p:oleObj>
              </mc:Choice>
              <mc:Fallback>
                <p:oleObj r:id="rId5" imgW="1282700" imgH="241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064" y="1646238"/>
                        <a:ext cx="3505200" cy="649287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832" name="Rectangle 8"/>
          <p:cNvSpPr>
            <a:spLocks noChangeArrowheads="1"/>
          </p:cNvSpPr>
          <p:nvPr/>
        </p:nvSpPr>
        <p:spPr bwMode="auto">
          <a:xfrm>
            <a:off x="3319463" y="22621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t-BR" altLang="pt-BR"/>
          </a:p>
        </p:txBody>
      </p:sp>
      <p:graphicFrame>
        <p:nvGraphicFramePr>
          <p:cNvPr id="7783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7461541"/>
              </p:ext>
            </p:extLst>
          </p:nvPr>
        </p:nvGraphicFramePr>
        <p:xfrm>
          <a:off x="6157913" y="3186906"/>
          <a:ext cx="2733675" cy="254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09" r:id="rId7" imgW="8572500" imgH="5162550" progId="AutoCAD.Drawing.16">
                  <p:embed/>
                </p:oleObj>
              </mc:Choice>
              <mc:Fallback>
                <p:oleObj r:id="rId7" imgW="8572500" imgH="5162550" progId="AutoCAD.Drawing.16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25819" t="8568" r="19423" b="6760"/>
                      <a:stretch>
                        <a:fillRect/>
                      </a:stretch>
                    </p:blipFill>
                    <p:spPr bwMode="auto">
                      <a:xfrm>
                        <a:off x="6157913" y="3186906"/>
                        <a:ext cx="2733675" cy="2546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827088" y="798513"/>
            <a:ext cx="76327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950976" indent="-950976" eaLnBrk="0" hangingPunct="0">
              <a:spcBef>
                <a:spcPts val="0"/>
              </a:spcBef>
              <a:spcAft>
                <a:spcPts val="0"/>
              </a:spcAft>
            </a:pPr>
            <a:r>
              <a:rPr lang="pt-BR" altLang="pt-BR" b="1" dirty="0" smtClean="0">
                <a:solidFill>
                  <a:srgbClr val="F00000"/>
                </a:solidFill>
                <a:cs typeface="Times New Roman" pitchFamily="18" charset="0"/>
              </a:rPr>
              <a:t>14.2 </a:t>
            </a:r>
            <a:r>
              <a:rPr lang="pt-BR" b="1" dirty="0">
                <a:solidFill>
                  <a:srgbClr val="F00000"/>
                </a:solidFill>
                <a:latin typeface="Times New Roman"/>
                <a:cs typeface="Times New Roman"/>
              </a:rPr>
              <a:t>Apoio Extremo de Vigas Simples ou </a:t>
            </a:r>
            <a:r>
              <a:rPr lang="pt-BR" b="1" dirty="0" smtClean="0">
                <a:solidFill>
                  <a:srgbClr val="F00000"/>
                </a:solidFill>
                <a:latin typeface="Times New Roman"/>
                <a:cs typeface="Times New Roman"/>
              </a:rPr>
              <a:t>Contínuas</a:t>
            </a:r>
            <a:endParaRPr lang="pt-BR" dirty="0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1014463" y="1484784"/>
            <a:ext cx="36004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pt-BR" altLang="pt-BR" sz="2800" b="1" dirty="0" smtClean="0">
                <a:solidFill>
                  <a:srgbClr val="0000FF"/>
                </a:solidFill>
                <a:cs typeface="Times New Roman" pitchFamily="18" charset="0"/>
              </a:rPr>
              <a:t>No caso de utilização de grampo:</a:t>
            </a:r>
            <a:endParaRPr lang="en-US" altLang="pt-BR" sz="28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68621C4-1CF5-4573-B4FD-AC11DB0CC1CA}" type="slidenum">
              <a:rPr kumimoji="0" lang="pt-BR" altLang="pt-BR" sz="1400" smtClean="0">
                <a:solidFill>
                  <a:schemeClr val="tx2"/>
                </a:solidFill>
              </a:rPr>
              <a:pPr eaLnBrk="1" hangingPunct="1"/>
              <a:t>28</a:t>
            </a:fld>
            <a:endParaRPr kumimoji="0" lang="pt-BR" altLang="pt-BR" sz="800" smtClean="0">
              <a:solidFill>
                <a:schemeClr val="tx2"/>
              </a:solidFill>
            </a:endParaRPr>
          </a:p>
        </p:txBody>
      </p:sp>
      <p:sp>
        <p:nvSpPr>
          <p:cNvPr id="7885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908720"/>
            <a:ext cx="7772400" cy="566961"/>
          </a:xfrm>
        </p:spPr>
        <p:txBody>
          <a:bodyPr/>
          <a:lstStyle/>
          <a:p>
            <a:pPr eaLnBrk="1" hangingPunct="1"/>
            <a:r>
              <a:rPr lang="pt-BR" altLang="pt-BR" b="1" dirty="0" smtClean="0">
                <a:cs typeface="Times New Roman" pitchFamily="18" charset="0"/>
              </a:rPr>
              <a:t>14.3 Apoio Interno</a:t>
            </a:r>
            <a:endParaRPr lang="pt-BR" altLang="pt-BR" dirty="0" smtClean="0"/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2376488" y="3009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t-BR" altLang="pt-BR"/>
          </a:p>
        </p:txBody>
      </p:sp>
      <p:graphicFrame>
        <p:nvGraphicFramePr>
          <p:cNvPr id="7885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8175817"/>
              </p:ext>
            </p:extLst>
          </p:nvPr>
        </p:nvGraphicFramePr>
        <p:xfrm>
          <a:off x="1014413" y="1628800"/>
          <a:ext cx="7002462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97" name="Equação" r:id="rId3" imgW="4546440" imgH="838080" progId="Equation.3">
                  <p:embed/>
                </p:oleObj>
              </mc:Choice>
              <mc:Fallback>
                <p:oleObj name="Equação" r:id="rId3" imgW="4546440" imgH="8380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4413" y="1628800"/>
                        <a:ext cx="7002462" cy="1292225"/>
                      </a:xfrm>
                      <a:prstGeom prst="rect">
                        <a:avLst/>
                      </a:prstGeom>
                      <a:solidFill>
                        <a:srgbClr val="00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3009900" y="2147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t-BR" altLang="pt-BR"/>
          </a:p>
        </p:txBody>
      </p:sp>
      <p:sp>
        <p:nvSpPr>
          <p:cNvPr id="78856" name="Rectangle 7"/>
          <p:cNvSpPr>
            <a:spLocks noChangeArrowheads="1"/>
          </p:cNvSpPr>
          <p:nvPr/>
        </p:nvSpPr>
        <p:spPr bwMode="auto">
          <a:xfrm>
            <a:off x="827584" y="3284984"/>
            <a:ext cx="77724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pt-BR" altLang="pt-BR" sz="2800" b="1" dirty="0" smtClean="0">
                <a:solidFill>
                  <a:srgbClr val="0000FF"/>
                </a:solidFill>
                <a:cs typeface="Times New Roman" pitchFamily="18" charset="0"/>
              </a:rPr>
              <a:t>NBR 6118 (18.3.2.4): </a:t>
            </a:r>
            <a:r>
              <a:rPr lang="pt-BR" altLang="pt-BR" sz="2800" b="1" i="1" dirty="0">
                <a:solidFill>
                  <a:srgbClr val="0000FF"/>
                </a:solidFill>
                <a:cs typeface="Times New Roman" pitchFamily="18" charset="0"/>
              </a:rPr>
              <a:t>nos apoios internos  de vigas uma parte da armadura longitudinal de tração proveniente do vão (</a:t>
            </a:r>
            <a:r>
              <a:rPr lang="pt-BR" altLang="pt-BR" sz="2800" b="1" i="1" dirty="0" err="1" smtClean="0">
                <a:solidFill>
                  <a:srgbClr val="0000FF"/>
                </a:solidFill>
                <a:cs typeface="Times New Roman" pitchFamily="18" charset="0"/>
              </a:rPr>
              <a:t>A</a:t>
            </a:r>
            <a:r>
              <a:rPr lang="pt-BR" altLang="pt-BR" sz="2800" b="1" i="1" baseline="-25000" dirty="0" err="1" smtClean="0">
                <a:solidFill>
                  <a:srgbClr val="0000FF"/>
                </a:solidFill>
                <a:cs typeface="Times New Roman" pitchFamily="18" charset="0"/>
              </a:rPr>
              <a:t>s,vão</a:t>
            </a:r>
            <a:r>
              <a:rPr lang="pt-BR" altLang="pt-BR" sz="2800" b="1" i="1" dirty="0" smtClean="0">
                <a:solidFill>
                  <a:srgbClr val="0000FF"/>
                </a:solidFill>
                <a:cs typeface="Times New Roman" pitchFamily="18" charset="0"/>
              </a:rPr>
              <a:t>) </a:t>
            </a:r>
            <a:r>
              <a:rPr lang="pt-BR" altLang="pt-BR" sz="2800" b="1" i="1" dirty="0">
                <a:solidFill>
                  <a:srgbClr val="0000FF"/>
                </a:solidFill>
                <a:cs typeface="Times New Roman" pitchFamily="18" charset="0"/>
              </a:rPr>
              <a:t>deve ser estendida até o apoio, devendo a armadura a ancorar (</a:t>
            </a:r>
            <a:r>
              <a:rPr lang="pt-BR" altLang="pt-BR" sz="2800" b="1" i="1" dirty="0" err="1" smtClean="0">
                <a:solidFill>
                  <a:srgbClr val="0000FF"/>
                </a:solidFill>
                <a:cs typeface="Times New Roman" pitchFamily="18" charset="0"/>
              </a:rPr>
              <a:t>A</a:t>
            </a:r>
            <a:r>
              <a:rPr lang="pt-BR" altLang="pt-BR" sz="2800" b="1" i="1" baseline="-25000" dirty="0" err="1" smtClean="0">
                <a:solidFill>
                  <a:srgbClr val="0000FF"/>
                </a:solidFill>
                <a:cs typeface="Times New Roman" pitchFamily="18" charset="0"/>
              </a:rPr>
              <a:t>s,anc</a:t>
            </a:r>
            <a:r>
              <a:rPr lang="pt-BR" altLang="pt-BR" sz="2800" b="1" i="1" dirty="0" smtClean="0">
                <a:solidFill>
                  <a:srgbClr val="0000FF"/>
                </a:solidFill>
                <a:cs typeface="Times New Roman" pitchFamily="18" charset="0"/>
              </a:rPr>
              <a:t>) </a:t>
            </a:r>
            <a:r>
              <a:rPr lang="pt-BR" altLang="pt-BR" sz="2800" b="1" i="1" dirty="0">
                <a:solidFill>
                  <a:srgbClr val="0000FF"/>
                </a:solidFill>
                <a:cs typeface="Times New Roman" pitchFamily="18" charset="0"/>
              </a:rPr>
              <a:t>atender as seguintes condições </a:t>
            </a:r>
            <a:r>
              <a:rPr lang="pt-BR" altLang="pt-BR" sz="2800" b="1" i="1" dirty="0" smtClean="0">
                <a:solidFill>
                  <a:srgbClr val="0000FF"/>
                </a:solidFill>
                <a:cs typeface="Times New Roman" pitchFamily="18" charset="0"/>
              </a:rPr>
              <a:t>impostas:</a:t>
            </a:r>
            <a:endParaRPr lang="en-US" altLang="pt-BR" sz="2800" b="1" i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68621C4-1CF5-4573-B4FD-AC11DB0CC1CA}" type="slidenum">
              <a:rPr kumimoji="0" lang="pt-BR" altLang="pt-BR" sz="1400" smtClean="0">
                <a:solidFill>
                  <a:schemeClr val="tx2"/>
                </a:solidFill>
              </a:rPr>
              <a:pPr eaLnBrk="1" hangingPunct="1"/>
              <a:t>29</a:t>
            </a:fld>
            <a:endParaRPr kumimoji="0" lang="pt-BR" altLang="pt-BR" sz="800" smtClean="0">
              <a:solidFill>
                <a:schemeClr val="tx2"/>
              </a:solidFill>
            </a:endParaRPr>
          </a:p>
        </p:txBody>
      </p:sp>
      <p:sp>
        <p:nvSpPr>
          <p:cNvPr id="7885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908720"/>
            <a:ext cx="7772400" cy="566961"/>
          </a:xfrm>
        </p:spPr>
        <p:txBody>
          <a:bodyPr/>
          <a:lstStyle/>
          <a:p>
            <a:pPr eaLnBrk="1" hangingPunct="1"/>
            <a:r>
              <a:rPr lang="pt-BR" altLang="pt-BR" b="1" dirty="0" smtClean="0">
                <a:cs typeface="Times New Roman" pitchFamily="18" charset="0"/>
              </a:rPr>
              <a:t>14.3 Apoio Interno</a:t>
            </a:r>
            <a:endParaRPr lang="pt-BR" altLang="pt-BR" dirty="0" smtClean="0"/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2376488" y="3009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t-BR" altLang="pt-BR"/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3009900" y="2147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t-BR" altLang="pt-BR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043608" y="623977"/>
            <a:ext cx="7632848" cy="6124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endParaRPr kumimoji="0" lang="pt-BR" sz="28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+mn-lt"/>
              <a:ea typeface="Times New Roman" pitchFamily="18" charset="0"/>
              <a:cs typeface="Arial" pitchFamily="34" charset="0"/>
            </a:endParaRPr>
          </a:p>
          <a:p>
            <a:pPr lvl="0" algn="just"/>
            <a:endParaRPr kumimoji="0" lang="pt-BR" sz="2800" b="1" dirty="0">
              <a:solidFill>
                <a:srgbClr val="0000FF"/>
              </a:solidFill>
              <a:latin typeface="+mn-lt"/>
              <a:ea typeface="Times New Roman" pitchFamily="18" charset="0"/>
              <a:cs typeface="Arial" pitchFamily="34" charset="0"/>
            </a:endParaRPr>
          </a:p>
          <a:p>
            <a:pPr lvl="0" algn="just"/>
            <a:r>
              <a:rPr kumimoji="0" lang="pt-BR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Se o ponto A de intersecção da barra com o diagrama de momento fletor </a:t>
            </a:r>
            <a:r>
              <a:rPr kumimoji="0" lang="pt-BR" sz="28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decalado</a:t>
            </a:r>
            <a:r>
              <a:rPr kumimoji="0" lang="pt-BR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de a</a:t>
            </a:r>
            <a:r>
              <a:rPr kumimoji="0" lang="pt-BR" sz="2800" b="1" i="0" u="none" strike="noStrike" cap="none" normalizeH="0" baseline="-30000" dirty="0" smtClean="0">
                <a:ln>
                  <a:noFill/>
                </a:ln>
                <a:solidFill>
                  <a:srgbClr val="0000FF"/>
                </a:solidFill>
                <a:effectLst/>
                <a:latin typeface="+mn-lt"/>
                <a:ea typeface="Times New Roman" pitchFamily="18" charset="0"/>
                <a:cs typeface="Arial" pitchFamily="34" charset="0"/>
                <a:sym typeface="MT Extra" pitchFamily="18" charset="2"/>
              </a:rPr>
              <a:t></a:t>
            </a:r>
            <a:r>
              <a:rPr kumimoji="0" lang="pt-BR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estiver fora do apoio, as barras da armadura assim determinadas podem ser ancoradas com </a:t>
            </a:r>
            <a:r>
              <a:rPr kumimoji="0" lang="pt-BR" sz="2800" b="1" dirty="0">
                <a:solidFill>
                  <a:srgbClr val="0000FF"/>
                </a:solidFill>
                <a:latin typeface="+mn-lt"/>
                <a:ea typeface="Times New Roman" pitchFamily="18" charset="0"/>
                <a:cs typeface="Arial" pitchFamily="34" charset="0"/>
              </a:rPr>
              <a:t>comprimento </a:t>
            </a:r>
            <a:r>
              <a:rPr kumimoji="0" lang="pt-BR" sz="2800" b="1" dirty="0" smtClean="0">
                <a:solidFill>
                  <a:srgbClr val="0000FF"/>
                </a:solidFill>
                <a:latin typeface="+mn-lt"/>
                <a:ea typeface="Times New Roman" pitchFamily="18" charset="0"/>
                <a:cs typeface="Arial" pitchFamily="34" charset="0"/>
              </a:rPr>
              <a:t>10</a:t>
            </a:r>
            <a:r>
              <a:rPr kumimoji="0" lang="pt-BR" sz="2800" b="1" dirty="0" smtClean="0">
                <a:solidFill>
                  <a:srgbClr val="0000FF"/>
                </a:solidFill>
                <a:latin typeface="+mn-lt"/>
                <a:ea typeface="Times New Roman" pitchFamily="18" charset="0"/>
                <a:cs typeface="Arial" pitchFamily="34" charset="0"/>
                <a:sym typeface="Symbol"/>
              </a:rPr>
              <a:t></a:t>
            </a:r>
            <a:r>
              <a:rPr kumimoji="0" lang="pt-BR" sz="2800" b="1" dirty="0" smtClean="0">
                <a:solidFill>
                  <a:srgbClr val="0000FF"/>
                </a:solidFill>
                <a:latin typeface="+mn-lt"/>
                <a:ea typeface="Times New Roman" pitchFamily="18" charset="0"/>
                <a:cs typeface="Arial" pitchFamily="34" charset="0"/>
              </a:rPr>
              <a:t> a </a:t>
            </a:r>
            <a:r>
              <a:rPr kumimoji="0" lang="pt-BR" sz="2800" b="1" dirty="0">
                <a:solidFill>
                  <a:srgbClr val="0000FF"/>
                </a:solidFill>
                <a:latin typeface="+mn-lt"/>
                <a:ea typeface="Times New Roman" pitchFamily="18" charset="0"/>
                <a:cs typeface="Arial" pitchFamily="34" charset="0"/>
              </a:rPr>
              <a:t>partir da face do </a:t>
            </a:r>
            <a:r>
              <a:rPr kumimoji="0" lang="pt-BR" sz="2800" b="1" dirty="0" smtClean="0">
                <a:solidFill>
                  <a:srgbClr val="0000FF"/>
                </a:solidFill>
                <a:latin typeface="+mn-lt"/>
                <a:ea typeface="Times New Roman" pitchFamily="18" charset="0"/>
                <a:cs typeface="Arial" pitchFamily="34" charset="0"/>
              </a:rPr>
              <a:t>apoio, </a:t>
            </a:r>
            <a:r>
              <a:rPr kumimoji="0" lang="pt-BR" sz="2800" b="1" dirty="0">
                <a:solidFill>
                  <a:srgbClr val="0000FF"/>
                </a:solidFill>
                <a:latin typeface="+mn-lt"/>
                <a:ea typeface="Times New Roman" pitchFamily="18" charset="0"/>
                <a:cs typeface="Arial" pitchFamily="34" charset="0"/>
              </a:rPr>
              <a:t>“</a:t>
            </a:r>
            <a:r>
              <a:rPr kumimoji="0" lang="pt-BR" sz="2800" b="1" i="1" dirty="0">
                <a:solidFill>
                  <a:srgbClr val="0000FF"/>
                </a:solidFill>
                <a:latin typeface="+mn-lt"/>
                <a:ea typeface="Times New Roman" pitchFamily="18" charset="0"/>
                <a:cs typeface="Arial" pitchFamily="34" charset="0"/>
              </a:rPr>
              <a:t>desde que não haja qualquer possibilidade de ocorrência de momentos positivos na região dos apoios, provocados por situações imprevistas, particularmente por efeitos de vento e eventuais recalques. Quando essa possibilidade existir, as barras devem ser contínuas ou emendadas sobre o apoio</a:t>
            </a:r>
            <a:r>
              <a:rPr kumimoji="0" lang="pt-BR" sz="2800" b="1" dirty="0">
                <a:solidFill>
                  <a:srgbClr val="0000FF"/>
                </a:solidFill>
                <a:latin typeface="+mn-lt"/>
                <a:ea typeface="Times New Roman" pitchFamily="18" charset="0"/>
                <a:cs typeface="Arial" pitchFamily="34" charset="0"/>
              </a:rPr>
              <a:t>.” (NBR 6118, 18.3.2.4.1).</a:t>
            </a:r>
            <a:endParaRPr kumimoji="0" lang="pt-BR" sz="3200" b="1" i="0" u="none" strike="noStrike" cap="none" normalizeH="0" baseline="-30000" dirty="0" smtClean="0">
              <a:ln>
                <a:noFill/>
              </a:ln>
              <a:solidFill>
                <a:srgbClr val="0000FF"/>
              </a:solidFill>
              <a:effectLst/>
              <a:latin typeface="+mn-lt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43499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Espaço Reservado para Número de Slid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78AAE0D-4A66-4388-8F42-3D0C721E315B}" type="slidenum">
              <a:rPr kumimoji="0" lang="pt-BR" altLang="pt-BR" sz="1400" smtClean="0">
                <a:solidFill>
                  <a:schemeClr val="tx2"/>
                </a:solidFill>
              </a:rPr>
              <a:pPr eaLnBrk="1" hangingPunct="1"/>
              <a:t>3</a:t>
            </a:fld>
            <a:endParaRPr kumimoji="0" lang="pt-BR" altLang="pt-BR" sz="800" smtClean="0">
              <a:solidFill>
                <a:schemeClr val="tx2"/>
              </a:solidFill>
            </a:endParaRPr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980728"/>
            <a:ext cx="7772400" cy="1143000"/>
          </a:xfrm>
        </p:spPr>
        <p:txBody>
          <a:bodyPr/>
          <a:lstStyle/>
          <a:p>
            <a:pPr marL="628650" indent="-628650" eaLnBrk="1" hangingPunct="1"/>
            <a:r>
              <a:rPr lang="pt-BR" altLang="pt-BR" b="1" dirty="0" smtClean="0">
                <a:cs typeface="Times New Roman" pitchFamily="18" charset="0"/>
              </a:rPr>
              <a:t>13. COBRIMENTO </a:t>
            </a:r>
            <a:r>
              <a:rPr lang="pt-BR" altLang="pt-BR" b="1" dirty="0">
                <a:cs typeface="Times New Roman" pitchFamily="18" charset="0"/>
              </a:rPr>
              <a:t>DO DIAGRAMA DE MOMENTOS FLETORES</a:t>
            </a:r>
            <a:endParaRPr lang="pt-BR" altLang="pt-BR" dirty="0" smtClean="0">
              <a:cs typeface="Times New Roman" pitchFamily="18" charset="0"/>
            </a:endParaRPr>
          </a:p>
        </p:txBody>
      </p:sp>
      <p:sp>
        <p:nvSpPr>
          <p:cNvPr id="55300" name="Rectangle 3"/>
          <p:cNvSpPr>
            <a:spLocks noChangeArrowheads="1"/>
          </p:cNvSpPr>
          <p:nvPr/>
        </p:nvSpPr>
        <p:spPr bwMode="auto">
          <a:xfrm>
            <a:off x="990600" y="2492896"/>
            <a:ext cx="7543800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pt-BR" altLang="pt-BR" sz="2800" b="1" dirty="0">
                <a:solidFill>
                  <a:srgbClr val="0066FF"/>
                </a:solidFill>
                <a:cs typeface="Times New Roman" pitchFamily="18" charset="0"/>
              </a:rPr>
              <a:t>Neste item será mostrado como deve ser feito o detalhamento da armadura longitudinal de tração de vigas, isto é, até que posição do vão as barras devem se estender, e também a ancoragem das barras levadas até os apoios internos ou extremos.</a:t>
            </a:r>
            <a:r>
              <a:rPr lang="en-US" altLang="pt-BR" sz="2500" b="1" dirty="0">
                <a:solidFill>
                  <a:srgbClr val="0066FF"/>
                </a:solidFill>
              </a:rPr>
              <a:t> </a:t>
            </a:r>
            <a:endParaRPr lang="en-US" altLang="pt-BR" sz="4800" b="1" dirty="0">
              <a:solidFill>
                <a:srgbClr val="00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68621C4-1CF5-4573-B4FD-AC11DB0CC1CA}" type="slidenum">
              <a:rPr kumimoji="0" lang="pt-BR" altLang="pt-BR" sz="1400" smtClean="0">
                <a:solidFill>
                  <a:schemeClr val="tx2"/>
                </a:solidFill>
              </a:rPr>
              <a:pPr eaLnBrk="1" hangingPunct="1"/>
              <a:t>30</a:t>
            </a:fld>
            <a:endParaRPr kumimoji="0" lang="pt-BR" altLang="pt-BR" sz="800" smtClean="0">
              <a:solidFill>
                <a:schemeClr val="tx2"/>
              </a:solidFill>
            </a:endParaRPr>
          </a:p>
        </p:txBody>
      </p:sp>
      <p:sp>
        <p:nvSpPr>
          <p:cNvPr id="7885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908720"/>
            <a:ext cx="7772400" cy="566961"/>
          </a:xfrm>
        </p:spPr>
        <p:txBody>
          <a:bodyPr/>
          <a:lstStyle/>
          <a:p>
            <a:pPr eaLnBrk="1" hangingPunct="1"/>
            <a:r>
              <a:rPr lang="pt-BR" altLang="pt-BR" b="1" dirty="0" smtClean="0">
                <a:cs typeface="Times New Roman" pitchFamily="18" charset="0"/>
              </a:rPr>
              <a:t>14.3 Apoio Interno</a:t>
            </a:r>
            <a:endParaRPr lang="pt-BR" altLang="pt-BR" dirty="0" smtClean="0"/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2376488" y="3009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t-BR" altLang="pt-BR"/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3009900" y="2147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t-BR" altLang="pt-BR"/>
          </a:p>
        </p:txBody>
      </p:sp>
      <p:graphicFrame>
        <p:nvGraphicFramePr>
          <p:cNvPr id="7885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5226819"/>
              </p:ext>
            </p:extLst>
          </p:nvPr>
        </p:nvGraphicFramePr>
        <p:xfrm>
          <a:off x="2360886" y="1916832"/>
          <a:ext cx="4515370" cy="37053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72" r:id="rId3" imgW="8572500" imgH="5162550" progId="AutoCAD.Drawing.16">
                  <p:embed/>
                </p:oleObj>
              </mc:Choice>
              <mc:Fallback>
                <p:oleObj r:id="rId3" imgW="8572500" imgH="5162550" progId="AutoCAD.Drawing.1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7134" t="4742" r="14824" b="2510"/>
                      <a:stretch>
                        <a:fillRect/>
                      </a:stretch>
                    </p:blipFill>
                    <p:spPr bwMode="auto">
                      <a:xfrm>
                        <a:off x="2360886" y="1916832"/>
                        <a:ext cx="4515370" cy="3705374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856" name="Rectangle 7"/>
          <p:cNvSpPr>
            <a:spLocks noChangeArrowheads="1"/>
          </p:cNvSpPr>
          <p:nvPr/>
        </p:nvSpPr>
        <p:spPr bwMode="auto">
          <a:xfrm>
            <a:off x="755576" y="5661248"/>
            <a:ext cx="77724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1800" i="1" dirty="0" smtClean="0">
                <a:solidFill>
                  <a:srgbClr val="0000FF"/>
                </a:solidFill>
                <a:cs typeface="Times New Roman" pitchFamily="18" charset="0"/>
              </a:rPr>
              <a:t>Ancoragem </a:t>
            </a:r>
            <a:r>
              <a:rPr lang="pt-BR" altLang="pt-BR" sz="1800" i="1" dirty="0">
                <a:solidFill>
                  <a:srgbClr val="0000FF"/>
                </a:solidFill>
                <a:cs typeface="Times New Roman" pitchFamily="18" charset="0"/>
              </a:rPr>
              <a:t>da armadura longitudinal em apoios </a:t>
            </a:r>
            <a:br>
              <a:rPr lang="pt-BR" altLang="pt-BR" sz="1800" i="1" dirty="0">
                <a:solidFill>
                  <a:srgbClr val="0000FF"/>
                </a:solidFill>
                <a:cs typeface="Times New Roman" pitchFamily="18" charset="0"/>
              </a:rPr>
            </a:br>
            <a:r>
              <a:rPr lang="pt-BR" altLang="pt-BR" sz="1800" i="1" dirty="0">
                <a:solidFill>
                  <a:srgbClr val="0000FF"/>
                </a:solidFill>
                <a:cs typeface="Times New Roman" pitchFamily="18" charset="0"/>
              </a:rPr>
              <a:t>intermediários com o ponto A fora do apoio.</a:t>
            </a:r>
            <a:r>
              <a:rPr lang="en-US" altLang="pt-BR" sz="1800" i="1" dirty="0">
                <a:solidFill>
                  <a:srgbClr val="0000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340977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775805E-0162-49E9-BD5C-C37474F2A534}" type="slidenum">
              <a:rPr kumimoji="0" lang="pt-BR" altLang="pt-BR" sz="1400" smtClean="0">
                <a:solidFill>
                  <a:schemeClr val="tx2"/>
                </a:solidFill>
              </a:rPr>
              <a:pPr eaLnBrk="1" hangingPunct="1"/>
              <a:t>31</a:t>
            </a:fld>
            <a:endParaRPr kumimoji="0" lang="pt-BR" altLang="pt-BR" sz="800" smtClean="0">
              <a:solidFill>
                <a:schemeClr val="tx2"/>
              </a:solidFill>
            </a:endParaRPr>
          </a:p>
        </p:txBody>
      </p:sp>
      <p:sp>
        <p:nvSpPr>
          <p:cNvPr id="79875" name="Rectangle 2"/>
          <p:cNvSpPr>
            <a:spLocks noChangeArrowheads="1"/>
          </p:cNvSpPr>
          <p:nvPr/>
        </p:nvSpPr>
        <p:spPr bwMode="auto">
          <a:xfrm>
            <a:off x="914400" y="838200"/>
            <a:ext cx="7543800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1162050" indent="-1162050" algn="just"/>
            <a:r>
              <a:rPr lang="pt-BR" altLang="pt-BR" sz="3200" b="1" dirty="0" smtClean="0">
                <a:solidFill>
                  <a:srgbClr val="F00000"/>
                </a:solidFill>
                <a:cs typeface="Times New Roman" pitchFamily="18" charset="0"/>
              </a:rPr>
              <a:t>14.4 Armadura </a:t>
            </a:r>
            <a:r>
              <a:rPr lang="pt-BR" altLang="pt-BR" sz="3200" b="1" dirty="0">
                <a:solidFill>
                  <a:srgbClr val="F00000"/>
                </a:solidFill>
                <a:cs typeface="Times New Roman" pitchFamily="18" charset="0"/>
              </a:rPr>
              <a:t>Negativa </a:t>
            </a:r>
            <a:r>
              <a:rPr lang="pt-BR" altLang="pt-BR" sz="3200" b="1" dirty="0" smtClean="0">
                <a:solidFill>
                  <a:srgbClr val="F00000"/>
                </a:solidFill>
                <a:cs typeface="Times New Roman" pitchFamily="18" charset="0"/>
              </a:rPr>
              <a:t>em Apoio Extremo</a:t>
            </a:r>
            <a:endParaRPr lang="pt-BR" altLang="pt-BR" sz="3200" b="1" dirty="0">
              <a:solidFill>
                <a:srgbClr val="F00000"/>
              </a:solidFill>
              <a:cs typeface="Times New Roman" pitchFamily="18" charset="0"/>
            </a:endParaRPr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2143125" y="20097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t-BR" altLang="pt-BR"/>
          </a:p>
        </p:txBody>
      </p:sp>
      <p:graphicFrame>
        <p:nvGraphicFramePr>
          <p:cNvPr id="79877" name="Object 3"/>
          <p:cNvGraphicFramePr>
            <a:graphicFrameLocks noChangeAspect="1"/>
          </p:cNvGraphicFramePr>
          <p:nvPr/>
        </p:nvGraphicFramePr>
        <p:xfrm>
          <a:off x="1828800" y="2057400"/>
          <a:ext cx="6324600" cy="369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01" r:id="rId3" imgW="8572500" imgH="5162550" progId="AutoCAD.Drawing.16">
                  <p:embed/>
                </p:oleObj>
              </mc:Choice>
              <mc:Fallback>
                <p:oleObj r:id="rId3" imgW="8572500" imgH="5162550" progId="AutoCAD.Drawing.16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923" t="11061" r="9236" b="10603"/>
                      <a:stretch>
                        <a:fillRect/>
                      </a:stretch>
                    </p:blipFill>
                    <p:spPr bwMode="auto">
                      <a:xfrm>
                        <a:off x="1828800" y="2057400"/>
                        <a:ext cx="6324600" cy="3695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878" name="Rectangle 5"/>
          <p:cNvSpPr>
            <a:spLocks noChangeArrowheads="1"/>
          </p:cNvSpPr>
          <p:nvPr/>
        </p:nvSpPr>
        <p:spPr bwMode="auto">
          <a:xfrm>
            <a:off x="1295400" y="5715000"/>
            <a:ext cx="723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2000" i="1" dirty="0" smtClean="0">
                <a:solidFill>
                  <a:srgbClr val="0000FF"/>
                </a:solidFill>
                <a:cs typeface="Times New Roman" pitchFamily="18" charset="0"/>
              </a:rPr>
              <a:t>Momentos </a:t>
            </a:r>
            <a:r>
              <a:rPr lang="pt-BR" altLang="pt-BR" sz="2000" i="1" dirty="0">
                <a:solidFill>
                  <a:srgbClr val="0000FF"/>
                </a:solidFill>
                <a:cs typeface="Times New Roman" pitchFamily="18" charset="0"/>
              </a:rPr>
              <a:t>fletores em nó extremo de pórtico.</a:t>
            </a:r>
          </a:p>
          <a:p>
            <a:pPr algn="ctr"/>
            <a:r>
              <a:rPr lang="en-US" altLang="pt-BR" sz="2000" i="1" dirty="0">
                <a:solidFill>
                  <a:srgbClr val="0000FF"/>
                </a:solidFill>
                <a:cs typeface="Times New Roman" pitchFamily="18" charset="0"/>
              </a:rPr>
              <a:t>(</a:t>
            </a:r>
            <a:r>
              <a:rPr lang="en-US" altLang="pt-BR" sz="2000" i="1" dirty="0" err="1">
                <a:solidFill>
                  <a:srgbClr val="0000FF"/>
                </a:solidFill>
                <a:cs typeface="Times New Roman" pitchFamily="18" charset="0"/>
              </a:rPr>
              <a:t>Leonhardt</a:t>
            </a:r>
            <a:r>
              <a:rPr lang="en-US" altLang="pt-BR" sz="2000" i="1" dirty="0">
                <a:solidFill>
                  <a:srgbClr val="0000FF"/>
                </a:solidFill>
                <a:cs typeface="Times New Roman" pitchFamily="18" charset="0"/>
              </a:rPr>
              <a:t> e </a:t>
            </a:r>
            <a:r>
              <a:rPr lang="en-US" altLang="pt-BR" sz="2000" i="1" dirty="0" err="1">
                <a:solidFill>
                  <a:srgbClr val="0000FF"/>
                </a:solidFill>
                <a:cs typeface="Times New Roman" pitchFamily="18" charset="0"/>
              </a:rPr>
              <a:t>Mönnig</a:t>
            </a:r>
            <a:r>
              <a:rPr lang="en-US" altLang="pt-BR" sz="2000" i="1" dirty="0">
                <a:solidFill>
                  <a:srgbClr val="0000FF"/>
                </a:solidFill>
                <a:cs typeface="Times New Roman" pitchFamily="18" charset="0"/>
              </a:rPr>
              <a:t>, 1982).</a:t>
            </a:r>
            <a:r>
              <a:rPr lang="en-US" altLang="pt-BR" sz="2000" dirty="0">
                <a:solidFill>
                  <a:srgbClr val="0000FF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07069EA-0A49-46CE-B60B-7CF4C7A028F0}" type="slidenum">
              <a:rPr kumimoji="0" lang="pt-BR" altLang="pt-BR" sz="1400" smtClean="0">
                <a:solidFill>
                  <a:schemeClr val="tx2"/>
                </a:solidFill>
              </a:rPr>
              <a:pPr eaLnBrk="1" hangingPunct="1"/>
              <a:t>32</a:t>
            </a:fld>
            <a:endParaRPr kumimoji="0" lang="pt-BR" altLang="pt-BR" sz="800" smtClean="0">
              <a:solidFill>
                <a:schemeClr val="tx2"/>
              </a:solidFill>
            </a:endParaRPr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2195513" y="20050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t-BR" altLang="pt-BR"/>
          </a:p>
        </p:txBody>
      </p:sp>
      <p:graphicFrame>
        <p:nvGraphicFramePr>
          <p:cNvPr id="80900" name="Object 2"/>
          <p:cNvGraphicFramePr>
            <a:graphicFrameLocks noChangeAspect="1"/>
          </p:cNvGraphicFramePr>
          <p:nvPr/>
        </p:nvGraphicFramePr>
        <p:xfrm>
          <a:off x="1524000" y="1727200"/>
          <a:ext cx="6324600" cy="3789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25" r:id="rId3" imgW="8572500" imgH="5162550" progId="AutoCAD.Drawing.16">
                  <p:embed/>
                </p:oleObj>
              </mc:Choice>
              <mc:Fallback>
                <p:oleObj r:id="rId3" imgW="8572500" imgH="5162550" progId="AutoCAD.Drawing.1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1276" t="8128" r="9511" b="13097"/>
                      <a:stretch>
                        <a:fillRect/>
                      </a:stretch>
                    </p:blipFill>
                    <p:spPr bwMode="auto">
                      <a:xfrm>
                        <a:off x="1524000" y="1727200"/>
                        <a:ext cx="6324600" cy="3789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901" name="Rectangle 4"/>
          <p:cNvSpPr>
            <a:spLocks noChangeArrowheads="1"/>
          </p:cNvSpPr>
          <p:nvPr/>
        </p:nvSpPr>
        <p:spPr bwMode="auto">
          <a:xfrm>
            <a:off x="762000" y="5516563"/>
            <a:ext cx="7696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2000" i="1" dirty="0" smtClean="0">
                <a:solidFill>
                  <a:srgbClr val="0000FF"/>
                </a:solidFill>
                <a:cs typeface="Times New Roman" pitchFamily="18" charset="0"/>
              </a:rPr>
              <a:t>Direção </a:t>
            </a:r>
            <a:r>
              <a:rPr lang="pt-BR" altLang="pt-BR" sz="2000" i="1" dirty="0">
                <a:solidFill>
                  <a:srgbClr val="0000FF"/>
                </a:solidFill>
                <a:cs typeface="Times New Roman" pitchFamily="18" charset="0"/>
              </a:rPr>
              <a:t>das tensões de compressão e tração </a:t>
            </a:r>
          </a:p>
          <a:p>
            <a:pPr algn="ctr"/>
            <a:r>
              <a:rPr lang="pt-BR" altLang="pt-BR" sz="2000" i="1" dirty="0">
                <a:solidFill>
                  <a:srgbClr val="0000FF"/>
                </a:solidFill>
                <a:cs typeface="Times New Roman" pitchFamily="18" charset="0"/>
              </a:rPr>
              <a:t>em nó extremo de pórtico </a:t>
            </a:r>
            <a:r>
              <a:rPr lang="en-US" altLang="pt-BR" sz="2000" i="1" dirty="0">
                <a:solidFill>
                  <a:srgbClr val="0000FF"/>
                </a:solidFill>
                <a:cs typeface="Times New Roman" pitchFamily="18" charset="0"/>
              </a:rPr>
              <a:t>(</a:t>
            </a:r>
            <a:r>
              <a:rPr lang="en-US" altLang="pt-BR" sz="2000" i="1" dirty="0" err="1">
                <a:solidFill>
                  <a:srgbClr val="0000FF"/>
                </a:solidFill>
                <a:cs typeface="Times New Roman" pitchFamily="18" charset="0"/>
              </a:rPr>
              <a:t>Leonhardt</a:t>
            </a:r>
            <a:r>
              <a:rPr lang="en-US" altLang="pt-BR" sz="2000" i="1" dirty="0">
                <a:solidFill>
                  <a:srgbClr val="0000FF"/>
                </a:solidFill>
                <a:cs typeface="Times New Roman" pitchFamily="18" charset="0"/>
              </a:rPr>
              <a:t> e </a:t>
            </a:r>
            <a:r>
              <a:rPr lang="en-US" altLang="pt-BR" sz="2000" i="1" dirty="0" err="1">
                <a:solidFill>
                  <a:srgbClr val="0000FF"/>
                </a:solidFill>
                <a:cs typeface="Times New Roman" pitchFamily="18" charset="0"/>
              </a:rPr>
              <a:t>Mönnig</a:t>
            </a:r>
            <a:r>
              <a:rPr lang="en-US" altLang="pt-BR" sz="2000" i="1" dirty="0">
                <a:solidFill>
                  <a:srgbClr val="0000FF"/>
                </a:solidFill>
                <a:cs typeface="Times New Roman" pitchFamily="18" charset="0"/>
              </a:rPr>
              <a:t>, 1982).</a:t>
            </a:r>
            <a:r>
              <a:rPr lang="en-US" altLang="pt-BR" sz="2000" dirty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914400" y="838200"/>
            <a:ext cx="7543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1162050" indent="-1162050" algn="just"/>
            <a:r>
              <a:rPr lang="pt-BR" altLang="pt-BR" b="1" dirty="0" smtClean="0">
                <a:solidFill>
                  <a:srgbClr val="F00000"/>
                </a:solidFill>
                <a:cs typeface="Times New Roman" pitchFamily="18" charset="0"/>
              </a:rPr>
              <a:t>14.4 Armadura </a:t>
            </a:r>
            <a:r>
              <a:rPr lang="pt-BR" altLang="pt-BR" b="1" dirty="0">
                <a:solidFill>
                  <a:srgbClr val="F00000"/>
                </a:solidFill>
                <a:cs typeface="Times New Roman" pitchFamily="18" charset="0"/>
              </a:rPr>
              <a:t>Negativa </a:t>
            </a:r>
            <a:r>
              <a:rPr lang="pt-BR" altLang="pt-BR" b="1" dirty="0" smtClean="0">
                <a:solidFill>
                  <a:srgbClr val="F00000"/>
                </a:solidFill>
                <a:cs typeface="Times New Roman" pitchFamily="18" charset="0"/>
              </a:rPr>
              <a:t>em Apoio Extremo</a:t>
            </a:r>
            <a:endParaRPr lang="pt-BR" altLang="pt-BR" b="1" dirty="0">
              <a:solidFill>
                <a:srgbClr val="F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7F1BDDD-4D42-470A-8211-905B9EC23687}" type="slidenum">
              <a:rPr kumimoji="0" lang="pt-BR" altLang="pt-BR" sz="1400" smtClean="0">
                <a:solidFill>
                  <a:schemeClr val="tx2"/>
                </a:solidFill>
              </a:rPr>
              <a:pPr eaLnBrk="1" hangingPunct="1"/>
              <a:t>33</a:t>
            </a:fld>
            <a:endParaRPr kumimoji="0" lang="pt-BR" altLang="pt-BR" sz="800" smtClean="0">
              <a:solidFill>
                <a:schemeClr val="tx2"/>
              </a:solidFill>
            </a:endParaRPr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2952750" y="16668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t-BR" altLang="pt-BR"/>
          </a:p>
        </p:txBody>
      </p:sp>
      <p:graphicFrame>
        <p:nvGraphicFramePr>
          <p:cNvPr id="81924" name="Object 2"/>
          <p:cNvGraphicFramePr>
            <a:graphicFrameLocks noChangeAspect="1"/>
          </p:cNvGraphicFramePr>
          <p:nvPr/>
        </p:nvGraphicFramePr>
        <p:xfrm>
          <a:off x="2771775" y="1462088"/>
          <a:ext cx="3990975" cy="434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9" r:id="rId3" imgW="8572500" imgH="5162550" progId="AutoCAD.Drawing.16">
                  <p:embed/>
                </p:oleObj>
              </mc:Choice>
              <mc:Fallback>
                <p:oleObj r:id="rId3" imgW="8572500" imgH="5162550" progId="AutoCAD.Drawing.1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28395" t="9709" r="26904" b="9573"/>
                      <a:stretch>
                        <a:fillRect/>
                      </a:stretch>
                    </p:blipFill>
                    <p:spPr bwMode="auto">
                      <a:xfrm>
                        <a:off x="2771775" y="1462088"/>
                        <a:ext cx="3990975" cy="434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25" name="Rectangle 4"/>
          <p:cNvSpPr>
            <a:spLocks noChangeArrowheads="1"/>
          </p:cNvSpPr>
          <p:nvPr/>
        </p:nvSpPr>
        <p:spPr bwMode="auto">
          <a:xfrm>
            <a:off x="0" y="5805488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2000" i="1" dirty="0" smtClean="0">
                <a:solidFill>
                  <a:srgbClr val="0000FF"/>
                </a:solidFill>
                <a:cs typeface="Times New Roman" pitchFamily="18" charset="0"/>
              </a:rPr>
              <a:t>Detalhamento </a:t>
            </a:r>
            <a:r>
              <a:rPr lang="pt-BR" altLang="pt-BR" sz="2000" i="1" dirty="0">
                <a:solidFill>
                  <a:srgbClr val="0000FF"/>
                </a:solidFill>
                <a:cs typeface="Times New Roman" pitchFamily="18" charset="0"/>
              </a:rPr>
              <a:t>indicado por LEONHARDT e MÖNNIG (1982)</a:t>
            </a:r>
            <a:br>
              <a:rPr lang="pt-BR" altLang="pt-BR" sz="2000" i="1" dirty="0">
                <a:solidFill>
                  <a:srgbClr val="0000FF"/>
                </a:solidFill>
                <a:cs typeface="Times New Roman" pitchFamily="18" charset="0"/>
              </a:rPr>
            </a:br>
            <a:r>
              <a:rPr lang="pt-BR" altLang="pt-BR" sz="2000" i="1" dirty="0">
                <a:solidFill>
                  <a:srgbClr val="0000FF"/>
                </a:solidFill>
                <a:cs typeface="Times New Roman" pitchFamily="18" charset="0"/>
              </a:rPr>
              <a:t> para a armadura negativa da viga em nós de pórtico.</a:t>
            </a:r>
            <a:r>
              <a:rPr lang="en-US" altLang="pt-BR" sz="2000" dirty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914400" y="838200"/>
            <a:ext cx="7543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1162050" indent="-1162050" algn="just"/>
            <a:r>
              <a:rPr lang="pt-BR" altLang="pt-BR" b="1" dirty="0" smtClean="0">
                <a:solidFill>
                  <a:srgbClr val="F00000"/>
                </a:solidFill>
                <a:cs typeface="Times New Roman" pitchFamily="18" charset="0"/>
              </a:rPr>
              <a:t>14.4 Armadura </a:t>
            </a:r>
            <a:r>
              <a:rPr lang="pt-BR" altLang="pt-BR" b="1" dirty="0">
                <a:solidFill>
                  <a:srgbClr val="F00000"/>
                </a:solidFill>
                <a:cs typeface="Times New Roman" pitchFamily="18" charset="0"/>
              </a:rPr>
              <a:t>Negativa </a:t>
            </a:r>
            <a:r>
              <a:rPr lang="pt-BR" altLang="pt-BR" b="1" dirty="0" smtClean="0">
                <a:solidFill>
                  <a:srgbClr val="F00000"/>
                </a:solidFill>
                <a:cs typeface="Times New Roman" pitchFamily="18" charset="0"/>
              </a:rPr>
              <a:t>em Apoio Extremo</a:t>
            </a:r>
            <a:endParaRPr lang="pt-BR" altLang="pt-BR" b="1" dirty="0">
              <a:solidFill>
                <a:srgbClr val="F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35C1E22-37B2-446D-B3AE-5EF798718F0B}" type="slidenum">
              <a:rPr kumimoji="0" lang="pt-BR" altLang="pt-BR" sz="1400" smtClean="0">
                <a:solidFill>
                  <a:schemeClr val="tx2"/>
                </a:solidFill>
              </a:rPr>
              <a:pPr eaLnBrk="1" hangingPunct="1"/>
              <a:t>34</a:t>
            </a:fld>
            <a:endParaRPr kumimoji="0" lang="pt-BR" altLang="pt-BR" sz="800" smtClean="0">
              <a:solidFill>
                <a:schemeClr val="tx2"/>
              </a:solidFill>
            </a:endParaRPr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3243263" y="1543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t-BR" altLang="pt-BR"/>
          </a:p>
        </p:txBody>
      </p:sp>
      <p:graphicFrame>
        <p:nvGraphicFramePr>
          <p:cNvPr id="8294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379726"/>
              </p:ext>
            </p:extLst>
          </p:nvPr>
        </p:nvGraphicFramePr>
        <p:xfrm>
          <a:off x="4283247" y="1662113"/>
          <a:ext cx="3025775" cy="429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74" r:id="rId3" imgW="8572500" imgH="5162550" progId="AutoCAD.Drawing.16">
                  <p:embed/>
                </p:oleObj>
              </mc:Choice>
              <mc:Fallback>
                <p:oleObj r:id="rId3" imgW="8572500" imgH="5162550" progId="AutoCAD.Drawing.1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31924" t="5197" r="29758" b="4512"/>
                      <a:stretch>
                        <a:fillRect/>
                      </a:stretch>
                    </p:blipFill>
                    <p:spPr bwMode="auto">
                      <a:xfrm>
                        <a:off x="4283247" y="1662113"/>
                        <a:ext cx="3025775" cy="429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949" name="Rectangle 4"/>
          <p:cNvSpPr>
            <a:spLocks noChangeArrowheads="1"/>
          </p:cNvSpPr>
          <p:nvPr/>
        </p:nvSpPr>
        <p:spPr bwMode="auto">
          <a:xfrm>
            <a:off x="971550" y="5957888"/>
            <a:ext cx="77041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2000" i="1" dirty="0" smtClean="0">
                <a:solidFill>
                  <a:srgbClr val="0000FF"/>
                </a:solidFill>
                <a:cs typeface="Times New Roman" pitchFamily="18" charset="0"/>
              </a:rPr>
              <a:t>Comprimento</a:t>
            </a:r>
            <a:r>
              <a:rPr lang="en-US" altLang="pt-BR" sz="2000" i="1" dirty="0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altLang="pt-BR" sz="2000" i="1" dirty="0">
                <a:solidFill>
                  <a:srgbClr val="0000FF"/>
                </a:solidFill>
                <a:cs typeface="Times New Roman" pitchFamily="18" charset="0"/>
              </a:rPr>
              <a:t>do </a:t>
            </a:r>
            <a:r>
              <a:rPr lang="pt-BR" altLang="pt-BR" sz="2000" i="1" dirty="0">
                <a:solidFill>
                  <a:srgbClr val="0000FF"/>
                </a:solidFill>
                <a:cs typeface="Times New Roman" pitchFamily="18" charset="0"/>
              </a:rPr>
              <a:t>gancho da armadura negativa dentro do pilar, </a:t>
            </a:r>
            <a:r>
              <a:rPr lang="pt-BR" altLang="pt-BR" sz="2000" i="1" dirty="0" smtClean="0">
                <a:solidFill>
                  <a:srgbClr val="0000FF"/>
                </a:solidFill>
                <a:cs typeface="Times New Roman" pitchFamily="18" charset="0"/>
              </a:rPr>
              <a:t>conforme indicação de  </a:t>
            </a:r>
            <a:r>
              <a:rPr lang="pt-BR" altLang="pt-BR" sz="2000" i="1" dirty="0">
                <a:solidFill>
                  <a:srgbClr val="0000FF"/>
                </a:solidFill>
                <a:cs typeface="Times New Roman" pitchFamily="18" charset="0"/>
              </a:rPr>
              <a:t>LEONHARDT e MÖNNIG (1982).</a:t>
            </a:r>
            <a:endParaRPr lang="en-US" altLang="pt-BR" sz="2000" dirty="0">
              <a:solidFill>
                <a:srgbClr val="0000FF"/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914400" y="838200"/>
            <a:ext cx="7543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1162050" indent="-1162050" algn="just"/>
            <a:r>
              <a:rPr lang="pt-BR" altLang="pt-BR" b="1" dirty="0" smtClean="0">
                <a:solidFill>
                  <a:srgbClr val="F00000"/>
                </a:solidFill>
                <a:cs typeface="Times New Roman" pitchFamily="18" charset="0"/>
              </a:rPr>
              <a:t>14.4 Armadura </a:t>
            </a:r>
            <a:r>
              <a:rPr lang="pt-BR" altLang="pt-BR" b="1" dirty="0">
                <a:solidFill>
                  <a:srgbClr val="F00000"/>
                </a:solidFill>
                <a:cs typeface="Times New Roman" pitchFamily="18" charset="0"/>
              </a:rPr>
              <a:t>Negativa </a:t>
            </a:r>
            <a:r>
              <a:rPr lang="pt-BR" altLang="pt-BR" b="1" dirty="0" smtClean="0">
                <a:solidFill>
                  <a:srgbClr val="F00000"/>
                </a:solidFill>
                <a:cs typeface="Times New Roman" pitchFamily="18" charset="0"/>
              </a:rPr>
              <a:t>em Apoio Extremo</a:t>
            </a:r>
            <a:endParaRPr lang="pt-BR" altLang="pt-BR" b="1" dirty="0">
              <a:solidFill>
                <a:srgbClr val="F00000"/>
              </a:solidFill>
              <a:cs typeface="Times New Roman" pitchFamily="18" charset="0"/>
            </a:endParaRPr>
          </a:p>
        </p:txBody>
      </p:sp>
      <p:sp>
        <p:nvSpPr>
          <p:cNvPr id="8" name="Caixa de texto 7119"/>
          <p:cNvSpPr txBox="1"/>
          <p:nvPr/>
        </p:nvSpPr>
        <p:spPr>
          <a:xfrm>
            <a:off x="5868144" y="3068960"/>
            <a:ext cx="972517" cy="27940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10800" tIns="10800" rIns="10800" bIns="108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pt-BR" sz="1400" dirty="0">
                <a:effectLst/>
                <a:latin typeface="Arial"/>
                <a:ea typeface="Times New Roman"/>
              </a:rPr>
              <a:t>D = 15</a:t>
            </a:r>
            <a:r>
              <a:rPr lang="pt-BR" sz="1400" dirty="0">
                <a:effectLst/>
                <a:latin typeface="Arial"/>
                <a:ea typeface="Times New Roman"/>
                <a:cs typeface="Arial"/>
                <a:sym typeface="Symbol"/>
              </a:rPr>
              <a:t></a:t>
            </a:r>
            <a:r>
              <a:rPr lang="pt-BR" sz="1400" dirty="0">
                <a:effectLst/>
                <a:latin typeface="Arial"/>
                <a:ea typeface="Times New Roman"/>
              </a:rPr>
              <a:t> para CA-50</a:t>
            </a:r>
            <a:endParaRPr lang="pt-BR" dirty="0">
              <a:effectLst/>
              <a:latin typeface="Times New Roman"/>
              <a:ea typeface="Times New Roman"/>
            </a:endParaRP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971550" y="1628800"/>
            <a:ext cx="3168402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pt-BR" altLang="pt-BR" sz="2800" b="1" dirty="0" smtClean="0">
                <a:solidFill>
                  <a:srgbClr val="0000FF"/>
                </a:solidFill>
                <a:cs typeface="Times New Roman" pitchFamily="18" charset="0"/>
              </a:rPr>
              <a:t>Como alternativa o comprimento do gancho vertical pode ser adotado como </a:t>
            </a:r>
            <a:r>
              <a:rPr lang="pt-BR" altLang="pt-BR" sz="2800" b="1" dirty="0" smtClean="0">
                <a:solidFill>
                  <a:srgbClr val="0000FF"/>
                </a:solidFill>
                <a:cs typeface="Times New Roman" pitchFamily="18" charset="0"/>
                <a:sym typeface="MT Extra" pitchFamily="18" charset="2"/>
              </a:rPr>
              <a:t></a:t>
            </a:r>
            <a:r>
              <a:rPr lang="pt-BR" altLang="pt-BR" sz="2800" b="1" baseline="-25000" dirty="0" err="1">
                <a:solidFill>
                  <a:srgbClr val="0000FF"/>
                </a:solidFill>
                <a:cs typeface="Times New Roman" pitchFamily="18" charset="0"/>
                <a:sym typeface="MT Extra" pitchFamily="18" charset="2"/>
              </a:rPr>
              <a:t>b,nec</a:t>
            </a:r>
            <a:r>
              <a:rPr lang="pt-BR" altLang="pt-BR" sz="2800" b="1" baseline="-25000" dirty="0">
                <a:solidFill>
                  <a:srgbClr val="0000FF"/>
                </a:solidFill>
                <a:cs typeface="Times New Roman" pitchFamily="18" charset="0"/>
                <a:sym typeface="MT Extra" pitchFamily="18" charset="2"/>
              </a:rPr>
              <a:t> </a:t>
            </a:r>
            <a:r>
              <a:rPr lang="pt-BR" altLang="pt-BR" sz="2800" b="1" dirty="0">
                <a:solidFill>
                  <a:srgbClr val="0000FF"/>
                </a:solidFill>
                <a:cs typeface="Times New Roman" pitchFamily="18" charset="0"/>
                <a:sym typeface="MT Extra" pitchFamily="18" charset="2"/>
              </a:rPr>
              <a:t> </a:t>
            </a:r>
            <a:r>
              <a:rPr lang="pt-BR" altLang="pt-BR" sz="2800" b="1" dirty="0" smtClean="0">
                <a:solidFill>
                  <a:srgbClr val="0000FF"/>
                </a:solidFill>
                <a:cs typeface="Times New Roman" pitchFamily="18" charset="0"/>
                <a:sym typeface="MT Extra" pitchFamily="18" charset="2"/>
              </a:rPr>
              <a:t>(ou </a:t>
            </a:r>
            <a:r>
              <a:rPr lang="pt-BR" altLang="pt-BR" sz="2800" b="1" baseline="-25000" dirty="0" smtClean="0">
                <a:solidFill>
                  <a:srgbClr val="0000FF"/>
                </a:solidFill>
                <a:cs typeface="Times New Roman" pitchFamily="18" charset="0"/>
                <a:sym typeface="MT Extra" pitchFamily="18" charset="2"/>
              </a:rPr>
              <a:t>b</a:t>
            </a:r>
            <a:r>
              <a:rPr lang="pt-BR" altLang="pt-BR" sz="2800" b="1" dirty="0" smtClean="0">
                <a:solidFill>
                  <a:srgbClr val="0000FF"/>
                </a:solidFill>
                <a:cs typeface="Times New Roman" pitchFamily="18" charset="0"/>
                <a:sym typeface="MT Extra" pitchFamily="18" charset="2"/>
              </a:rPr>
              <a:t>).</a:t>
            </a:r>
            <a:endParaRPr lang="en-US" altLang="pt-BR" sz="28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AFBF894-F273-4E15-869D-797BC123EF5F}" type="slidenum">
              <a:rPr kumimoji="0" lang="pt-BR" altLang="pt-BR" sz="1400" smtClean="0">
                <a:solidFill>
                  <a:schemeClr val="tx2"/>
                </a:solidFill>
              </a:rPr>
              <a:pPr eaLnBrk="1" hangingPunct="1"/>
              <a:t>35</a:t>
            </a:fld>
            <a:endParaRPr kumimoji="0" lang="pt-BR" altLang="pt-BR" sz="800" smtClean="0">
              <a:solidFill>
                <a:schemeClr val="tx2"/>
              </a:solidFill>
            </a:endParaRPr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auto">
          <a:xfrm>
            <a:off x="3243263" y="1543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t-BR" altLang="pt-BR"/>
          </a:p>
        </p:txBody>
      </p:sp>
      <p:sp>
        <p:nvSpPr>
          <p:cNvPr id="83972" name="Rectangle 2"/>
          <p:cNvSpPr>
            <a:spLocks noChangeArrowheads="1"/>
          </p:cNvSpPr>
          <p:nvPr/>
        </p:nvSpPr>
        <p:spPr bwMode="auto">
          <a:xfrm>
            <a:off x="914400" y="1340768"/>
            <a:ext cx="75438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indent="-482600" algn="just"/>
            <a:r>
              <a:rPr lang="pt-BR" altLang="pt-BR" sz="320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Na sequência será estudado </a:t>
            </a:r>
            <a:r>
              <a:rPr lang="pt-BR" altLang="pt-BR" sz="3200" b="1" dirty="0" smtClean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no quadro </a:t>
            </a:r>
            <a:r>
              <a:rPr lang="pt-BR" altLang="pt-BR" sz="320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o exemplo numérico de viga contínua </a:t>
            </a:r>
            <a:r>
              <a:rPr lang="pt-BR" altLang="pt-BR" sz="3200" b="1" dirty="0" smtClean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VS1.</a:t>
            </a:r>
            <a:endParaRPr lang="pt-BR" altLang="pt-BR" sz="3200" b="1" dirty="0">
              <a:solidFill>
                <a:srgbClr val="0000FF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8397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t-BR" altLang="pt-B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6E87AA1-15FB-4F4B-90BB-CCCCEDC2394D}" type="slidenum">
              <a:rPr kumimoji="0" lang="pt-BR" altLang="pt-BR" sz="1400" smtClean="0">
                <a:solidFill>
                  <a:schemeClr val="tx2"/>
                </a:solidFill>
              </a:rPr>
              <a:pPr eaLnBrk="1" hangingPunct="1"/>
              <a:t>4</a:t>
            </a:fld>
            <a:endParaRPr kumimoji="0" lang="pt-BR" altLang="pt-BR" sz="800" smtClean="0">
              <a:solidFill>
                <a:schemeClr val="tx2"/>
              </a:solidFill>
            </a:endParaRPr>
          </a:p>
        </p:txBody>
      </p:sp>
      <p:sp>
        <p:nvSpPr>
          <p:cNvPr id="56323" name="Rectangle 2"/>
          <p:cNvSpPr>
            <a:spLocks noChangeArrowheads="1"/>
          </p:cNvSpPr>
          <p:nvPr/>
        </p:nvSpPr>
        <p:spPr bwMode="auto">
          <a:xfrm>
            <a:off x="762000" y="838200"/>
            <a:ext cx="6477000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990600" indent="-990600" algn="just"/>
            <a:r>
              <a:rPr lang="pt-BR" altLang="pt-BR" sz="3200" b="1" dirty="0" smtClean="0">
                <a:solidFill>
                  <a:srgbClr val="F00000"/>
                </a:solidFill>
                <a:cs typeface="Times New Roman" pitchFamily="18" charset="0"/>
              </a:rPr>
              <a:t>13.1 </a:t>
            </a:r>
            <a:r>
              <a:rPr lang="pt-BR" altLang="pt-BR" sz="3200" b="1" dirty="0">
                <a:solidFill>
                  <a:srgbClr val="F00000"/>
                </a:solidFill>
                <a:cs typeface="Times New Roman" pitchFamily="18" charset="0"/>
              </a:rPr>
              <a:t>Decalagem do Diagrama de Forças no Banzo Tracionado</a:t>
            </a:r>
            <a:endParaRPr lang="pt-BR" altLang="pt-BR" sz="3200" dirty="0">
              <a:solidFill>
                <a:srgbClr val="F00000"/>
              </a:solidFill>
              <a:cs typeface="Times New Roman" pitchFamily="18" charset="0"/>
            </a:endParaRPr>
          </a:p>
        </p:txBody>
      </p:sp>
      <p:sp>
        <p:nvSpPr>
          <p:cNvPr id="56324" name="Rectangle 3"/>
          <p:cNvSpPr>
            <a:spLocks noChangeArrowheads="1"/>
          </p:cNvSpPr>
          <p:nvPr/>
        </p:nvSpPr>
        <p:spPr bwMode="auto">
          <a:xfrm>
            <a:off x="1066800" y="1981200"/>
            <a:ext cx="7467600" cy="440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pt-BR" altLang="pt-BR" sz="2800" b="1">
                <a:solidFill>
                  <a:srgbClr val="008000"/>
                </a:solidFill>
                <a:cs typeface="Times New Roman" pitchFamily="18" charset="0"/>
              </a:rPr>
              <a:t>A decalagem (</a:t>
            </a:r>
            <a:r>
              <a:rPr lang="pt-BR" altLang="pt-BR" sz="2800" b="1">
                <a:solidFill>
                  <a:srgbClr val="008000"/>
                </a:solidFill>
                <a:cs typeface="Times New Roman" pitchFamily="18" charset="0"/>
                <a:sym typeface="MT Extra" pitchFamily="18" charset="2"/>
              </a:rPr>
              <a:t>ou </a:t>
            </a:r>
            <a:r>
              <a:rPr lang="pt-BR" altLang="pt-BR" sz="2800" b="1">
                <a:solidFill>
                  <a:srgbClr val="008000"/>
                </a:solidFill>
                <a:cs typeface="Times New Roman" pitchFamily="18" charset="0"/>
              </a:rPr>
              <a:t>deslocamento - </a:t>
            </a:r>
            <a:r>
              <a:rPr lang="pt-BR" altLang="pt-BR" sz="2800" b="1">
                <a:solidFill>
                  <a:srgbClr val="0000FF"/>
                </a:solidFill>
                <a:cs typeface="Times New Roman" pitchFamily="18" charset="0"/>
              </a:rPr>
              <a:t>a</a:t>
            </a:r>
            <a:r>
              <a:rPr lang="pt-BR" altLang="pt-BR" sz="2800" b="1" baseline="-30000">
                <a:solidFill>
                  <a:srgbClr val="0000FF"/>
                </a:solidFill>
                <a:cs typeface="Times New Roman" pitchFamily="18" charset="0"/>
                <a:sym typeface="MT Extra" pitchFamily="18" charset="2"/>
              </a:rPr>
              <a:t> </a:t>
            </a:r>
            <a:r>
              <a:rPr lang="pt-BR" altLang="pt-BR" sz="2800" b="1">
                <a:solidFill>
                  <a:srgbClr val="008000"/>
                </a:solidFill>
                <a:cs typeface="Times New Roman" pitchFamily="18" charset="0"/>
              </a:rPr>
              <a:t>) do dia-grama de forças R</a:t>
            </a:r>
            <a:r>
              <a:rPr lang="pt-BR" altLang="pt-BR" sz="2800" b="1" baseline="-30000">
                <a:solidFill>
                  <a:srgbClr val="008000"/>
                </a:solidFill>
                <a:cs typeface="Times New Roman" pitchFamily="18" charset="0"/>
              </a:rPr>
              <a:t>Sd</a:t>
            </a:r>
            <a:r>
              <a:rPr lang="pt-BR" altLang="pt-BR" sz="2800" b="1">
                <a:solidFill>
                  <a:srgbClr val="008000"/>
                </a:solidFill>
                <a:cs typeface="Times New Roman" pitchFamily="18" charset="0"/>
              </a:rPr>
              <a:t> (M</a:t>
            </a:r>
            <a:r>
              <a:rPr lang="pt-BR" altLang="pt-BR" sz="2800" b="1" baseline="-30000">
                <a:solidFill>
                  <a:srgbClr val="008000"/>
                </a:solidFill>
                <a:cs typeface="Times New Roman" pitchFamily="18" charset="0"/>
              </a:rPr>
              <a:t>Sd</a:t>
            </a:r>
            <a:r>
              <a:rPr lang="pt-BR" altLang="pt-BR" sz="2800" b="1">
                <a:solidFill>
                  <a:srgbClr val="008000"/>
                </a:solidFill>
                <a:cs typeface="Times New Roman" pitchFamily="18" charset="0"/>
              </a:rPr>
              <a:t>/z) deve ser feita para  compatibilizar o valor da força atuante na armadura tracionada, determinada no banzo tracionado da treliça de Ritter-Mörsch, com o valor da força determinada segundo o diagrama de momentos fletores de cálculo.</a:t>
            </a:r>
          </a:p>
          <a:p>
            <a:pPr algn="just"/>
            <a:r>
              <a:rPr lang="pt-BR" altLang="pt-BR" sz="2800" b="1" i="1">
                <a:solidFill>
                  <a:srgbClr val="0066FF"/>
                </a:solidFill>
                <a:cs typeface="Times New Roman" pitchFamily="18" charset="0"/>
              </a:rPr>
              <a:t>A decalagem (</a:t>
            </a:r>
            <a:r>
              <a:rPr lang="pt-BR" altLang="pt-BR" sz="2800" b="1">
                <a:solidFill>
                  <a:srgbClr val="0000FF"/>
                </a:solidFill>
                <a:cs typeface="Times New Roman" pitchFamily="18" charset="0"/>
              </a:rPr>
              <a:t>a</a:t>
            </a:r>
            <a:r>
              <a:rPr lang="pt-BR" altLang="pt-BR" sz="2800" b="1" baseline="-30000">
                <a:solidFill>
                  <a:srgbClr val="0000FF"/>
                </a:solidFill>
                <a:cs typeface="Times New Roman" pitchFamily="18" charset="0"/>
                <a:sym typeface="MT Extra" pitchFamily="18" charset="2"/>
              </a:rPr>
              <a:t></a:t>
            </a:r>
            <a:r>
              <a:rPr lang="pt-BR" altLang="pt-BR" sz="2800" b="1">
                <a:solidFill>
                  <a:srgbClr val="0070C0"/>
                </a:solidFill>
                <a:cs typeface="Times New Roman" pitchFamily="18" charset="0"/>
                <a:sym typeface="MT Extra" pitchFamily="18" charset="2"/>
              </a:rPr>
              <a:t>)</a:t>
            </a:r>
            <a:r>
              <a:rPr lang="pt-BR" altLang="pt-BR" sz="2800" b="1" i="1">
                <a:solidFill>
                  <a:srgbClr val="0066FF"/>
                </a:solidFill>
                <a:cs typeface="Times New Roman" pitchFamily="18" charset="0"/>
              </a:rPr>
              <a:t> pode ser substituída, aproxima-damente, pela correspondente decalagem do diagrama de momentos fletores de cálculo (M</a:t>
            </a:r>
            <a:r>
              <a:rPr lang="pt-BR" altLang="pt-BR" sz="2800" b="1" i="1" baseline="-25000">
                <a:solidFill>
                  <a:srgbClr val="0066FF"/>
                </a:solidFill>
                <a:cs typeface="Times New Roman" pitchFamily="18" charset="0"/>
              </a:rPr>
              <a:t>Sd </a:t>
            </a:r>
            <a:r>
              <a:rPr lang="pt-BR" altLang="pt-BR" sz="2800" b="1" i="1">
                <a:solidFill>
                  <a:srgbClr val="0066FF"/>
                </a:solidFill>
                <a:cs typeface="Times New Roman" pitchFamily="18" charset="0"/>
              </a:rPr>
              <a:t>).</a:t>
            </a:r>
            <a:r>
              <a:rPr lang="pt-BR" altLang="pt-BR" sz="2800" b="1">
                <a:solidFill>
                  <a:srgbClr val="0066FF"/>
                </a:solidFill>
                <a:cs typeface="Times New Roman" pitchFamily="18" charset="0"/>
              </a:rPr>
              <a:t> </a:t>
            </a:r>
            <a:r>
              <a:rPr lang="en-US" altLang="pt-BR" sz="2500" b="1">
                <a:solidFill>
                  <a:srgbClr val="0066FF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A13D737-7909-469E-B873-2FAFAEAEC7E7}" type="slidenum">
              <a:rPr kumimoji="0" lang="pt-BR" altLang="pt-BR" sz="1400" smtClean="0">
                <a:solidFill>
                  <a:schemeClr val="tx2"/>
                </a:solidFill>
              </a:rPr>
              <a:pPr eaLnBrk="1" hangingPunct="1"/>
              <a:t>5</a:t>
            </a:fld>
            <a:endParaRPr kumimoji="0" lang="pt-BR" altLang="pt-BR" sz="800" smtClean="0">
              <a:solidFill>
                <a:schemeClr val="tx2"/>
              </a:solidFill>
            </a:endParaRPr>
          </a:p>
        </p:txBody>
      </p:sp>
      <p:sp>
        <p:nvSpPr>
          <p:cNvPr id="57347" name="Rectangle 2"/>
          <p:cNvSpPr>
            <a:spLocks noChangeArrowheads="1"/>
          </p:cNvSpPr>
          <p:nvPr/>
        </p:nvSpPr>
        <p:spPr bwMode="auto">
          <a:xfrm>
            <a:off x="1066800" y="914400"/>
            <a:ext cx="5486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sz="3200" b="1" dirty="0" smtClean="0">
                <a:solidFill>
                  <a:srgbClr val="F00000"/>
                </a:solidFill>
                <a:cs typeface="Times New Roman" pitchFamily="18" charset="0"/>
              </a:rPr>
              <a:t>13.1.1 </a:t>
            </a:r>
            <a:r>
              <a:rPr lang="pt-BR" altLang="pt-BR" sz="3200" b="1" dirty="0">
                <a:solidFill>
                  <a:srgbClr val="F00000"/>
                </a:solidFill>
                <a:cs typeface="Times New Roman" pitchFamily="18" charset="0"/>
              </a:rPr>
              <a:t>Modelo de Cálculo I</a:t>
            </a:r>
            <a:r>
              <a:rPr lang="en-US" altLang="pt-BR" sz="3200" dirty="0">
                <a:solidFill>
                  <a:srgbClr val="F00000"/>
                </a:solidFill>
              </a:rPr>
              <a:t> </a:t>
            </a:r>
          </a:p>
        </p:txBody>
      </p:sp>
      <p:sp>
        <p:nvSpPr>
          <p:cNvPr id="57348" name="Rectangle 3"/>
          <p:cNvSpPr>
            <a:spLocks noChangeArrowheads="1"/>
          </p:cNvSpPr>
          <p:nvPr/>
        </p:nvSpPr>
        <p:spPr bwMode="auto">
          <a:xfrm>
            <a:off x="3157538" y="31765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t-BR" altLang="pt-BR"/>
          </a:p>
        </p:txBody>
      </p:sp>
      <p:graphicFrame>
        <p:nvGraphicFramePr>
          <p:cNvPr id="57349" name="Object 4"/>
          <p:cNvGraphicFramePr>
            <a:graphicFrameLocks noChangeAspect="1"/>
          </p:cNvGraphicFramePr>
          <p:nvPr/>
        </p:nvGraphicFramePr>
        <p:xfrm>
          <a:off x="1116013" y="1700213"/>
          <a:ext cx="5837237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22" name="Equação" r:id="rId3" imgW="3098800" imgH="508000" progId="Equation.3">
                  <p:embed/>
                </p:oleObj>
              </mc:Choice>
              <mc:Fallback>
                <p:oleObj name="Equação" r:id="rId3" imgW="3098800" imgH="508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700213"/>
                        <a:ext cx="5837237" cy="9525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50" name="Text Box 5"/>
          <p:cNvSpPr txBox="1">
            <a:spLocks noChangeArrowheads="1"/>
          </p:cNvSpPr>
          <p:nvPr/>
        </p:nvSpPr>
        <p:spPr bwMode="auto">
          <a:xfrm>
            <a:off x="1066800" y="2819400"/>
            <a:ext cx="7696200" cy="221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b="1" dirty="0">
                <a:solidFill>
                  <a:srgbClr val="0000FF"/>
                </a:solidFill>
              </a:rPr>
              <a:t>sendo: a</a:t>
            </a:r>
            <a:r>
              <a:rPr lang="pt-BR" altLang="pt-BR" b="1" baseline="-25000" dirty="0">
                <a:solidFill>
                  <a:srgbClr val="0000FF"/>
                </a:solidFill>
                <a:sym typeface="MT Extra" pitchFamily="18" charset="2"/>
              </a:rPr>
              <a:t></a:t>
            </a:r>
            <a:r>
              <a:rPr lang="pt-BR" altLang="pt-BR" b="1" dirty="0">
                <a:solidFill>
                  <a:srgbClr val="0000FF"/>
                </a:solidFill>
              </a:rPr>
              <a:t> = d  para </a:t>
            </a:r>
          </a:p>
          <a:p>
            <a:pPr eaLnBrk="1" hangingPunct="1">
              <a:spcBef>
                <a:spcPct val="50000"/>
              </a:spcBef>
            </a:pPr>
            <a:r>
              <a:rPr lang="pt-BR" altLang="pt-BR" sz="2800" b="1" dirty="0">
                <a:solidFill>
                  <a:srgbClr val="0000FF"/>
                </a:solidFill>
                <a:cs typeface="Times New Roman" pitchFamily="18" charset="0"/>
              </a:rPr>
              <a:t>	</a:t>
            </a:r>
            <a:r>
              <a:rPr lang="en-US" altLang="pt-BR" b="1" dirty="0">
                <a:solidFill>
                  <a:srgbClr val="0000FF"/>
                </a:solidFill>
                <a:cs typeface="Times New Roman" pitchFamily="18" charset="0"/>
              </a:rPr>
              <a:t>a</a:t>
            </a:r>
            <a:r>
              <a:rPr lang="en-US" altLang="pt-BR" b="1" baseline="-30000" dirty="0">
                <a:solidFill>
                  <a:srgbClr val="0000FF"/>
                </a:solidFill>
                <a:cs typeface="Times New Roman" pitchFamily="18" charset="0"/>
                <a:sym typeface="MT Extra" pitchFamily="18" charset="2"/>
              </a:rPr>
              <a:t></a:t>
            </a:r>
            <a:r>
              <a:rPr lang="en-US" altLang="pt-BR" b="1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altLang="pt-BR" b="1" dirty="0">
                <a:solidFill>
                  <a:srgbClr val="0000FF"/>
                </a:solidFill>
                <a:cs typeface="Times New Roman" pitchFamily="18" charset="0"/>
                <a:sym typeface="Symbol" pitchFamily="18" charset="2"/>
              </a:rPr>
              <a:t></a:t>
            </a:r>
            <a:r>
              <a:rPr lang="en-US" altLang="pt-BR" b="1" dirty="0">
                <a:solidFill>
                  <a:srgbClr val="0000FF"/>
                </a:solidFill>
                <a:cs typeface="Times New Roman" pitchFamily="18" charset="0"/>
              </a:rPr>
              <a:t> 0,5 d        - no </a:t>
            </a:r>
            <a:r>
              <a:rPr lang="pt-BR" altLang="pt-BR" b="1" dirty="0">
                <a:solidFill>
                  <a:srgbClr val="0000FF"/>
                </a:solidFill>
                <a:cs typeface="Times New Roman" pitchFamily="18" charset="0"/>
              </a:rPr>
              <a:t>caso geral</a:t>
            </a:r>
            <a:r>
              <a:rPr lang="en-US" altLang="pt-BR" b="1" dirty="0">
                <a:solidFill>
                  <a:srgbClr val="0000FF"/>
                </a:solidFill>
                <a:cs typeface="Times New Roman" pitchFamily="18" charset="0"/>
              </a:rPr>
              <a:t>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pt-BR" b="1" dirty="0">
                <a:solidFill>
                  <a:srgbClr val="0000FF"/>
                </a:solidFill>
                <a:cs typeface="Times New Roman" pitchFamily="18" charset="0"/>
              </a:rPr>
              <a:t>            a</a:t>
            </a:r>
            <a:r>
              <a:rPr lang="en-US" altLang="pt-BR" b="1" baseline="-30000" dirty="0">
                <a:solidFill>
                  <a:srgbClr val="0000FF"/>
                </a:solidFill>
                <a:cs typeface="Times New Roman" pitchFamily="18" charset="0"/>
                <a:sym typeface="MT Extra" pitchFamily="18" charset="2"/>
              </a:rPr>
              <a:t></a:t>
            </a:r>
            <a:r>
              <a:rPr lang="en-US" altLang="pt-BR" b="1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altLang="pt-BR" b="1" dirty="0">
                <a:solidFill>
                  <a:srgbClr val="0000FF"/>
                </a:solidFill>
                <a:cs typeface="Times New Roman" pitchFamily="18" charset="0"/>
                <a:sym typeface="Symbol" pitchFamily="18" charset="2"/>
              </a:rPr>
              <a:t></a:t>
            </a:r>
            <a:r>
              <a:rPr lang="en-US" altLang="pt-BR" b="1" dirty="0">
                <a:solidFill>
                  <a:srgbClr val="0000FF"/>
                </a:solidFill>
                <a:cs typeface="Times New Roman" pitchFamily="18" charset="0"/>
              </a:rPr>
              <a:t> 0,2 d        - </a:t>
            </a:r>
            <a:r>
              <a:rPr lang="pt-BR" altLang="pt-BR" b="1" dirty="0">
                <a:solidFill>
                  <a:srgbClr val="0000FF"/>
                </a:solidFill>
                <a:cs typeface="Times New Roman" pitchFamily="18" charset="0"/>
              </a:rPr>
              <a:t>para</a:t>
            </a:r>
            <a:r>
              <a:rPr lang="en-US" altLang="pt-BR" b="1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pt-BR" altLang="pt-BR" b="1" dirty="0">
                <a:solidFill>
                  <a:srgbClr val="0000FF"/>
                </a:solidFill>
                <a:cs typeface="Times New Roman" pitchFamily="18" charset="0"/>
              </a:rPr>
              <a:t>estribos inclinados </a:t>
            </a:r>
            <a:r>
              <a:rPr lang="en-US" altLang="pt-BR" b="1" dirty="0">
                <a:solidFill>
                  <a:srgbClr val="0000FF"/>
                </a:solidFill>
                <a:cs typeface="Times New Roman" pitchFamily="18" charset="0"/>
              </a:rPr>
              <a:t>a 45</a:t>
            </a:r>
            <a:r>
              <a:rPr lang="pt-BR" altLang="pt-BR" b="1" dirty="0">
                <a:solidFill>
                  <a:srgbClr val="0000FF"/>
                </a:solidFill>
                <a:cs typeface="Times New Roman" pitchFamily="18" charset="0"/>
                <a:sym typeface="Symbol" pitchFamily="18" charset="2"/>
              </a:rPr>
              <a:t></a:t>
            </a:r>
            <a:r>
              <a:rPr lang="en-US" altLang="pt-BR" b="1" dirty="0">
                <a:solidFill>
                  <a:srgbClr val="0000FF"/>
                </a:solidFill>
                <a:cs typeface="Times New Roman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pt-BR" altLang="pt-BR" b="1" dirty="0">
                <a:solidFill>
                  <a:srgbClr val="800000"/>
                </a:solidFill>
                <a:cs typeface="Times New Roman" pitchFamily="18" charset="0"/>
              </a:rPr>
              <a:t>Para estribo vertical (</a:t>
            </a:r>
            <a:r>
              <a:rPr lang="pt-BR" altLang="pt-BR" b="1" dirty="0">
                <a:solidFill>
                  <a:srgbClr val="800000"/>
                </a:solidFill>
                <a:cs typeface="Times New Roman" pitchFamily="18" charset="0"/>
                <a:sym typeface="Symbol" pitchFamily="18" charset="2"/>
              </a:rPr>
              <a:t></a:t>
            </a:r>
            <a:r>
              <a:rPr lang="pt-BR" altLang="pt-BR" b="1" dirty="0">
                <a:solidFill>
                  <a:srgbClr val="800000"/>
                </a:solidFill>
                <a:cs typeface="Times New Roman" pitchFamily="18" charset="0"/>
              </a:rPr>
              <a:t> = 90</a:t>
            </a:r>
            <a:r>
              <a:rPr lang="pt-BR" altLang="pt-BR" b="1" dirty="0">
                <a:solidFill>
                  <a:srgbClr val="800000"/>
                </a:solidFill>
                <a:cs typeface="Times New Roman" pitchFamily="18" charset="0"/>
                <a:sym typeface="Symbol" pitchFamily="18" charset="2"/>
              </a:rPr>
              <a:t></a:t>
            </a:r>
            <a:r>
              <a:rPr lang="pt-BR" altLang="pt-BR" b="1" dirty="0">
                <a:solidFill>
                  <a:srgbClr val="800000"/>
                </a:solidFill>
                <a:cs typeface="Times New Roman" pitchFamily="18" charset="0"/>
              </a:rPr>
              <a:t>):</a:t>
            </a:r>
          </a:p>
        </p:txBody>
      </p:sp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3881438" y="3195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t-BR" altLang="pt-BR"/>
          </a:p>
        </p:txBody>
      </p:sp>
      <p:graphicFrame>
        <p:nvGraphicFramePr>
          <p:cNvPr id="5735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2177950"/>
              </p:ext>
            </p:extLst>
          </p:nvPr>
        </p:nvGraphicFramePr>
        <p:xfrm>
          <a:off x="987425" y="5157788"/>
          <a:ext cx="3897313" cy="1055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23" name="Equação" r:id="rId5" imgW="1726920" imgH="469800" progId="Equation.3">
                  <p:embed/>
                </p:oleObj>
              </mc:Choice>
              <mc:Fallback>
                <p:oleObj name="Equação" r:id="rId5" imgW="1726920" imgH="469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7425" y="5157788"/>
                        <a:ext cx="3897313" cy="1055687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53" name="Objeto 1"/>
          <p:cNvGraphicFramePr>
            <a:graphicFrameLocks noChangeAspect="1"/>
          </p:cNvGraphicFramePr>
          <p:nvPr/>
        </p:nvGraphicFramePr>
        <p:xfrm>
          <a:off x="3708400" y="2708275"/>
          <a:ext cx="1949450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24" name="Equação" r:id="rId7" imgW="863225" imgH="279279" progId="Equation.3">
                  <p:embed/>
                </p:oleObj>
              </mc:Choice>
              <mc:Fallback>
                <p:oleObj name="Equação" r:id="rId7" imgW="863225" imgH="279279" progId="Equation.3">
                  <p:embed/>
                  <p:pic>
                    <p:nvPicPr>
                      <p:cNvPr id="0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2708275"/>
                        <a:ext cx="1949450" cy="627063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4719445-E3FC-44F4-8E97-BA3CA0CFD227}" type="slidenum">
              <a:rPr kumimoji="0" lang="pt-BR" altLang="pt-BR" sz="1400" smtClean="0">
                <a:solidFill>
                  <a:schemeClr val="tx2"/>
                </a:solidFill>
              </a:rPr>
              <a:pPr eaLnBrk="1" hangingPunct="1"/>
              <a:t>6</a:t>
            </a:fld>
            <a:endParaRPr kumimoji="0" lang="pt-BR" altLang="pt-BR" sz="800" smtClean="0">
              <a:solidFill>
                <a:schemeClr val="tx2"/>
              </a:solidFill>
            </a:endParaRPr>
          </a:p>
        </p:txBody>
      </p:sp>
      <p:sp>
        <p:nvSpPr>
          <p:cNvPr id="58371" name="Rectangle 2"/>
          <p:cNvSpPr>
            <a:spLocks noChangeArrowheads="1"/>
          </p:cNvSpPr>
          <p:nvPr/>
        </p:nvSpPr>
        <p:spPr bwMode="auto">
          <a:xfrm>
            <a:off x="1066800" y="914400"/>
            <a:ext cx="5486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sz="3200" b="1" dirty="0" smtClean="0">
                <a:solidFill>
                  <a:srgbClr val="F00000"/>
                </a:solidFill>
                <a:cs typeface="Times New Roman" pitchFamily="18" charset="0"/>
              </a:rPr>
              <a:t>13.1.2 </a:t>
            </a:r>
            <a:r>
              <a:rPr lang="pt-BR" altLang="pt-BR" sz="3200" b="1" dirty="0">
                <a:solidFill>
                  <a:srgbClr val="F00000"/>
                </a:solidFill>
                <a:cs typeface="Times New Roman" pitchFamily="18" charset="0"/>
              </a:rPr>
              <a:t>Modelo de Cálculo II </a:t>
            </a:r>
            <a:endParaRPr lang="en-US" altLang="pt-BR" sz="3200" b="1" dirty="0">
              <a:solidFill>
                <a:srgbClr val="F00000"/>
              </a:solidFill>
              <a:cs typeface="Times New Roman" pitchFamily="18" charset="0"/>
            </a:endParaRPr>
          </a:p>
        </p:txBody>
      </p:sp>
      <p:sp>
        <p:nvSpPr>
          <p:cNvPr id="58372" name="Rectangle 3"/>
          <p:cNvSpPr>
            <a:spLocks noChangeArrowheads="1"/>
          </p:cNvSpPr>
          <p:nvPr/>
        </p:nvSpPr>
        <p:spPr bwMode="auto">
          <a:xfrm>
            <a:off x="3157538" y="31765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t-BR" altLang="pt-BR"/>
          </a:p>
        </p:txBody>
      </p:sp>
      <p:sp>
        <p:nvSpPr>
          <p:cNvPr id="58373" name="Text Box 4"/>
          <p:cNvSpPr txBox="1">
            <a:spLocks noChangeArrowheads="1"/>
          </p:cNvSpPr>
          <p:nvPr/>
        </p:nvSpPr>
        <p:spPr bwMode="auto">
          <a:xfrm>
            <a:off x="990600" y="2997200"/>
            <a:ext cx="76962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b="1" dirty="0">
                <a:solidFill>
                  <a:srgbClr val="0000FF"/>
                </a:solidFill>
              </a:rPr>
              <a:t>sendo:     </a:t>
            </a:r>
            <a:r>
              <a:rPr lang="en-US" altLang="pt-BR" b="1" dirty="0">
                <a:solidFill>
                  <a:srgbClr val="0000FF"/>
                </a:solidFill>
                <a:cs typeface="Times New Roman" pitchFamily="18" charset="0"/>
              </a:rPr>
              <a:t>a</a:t>
            </a:r>
            <a:r>
              <a:rPr lang="en-US" altLang="pt-BR" b="1" baseline="-30000" dirty="0">
                <a:solidFill>
                  <a:srgbClr val="0000FF"/>
                </a:solidFill>
                <a:cs typeface="Times New Roman" pitchFamily="18" charset="0"/>
                <a:sym typeface="MT Extra" pitchFamily="18" charset="2"/>
              </a:rPr>
              <a:t></a:t>
            </a:r>
            <a:r>
              <a:rPr lang="en-US" altLang="pt-BR" b="1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altLang="pt-BR" b="1" dirty="0">
                <a:solidFill>
                  <a:srgbClr val="0000FF"/>
                </a:solidFill>
                <a:cs typeface="Times New Roman" pitchFamily="18" charset="0"/>
                <a:sym typeface="Symbol" pitchFamily="18" charset="2"/>
              </a:rPr>
              <a:t></a:t>
            </a:r>
            <a:r>
              <a:rPr lang="en-US" altLang="pt-BR" b="1" dirty="0">
                <a:solidFill>
                  <a:srgbClr val="0000FF"/>
                </a:solidFill>
                <a:cs typeface="Times New Roman" pitchFamily="18" charset="0"/>
              </a:rPr>
              <a:t> 0,5 d        - no </a:t>
            </a:r>
            <a:r>
              <a:rPr lang="pt-BR" altLang="pt-BR" b="1" dirty="0">
                <a:solidFill>
                  <a:srgbClr val="0000FF"/>
                </a:solidFill>
                <a:cs typeface="Times New Roman" pitchFamily="18" charset="0"/>
              </a:rPr>
              <a:t>caso geral;</a:t>
            </a:r>
          </a:p>
          <a:p>
            <a:pPr eaLnBrk="1" hangingPunct="1">
              <a:spcBef>
                <a:spcPct val="50000"/>
              </a:spcBef>
            </a:pPr>
            <a:r>
              <a:rPr lang="pt-BR" altLang="pt-BR" b="1" dirty="0">
                <a:solidFill>
                  <a:srgbClr val="0000FF"/>
                </a:solidFill>
                <a:cs typeface="Times New Roman" pitchFamily="18" charset="0"/>
              </a:rPr>
              <a:t>                a</a:t>
            </a:r>
            <a:r>
              <a:rPr lang="pt-BR" altLang="pt-BR" b="1" baseline="-30000" dirty="0">
                <a:solidFill>
                  <a:srgbClr val="0000FF"/>
                </a:solidFill>
                <a:cs typeface="Times New Roman" pitchFamily="18" charset="0"/>
                <a:sym typeface="MT Extra" pitchFamily="18" charset="2"/>
              </a:rPr>
              <a:t></a:t>
            </a:r>
            <a:r>
              <a:rPr lang="pt-BR" altLang="pt-BR" b="1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pt-BR" altLang="pt-BR" b="1" dirty="0">
                <a:solidFill>
                  <a:srgbClr val="0000FF"/>
                </a:solidFill>
                <a:cs typeface="Times New Roman" pitchFamily="18" charset="0"/>
                <a:sym typeface="Symbol" pitchFamily="18" charset="2"/>
              </a:rPr>
              <a:t></a:t>
            </a:r>
            <a:r>
              <a:rPr lang="pt-BR" altLang="pt-BR" b="1" dirty="0">
                <a:solidFill>
                  <a:srgbClr val="0000FF"/>
                </a:solidFill>
                <a:cs typeface="Times New Roman" pitchFamily="18" charset="0"/>
              </a:rPr>
              <a:t> 0,2 d        - para estribos inclinados </a:t>
            </a:r>
            <a:r>
              <a:rPr lang="en-US" altLang="pt-BR" b="1" dirty="0">
                <a:solidFill>
                  <a:srgbClr val="0000FF"/>
                </a:solidFill>
                <a:cs typeface="Times New Roman" pitchFamily="18" charset="0"/>
              </a:rPr>
              <a:t>a 45</a:t>
            </a:r>
            <a:r>
              <a:rPr lang="pt-BR" altLang="pt-BR" b="1" dirty="0">
                <a:solidFill>
                  <a:srgbClr val="0000FF"/>
                </a:solidFill>
                <a:cs typeface="Times New Roman" pitchFamily="18" charset="0"/>
                <a:sym typeface="Symbol" pitchFamily="18" charset="2"/>
              </a:rPr>
              <a:t> </a:t>
            </a:r>
            <a:r>
              <a:rPr lang="en-US" altLang="pt-BR" b="1" dirty="0" smtClean="0">
                <a:solidFill>
                  <a:srgbClr val="0000FF"/>
                </a:solidFill>
                <a:cs typeface="Times New Roman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endParaRPr lang="en-US" altLang="pt-BR" b="1" baseline="-30000" dirty="0">
              <a:solidFill>
                <a:srgbClr val="0000FF"/>
              </a:solidFill>
              <a:cs typeface="Times New Roman" pitchFamily="18" charset="0"/>
              <a:sym typeface="Symbol" pitchFamily="18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pt-BR" altLang="pt-BR" b="1" dirty="0">
                <a:solidFill>
                  <a:srgbClr val="800000"/>
                </a:solidFill>
                <a:cs typeface="Times New Roman" pitchFamily="18" charset="0"/>
              </a:rPr>
              <a:t>Para estribo vertical (</a:t>
            </a:r>
            <a:r>
              <a:rPr lang="pt-BR" altLang="pt-BR" b="1" dirty="0">
                <a:solidFill>
                  <a:srgbClr val="800000"/>
                </a:solidFill>
                <a:cs typeface="Times New Roman" pitchFamily="18" charset="0"/>
                <a:sym typeface="Symbol" pitchFamily="18" charset="2"/>
              </a:rPr>
              <a:t></a:t>
            </a:r>
            <a:r>
              <a:rPr lang="pt-BR" altLang="pt-BR" b="1" dirty="0">
                <a:solidFill>
                  <a:srgbClr val="800000"/>
                </a:solidFill>
                <a:cs typeface="Times New Roman" pitchFamily="18" charset="0"/>
              </a:rPr>
              <a:t> = 90</a:t>
            </a:r>
            <a:r>
              <a:rPr lang="pt-BR" altLang="pt-BR" b="1" dirty="0">
                <a:solidFill>
                  <a:srgbClr val="800000"/>
                </a:solidFill>
                <a:cs typeface="Times New Roman" pitchFamily="18" charset="0"/>
                <a:sym typeface="Symbol" pitchFamily="18" charset="2"/>
              </a:rPr>
              <a:t></a:t>
            </a:r>
            <a:r>
              <a:rPr lang="pt-BR" altLang="pt-BR" b="1" dirty="0">
                <a:solidFill>
                  <a:srgbClr val="800000"/>
                </a:solidFill>
                <a:cs typeface="Times New Roman" pitchFamily="18" charset="0"/>
              </a:rPr>
              <a:t>):</a:t>
            </a:r>
          </a:p>
          <a:p>
            <a:pPr eaLnBrk="1" hangingPunct="1">
              <a:spcBef>
                <a:spcPct val="50000"/>
              </a:spcBef>
            </a:pPr>
            <a:endParaRPr lang="pt-BR" altLang="pt-BR" b="1" baseline="-30000" dirty="0">
              <a:solidFill>
                <a:srgbClr val="0000FF"/>
              </a:solidFill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58374" name="Rectangle 5"/>
          <p:cNvSpPr>
            <a:spLocks noChangeArrowheads="1"/>
          </p:cNvSpPr>
          <p:nvPr/>
        </p:nvSpPr>
        <p:spPr bwMode="auto">
          <a:xfrm>
            <a:off x="3700463" y="330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t-BR" altLang="pt-BR"/>
          </a:p>
        </p:txBody>
      </p:sp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0371484"/>
              </p:ext>
            </p:extLst>
          </p:nvPr>
        </p:nvGraphicFramePr>
        <p:xfrm>
          <a:off x="758825" y="1700213"/>
          <a:ext cx="65532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12" name="Equação" r:id="rId3" imgW="3479760" imgH="507960" progId="Equation.3">
                  <p:embed/>
                </p:oleObj>
              </mc:Choice>
              <mc:Fallback>
                <p:oleObj name="Equação" r:id="rId3" imgW="3479760" imgH="5079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8825" y="1700213"/>
                        <a:ext cx="6553200" cy="9525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2218946"/>
              </p:ext>
            </p:extLst>
          </p:nvPr>
        </p:nvGraphicFramePr>
        <p:xfrm>
          <a:off x="827584" y="5085184"/>
          <a:ext cx="5156200" cy="1141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13" name="Equação" r:id="rId5" imgW="2286000" imgH="507960" progId="Equation.3">
                  <p:embed/>
                </p:oleObj>
              </mc:Choice>
              <mc:Fallback>
                <p:oleObj name="Equação" r:id="rId5" imgW="2286000" imgH="5079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5085184"/>
                        <a:ext cx="5156200" cy="1141413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C9D0C9A-B0F4-47E0-9225-B0D9B428F1F6}" type="slidenum">
              <a:rPr kumimoji="0" lang="pt-BR" altLang="pt-BR" sz="1400" smtClean="0">
                <a:solidFill>
                  <a:schemeClr val="tx2"/>
                </a:solidFill>
              </a:rPr>
              <a:pPr eaLnBrk="1" hangingPunct="1"/>
              <a:t>7</a:t>
            </a:fld>
            <a:endParaRPr kumimoji="0" lang="pt-BR" altLang="pt-BR" sz="800" smtClean="0">
              <a:solidFill>
                <a:schemeClr val="tx2"/>
              </a:solidFill>
            </a:endParaRPr>
          </a:p>
        </p:txBody>
      </p:sp>
      <p:sp>
        <p:nvSpPr>
          <p:cNvPr id="59395" name="Rectangle 2"/>
          <p:cNvSpPr>
            <a:spLocks noChangeArrowheads="1"/>
          </p:cNvSpPr>
          <p:nvPr/>
        </p:nvSpPr>
        <p:spPr bwMode="auto">
          <a:xfrm>
            <a:off x="1066800" y="762000"/>
            <a:ext cx="6781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sz="3200" b="1" dirty="0" smtClean="0">
                <a:solidFill>
                  <a:srgbClr val="F00000"/>
                </a:solidFill>
                <a:cs typeface="Times New Roman" pitchFamily="18" charset="0"/>
              </a:rPr>
              <a:t>13.2 </a:t>
            </a:r>
            <a:r>
              <a:rPr lang="pt-BR" altLang="pt-BR" sz="3200" b="1" dirty="0">
                <a:solidFill>
                  <a:srgbClr val="F00000"/>
                </a:solidFill>
                <a:cs typeface="Times New Roman" pitchFamily="18" charset="0"/>
              </a:rPr>
              <a:t>Ponto de Início de Ancoragem </a:t>
            </a:r>
            <a:endParaRPr lang="en-US" altLang="pt-BR" sz="3200" b="1" dirty="0">
              <a:solidFill>
                <a:srgbClr val="F00000"/>
              </a:solidFill>
              <a:cs typeface="Times New Roman" pitchFamily="18" charset="0"/>
            </a:endParaRP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3157538" y="31765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t-BR" altLang="pt-BR"/>
          </a:p>
        </p:txBody>
      </p:sp>
      <p:sp>
        <p:nvSpPr>
          <p:cNvPr id="59397" name="Text Box 7"/>
          <p:cNvSpPr txBox="1">
            <a:spLocks noChangeArrowheads="1"/>
          </p:cNvSpPr>
          <p:nvPr/>
        </p:nvSpPr>
        <p:spPr bwMode="auto">
          <a:xfrm>
            <a:off x="1066800" y="1295400"/>
            <a:ext cx="7467600" cy="5501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pt-BR" altLang="pt-BR" b="1" dirty="0">
                <a:solidFill>
                  <a:srgbClr val="008000"/>
                </a:solidFill>
                <a:cs typeface="Times New Roman" pitchFamily="18" charset="0"/>
              </a:rPr>
              <a:t>Em que ponto ao longo do vão da viga pode-se retirar de serviço uma barra da armadura longitudinal tracionada de flexão, a fim de gerar economia de aço</a:t>
            </a:r>
            <a:r>
              <a:rPr lang="pt-BR" altLang="pt-BR" b="1" dirty="0" smtClean="0">
                <a:solidFill>
                  <a:srgbClr val="008000"/>
                </a:solidFill>
                <a:cs typeface="Times New Roman" pitchFamily="18" charset="0"/>
              </a:rPr>
              <a:t>?</a:t>
            </a:r>
          </a:p>
          <a:p>
            <a:pPr algn="just" eaLnBrk="1" hangingPunct="1">
              <a:spcBef>
                <a:spcPct val="50000"/>
              </a:spcBef>
            </a:pPr>
            <a:endParaRPr lang="pt-BR" altLang="pt-BR" sz="900" b="1" dirty="0">
              <a:solidFill>
                <a:srgbClr val="008000"/>
              </a:solidFill>
              <a:cs typeface="Times New Roman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pt-BR" altLang="pt-BR" sz="2800" b="1" dirty="0">
                <a:solidFill>
                  <a:srgbClr val="0000FF"/>
                </a:solidFill>
                <a:cs typeface="Times New Roman" pitchFamily="18" charset="0"/>
              </a:rPr>
              <a:t>“</a:t>
            </a:r>
            <a:r>
              <a:rPr lang="pt-BR" altLang="pt-BR" sz="2800" b="1" i="1" dirty="0">
                <a:solidFill>
                  <a:srgbClr val="0000FF"/>
                </a:solidFill>
                <a:cs typeface="Times New Roman" pitchFamily="18" charset="0"/>
              </a:rPr>
              <a:t>O trecho da extremidade da barra de tração, considerado como de ancoragem, tem início na seção teórica, onde sua tensão </a:t>
            </a:r>
            <a:r>
              <a:rPr lang="pt-BR" altLang="pt-BR" sz="2800" b="1" i="1" dirty="0">
                <a:solidFill>
                  <a:srgbClr val="0000FF"/>
                </a:solidFill>
                <a:cs typeface="Times New Roman" pitchFamily="18" charset="0"/>
                <a:sym typeface="Symbol" pitchFamily="18" charset="2"/>
              </a:rPr>
              <a:t></a:t>
            </a:r>
            <a:r>
              <a:rPr lang="pt-BR" altLang="pt-BR" sz="2800" b="1" i="1" baseline="-30000" dirty="0">
                <a:solidFill>
                  <a:srgbClr val="0000FF"/>
                </a:solidFill>
                <a:cs typeface="Times New Roman" pitchFamily="18" charset="0"/>
              </a:rPr>
              <a:t>s</a:t>
            </a:r>
            <a:r>
              <a:rPr lang="pt-BR" altLang="pt-BR" sz="2800" b="1" i="1" dirty="0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pt-BR" altLang="pt-BR" sz="2800" b="1" i="1" dirty="0">
                <a:solidFill>
                  <a:srgbClr val="0000FF"/>
                </a:solidFill>
                <a:cs typeface="Times New Roman" pitchFamily="18" charset="0"/>
              </a:rPr>
              <a:t>começa a diminuir (a força de tração na barra da armadura começa a ser transferido para o concreto). Este deve prolongar-se pelo menos </a:t>
            </a:r>
            <a:r>
              <a:rPr lang="pt-BR" altLang="pt-BR" sz="2800" b="1" i="1" dirty="0" smtClean="0">
                <a:solidFill>
                  <a:srgbClr val="0000FF"/>
                </a:solidFill>
                <a:cs typeface="Times New Roman" pitchFamily="18" charset="0"/>
              </a:rPr>
              <a:t>10</a:t>
            </a:r>
            <a:r>
              <a:rPr lang="pt-BR" altLang="pt-BR" sz="2800" b="1" i="1" dirty="0">
                <a:solidFill>
                  <a:srgbClr val="0000FF"/>
                </a:solidFill>
                <a:cs typeface="Times New Roman" pitchFamily="18" charset="0"/>
                <a:sym typeface="Symbol" pitchFamily="18" charset="2"/>
              </a:rPr>
              <a:t> </a:t>
            </a:r>
            <a:r>
              <a:rPr lang="pt-BR" altLang="pt-BR" sz="2800" b="1" i="1" dirty="0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pt-BR" altLang="pt-BR" sz="2800" b="1" i="1" dirty="0">
                <a:solidFill>
                  <a:srgbClr val="0000FF"/>
                </a:solidFill>
                <a:cs typeface="Times New Roman" pitchFamily="18" charset="0"/>
              </a:rPr>
              <a:t>além do ponto teórico de tensão </a:t>
            </a:r>
            <a:r>
              <a:rPr lang="pt-BR" altLang="pt-BR" sz="2800" b="1" i="1" dirty="0">
                <a:solidFill>
                  <a:srgbClr val="0000FF"/>
                </a:solidFill>
                <a:cs typeface="Times New Roman" pitchFamily="18" charset="0"/>
                <a:sym typeface="Symbol" pitchFamily="18" charset="2"/>
              </a:rPr>
              <a:t></a:t>
            </a:r>
            <a:r>
              <a:rPr lang="pt-BR" altLang="pt-BR" sz="2800" b="1" i="1" baseline="-30000" dirty="0">
                <a:solidFill>
                  <a:srgbClr val="0000FF"/>
                </a:solidFill>
                <a:cs typeface="Times New Roman" pitchFamily="18" charset="0"/>
              </a:rPr>
              <a:t>s</a:t>
            </a:r>
            <a:r>
              <a:rPr lang="pt-BR" altLang="pt-BR" sz="2800" b="1" i="1" dirty="0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pt-BR" altLang="pt-BR" sz="2800" b="1" i="1" dirty="0">
                <a:solidFill>
                  <a:srgbClr val="0000FF"/>
                </a:solidFill>
                <a:cs typeface="Times New Roman" pitchFamily="18" charset="0"/>
              </a:rPr>
              <a:t>nula, não podendo em caso algum, ser inferior ao comprimento necessário estipulado em 9.4.2.5</a:t>
            </a:r>
            <a:r>
              <a:rPr lang="pt-BR" altLang="pt-BR" sz="2800" b="1" i="1" dirty="0" smtClean="0">
                <a:solidFill>
                  <a:srgbClr val="0000FF"/>
                </a:solidFill>
                <a:cs typeface="Times New Roman" pitchFamily="18" charset="0"/>
              </a:rPr>
              <a:t>.</a:t>
            </a:r>
            <a:r>
              <a:rPr lang="pt-BR" altLang="pt-BR" sz="2800" b="1" dirty="0" smtClean="0">
                <a:solidFill>
                  <a:srgbClr val="0000FF"/>
                </a:solidFill>
                <a:cs typeface="Times New Roman" pitchFamily="18" charset="0"/>
              </a:rPr>
              <a:t>”</a:t>
            </a:r>
            <a:endParaRPr lang="pt-BR" altLang="pt-BR" sz="2500" b="1" dirty="0" smtClean="0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59398" name="Rectangle 9"/>
          <p:cNvSpPr>
            <a:spLocks noChangeArrowheads="1"/>
          </p:cNvSpPr>
          <p:nvPr/>
        </p:nvSpPr>
        <p:spPr bwMode="auto">
          <a:xfrm>
            <a:off x="3700463" y="330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t-BR" alt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C9D0C9A-B0F4-47E0-9225-B0D9B428F1F6}" type="slidenum">
              <a:rPr kumimoji="0" lang="pt-BR" altLang="pt-BR" sz="1400" smtClean="0">
                <a:solidFill>
                  <a:schemeClr val="tx2"/>
                </a:solidFill>
              </a:rPr>
              <a:pPr eaLnBrk="1" hangingPunct="1"/>
              <a:t>8</a:t>
            </a:fld>
            <a:endParaRPr kumimoji="0" lang="pt-BR" altLang="pt-BR" sz="800" smtClean="0">
              <a:solidFill>
                <a:schemeClr val="tx2"/>
              </a:solidFill>
            </a:endParaRPr>
          </a:p>
        </p:txBody>
      </p:sp>
      <p:sp>
        <p:nvSpPr>
          <p:cNvPr id="59395" name="Rectangle 2"/>
          <p:cNvSpPr>
            <a:spLocks noChangeArrowheads="1"/>
          </p:cNvSpPr>
          <p:nvPr/>
        </p:nvSpPr>
        <p:spPr bwMode="auto">
          <a:xfrm>
            <a:off x="1066800" y="762000"/>
            <a:ext cx="6781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sz="3200" b="1" dirty="0" smtClean="0">
                <a:solidFill>
                  <a:srgbClr val="F00000"/>
                </a:solidFill>
                <a:cs typeface="Times New Roman" pitchFamily="18" charset="0"/>
              </a:rPr>
              <a:t>13.2 </a:t>
            </a:r>
            <a:r>
              <a:rPr lang="pt-BR" altLang="pt-BR" sz="3200" b="1" dirty="0">
                <a:solidFill>
                  <a:srgbClr val="F00000"/>
                </a:solidFill>
                <a:cs typeface="Times New Roman" pitchFamily="18" charset="0"/>
              </a:rPr>
              <a:t>Ponto de Início de Ancoragem </a:t>
            </a:r>
            <a:endParaRPr lang="en-US" altLang="pt-BR" sz="3200" b="1" dirty="0">
              <a:solidFill>
                <a:srgbClr val="F00000"/>
              </a:solidFill>
              <a:cs typeface="Times New Roman" pitchFamily="18" charset="0"/>
            </a:endParaRP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3157538" y="31765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t-BR" altLang="pt-BR"/>
          </a:p>
        </p:txBody>
      </p:sp>
      <p:sp>
        <p:nvSpPr>
          <p:cNvPr id="59397" name="Text Box 7"/>
          <p:cNvSpPr txBox="1">
            <a:spLocks noChangeArrowheads="1"/>
          </p:cNvSpPr>
          <p:nvPr/>
        </p:nvSpPr>
        <p:spPr bwMode="auto">
          <a:xfrm>
            <a:off x="1066800" y="1577692"/>
            <a:ext cx="7467600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pt-BR" altLang="pt-BR" sz="2800" b="1" dirty="0" smtClean="0">
                <a:solidFill>
                  <a:srgbClr val="0000FF"/>
                </a:solidFill>
                <a:cs typeface="Times New Roman" pitchFamily="18" charset="0"/>
              </a:rPr>
              <a:t>“</a:t>
            </a:r>
            <a:r>
              <a:rPr lang="pt-BR" altLang="pt-BR" sz="2800" b="1" i="1" dirty="0" smtClean="0">
                <a:solidFill>
                  <a:srgbClr val="0000FF"/>
                </a:solidFill>
                <a:cs typeface="Times New Roman" pitchFamily="18" charset="0"/>
              </a:rPr>
              <a:t>Assim</a:t>
            </a:r>
            <a:r>
              <a:rPr lang="pt-BR" altLang="pt-BR" sz="2800" b="1" i="1" dirty="0">
                <a:solidFill>
                  <a:srgbClr val="0000FF"/>
                </a:solidFill>
                <a:cs typeface="Times New Roman" pitchFamily="18" charset="0"/>
              </a:rPr>
              <a:t>, na armadura longitudinal de tração dos elementos estruturais solicitados por flexão simples, o trecho de ancoragem da barra deve ter início no ponto A (ver Figura 18.3) do diagrama de forças </a:t>
            </a:r>
            <a:r>
              <a:rPr lang="pt-BR" altLang="pt-BR" sz="2800" b="1" i="1" dirty="0" err="1" smtClean="0">
                <a:solidFill>
                  <a:srgbClr val="0000FF"/>
                </a:solidFill>
                <a:cs typeface="Times New Roman" pitchFamily="18" charset="0"/>
              </a:rPr>
              <a:t>R</a:t>
            </a:r>
            <a:r>
              <a:rPr lang="pt-BR" altLang="pt-BR" sz="2800" b="1" i="1" baseline="-25000" dirty="0" err="1" smtClean="0">
                <a:solidFill>
                  <a:srgbClr val="0000FF"/>
                </a:solidFill>
                <a:cs typeface="Times New Roman" pitchFamily="18" charset="0"/>
              </a:rPr>
              <a:t>Sd</a:t>
            </a:r>
            <a:r>
              <a:rPr lang="pt-BR" altLang="pt-BR" sz="2800" b="1" i="1" dirty="0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pt-BR" altLang="pt-BR" sz="2800" b="1" i="1" dirty="0">
                <a:solidFill>
                  <a:srgbClr val="0000FF"/>
                </a:solidFill>
                <a:cs typeface="Times New Roman" pitchFamily="18" charset="0"/>
              </a:rPr>
              <a:t>= </a:t>
            </a:r>
            <a:r>
              <a:rPr lang="pt-BR" altLang="pt-BR" sz="2800" b="1" i="1" dirty="0" err="1" smtClean="0">
                <a:solidFill>
                  <a:srgbClr val="0000FF"/>
                </a:solidFill>
                <a:cs typeface="Times New Roman" pitchFamily="18" charset="0"/>
              </a:rPr>
              <a:t>M</a:t>
            </a:r>
            <a:r>
              <a:rPr lang="pt-BR" altLang="pt-BR" sz="2800" b="1" i="1" baseline="-25000" dirty="0" err="1" smtClean="0">
                <a:solidFill>
                  <a:srgbClr val="0000FF"/>
                </a:solidFill>
                <a:cs typeface="Times New Roman" pitchFamily="18" charset="0"/>
              </a:rPr>
              <a:t>Sd</a:t>
            </a:r>
            <a:r>
              <a:rPr lang="pt-BR" altLang="pt-BR" sz="2800" b="1" i="1" dirty="0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pt-BR" altLang="pt-BR" sz="2800" b="1" i="1" dirty="0">
                <a:solidFill>
                  <a:srgbClr val="0000FF"/>
                </a:solidFill>
                <a:cs typeface="Times New Roman" pitchFamily="18" charset="0"/>
              </a:rPr>
              <a:t>/</a:t>
            </a:r>
            <a:r>
              <a:rPr lang="pt-BR" altLang="pt-BR" sz="2800" b="1" i="1" dirty="0" smtClean="0">
                <a:solidFill>
                  <a:srgbClr val="0000FF"/>
                </a:solidFill>
                <a:cs typeface="Times New Roman" pitchFamily="18" charset="0"/>
              </a:rPr>
              <a:t>z, </a:t>
            </a:r>
            <a:r>
              <a:rPr lang="pt-BR" altLang="pt-BR" sz="2800" b="1" i="1" dirty="0" err="1">
                <a:solidFill>
                  <a:srgbClr val="0000FF"/>
                </a:solidFill>
                <a:cs typeface="Times New Roman" pitchFamily="18" charset="0"/>
              </a:rPr>
              <a:t>decalado</a:t>
            </a:r>
            <a:r>
              <a:rPr lang="pt-BR" altLang="pt-BR" sz="2800" b="1" i="1" dirty="0">
                <a:solidFill>
                  <a:srgbClr val="0000FF"/>
                </a:solidFill>
                <a:cs typeface="Times New Roman" pitchFamily="18" charset="0"/>
              </a:rPr>
              <a:t> do comprimento a</a:t>
            </a:r>
            <a:r>
              <a:rPr lang="pt-BR" altLang="pt-BR" sz="2800" b="1" i="1" baseline="-30000" dirty="0">
                <a:solidFill>
                  <a:srgbClr val="0000FF"/>
                </a:solidFill>
                <a:cs typeface="Times New Roman" pitchFamily="18" charset="0"/>
                <a:sym typeface="MT Extra" pitchFamily="18" charset="2"/>
              </a:rPr>
              <a:t></a:t>
            </a:r>
            <a:r>
              <a:rPr lang="pt-BR" altLang="pt-BR" sz="2800" b="1" i="1" dirty="0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pt-BR" altLang="pt-BR" sz="2800" b="1" i="1" dirty="0">
                <a:solidFill>
                  <a:srgbClr val="0000FF"/>
                </a:solidFill>
                <a:cs typeface="Times New Roman" pitchFamily="18" charset="0"/>
              </a:rPr>
              <a:t>, conforme 17.4.2. Esse diagrama equivale ao diagrama de forças corrigido </a:t>
            </a:r>
            <a:r>
              <a:rPr lang="pt-BR" altLang="pt-BR" sz="2800" b="1" i="1" dirty="0" err="1" smtClean="0">
                <a:solidFill>
                  <a:srgbClr val="0000FF"/>
                </a:solidFill>
                <a:cs typeface="Times New Roman" pitchFamily="18" charset="0"/>
              </a:rPr>
              <a:t>F</a:t>
            </a:r>
            <a:r>
              <a:rPr lang="pt-BR" altLang="pt-BR" sz="2800" b="1" i="1" baseline="-25000" dirty="0" err="1" smtClean="0">
                <a:solidFill>
                  <a:srgbClr val="0000FF"/>
                </a:solidFill>
                <a:cs typeface="Times New Roman" pitchFamily="18" charset="0"/>
              </a:rPr>
              <a:t>Sd,cor</a:t>
            </a:r>
            <a:r>
              <a:rPr lang="pt-BR" altLang="pt-BR" sz="2800" b="1" i="1" dirty="0" smtClean="0">
                <a:solidFill>
                  <a:srgbClr val="0000FF"/>
                </a:solidFill>
                <a:cs typeface="Times New Roman" pitchFamily="18" charset="0"/>
              </a:rPr>
              <a:t> . </a:t>
            </a:r>
            <a:r>
              <a:rPr lang="pt-BR" altLang="pt-BR" sz="2800" b="1" i="1" dirty="0">
                <a:solidFill>
                  <a:srgbClr val="0000FF"/>
                </a:solidFill>
                <a:cs typeface="Times New Roman" pitchFamily="18" charset="0"/>
              </a:rPr>
              <a:t>Se a barra não for dobrada, o trecho de ancoragem deve prolongar-se além de B, no mínimo </a:t>
            </a:r>
            <a:r>
              <a:rPr lang="pt-BR" altLang="pt-BR" sz="2800" b="1" i="1" dirty="0" smtClean="0">
                <a:solidFill>
                  <a:srgbClr val="0000FF"/>
                </a:solidFill>
                <a:cs typeface="Times New Roman" pitchFamily="18" charset="0"/>
              </a:rPr>
              <a:t>10</a:t>
            </a:r>
            <a:r>
              <a:rPr lang="pt-BR" altLang="pt-BR" sz="2800" b="1" i="1" dirty="0">
                <a:solidFill>
                  <a:srgbClr val="0000FF"/>
                </a:solidFill>
                <a:cs typeface="Times New Roman" pitchFamily="18" charset="0"/>
                <a:sym typeface="Symbol" pitchFamily="18" charset="2"/>
              </a:rPr>
              <a:t> </a:t>
            </a:r>
            <a:r>
              <a:rPr lang="pt-BR" altLang="pt-BR" sz="2800" b="1" i="1" dirty="0" smtClean="0">
                <a:solidFill>
                  <a:srgbClr val="0000FF"/>
                </a:solidFill>
                <a:cs typeface="Times New Roman" pitchFamily="18" charset="0"/>
              </a:rPr>
              <a:t>. </a:t>
            </a:r>
            <a:r>
              <a:rPr lang="pt-BR" altLang="pt-BR" sz="2800" b="1" i="1" dirty="0">
                <a:solidFill>
                  <a:srgbClr val="0000FF"/>
                </a:solidFill>
                <a:cs typeface="Times New Roman" pitchFamily="18" charset="0"/>
              </a:rPr>
              <a:t>Se a barra for dobrada, o início do dobramento pode coincidir com o ponto B (ver Figura 18.3</a:t>
            </a:r>
            <a:r>
              <a:rPr lang="pt-BR" altLang="pt-BR" sz="2800" b="1" i="1" dirty="0" smtClean="0">
                <a:solidFill>
                  <a:srgbClr val="0000FF"/>
                </a:solidFill>
                <a:cs typeface="Times New Roman" pitchFamily="18" charset="0"/>
              </a:rPr>
              <a:t>)</a:t>
            </a:r>
            <a:r>
              <a:rPr lang="pt-BR" altLang="pt-BR" sz="2800" b="1" dirty="0" smtClean="0">
                <a:solidFill>
                  <a:srgbClr val="0000FF"/>
                </a:solidFill>
                <a:cs typeface="Times New Roman" pitchFamily="18" charset="0"/>
              </a:rPr>
              <a:t>.”</a:t>
            </a:r>
          </a:p>
        </p:txBody>
      </p:sp>
      <p:sp>
        <p:nvSpPr>
          <p:cNvPr id="59398" name="Rectangle 9"/>
          <p:cNvSpPr>
            <a:spLocks noChangeArrowheads="1"/>
          </p:cNvSpPr>
          <p:nvPr/>
        </p:nvSpPr>
        <p:spPr bwMode="auto">
          <a:xfrm>
            <a:off x="3700463" y="330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4188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C9D0C9A-B0F4-47E0-9225-B0D9B428F1F6}" type="slidenum">
              <a:rPr kumimoji="0" lang="pt-BR" altLang="pt-BR" sz="1400" smtClean="0">
                <a:solidFill>
                  <a:schemeClr val="tx2"/>
                </a:solidFill>
              </a:rPr>
              <a:pPr eaLnBrk="1" hangingPunct="1"/>
              <a:t>9</a:t>
            </a:fld>
            <a:endParaRPr kumimoji="0" lang="pt-BR" altLang="pt-BR" sz="800" smtClean="0">
              <a:solidFill>
                <a:schemeClr val="tx2"/>
              </a:solidFill>
            </a:endParaRPr>
          </a:p>
        </p:txBody>
      </p:sp>
      <p:sp>
        <p:nvSpPr>
          <p:cNvPr id="59395" name="Rectangle 2"/>
          <p:cNvSpPr>
            <a:spLocks noChangeArrowheads="1"/>
          </p:cNvSpPr>
          <p:nvPr/>
        </p:nvSpPr>
        <p:spPr bwMode="auto">
          <a:xfrm>
            <a:off x="1066800" y="762000"/>
            <a:ext cx="6781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sz="3200" b="1" dirty="0" smtClean="0">
                <a:solidFill>
                  <a:srgbClr val="F00000"/>
                </a:solidFill>
                <a:cs typeface="Times New Roman" pitchFamily="18" charset="0"/>
              </a:rPr>
              <a:t>13.2 </a:t>
            </a:r>
            <a:r>
              <a:rPr lang="pt-BR" altLang="pt-BR" sz="3200" b="1" dirty="0">
                <a:solidFill>
                  <a:srgbClr val="F00000"/>
                </a:solidFill>
                <a:cs typeface="Times New Roman" pitchFamily="18" charset="0"/>
              </a:rPr>
              <a:t>Ponto de Início de Ancoragem </a:t>
            </a:r>
            <a:endParaRPr lang="en-US" altLang="pt-BR" sz="3200" b="1" dirty="0">
              <a:solidFill>
                <a:srgbClr val="F00000"/>
              </a:solidFill>
              <a:cs typeface="Times New Roman" pitchFamily="18" charset="0"/>
            </a:endParaRP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3157538" y="31765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t-BR" altLang="pt-BR"/>
          </a:p>
        </p:txBody>
      </p:sp>
      <p:sp>
        <p:nvSpPr>
          <p:cNvPr id="59397" name="Text Box 7"/>
          <p:cNvSpPr txBox="1">
            <a:spLocks noChangeArrowheads="1"/>
          </p:cNvSpPr>
          <p:nvPr/>
        </p:nvSpPr>
        <p:spPr bwMode="auto">
          <a:xfrm>
            <a:off x="1066800" y="1577692"/>
            <a:ext cx="7467600" cy="4426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pt-BR" altLang="pt-BR" sz="2800" b="1" dirty="0" smtClean="0">
                <a:solidFill>
                  <a:srgbClr val="0000FF"/>
                </a:solidFill>
                <a:cs typeface="Times New Roman" pitchFamily="18" charset="0"/>
              </a:rPr>
              <a:t>“</a:t>
            </a:r>
            <a:r>
              <a:rPr lang="pt-BR" altLang="pt-BR" sz="2800" b="1" i="1" dirty="0" smtClean="0">
                <a:solidFill>
                  <a:srgbClr val="0000FF"/>
                </a:solidFill>
                <a:cs typeface="Times New Roman" pitchFamily="18" charset="0"/>
              </a:rPr>
              <a:t>Nos </a:t>
            </a:r>
            <a:r>
              <a:rPr lang="pt-BR" altLang="pt-BR" sz="2800" b="1" i="1" dirty="0">
                <a:solidFill>
                  <a:srgbClr val="0000FF"/>
                </a:solidFill>
                <a:cs typeface="Times New Roman" pitchFamily="18" charset="0"/>
              </a:rPr>
              <a:t>pontos intermediários entre A e B, o diagrama resistente linearizado deve cobrir o diagrama solicitante (ver Figura 18.3). Para as barras alojadas nas mesas ou lajes, e que façam parte da armadura da viga, o ponto de interrupção da barra é obtido pelo mesmo processo anterior, considerando ainda um comprimento adicional igual à distância da barra à face mais próxima da alma</a:t>
            </a:r>
            <a:r>
              <a:rPr lang="pt-BR" altLang="pt-BR" sz="2800" b="1" dirty="0" smtClean="0">
                <a:solidFill>
                  <a:srgbClr val="0000FF"/>
                </a:solidFill>
                <a:cs typeface="Times New Roman" pitchFamily="18" charset="0"/>
              </a:rPr>
              <a:t>.”</a:t>
            </a:r>
          </a:p>
          <a:p>
            <a:pPr algn="just" eaLnBrk="1" hangingPunct="1">
              <a:spcBef>
                <a:spcPts val="200"/>
              </a:spcBef>
            </a:pPr>
            <a:r>
              <a:rPr lang="pt-BR" altLang="pt-BR" sz="2800" dirty="0" smtClean="0">
                <a:solidFill>
                  <a:srgbClr val="0000FF"/>
                </a:solidFill>
                <a:cs typeface="Times New Roman" pitchFamily="18" charset="0"/>
              </a:rPr>
              <a:t>(</a:t>
            </a:r>
            <a:r>
              <a:rPr lang="pt-BR" altLang="pt-BR" sz="2800" dirty="0">
                <a:solidFill>
                  <a:srgbClr val="0000FF"/>
                </a:solidFill>
                <a:cs typeface="Times New Roman" pitchFamily="18" charset="0"/>
              </a:rPr>
              <a:t>NBR 6118, 18.3.2.3.2</a:t>
            </a:r>
            <a:r>
              <a:rPr lang="pt-BR" altLang="pt-BR" sz="2800" dirty="0" smtClean="0">
                <a:solidFill>
                  <a:srgbClr val="0000FF"/>
                </a:solidFill>
                <a:cs typeface="Times New Roman" pitchFamily="18" charset="0"/>
              </a:rPr>
              <a:t>).</a:t>
            </a:r>
          </a:p>
        </p:txBody>
      </p:sp>
      <p:sp>
        <p:nvSpPr>
          <p:cNvPr id="59398" name="Rectangle 9"/>
          <p:cNvSpPr>
            <a:spLocks noChangeArrowheads="1"/>
          </p:cNvSpPr>
          <p:nvPr/>
        </p:nvSpPr>
        <p:spPr bwMode="auto">
          <a:xfrm>
            <a:off x="3700463" y="330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6381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atureza">
  <a:themeElements>
    <a:clrScheme name="Natureza 2">
      <a:dk1>
        <a:srgbClr val="5B5249"/>
      </a:dk1>
      <a:lt1>
        <a:srgbClr val="FFFFFF"/>
      </a:lt1>
      <a:dk2>
        <a:srgbClr val="2A3D7A"/>
      </a:dk2>
      <a:lt2>
        <a:srgbClr val="CEC8BA"/>
      </a:lt2>
      <a:accent1>
        <a:srgbClr val="C9DDF1"/>
      </a:accent1>
      <a:accent2>
        <a:srgbClr val="FAC164"/>
      </a:accent2>
      <a:accent3>
        <a:srgbClr val="FFFFFF"/>
      </a:accent3>
      <a:accent4>
        <a:srgbClr val="4C453D"/>
      </a:accent4>
      <a:accent5>
        <a:srgbClr val="E1EBF7"/>
      </a:accent5>
      <a:accent6>
        <a:srgbClr val="E3AF5A"/>
      </a:accent6>
      <a:hlink>
        <a:srgbClr val="B0AE6A"/>
      </a:hlink>
      <a:folHlink>
        <a:srgbClr val="C3E684"/>
      </a:folHlink>
    </a:clrScheme>
    <a:fontScheme name="Naturez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atureza 1">
        <a:dk1>
          <a:srgbClr val="666699"/>
        </a:dk1>
        <a:lt1>
          <a:srgbClr val="FFFFCC"/>
        </a:lt1>
        <a:dk2>
          <a:srgbClr val="687FCA"/>
        </a:dk2>
        <a:lt2>
          <a:srgbClr val="192449"/>
        </a:lt2>
        <a:accent1>
          <a:srgbClr val="C9DDF1"/>
        </a:accent1>
        <a:accent2>
          <a:srgbClr val="FAC164"/>
        </a:accent2>
        <a:accent3>
          <a:srgbClr val="B9C0E1"/>
        </a:accent3>
        <a:accent4>
          <a:srgbClr val="DADAAE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eza 2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eza 3">
        <a:dk1>
          <a:srgbClr val="333333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2A2A2A"/>
        </a:accent4>
        <a:accent5>
          <a:srgbClr val="EBEBEB"/>
        </a:accent5>
        <a:accent6>
          <a:srgbClr val="A1A1A1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eza 4">
        <a:dk1>
          <a:srgbClr val="8061A5"/>
        </a:dk1>
        <a:lt1>
          <a:srgbClr val="FFFFCC"/>
        </a:lt1>
        <a:dk2>
          <a:srgbClr val="967DB5"/>
        </a:dk2>
        <a:lt2>
          <a:srgbClr val="192449"/>
        </a:lt2>
        <a:accent1>
          <a:srgbClr val="D6C9F1"/>
        </a:accent1>
        <a:accent2>
          <a:srgbClr val="FAC164"/>
        </a:accent2>
        <a:accent3>
          <a:srgbClr val="C9BFD7"/>
        </a:accent3>
        <a:accent4>
          <a:srgbClr val="DADAAE"/>
        </a:accent4>
        <a:accent5>
          <a:srgbClr val="E8E1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eza 5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993333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Office\Templates\Estruturas de apresentação\Natureza.pot</Template>
  <TotalTime>6042</TotalTime>
  <Words>1431</Words>
  <Application>Microsoft Office PowerPoint</Application>
  <PresentationFormat>Apresentação na tela (4:3)</PresentationFormat>
  <Paragraphs>163</Paragraphs>
  <Slides>35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6</vt:i4>
      </vt:variant>
      <vt:variant>
        <vt:lpstr>Títulos de slides</vt:lpstr>
      </vt:variant>
      <vt:variant>
        <vt:i4>35</vt:i4>
      </vt:variant>
    </vt:vector>
  </HeadingPairs>
  <TitlesOfParts>
    <vt:vector size="42" baseType="lpstr">
      <vt:lpstr>Natureza</vt:lpstr>
      <vt:lpstr>Equação</vt:lpstr>
      <vt:lpstr>Documento</vt:lpstr>
      <vt:lpstr>AutoCAD Drawing</vt:lpstr>
      <vt:lpstr>AutoCAD.Drawing.16</vt:lpstr>
      <vt:lpstr>Microsoft Equation 3.0</vt:lpstr>
      <vt:lpstr>Equation</vt:lpstr>
      <vt:lpstr>Apresentação do PowerPoint</vt:lpstr>
      <vt:lpstr>FONTE:</vt:lpstr>
      <vt:lpstr>13. COBRIMENTO DO DIAGRAMA DE MOMENTOS FLETORES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14.3 Apoio Interno</vt:lpstr>
      <vt:lpstr>14.3 Apoio Interno</vt:lpstr>
      <vt:lpstr>14.3 Apoio Interno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UNESP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FEB</dc:creator>
  <cp:lastModifiedBy>Pbastos</cp:lastModifiedBy>
  <cp:revision>174</cp:revision>
  <cp:lastPrinted>1601-01-01T00:00:00Z</cp:lastPrinted>
  <dcterms:created xsi:type="dcterms:W3CDTF">2005-03-09T15:22:59Z</dcterms:created>
  <dcterms:modified xsi:type="dcterms:W3CDTF">2024-04-18T12:57:29Z</dcterms:modified>
</cp:coreProperties>
</file>