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4"/>
  </p:notesMasterIdLst>
  <p:sldIdLst>
    <p:sldId id="256" r:id="rId2"/>
    <p:sldId id="33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259" r:id="rId23"/>
    <p:sldId id="388" r:id="rId24"/>
    <p:sldId id="292" r:id="rId25"/>
    <p:sldId id="293" r:id="rId26"/>
    <p:sldId id="294" r:id="rId27"/>
    <p:sldId id="295" r:id="rId28"/>
    <p:sldId id="391" r:id="rId29"/>
    <p:sldId id="296" r:id="rId30"/>
    <p:sldId id="330" r:id="rId31"/>
    <p:sldId id="258" r:id="rId32"/>
    <p:sldId id="423" r:id="rId33"/>
    <p:sldId id="424" r:id="rId34"/>
    <p:sldId id="425" r:id="rId35"/>
    <p:sldId id="299" r:id="rId36"/>
    <p:sldId id="389" r:id="rId37"/>
    <p:sldId id="300" r:id="rId38"/>
    <p:sldId id="390" r:id="rId39"/>
    <p:sldId id="334" r:id="rId40"/>
    <p:sldId id="301" r:id="rId41"/>
    <p:sldId id="302" r:id="rId42"/>
    <p:sldId id="303" r:id="rId43"/>
    <p:sldId id="304" r:id="rId44"/>
    <p:sldId id="305" r:id="rId45"/>
    <p:sldId id="407" r:id="rId46"/>
    <p:sldId id="306" r:id="rId47"/>
    <p:sldId id="337" r:id="rId48"/>
    <p:sldId id="336" r:id="rId49"/>
    <p:sldId id="307" r:id="rId50"/>
    <p:sldId id="392" r:id="rId51"/>
    <p:sldId id="395" r:id="rId52"/>
    <p:sldId id="393" r:id="rId53"/>
    <p:sldId id="398" r:id="rId54"/>
    <p:sldId id="397" r:id="rId55"/>
    <p:sldId id="394" r:id="rId56"/>
    <p:sldId id="396" r:id="rId57"/>
    <p:sldId id="399" r:id="rId58"/>
    <p:sldId id="400" r:id="rId59"/>
    <p:sldId id="401" r:id="rId60"/>
    <p:sldId id="402" r:id="rId61"/>
    <p:sldId id="421" r:id="rId62"/>
    <p:sldId id="410" r:id="rId63"/>
    <p:sldId id="409" r:id="rId64"/>
    <p:sldId id="422" r:id="rId65"/>
    <p:sldId id="411" r:id="rId66"/>
    <p:sldId id="412" r:id="rId67"/>
    <p:sldId id="417" r:id="rId68"/>
    <p:sldId id="420" r:id="rId69"/>
    <p:sldId id="308" r:id="rId70"/>
    <p:sldId id="313" r:id="rId71"/>
    <p:sldId id="310" r:id="rId72"/>
    <p:sldId id="314" r:id="rId73"/>
    <p:sldId id="309" r:id="rId74"/>
    <p:sldId id="311" r:id="rId75"/>
    <p:sldId id="312" r:id="rId76"/>
    <p:sldId id="315" r:id="rId77"/>
    <p:sldId id="416" r:id="rId78"/>
    <p:sldId id="319" r:id="rId79"/>
    <p:sldId id="317" r:id="rId80"/>
    <p:sldId id="318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48" r:id="rId90"/>
    <p:sldId id="413" r:id="rId91"/>
    <p:sldId id="415" r:id="rId92"/>
    <p:sldId id="331" r:id="rId93"/>
    <p:sldId id="332" r:id="rId94"/>
    <p:sldId id="333" r:id="rId95"/>
    <p:sldId id="342" r:id="rId96"/>
    <p:sldId id="343" r:id="rId97"/>
    <p:sldId id="344" r:id="rId98"/>
    <p:sldId id="345" r:id="rId99"/>
    <p:sldId id="349" r:id="rId100"/>
    <p:sldId id="350" r:id="rId101"/>
    <p:sldId id="351" r:id="rId102"/>
    <p:sldId id="352" r:id="rId10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3333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 autoAdjust="0"/>
    <p:restoredTop sz="90929"/>
  </p:normalViewPr>
  <p:slideViewPr>
    <p:cSldViewPr>
      <p:cViewPr>
        <p:scale>
          <a:sx n="100" d="100"/>
          <a:sy n="100" d="100"/>
        </p:scale>
        <p:origin x="-72" y="-2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403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C3A0C64B-A152-462A-9E43-D11433797E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4479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ED560A-42D2-4BDB-BED8-8905DA77BABA}" type="slidenum">
              <a:rPr lang="pt-BR" altLang="pt-BR" smtClean="0"/>
              <a:pPr eaLnBrk="1" hangingPunct="1"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F964E4-CB87-4E81-AF82-9F9B4F50A3DC}" type="slidenum">
              <a:rPr lang="pt-BR" altLang="pt-BR" smtClean="0"/>
              <a:pPr eaLnBrk="1" hangingPunct="1"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F964E4-CB87-4E81-AF82-9F9B4F50A3DC}" type="slidenum">
              <a:rPr lang="pt-BR" altLang="pt-BR" smtClean="0"/>
              <a:pPr eaLnBrk="1" hangingPunct="1"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C7E675-A339-4263-80A8-F9F4D675B8AB}" type="slidenum">
              <a:rPr lang="pt-BR" altLang="pt-BR" smtClean="0"/>
              <a:pPr eaLnBrk="1" hangingPunct="1">
                <a:spcBef>
                  <a:spcPct val="0"/>
                </a:spcBef>
              </a:pPr>
              <a:t>24</a:t>
            </a:fld>
            <a:endParaRPr lang="pt-BR" altLang="pt-BR" smtClean="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E8AE54-A59D-47A6-B6FC-190D8A9EF912}" type="slidenum">
              <a:rPr lang="pt-BR" altLang="pt-BR" smtClean="0"/>
              <a:pPr eaLnBrk="1" hangingPunct="1">
                <a:spcBef>
                  <a:spcPct val="0"/>
                </a:spcBef>
              </a:pPr>
              <a:t>25</a:t>
            </a:fld>
            <a:endParaRPr lang="pt-BR" altLang="pt-BR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746A2A-B35B-4B82-8BEA-BE0C6C9A0E04}" type="slidenum">
              <a:rPr lang="pt-BR" altLang="pt-BR" smtClean="0"/>
              <a:pPr eaLnBrk="1" hangingPunct="1">
                <a:spcBef>
                  <a:spcPct val="0"/>
                </a:spcBef>
              </a:pPr>
              <a:t>26</a:t>
            </a:fld>
            <a:endParaRPr lang="pt-BR" altLang="pt-BR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3165EF-A88D-4415-B288-DC80040C7BE2}" type="slidenum">
              <a:rPr lang="pt-BR" altLang="pt-BR" smtClean="0"/>
              <a:pPr eaLnBrk="1" hangingPunct="1">
                <a:spcBef>
                  <a:spcPct val="0"/>
                </a:spcBef>
              </a:pPr>
              <a:t>27</a:t>
            </a:fld>
            <a:endParaRPr lang="pt-BR" altLang="pt-BR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3165EF-A88D-4415-B288-DC80040C7BE2}" type="slidenum">
              <a:rPr lang="pt-BR" altLang="pt-BR" smtClean="0"/>
              <a:pPr eaLnBrk="1" hangingPunct="1">
                <a:spcBef>
                  <a:spcPct val="0"/>
                </a:spcBef>
              </a:pPr>
              <a:t>28</a:t>
            </a:fld>
            <a:endParaRPr lang="pt-BR" altLang="pt-BR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5224F1-CD5F-4650-9EBC-2F0D4985984F}" type="slidenum">
              <a:rPr lang="pt-BR" altLang="pt-BR" smtClean="0"/>
              <a:pPr eaLnBrk="1" hangingPunct="1">
                <a:spcBef>
                  <a:spcPct val="0"/>
                </a:spcBef>
              </a:pPr>
              <a:t>29</a:t>
            </a:fld>
            <a:endParaRPr lang="pt-BR" altLang="pt-BR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5224F1-CD5F-4650-9EBC-2F0D4985984F}" type="slidenum">
              <a:rPr lang="pt-BR" altLang="pt-BR" smtClean="0"/>
              <a:pPr eaLnBrk="1" hangingPunct="1">
                <a:spcBef>
                  <a:spcPct val="0"/>
                </a:spcBef>
              </a:pPr>
              <a:t>30</a:t>
            </a:fld>
            <a:endParaRPr lang="pt-BR" altLang="pt-BR" smtClean="0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BF682E-E8AE-4AE9-B131-CE7AE7DA0A4D}" type="slidenum">
              <a:rPr lang="pt-BR" altLang="pt-BR" smtClean="0"/>
              <a:pPr eaLnBrk="1" hangingPunct="1">
                <a:spcBef>
                  <a:spcPct val="0"/>
                </a:spcBef>
              </a:pPr>
              <a:t>31</a:t>
            </a:fld>
            <a:endParaRPr lang="pt-BR" altLang="pt-BR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BF682E-E8AE-4AE9-B131-CE7AE7DA0A4D}" type="slidenum">
              <a:rPr lang="pt-BR" altLang="pt-BR" smtClean="0"/>
              <a:pPr eaLnBrk="1" hangingPunct="1">
                <a:spcBef>
                  <a:spcPct val="0"/>
                </a:spcBef>
              </a:pPr>
              <a:t>32</a:t>
            </a:fld>
            <a:endParaRPr lang="pt-BR" altLang="pt-BR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BF682E-E8AE-4AE9-B131-CE7AE7DA0A4D}" type="slidenum">
              <a:rPr lang="pt-BR" altLang="pt-BR" smtClean="0"/>
              <a:pPr eaLnBrk="1" hangingPunct="1">
                <a:spcBef>
                  <a:spcPct val="0"/>
                </a:spcBef>
              </a:pPr>
              <a:t>33</a:t>
            </a:fld>
            <a:endParaRPr lang="pt-BR" altLang="pt-BR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BF682E-E8AE-4AE9-B131-CE7AE7DA0A4D}" type="slidenum">
              <a:rPr lang="pt-BR" altLang="pt-BR" smtClean="0"/>
              <a:pPr eaLnBrk="1" hangingPunct="1">
                <a:spcBef>
                  <a:spcPct val="0"/>
                </a:spcBef>
              </a:pPr>
              <a:t>34</a:t>
            </a:fld>
            <a:endParaRPr lang="pt-BR" altLang="pt-BR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886A5D-0A47-4270-A55E-A8BBFA13B9BF}" type="slidenum">
              <a:rPr lang="pt-BR" altLang="pt-BR" smtClean="0"/>
              <a:pPr eaLnBrk="1" hangingPunct="1">
                <a:spcBef>
                  <a:spcPct val="0"/>
                </a:spcBef>
              </a:pPr>
              <a:t>35</a:t>
            </a:fld>
            <a:endParaRPr lang="pt-BR" altLang="pt-BR" smtClean="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886A5D-0A47-4270-A55E-A8BBFA13B9BF}" type="slidenum">
              <a:rPr lang="pt-BR" altLang="pt-BR" smtClean="0"/>
              <a:pPr eaLnBrk="1" hangingPunct="1">
                <a:spcBef>
                  <a:spcPct val="0"/>
                </a:spcBef>
              </a:pPr>
              <a:t>36</a:t>
            </a:fld>
            <a:endParaRPr lang="pt-BR" altLang="pt-BR" smtClean="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E41F93-E19C-4F8A-ABD3-869100B57B3D}" type="slidenum">
              <a:rPr lang="pt-BR" altLang="pt-BR" smtClean="0"/>
              <a:pPr eaLnBrk="1" hangingPunct="1">
                <a:spcBef>
                  <a:spcPct val="0"/>
                </a:spcBef>
              </a:pPr>
              <a:t>37</a:t>
            </a:fld>
            <a:endParaRPr lang="pt-BR" altLang="pt-BR" smtClean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E41F93-E19C-4F8A-ABD3-869100B57B3D}" type="slidenum">
              <a:rPr lang="pt-BR" altLang="pt-BR" smtClean="0"/>
              <a:pPr eaLnBrk="1" hangingPunct="1">
                <a:spcBef>
                  <a:spcPct val="0"/>
                </a:spcBef>
              </a:pPr>
              <a:t>38</a:t>
            </a:fld>
            <a:endParaRPr lang="pt-BR" altLang="pt-BR" smtClean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1A81FE-D014-4F5B-9665-55E601A52E3A}" type="slidenum">
              <a:rPr lang="pt-BR" altLang="pt-BR" smtClean="0"/>
              <a:pPr eaLnBrk="1" hangingPunct="1">
                <a:spcBef>
                  <a:spcPct val="0"/>
                </a:spcBef>
              </a:pPr>
              <a:t>39</a:t>
            </a:fld>
            <a:endParaRPr lang="pt-BR" altLang="pt-BR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1A81FE-D014-4F5B-9665-55E601A52E3A}" type="slidenum">
              <a:rPr lang="pt-BR" altLang="pt-BR" smtClean="0"/>
              <a:pPr eaLnBrk="1" hangingPunct="1">
                <a:spcBef>
                  <a:spcPct val="0"/>
                </a:spcBef>
              </a:pPr>
              <a:t>40</a:t>
            </a:fld>
            <a:endParaRPr lang="pt-BR" altLang="pt-BR" smtClean="0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07CF1E-9A04-48EA-BE00-26262476D58F}" type="slidenum">
              <a:rPr lang="pt-BR" altLang="pt-BR" smtClean="0"/>
              <a:pPr eaLnBrk="1" hangingPunct="1">
                <a:spcBef>
                  <a:spcPct val="0"/>
                </a:spcBef>
              </a:pPr>
              <a:t>41</a:t>
            </a:fld>
            <a:endParaRPr lang="pt-BR" altLang="pt-BR" smtClean="0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49E3CE-019B-47F4-A1B6-69388C79A5EE}" type="slidenum">
              <a:rPr lang="pt-BR" altLang="pt-BR" smtClean="0"/>
              <a:pPr eaLnBrk="1" hangingPunct="1">
                <a:spcBef>
                  <a:spcPct val="0"/>
                </a:spcBef>
              </a:pPr>
              <a:t>42</a:t>
            </a:fld>
            <a:endParaRPr lang="pt-BR" altLang="pt-BR" smtClean="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4C07A5-61D8-499D-99EC-7B9F9BDCFE29}" type="slidenum">
              <a:rPr lang="pt-BR" altLang="pt-BR" smtClean="0"/>
              <a:pPr eaLnBrk="1" hangingPunct="1">
                <a:spcBef>
                  <a:spcPct val="0"/>
                </a:spcBef>
              </a:pPr>
              <a:t>43</a:t>
            </a:fld>
            <a:endParaRPr lang="pt-BR" altLang="pt-BR" smtClean="0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1789E3-3197-495D-AF20-0640E173CD4A}" type="slidenum">
              <a:rPr lang="pt-BR" altLang="pt-BR" smtClean="0"/>
              <a:pPr eaLnBrk="1" hangingPunct="1">
                <a:spcBef>
                  <a:spcPct val="0"/>
                </a:spcBef>
              </a:pPr>
              <a:t>44</a:t>
            </a:fld>
            <a:endParaRPr lang="pt-BR" altLang="pt-BR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1789E3-3197-495D-AF20-0640E173CD4A}" type="slidenum">
              <a:rPr lang="pt-BR" altLang="pt-BR" smtClean="0"/>
              <a:pPr eaLnBrk="1" hangingPunct="1">
                <a:spcBef>
                  <a:spcPct val="0"/>
                </a:spcBef>
              </a:pPr>
              <a:t>45</a:t>
            </a:fld>
            <a:endParaRPr lang="pt-BR" altLang="pt-BR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99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100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101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102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C2AB11-A336-4B74-B1DC-3A382395A538}" type="slidenum">
              <a:rPr lang="pt-BR" altLang="pt-BR" smtClean="0"/>
              <a:pPr eaLnBrk="1" hangingPunct="1"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A13B3-2911-44EF-9736-D6CF685D2B8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899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6085A-8AD7-4452-BB86-248EBA93E3E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231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523875"/>
            <a:ext cx="1941513" cy="60579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523875"/>
            <a:ext cx="5676900" cy="60579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21654-6B14-4FC6-9F45-8AB09AB060F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969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45B9A-5F37-4184-B666-638E37DFC7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783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9869B-03EA-4B25-995D-CC12C8359D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184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96D1-E3C2-4574-A7A7-B89A7A2B6E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277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8EDDD-E00A-4EF0-ACB0-3B42A8DDA7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751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C43FB-E64D-42EA-BF68-EF4AC0998F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634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066EB-572C-40D7-A979-41B1A5F2BC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958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11D62-AB6A-4CB6-B467-516D1D3552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153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9B04-C8FB-428F-A60B-40D4A36808A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29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23875"/>
            <a:ext cx="77708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2.º Nível da estrutura de tópicos</a:t>
            </a:r>
          </a:p>
          <a:p>
            <a:pPr lvl="2"/>
            <a:r>
              <a:rPr lang="en-GB" altLang="pt-BR" smtClean="0"/>
              <a:t>3.º Nível da estrutura de tópicos</a:t>
            </a:r>
          </a:p>
          <a:p>
            <a:pPr lvl="3"/>
            <a:r>
              <a:rPr lang="en-GB" altLang="pt-BR" smtClean="0"/>
              <a:t>4.º Nível da estrutura de tópicos</a:t>
            </a:r>
          </a:p>
          <a:p>
            <a:pPr lvl="4"/>
            <a:r>
              <a:rPr lang="en-GB" altLang="pt-BR" smtClean="0"/>
              <a:t>5.º Nível da estrutura de tópicos</a:t>
            </a:r>
          </a:p>
          <a:p>
            <a:pPr lvl="4"/>
            <a:r>
              <a:rPr lang="en-GB" altLang="pt-BR" smtClean="0"/>
              <a:t>6.º Nível da estrutura de tópicos</a:t>
            </a:r>
          </a:p>
          <a:p>
            <a:pPr lvl="4"/>
            <a:r>
              <a:rPr lang="en-GB" altLang="pt-BR" smtClean="0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cs typeface="Segoe UI" pitchFamily="34" charset="0"/>
              </a:defRPr>
            </a:lvl1pPr>
          </a:lstStyle>
          <a:p>
            <a:pPr>
              <a:defRPr/>
            </a:pPr>
            <a:fld id="{D374AA09-EF33-4F4E-B486-4FFAA38AE3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3333CC"/>
          </a:solidFill>
          <a:latin typeface="Arial" charset="0"/>
          <a:ea typeface="Microsoft YaHei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43B85AD0-4B3B-47B7-B169-FD8E1AB5FC5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</a:t>
            </a:fld>
            <a:endParaRPr lang="pt-BR" altLang="pt-BR" sz="1600" dirty="0" smtClean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body"/>
          </p:nvPr>
        </p:nvSpPr>
        <p:spPr>
          <a:xfrm>
            <a:off x="228600" y="1988840"/>
            <a:ext cx="8686800" cy="43434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1313" eaLnBrk="1" hangingPunct="1">
              <a:lnSpc>
                <a:spcPct val="90000"/>
              </a:lnSpc>
              <a:spcBef>
                <a:spcPts val="7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pt-BR" altLang="pt-BR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2133 – ESTRUTURAS DE CONCRETO III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5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pt-BR" altLang="pt-BR" sz="2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5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pt-BR" altLang="pt-BR" sz="2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10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pt-BR" alt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ESCADAS DE CONCRETO ARMADO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9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pt-BR" altLang="pt-B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pt-BR" altLang="pt-BR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pt-BR" altLang="pt-BR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Prof. Dr. PAULO SÉRGIO BASTOS</a:t>
            </a:r>
          </a:p>
          <a:p>
            <a:pPr marL="342900" indent="-341313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pt-BR" altLang="pt-BR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pt-BR" altLang="pt-BR" sz="24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Bauru – Jan/20</a:t>
            </a:r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914400" y="292727"/>
            <a:ext cx="7620000" cy="126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pt-BR" altLang="pt-BR" sz="2800" b="1" dirty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UNIVERSIDADE ESTADUAL PAULISTA</a:t>
            </a:r>
            <a:r>
              <a:rPr lang="pt-BR" altLang="pt-BR" sz="2400" b="1" dirty="0">
                <a:solidFill>
                  <a:srgbClr val="0066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pt-BR" altLang="pt-BR" sz="2400" dirty="0">
                <a:solidFill>
                  <a:srgbClr val="006600"/>
                </a:solidFill>
                <a:latin typeface="Arial" charset="0"/>
                <a:cs typeface="Times New Roman" pitchFamily="18" charset="0"/>
              </a:rPr>
              <a:t>UNESP - Campus de Bauru/SP</a:t>
            </a:r>
            <a:br>
              <a:rPr lang="pt-BR" altLang="pt-BR" sz="2400" dirty="0">
                <a:solidFill>
                  <a:srgbClr val="006600"/>
                </a:solidFill>
                <a:latin typeface="Arial" charset="0"/>
                <a:cs typeface="Times New Roman" pitchFamily="18" charset="0"/>
              </a:rPr>
            </a:br>
            <a:r>
              <a:rPr lang="pt-BR" altLang="pt-BR" sz="2400" b="1" dirty="0" smtClean="0">
                <a:solidFill>
                  <a:srgbClr val="006600"/>
                </a:solidFill>
              </a:rPr>
              <a:t>Departamento </a:t>
            </a:r>
            <a:r>
              <a:rPr lang="pt-BR" altLang="pt-BR" sz="2400" b="1" dirty="0">
                <a:solidFill>
                  <a:srgbClr val="006600"/>
                </a:solidFill>
              </a:rPr>
              <a:t>de Engenharia </a:t>
            </a:r>
            <a:r>
              <a:rPr lang="pt-BR" altLang="pt-BR" sz="2400" b="1" dirty="0" smtClean="0">
                <a:solidFill>
                  <a:srgbClr val="006600"/>
                </a:solidFill>
              </a:rPr>
              <a:t>Civil e Ambiental</a:t>
            </a:r>
            <a:endParaRPr lang="pt-BR" altLang="pt-BR" sz="24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10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a) Peso próprio (g ou </a:t>
            </a:r>
            <a:r>
              <a:rPr lang="pt-BR" altLang="pt-BR" b="1" dirty="0" err="1" smtClean="0">
                <a:solidFill>
                  <a:srgbClr val="C00000"/>
                </a:solidFill>
                <a:latin typeface="Cambria" pitchFamily="18" charset="0"/>
              </a:rPr>
              <a:t>g</a:t>
            </a:r>
            <a:r>
              <a:rPr lang="pt-BR" altLang="pt-BR" b="1" baseline="-25000" dirty="0" err="1" smtClean="0">
                <a:solidFill>
                  <a:srgbClr val="C00000"/>
                </a:solidFill>
                <a:latin typeface="Cambria" pitchFamily="18" charset="0"/>
              </a:rPr>
              <a:t>i</a:t>
            </a:r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)</a:t>
            </a:r>
          </a:p>
          <a:p>
            <a:pPr algn="just"/>
            <a:endParaRPr lang="pt-BR" altLang="pt-BR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Por m</a:t>
            </a:r>
            <a:r>
              <a:rPr lang="pt-BR" altLang="pt-BR" sz="3200" b="1" baseline="30000" dirty="0" smtClean="0">
                <a:solidFill>
                  <a:srgbClr val="7030A0"/>
                </a:solidFill>
                <a:latin typeface="Cambria" pitchFamily="18" charset="0"/>
              </a:rPr>
              <a:t>2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 de superfície inclinada (FTOOL):</a:t>
            </a:r>
          </a:p>
          <a:p>
            <a:pPr algn="just"/>
            <a:endParaRPr lang="pt-BR" altLang="pt-BR" sz="2800" b="1" dirty="0">
              <a:solidFill>
                <a:srgbClr val="00206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err="1" smtClean="0">
                <a:solidFill>
                  <a:srgbClr val="002060"/>
                </a:solidFill>
                <a:latin typeface="Cambria" pitchFamily="18" charset="0"/>
              </a:rPr>
              <a:t>g</a:t>
            </a:r>
            <a:r>
              <a:rPr lang="pt-BR" altLang="pt-BR" sz="3200" b="1" baseline="-25000" dirty="0" err="1" smtClean="0">
                <a:solidFill>
                  <a:srgbClr val="002060"/>
                </a:solidFill>
                <a:latin typeface="Cambria" pitchFamily="18" charset="0"/>
              </a:rPr>
              <a:t>i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</a:rPr>
              <a:t> = 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</a:t>
            </a:r>
            <a:r>
              <a:rPr lang="pt-BR" altLang="pt-BR" sz="3200" b="1" baseline="-25000" dirty="0" err="1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concr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 (</a:t>
            </a:r>
            <a:r>
              <a:rPr lang="pt-BR" altLang="pt-BR" sz="3200" b="1" dirty="0" err="1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h</a:t>
            </a:r>
            <a:r>
              <a:rPr lang="pt-BR" altLang="pt-BR" sz="3200" b="1" baseline="-25000" dirty="0" err="1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ench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/2 + h</a:t>
            </a:r>
            <a:r>
              <a:rPr lang="pt-BR" altLang="pt-BR" sz="3200" b="1" baseline="-25000" dirty="0" smtClean="0">
                <a:solidFill>
                  <a:srgbClr val="002060"/>
                </a:solidFill>
                <a:latin typeface="Cambria" pitchFamily="18" charset="0"/>
                <a:sym typeface="MT Extra"/>
              </a:rPr>
              <a:t>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)</a:t>
            </a:r>
          </a:p>
          <a:p>
            <a:pPr algn="just"/>
            <a:endParaRPr lang="pt-BR" altLang="pt-BR" sz="4000" b="1" dirty="0">
              <a:solidFill>
                <a:srgbClr val="002060"/>
              </a:solidFill>
              <a:latin typeface="Cambria" pitchFamily="18" charset="0"/>
              <a:sym typeface="Symbol"/>
            </a:endParaRPr>
          </a:p>
          <a:p>
            <a:pPr algn="just"/>
            <a:r>
              <a:rPr lang="pt-BR" altLang="pt-BR" sz="3200" b="1" dirty="0">
                <a:solidFill>
                  <a:srgbClr val="7030A0"/>
                </a:solidFill>
                <a:latin typeface="Cambria" pitchFamily="18" charset="0"/>
              </a:rPr>
              <a:t>Por m</a:t>
            </a:r>
            <a:r>
              <a:rPr lang="pt-BR" altLang="pt-BR" sz="3200" b="1" baseline="30000" dirty="0">
                <a:solidFill>
                  <a:srgbClr val="7030A0"/>
                </a:solidFill>
                <a:latin typeface="Cambria" pitchFamily="18" charset="0"/>
              </a:rPr>
              <a:t>2</a:t>
            </a:r>
            <a:r>
              <a:rPr lang="pt-BR" altLang="pt-BR" sz="3200" b="1" dirty="0">
                <a:solidFill>
                  <a:srgbClr val="7030A0"/>
                </a:solidFill>
                <a:latin typeface="Cambria" pitchFamily="18" charset="0"/>
              </a:rPr>
              <a:t> de 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projeção horizontal:</a:t>
            </a:r>
            <a:endParaRPr lang="pt-BR" altLang="pt-BR" sz="3200" b="1" dirty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endParaRPr lang="pt-BR" altLang="pt-BR" sz="2800" b="1" dirty="0">
              <a:solidFill>
                <a:srgbClr val="00206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</a:rPr>
              <a:t>g </a:t>
            </a:r>
            <a:r>
              <a:rPr lang="pt-BR" altLang="pt-BR" sz="3200" b="1" dirty="0">
                <a:solidFill>
                  <a:srgbClr val="002060"/>
                </a:solidFill>
                <a:latin typeface="Cambria" pitchFamily="18" charset="0"/>
              </a:rPr>
              <a:t>= </a:t>
            </a:r>
            <a:r>
              <a:rPr lang="pt-BR" altLang="pt-BR" sz="3200" b="1" dirty="0">
                <a:solidFill>
                  <a:srgbClr val="002060"/>
                </a:solidFill>
                <a:latin typeface="Cambria" pitchFamily="18" charset="0"/>
                <a:sym typeface="Symbol"/>
              </a:rPr>
              <a:t></a:t>
            </a:r>
            <a:r>
              <a:rPr lang="pt-BR" altLang="pt-BR" sz="3200" b="1" baseline="-25000" dirty="0" err="1">
                <a:solidFill>
                  <a:srgbClr val="002060"/>
                </a:solidFill>
                <a:latin typeface="Cambria" pitchFamily="18" charset="0"/>
                <a:sym typeface="Symbol"/>
              </a:rPr>
              <a:t>concr</a:t>
            </a:r>
            <a:r>
              <a:rPr lang="pt-BR" altLang="pt-BR" sz="3200" b="1" dirty="0">
                <a:solidFill>
                  <a:srgbClr val="002060"/>
                </a:solidFill>
                <a:latin typeface="Cambria" pitchFamily="18" charset="0"/>
                <a:sym typeface="Symbol"/>
              </a:rPr>
              <a:t> (</a:t>
            </a:r>
            <a:r>
              <a:rPr lang="pt-BR" altLang="pt-BR" sz="3200" b="1" dirty="0" err="1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h</a:t>
            </a:r>
            <a:r>
              <a:rPr lang="pt-BR" altLang="pt-BR" sz="3200" b="1" baseline="-25000" dirty="0" err="1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ench,i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/2 </a:t>
            </a:r>
            <a:r>
              <a:rPr lang="pt-BR" altLang="pt-BR" sz="3200" b="1" dirty="0">
                <a:solidFill>
                  <a:srgbClr val="002060"/>
                </a:solidFill>
                <a:latin typeface="Cambria" pitchFamily="18" charset="0"/>
                <a:sym typeface="Symbol"/>
              </a:rPr>
              <a:t>+ </a:t>
            </a:r>
            <a:r>
              <a:rPr lang="pt-BR" altLang="pt-BR" sz="3200" b="1" dirty="0" err="1">
                <a:solidFill>
                  <a:srgbClr val="002060"/>
                </a:solidFill>
                <a:latin typeface="Cambria" pitchFamily="18" charset="0"/>
                <a:sym typeface="Symbol"/>
              </a:rPr>
              <a:t>h</a:t>
            </a:r>
            <a:r>
              <a:rPr lang="pt-BR" altLang="pt-BR" sz="3200" b="1" baseline="-25000" dirty="0" err="1" smtClean="0">
                <a:solidFill>
                  <a:srgbClr val="002060"/>
                </a:solidFill>
                <a:latin typeface="Cambria" pitchFamily="18" charset="0"/>
                <a:sym typeface="MT Extra"/>
              </a:rPr>
              <a:t>,i</a:t>
            </a:r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  <a:sym typeface="Symbol"/>
              </a:rPr>
              <a:t>)</a:t>
            </a:r>
          </a:p>
          <a:p>
            <a:pPr algn="just"/>
            <a:endParaRPr lang="pt-BR" altLang="pt-BR" sz="3200" b="1" dirty="0">
              <a:solidFill>
                <a:srgbClr val="002060"/>
              </a:solidFill>
              <a:latin typeface="Cambria" pitchFamily="18" charset="0"/>
              <a:sym typeface="Symbol"/>
            </a:endParaRPr>
          </a:p>
          <a:p>
            <a:pPr algn="just"/>
            <a:endParaRPr lang="pt-BR" altLang="pt-BR" sz="3200" b="1" dirty="0">
              <a:solidFill>
                <a:srgbClr val="002060"/>
              </a:solidFill>
              <a:latin typeface="Cambria" pitchFamily="18" charset="0"/>
            </a:endParaRPr>
          </a:p>
          <a:p>
            <a:pPr algn="just"/>
            <a:endParaRPr lang="pt-BR" altLang="pt-BR" sz="3200" b="1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858316" y="5111622"/>
                <a:ext cx="5369868" cy="1063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200" b="1" i="0" smtClean="0">
                        <a:solidFill>
                          <a:schemeClr val="tx1"/>
                        </a:solidFill>
                        <a:latin typeface="Cambria Math"/>
                      </a:rPr>
                      <m:t>𝐠</m:t>
                    </m:r>
                    <m:r>
                      <a:rPr lang="pt-BR" sz="3200" b="1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BR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3200" b="1" i="0" smtClean="0">
                            <a:solidFill>
                              <a:schemeClr val="tx1"/>
                            </a:solidFill>
                            <a:latin typeface="Cambria Math"/>
                            <a:sym typeface="Symbol"/>
                          </a:rPr>
                          <m:t></m:t>
                        </m:r>
                      </m:e>
                      <m:sub>
                        <m:r>
                          <a:rPr lang="pt-BR" sz="3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𝐜𝐨𝐧𝐜𝐫</m:t>
                        </m:r>
                      </m:sub>
                    </m:sSub>
                    <m:f>
                      <m:fPr>
                        <m:ctrlPr>
                          <a:rPr lang="pt-BR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32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32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𝐡</m:t>
                                </m:r>
                              </m:e>
                              <m:sub>
                                <m:r>
                                  <a:rPr lang="pt-BR" sz="3200" b="1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𝐞𝐧𝐜𝐡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den>
                        </m:f>
                        <m:r>
                          <a:rPr lang="pt-BR" sz="3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pt-BR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𝐡</m:t>
                            </m:r>
                          </m:e>
                          <m:sub>
                            <m:r>
                              <a:rPr lang="pt-B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MT Extra"/>
                              </a:rPr>
                              <m:t>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pt-BR" sz="3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pt-B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pt-BR" sz="3200" b="1" i="0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/>
                              </a:rPr>
                              <m:t></m:t>
                            </m:r>
                          </m:e>
                        </m:func>
                      </m:den>
                    </m:f>
                  </m:oMath>
                </a14:m>
                <a:r>
                  <a:rPr lang="pt-BR" sz="3200" b="1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BR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BR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func>
                      <m:funcPr>
                        <m:ctrlPr>
                          <a:rPr lang="pt-BR" sz="3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pt-BR" sz="3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𝐜𝐨𝐬</m:t>
                        </m:r>
                      </m:fName>
                      <m:e>
                        <m:r>
                          <a:rPr lang="pt-BR" sz="3200" b="1">
                            <a:solidFill>
                              <a:schemeClr val="tx1"/>
                            </a:solidFill>
                            <a:latin typeface="Cambria Math"/>
                            <a:sym typeface="Symbol"/>
                          </a:rPr>
                          <m:t></m:t>
                        </m:r>
                      </m:e>
                    </m:func>
                  </m:oMath>
                </a14:m>
                <a:endParaRPr lang="pt-BR" sz="3200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16" y="5111622"/>
                <a:ext cx="5369868" cy="1063689"/>
              </a:xfrm>
              <a:prstGeom prst="rect">
                <a:avLst/>
              </a:prstGeom>
              <a:blipFill rotWithShape="1">
                <a:blip r:embed="rId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195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100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1229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497656" y="268061"/>
            <a:ext cx="8284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Detalhamento da escada do  exemplo numérico</a:t>
            </a:r>
          </a:p>
        </p:txBody>
      </p:sp>
    </p:spTree>
    <p:extLst>
      <p:ext uri="{BB962C8B-B14F-4D97-AF65-F5344CB8AC3E}">
        <p14:creationId xmlns:p14="http://schemas.microsoft.com/office/powerpoint/2010/main" val="2119424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101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3" y="976908"/>
            <a:ext cx="84896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497656" y="268061"/>
            <a:ext cx="8284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Detalhamento da escada do  exemplo numérico</a:t>
            </a:r>
          </a:p>
        </p:txBody>
      </p:sp>
    </p:spTree>
    <p:extLst>
      <p:ext uri="{BB962C8B-B14F-4D97-AF65-F5344CB8AC3E}">
        <p14:creationId xmlns:p14="http://schemas.microsoft.com/office/powerpoint/2010/main" val="1568003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102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62075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497656" y="268061"/>
            <a:ext cx="8284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Detalhamento da escada do  exemplo numérico</a:t>
            </a:r>
          </a:p>
        </p:txBody>
      </p:sp>
    </p:spTree>
    <p:extLst>
      <p:ext uri="{BB962C8B-B14F-4D97-AF65-F5344CB8AC3E}">
        <p14:creationId xmlns:p14="http://schemas.microsoft.com/office/powerpoint/2010/main" val="309664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11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a) Peso próprio (g ou </a:t>
            </a:r>
            <a:r>
              <a:rPr lang="pt-BR" altLang="pt-BR" b="1" dirty="0" err="1" smtClean="0">
                <a:solidFill>
                  <a:srgbClr val="C00000"/>
                </a:solidFill>
                <a:latin typeface="Cambria" pitchFamily="18" charset="0"/>
              </a:rPr>
              <a:t>g</a:t>
            </a:r>
            <a:r>
              <a:rPr lang="pt-BR" altLang="pt-BR" b="1" baseline="-25000" dirty="0" err="1" smtClean="0">
                <a:solidFill>
                  <a:srgbClr val="C00000"/>
                </a:solidFill>
                <a:latin typeface="Cambria" pitchFamily="18" charset="0"/>
              </a:rPr>
              <a:t>i</a:t>
            </a:r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)</a:t>
            </a:r>
          </a:p>
          <a:p>
            <a:pPr algn="just"/>
            <a:endParaRPr lang="pt-BR" altLang="pt-BR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2060"/>
                </a:solidFill>
                <a:latin typeface="Cambria" pitchFamily="18" charset="0"/>
              </a:rPr>
              <a:t>g &gt; </a:t>
            </a:r>
            <a:r>
              <a:rPr lang="pt-BR" altLang="pt-BR" sz="3200" b="1" dirty="0" err="1" smtClean="0">
                <a:solidFill>
                  <a:srgbClr val="002060"/>
                </a:solidFill>
                <a:latin typeface="Cambria" pitchFamily="18" charset="0"/>
              </a:rPr>
              <a:t>g</a:t>
            </a:r>
            <a:r>
              <a:rPr lang="pt-BR" altLang="pt-BR" sz="3200" b="1" baseline="-25000" dirty="0" err="1" smtClean="0">
                <a:solidFill>
                  <a:srgbClr val="002060"/>
                </a:solidFill>
                <a:latin typeface="Cambria" pitchFamily="18" charset="0"/>
              </a:rPr>
              <a:t>i</a:t>
            </a:r>
            <a:endParaRPr lang="pt-BR" altLang="pt-BR" sz="3200" b="1" dirty="0" smtClean="0">
              <a:solidFill>
                <a:srgbClr val="002060"/>
              </a:solidFill>
              <a:latin typeface="Cambria" pitchFamily="18" charset="0"/>
              <a:sym typeface="Symbol"/>
            </a:endParaRPr>
          </a:p>
          <a:p>
            <a:pPr algn="just"/>
            <a:endParaRPr lang="pt-BR" altLang="pt-BR" sz="3200" b="1" dirty="0" smtClean="0">
              <a:solidFill>
                <a:srgbClr val="002060"/>
              </a:solidFill>
              <a:latin typeface="Cambria" pitchFamily="18" charset="0"/>
              <a:sym typeface="Symbol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  <a:sym typeface="Symbol"/>
              </a:rPr>
              <a:t>com g ou </a:t>
            </a:r>
            <a:r>
              <a:rPr lang="pt-BR" altLang="pt-BR" sz="3200" b="1" dirty="0" err="1" smtClean="0">
                <a:solidFill>
                  <a:srgbClr val="7030A0"/>
                </a:solidFill>
                <a:latin typeface="Cambria" pitchFamily="18" charset="0"/>
                <a:sym typeface="Symbol"/>
              </a:rPr>
              <a:t>g</a:t>
            </a:r>
            <a:r>
              <a:rPr lang="pt-BR" altLang="pt-BR" sz="3200" b="1" baseline="-25000" dirty="0" err="1" smtClean="0">
                <a:solidFill>
                  <a:srgbClr val="7030A0"/>
                </a:solidFill>
                <a:latin typeface="Cambria" pitchFamily="18" charset="0"/>
                <a:sym typeface="Symbol"/>
              </a:rPr>
              <a:t>i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  <a:sym typeface="Symbol"/>
              </a:rPr>
              <a:t> , a carga vertical resultante é a mesma.</a:t>
            </a:r>
            <a:endParaRPr lang="pt-BR" altLang="pt-BR" sz="3200" b="1" dirty="0">
              <a:solidFill>
                <a:srgbClr val="7030A0"/>
              </a:solidFill>
              <a:latin typeface="Cambria" pitchFamily="18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8768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12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b) Revestimento do piso</a:t>
            </a:r>
          </a:p>
          <a:p>
            <a:pPr algn="just"/>
            <a:endParaRPr lang="pt-BR" altLang="pt-BR" sz="32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- de 0,5 a 1,0 kN/m</a:t>
            </a:r>
            <a:r>
              <a:rPr lang="pt-BR" altLang="pt-BR" sz="3200" b="1" baseline="30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2</a:t>
            </a:r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(50 </a:t>
            </a:r>
            <a:r>
              <a:rPr lang="pt-BR" altLang="pt-BR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a </a:t>
            </a:r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100 kgf/m</a:t>
            </a:r>
            <a:r>
              <a:rPr lang="pt-BR" altLang="pt-BR" sz="3200" b="1" baseline="300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2</a:t>
            </a:r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)</a:t>
            </a:r>
          </a:p>
          <a:p>
            <a:pPr algn="just"/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na projeção horizontal</a:t>
            </a:r>
          </a:p>
          <a:p>
            <a:pPr algn="just"/>
            <a:endParaRPr lang="pt-BR" altLang="pt-BR" sz="3200" b="1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B050"/>
                </a:solidFill>
                <a:latin typeface="Cambria" pitchFamily="18" charset="0"/>
              </a:rPr>
              <a:t>O correto é avaliar esta carga em função do piso real, previsto no projeto arquitetônico.</a:t>
            </a:r>
          </a:p>
          <a:p>
            <a:pPr algn="just"/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Consultar a NBR 6120 ou o fabricante do piso.</a:t>
            </a:r>
          </a:p>
        </p:txBody>
      </p:sp>
    </p:spTree>
    <p:extLst>
      <p:ext uri="{BB962C8B-B14F-4D97-AF65-F5344CB8AC3E}">
        <p14:creationId xmlns:p14="http://schemas.microsoft.com/office/powerpoint/2010/main" val="103622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13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endParaRPr lang="pt-BR" altLang="pt-BR" sz="2000" b="1" dirty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c) Ação Variável (q)</a:t>
            </a:r>
          </a:p>
          <a:p>
            <a:pPr algn="just"/>
            <a:endParaRPr lang="pt-BR" altLang="pt-BR" sz="20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Tabela 10 da NBR 6120/2019: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20" y="2708920"/>
            <a:ext cx="7834237" cy="37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755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14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c) Ação Variável (q)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9" y="3140968"/>
            <a:ext cx="839559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6" y="1412776"/>
            <a:ext cx="8166224" cy="14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599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15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c) Ação Variável (q)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5"/>
            <a:ext cx="87129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Caixa de texto 83"/>
          <p:cNvSpPr txBox="1">
            <a:spLocks noChangeAspect="1"/>
          </p:cNvSpPr>
          <p:nvPr/>
        </p:nvSpPr>
        <p:spPr>
          <a:xfrm>
            <a:off x="6300192" y="4155378"/>
            <a:ext cx="1087183" cy="47962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433" tIns="2433" rIns="4867" bIns="2433" numCol="1" spcCol="0" rtlCol="0" fromWordArt="0" anchor="ctr" anchorCtr="0" forceAA="0" upright="1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2800" dirty="0" smtClean="0">
                <a:effectLst/>
                <a:latin typeface="Times New Roman"/>
                <a:ea typeface="Times New Roman"/>
              </a:rPr>
              <a:t>2,5 kN</a:t>
            </a:r>
            <a:endParaRPr lang="pt-BR" sz="2800" dirty="0">
              <a:effectLst/>
              <a:latin typeface="Arial Unicode MS"/>
            </a:endParaRPr>
          </a:p>
        </p:txBody>
      </p:sp>
      <p:cxnSp>
        <p:nvCxnSpPr>
          <p:cNvPr id="4" name="Conector de seta reta 3"/>
          <p:cNvCxnSpPr/>
          <p:nvPr/>
        </p:nvCxnSpPr>
        <p:spPr bwMode="auto">
          <a:xfrm>
            <a:off x="2123728" y="4803450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ector reto 5"/>
          <p:cNvCxnSpPr/>
          <p:nvPr/>
        </p:nvCxnSpPr>
        <p:spPr bwMode="auto">
          <a:xfrm>
            <a:off x="2123728" y="5595538"/>
            <a:ext cx="4032448" cy="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Conector reto 100"/>
          <p:cNvCxnSpPr/>
          <p:nvPr/>
        </p:nvCxnSpPr>
        <p:spPr bwMode="auto">
          <a:xfrm flipV="1">
            <a:off x="2123728" y="5123294"/>
            <a:ext cx="0" cy="944488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69" name="Retângulo 7168"/>
          <p:cNvSpPr/>
          <p:nvPr/>
        </p:nvSpPr>
        <p:spPr>
          <a:xfrm>
            <a:off x="1763688" y="5091482"/>
            <a:ext cx="360040" cy="976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icrosoft YaHei" pitchFamily="34" charset="-122"/>
            </a:endParaRPr>
          </a:p>
        </p:txBody>
      </p:sp>
      <p:cxnSp>
        <p:nvCxnSpPr>
          <p:cNvPr id="7174" name="Conector reto 7173"/>
          <p:cNvCxnSpPr/>
          <p:nvPr/>
        </p:nvCxnSpPr>
        <p:spPr bwMode="auto">
          <a:xfrm>
            <a:off x="2123728" y="4803450"/>
            <a:ext cx="4032448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Conector de seta reta 105"/>
          <p:cNvCxnSpPr/>
          <p:nvPr/>
        </p:nvCxnSpPr>
        <p:spPr bwMode="auto">
          <a:xfrm>
            <a:off x="2627784" y="4803450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Conector de seta reta 106"/>
          <p:cNvCxnSpPr/>
          <p:nvPr/>
        </p:nvCxnSpPr>
        <p:spPr bwMode="auto">
          <a:xfrm>
            <a:off x="6156176" y="4155378"/>
            <a:ext cx="0" cy="1433291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Conector de seta reta 107"/>
          <p:cNvCxnSpPr/>
          <p:nvPr/>
        </p:nvCxnSpPr>
        <p:spPr bwMode="auto">
          <a:xfrm>
            <a:off x="5652120" y="4803450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Conector de seta reta 108"/>
          <p:cNvCxnSpPr/>
          <p:nvPr/>
        </p:nvCxnSpPr>
        <p:spPr bwMode="auto">
          <a:xfrm>
            <a:off x="5076056" y="4796581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Conector de seta reta 109"/>
          <p:cNvCxnSpPr/>
          <p:nvPr/>
        </p:nvCxnSpPr>
        <p:spPr bwMode="auto">
          <a:xfrm>
            <a:off x="4427984" y="4803450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Conector de seta reta 110"/>
          <p:cNvCxnSpPr/>
          <p:nvPr/>
        </p:nvCxnSpPr>
        <p:spPr bwMode="auto">
          <a:xfrm>
            <a:off x="3779912" y="4803450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Conector de seta reta 111"/>
          <p:cNvCxnSpPr/>
          <p:nvPr/>
        </p:nvCxnSpPr>
        <p:spPr bwMode="auto">
          <a:xfrm>
            <a:off x="3203848" y="4803450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Caixa de texto 83"/>
          <p:cNvSpPr txBox="1">
            <a:spLocks noChangeAspect="1"/>
          </p:cNvSpPr>
          <p:nvPr/>
        </p:nvSpPr>
        <p:spPr>
          <a:xfrm>
            <a:off x="3563888" y="4212177"/>
            <a:ext cx="1087183" cy="47962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433" tIns="2433" rIns="4867" bIns="2433" numCol="1" spcCol="0" rtlCol="0" fromWordArt="0" anchor="ctr" anchorCtr="0" forceAA="0" upright="1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2800" dirty="0" err="1" smtClean="0">
                <a:effectLst/>
                <a:latin typeface="Times New Roman"/>
                <a:ea typeface="Times New Roman"/>
              </a:rPr>
              <a:t>g</a:t>
            </a:r>
            <a:r>
              <a:rPr lang="pt-BR" sz="2800" baseline="-25000" dirty="0" err="1" smtClean="0">
                <a:effectLst/>
                <a:latin typeface="Times New Roman"/>
                <a:ea typeface="Times New Roman"/>
              </a:rPr>
              <a:t>tot</a:t>
            </a:r>
            <a:endParaRPr lang="pt-BR" sz="2800" dirty="0">
              <a:effectLst/>
              <a:latin typeface="Arial Unicode MS"/>
            </a:endParaRPr>
          </a:p>
        </p:txBody>
      </p:sp>
      <p:sp>
        <p:nvSpPr>
          <p:cNvPr id="115" name="CaixaDeTexto 1"/>
          <p:cNvSpPr txBox="1">
            <a:spLocks noChangeArrowheads="1"/>
          </p:cNvSpPr>
          <p:nvPr/>
        </p:nvSpPr>
        <p:spPr bwMode="auto">
          <a:xfrm>
            <a:off x="835959" y="3299791"/>
            <a:ext cx="4473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Verificação do degrau:</a:t>
            </a:r>
            <a:endParaRPr lang="pt-BR" altLang="pt-BR" sz="2800" b="1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0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16</a:t>
            </a:fld>
            <a:endParaRPr lang="pt-BR" altLang="pt-BR" sz="1600" smtClean="0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c) Ação Variável (q)</a:t>
            </a:r>
          </a:p>
        </p:txBody>
      </p:sp>
      <p:cxnSp>
        <p:nvCxnSpPr>
          <p:cNvPr id="4" name="Conector de seta reta 3"/>
          <p:cNvCxnSpPr/>
          <p:nvPr/>
        </p:nvCxnSpPr>
        <p:spPr bwMode="auto">
          <a:xfrm>
            <a:off x="2418822" y="2703773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ector reto 5"/>
          <p:cNvCxnSpPr/>
          <p:nvPr/>
        </p:nvCxnSpPr>
        <p:spPr bwMode="auto">
          <a:xfrm>
            <a:off x="2418822" y="3495861"/>
            <a:ext cx="403244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Conector reto 100"/>
          <p:cNvCxnSpPr/>
          <p:nvPr/>
        </p:nvCxnSpPr>
        <p:spPr bwMode="auto">
          <a:xfrm flipV="1">
            <a:off x="2418822" y="3023617"/>
            <a:ext cx="0" cy="944488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69" name="Retângulo 7168"/>
          <p:cNvSpPr/>
          <p:nvPr/>
        </p:nvSpPr>
        <p:spPr>
          <a:xfrm>
            <a:off x="2123728" y="3028764"/>
            <a:ext cx="288032" cy="976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icrosoft YaHei" pitchFamily="34" charset="-122"/>
            </a:endParaRPr>
          </a:p>
        </p:txBody>
      </p:sp>
      <p:cxnSp>
        <p:nvCxnSpPr>
          <p:cNvPr id="7174" name="Conector reto 7173"/>
          <p:cNvCxnSpPr/>
          <p:nvPr/>
        </p:nvCxnSpPr>
        <p:spPr bwMode="auto">
          <a:xfrm>
            <a:off x="2418822" y="2703773"/>
            <a:ext cx="4032448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Conector de seta reta 105"/>
          <p:cNvCxnSpPr/>
          <p:nvPr/>
        </p:nvCxnSpPr>
        <p:spPr bwMode="auto">
          <a:xfrm>
            <a:off x="2922878" y="2703773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Conector de seta reta 107"/>
          <p:cNvCxnSpPr/>
          <p:nvPr/>
        </p:nvCxnSpPr>
        <p:spPr bwMode="auto">
          <a:xfrm>
            <a:off x="5940152" y="2703773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Conector de seta reta 108"/>
          <p:cNvCxnSpPr/>
          <p:nvPr/>
        </p:nvCxnSpPr>
        <p:spPr bwMode="auto">
          <a:xfrm>
            <a:off x="5364088" y="2696904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Conector de seta reta 109"/>
          <p:cNvCxnSpPr/>
          <p:nvPr/>
        </p:nvCxnSpPr>
        <p:spPr bwMode="auto">
          <a:xfrm>
            <a:off x="4716016" y="2703773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Conector de seta reta 110"/>
          <p:cNvCxnSpPr/>
          <p:nvPr/>
        </p:nvCxnSpPr>
        <p:spPr bwMode="auto">
          <a:xfrm>
            <a:off x="4067944" y="2703773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Conector de seta reta 111"/>
          <p:cNvCxnSpPr/>
          <p:nvPr/>
        </p:nvCxnSpPr>
        <p:spPr bwMode="auto">
          <a:xfrm>
            <a:off x="3498942" y="2703773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Caixa de texto 83"/>
          <p:cNvSpPr txBox="1">
            <a:spLocks noChangeAspect="1"/>
          </p:cNvSpPr>
          <p:nvPr/>
        </p:nvSpPr>
        <p:spPr>
          <a:xfrm>
            <a:off x="3858982" y="2112500"/>
            <a:ext cx="1087183" cy="47962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433" tIns="2433" rIns="4867" bIns="2433" numCol="1" spcCol="0" rtlCol="0" fromWordArt="0" anchor="ctr" anchorCtr="0" forceAA="0" upright="1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2800" dirty="0" err="1" smtClean="0">
                <a:effectLst/>
                <a:latin typeface="Times New Roman"/>
                <a:ea typeface="Times New Roman"/>
              </a:rPr>
              <a:t>g</a:t>
            </a:r>
            <a:r>
              <a:rPr lang="pt-BR" sz="2800" baseline="-25000" dirty="0" err="1" smtClean="0">
                <a:effectLst/>
                <a:latin typeface="Times New Roman"/>
                <a:ea typeface="Times New Roman"/>
              </a:rPr>
              <a:t>tot</a:t>
            </a:r>
            <a:r>
              <a:rPr lang="pt-BR" sz="2800" dirty="0">
                <a:latin typeface="Times New Roman"/>
                <a:ea typeface="Times New Roman"/>
              </a:rPr>
              <a:t> </a:t>
            </a:r>
            <a:r>
              <a:rPr lang="pt-BR" sz="2800" dirty="0" smtClean="0">
                <a:latin typeface="Times New Roman"/>
                <a:ea typeface="Times New Roman"/>
              </a:rPr>
              <a:t>+ q</a:t>
            </a:r>
            <a:endParaRPr lang="pt-BR" sz="2800" dirty="0">
              <a:effectLst/>
              <a:latin typeface="Arial Unicode MS"/>
            </a:endParaRPr>
          </a:p>
        </p:txBody>
      </p:sp>
      <p:sp>
        <p:nvSpPr>
          <p:cNvPr id="115" name="CaixaDeTexto 1"/>
          <p:cNvSpPr txBox="1">
            <a:spLocks noChangeArrowheads="1"/>
          </p:cNvSpPr>
          <p:nvPr/>
        </p:nvSpPr>
        <p:spPr bwMode="auto">
          <a:xfrm>
            <a:off x="791950" y="1340768"/>
            <a:ext cx="6084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Carga na viga de apoio do degrau:</a:t>
            </a:r>
            <a:endParaRPr lang="pt-BR" altLang="pt-BR" sz="2800" b="1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21" name="Conector de seta reta 20"/>
          <p:cNvCxnSpPr/>
          <p:nvPr/>
        </p:nvCxnSpPr>
        <p:spPr bwMode="auto">
          <a:xfrm>
            <a:off x="6434682" y="2696904"/>
            <a:ext cx="0" cy="79208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de seta reta 21"/>
          <p:cNvCxnSpPr/>
          <p:nvPr/>
        </p:nvCxnSpPr>
        <p:spPr bwMode="auto">
          <a:xfrm flipV="1">
            <a:off x="2418822" y="4005064"/>
            <a:ext cx="0" cy="126109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ixa de texto 83"/>
          <p:cNvSpPr txBox="1">
            <a:spLocks noChangeAspect="1"/>
          </p:cNvSpPr>
          <p:nvPr/>
        </p:nvSpPr>
        <p:spPr>
          <a:xfrm>
            <a:off x="2548713" y="4598652"/>
            <a:ext cx="1087183" cy="584961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433" tIns="2433" rIns="4867" bIns="2433" numCol="1" spcCol="0" rtlCol="0" fromWordArt="0" anchor="ctr" anchorCtr="0" forceAA="0" upright="1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t-BR" sz="2800" dirty="0" err="1" smtClean="0">
                <a:effectLst/>
                <a:latin typeface="Times New Roman"/>
                <a:ea typeface="Times New Roman"/>
              </a:rPr>
              <a:t>R</a:t>
            </a:r>
            <a:r>
              <a:rPr lang="pt-BR" sz="2800" baseline="-25000" dirty="0" err="1" smtClean="0">
                <a:effectLst/>
                <a:latin typeface="Times New Roman"/>
                <a:ea typeface="Times New Roman"/>
              </a:rPr>
              <a:t>viga</a:t>
            </a:r>
            <a:endParaRPr lang="pt-BR" sz="2800" dirty="0">
              <a:effectLst/>
              <a:latin typeface="Arial Unicode MS"/>
            </a:endParaRPr>
          </a:p>
        </p:txBody>
      </p:sp>
      <p:sp>
        <p:nvSpPr>
          <p:cNvPr id="25" name="CaixaDeTexto 1"/>
          <p:cNvSpPr txBox="1">
            <a:spLocks noChangeArrowheads="1"/>
          </p:cNvSpPr>
          <p:nvPr/>
        </p:nvSpPr>
        <p:spPr bwMode="auto">
          <a:xfrm>
            <a:off x="955912" y="5589240"/>
            <a:ext cx="75045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7030A0"/>
                </a:solidFill>
                <a:latin typeface="Cambria" pitchFamily="18" charset="0"/>
              </a:rPr>
              <a:t>A viga de apoio da escada em balanço deve ser dimensionada à torção.</a:t>
            </a:r>
          </a:p>
        </p:txBody>
      </p:sp>
    </p:spTree>
    <p:extLst>
      <p:ext uri="{BB962C8B-B14F-4D97-AF65-F5344CB8AC3E}">
        <p14:creationId xmlns:p14="http://schemas.microsoft.com/office/powerpoint/2010/main" val="1513260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17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endParaRPr lang="pt-BR" altLang="pt-BR" b="1" dirty="0" smtClean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d) Ação no parapeito</a:t>
            </a:r>
          </a:p>
          <a:p>
            <a:pPr algn="just"/>
            <a:endParaRPr lang="pt-BR" altLang="pt-BR" sz="2800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NBR </a:t>
            </a:r>
            <a:r>
              <a:rPr lang="pt-BR" altLang="pt-BR" sz="3200" b="1" dirty="0">
                <a:solidFill>
                  <a:srgbClr val="7030A0"/>
                </a:solidFill>
                <a:latin typeface="Cambria" pitchFamily="18" charset="0"/>
              </a:rPr>
              <a:t>6120/2019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:</a:t>
            </a:r>
            <a:endParaRPr lang="pt-BR" altLang="pt-BR" sz="3200" b="1" dirty="0">
              <a:solidFill>
                <a:srgbClr val="7030A0"/>
              </a:solidFill>
              <a:latin typeface="Cambria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892425"/>
            <a:ext cx="828230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642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18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d) Ação no parapeito</a:t>
            </a:r>
          </a:p>
          <a:p>
            <a:pPr algn="just"/>
            <a:endParaRPr lang="pt-BR" altLang="pt-BR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r>
              <a:rPr lang="pt-BR" altLang="pt-BR" b="1" dirty="0" smtClean="0">
                <a:solidFill>
                  <a:srgbClr val="7030A0"/>
                </a:solidFill>
                <a:latin typeface="Cambria" pitchFamily="18" charset="0"/>
              </a:rPr>
              <a:t>NBR </a:t>
            </a:r>
            <a:r>
              <a:rPr lang="pt-BR" altLang="pt-BR" b="1" dirty="0">
                <a:solidFill>
                  <a:srgbClr val="7030A0"/>
                </a:solidFill>
                <a:latin typeface="Cambria" pitchFamily="18" charset="0"/>
              </a:rPr>
              <a:t>6120/2019</a:t>
            </a:r>
            <a:r>
              <a:rPr lang="pt-BR" altLang="pt-BR" b="1" dirty="0" smtClean="0">
                <a:solidFill>
                  <a:srgbClr val="7030A0"/>
                </a:solidFill>
                <a:latin typeface="Cambria" pitchFamily="18" charset="0"/>
              </a:rPr>
              <a:t>:</a:t>
            </a:r>
            <a:endParaRPr lang="pt-BR" altLang="pt-BR" b="1" dirty="0">
              <a:solidFill>
                <a:srgbClr val="7030A0"/>
              </a:solidFill>
              <a:latin typeface="Cambr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8352928" cy="59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/>
          <a:stretch/>
        </p:blipFill>
        <p:spPr bwMode="auto">
          <a:xfrm>
            <a:off x="606425" y="3068960"/>
            <a:ext cx="8208912" cy="126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6"/>
            <a:ext cx="7992888" cy="87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885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19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d) Ação no parapeito</a:t>
            </a:r>
          </a:p>
          <a:p>
            <a:pPr algn="just"/>
            <a:endParaRPr lang="pt-BR" altLang="pt-BR" sz="2000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>
                <a:solidFill>
                  <a:srgbClr val="7030A0"/>
                </a:solidFill>
                <a:latin typeface="Cambria" pitchFamily="18" charset="0"/>
              </a:rPr>
              <a:t>Carga de gradil: 0,3 a 0,5 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kN/m</a:t>
            </a:r>
          </a:p>
          <a:p>
            <a:pPr algn="just"/>
            <a:endParaRPr lang="pt-BR" altLang="pt-BR" sz="1800" b="1" dirty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>
                <a:solidFill>
                  <a:srgbClr val="C00000"/>
                </a:solidFill>
                <a:latin typeface="Cambria" pitchFamily="18" charset="0"/>
              </a:rPr>
              <a:t>Parapeito </a:t>
            </a:r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como </a:t>
            </a:r>
            <a:r>
              <a:rPr lang="pt-BR" altLang="pt-BR" sz="3200" b="1" dirty="0">
                <a:solidFill>
                  <a:srgbClr val="C00000"/>
                </a:solidFill>
                <a:latin typeface="Cambria" pitchFamily="18" charset="0"/>
              </a:rPr>
              <a:t>parede: depende da espessura e da unidade de alvenaria</a:t>
            </a:r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.</a:t>
            </a:r>
          </a:p>
          <a:p>
            <a:pPr algn="just"/>
            <a:endParaRPr lang="pt-BR" altLang="pt-BR" sz="1800" b="1" dirty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Para cargas baixas, simplificadamente pode-se considerar a carga do corrimão (gradil, parapeito, etc.) somada à carga por m</a:t>
            </a:r>
            <a:r>
              <a:rPr lang="pt-BR" altLang="pt-BR" sz="3200" b="1" baseline="30000" dirty="0" smtClean="0">
                <a:solidFill>
                  <a:srgbClr val="008000"/>
                </a:solidFill>
                <a:latin typeface="Cambria" pitchFamily="18" charset="0"/>
              </a:rPr>
              <a:t>2</a:t>
            </a:r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 da laje da escada.</a:t>
            </a:r>
          </a:p>
          <a:p>
            <a:pPr algn="just"/>
            <a:endParaRPr lang="pt-BR" altLang="pt-BR" sz="1800" b="1" dirty="0">
              <a:solidFill>
                <a:srgbClr val="00800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B0F0"/>
                </a:solidFill>
                <a:latin typeface="Cambria" pitchFamily="18" charset="0"/>
              </a:rPr>
              <a:t>Se existir viga sob o parapeito, a carga pode ser considerada aplicada na viga.</a:t>
            </a:r>
            <a:endParaRPr lang="pt-BR" altLang="pt-BR" sz="3200" b="1" dirty="0">
              <a:solidFill>
                <a:srgbClr val="00B0F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51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FONTE PRINCIPAL:</a:t>
            </a:r>
          </a:p>
          <a:p>
            <a:pPr algn="ctr"/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  <a:p>
            <a:pPr algn="ctr"/>
            <a:endParaRPr lang="pt-BR" altLang="pt-BR" b="1" dirty="0" smtClean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MACHADO, C.P</a:t>
            </a:r>
            <a:r>
              <a:rPr lang="pt-BR" altLang="pt-BR" sz="28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. </a:t>
            </a:r>
            <a:r>
              <a:rPr lang="pt-BR" altLang="pt-BR" sz="2800" b="1" i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Projeto </a:t>
            </a:r>
            <a:r>
              <a:rPr lang="pt-BR" altLang="pt-BR" sz="2800" b="1" i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Estrutural de Edifícios em Concreto Armado – Escadas</a:t>
            </a:r>
            <a:r>
              <a:rPr lang="pt-BR" altLang="pt-BR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. São Paulo, FDTE/EPUSP, 1983.</a:t>
            </a:r>
          </a:p>
          <a:p>
            <a:pPr algn="just"/>
            <a:endParaRPr lang="pt-BR" altLang="pt-BR" sz="28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88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20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7.3 Tipos Usuais de Escadas</a:t>
            </a:r>
          </a:p>
          <a:p>
            <a:pPr algn="just"/>
            <a:endParaRPr lang="pt-BR" altLang="pt-BR" sz="2000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As escadas podem ser classificadas segundo tipos diferentes, sendo a formada por </a:t>
            </a:r>
            <a:r>
              <a:rPr lang="pt-BR" altLang="pt-BR" sz="3200" b="1" u="sng" dirty="0" smtClean="0">
                <a:solidFill>
                  <a:srgbClr val="7030A0"/>
                </a:solidFill>
                <a:latin typeface="Cambria" pitchFamily="18" charset="0"/>
              </a:rPr>
              <a:t>lajes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 a mais comum.</a:t>
            </a:r>
          </a:p>
          <a:p>
            <a:pPr algn="just"/>
            <a:endParaRPr lang="pt-BR" altLang="pt-BR" sz="2800" b="1" dirty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- Em Laje Armada Longitudinalmente;</a:t>
            </a:r>
            <a:endParaRPr lang="pt-BR" altLang="pt-BR" sz="3200" b="1" dirty="0">
              <a:solidFill>
                <a:srgbClr val="C00000"/>
              </a:solidFill>
              <a:latin typeface="Cambria" pitchFamily="18" charset="0"/>
            </a:endParaRPr>
          </a:p>
          <a:p>
            <a:pPr algn="just"/>
            <a:endParaRPr lang="pt-BR" altLang="pt-BR" b="1" dirty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- Em Laje Armada </a:t>
            </a:r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Transversalmente</a:t>
            </a:r>
            <a:r>
              <a:rPr lang="pt-BR" altLang="pt-BR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;</a:t>
            </a:r>
          </a:p>
          <a:p>
            <a:pPr algn="just"/>
            <a:endParaRPr lang="pt-BR" altLang="pt-BR" b="1" dirty="0" smtClean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>
                <a:solidFill>
                  <a:srgbClr val="FF00FF"/>
                </a:solidFill>
                <a:latin typeface="Cambria" pitchFamily="18" charset="0"/>
              </a:rPr>
              <a:t>- Em Laje Armada </a:t>
            </a:r>
            <a:r>
              <a:rPr lang="pt-BR" altLang="pt-BR" sz="3200" b="1" dirty="0" smtClean="0">
                <a:solidFill>
                  <a:srgbClr val="FF00FF"/>
                </a:solidFill>
                <a:latin typeface="Cambria" pitchFamily="18" charset="0"/>
              </a:rPr>
              <a:t>em Cruz (ou nas duas direções).</a:t>
            </a:r>
            <a:endParaRPr lang="pt-BR" altLang="pt-BR" sz="3200" b="1" dirty="0">
              <a:solidFill>
                <a:srgbClr val="FF00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30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21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sz="3200" b="1" dirty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endParaRPr lang="pt-BR" altLang="pt-BR" sz="1800" b="1" dirty="0" smtClean="0">
              <a:solidFill>
                <a:srgbClr val="7030A0"/>
              </a:solidFill>
              <a:latin typeface="Cambria" pitchFamily="18" charset="0"/>
            </a:endParaRPr>
          </a:p>
          <a:p>
            <a:pPr algn="just"/>
            <a:r>
              <a:rPr lang="pt-BR" altLang="pt-BR" sz="2800" b="1" dirty="0" smtClean="0">
                <a:solidFill>
                  <a:srgbClr val="C00000"/>
                </a:solidFill>
                <a:latin typeface="Cambria" pitchFamily="18" charset="0"/>
              </a:rPr>
              <a:t>A laje da escada não tem vigas de apoio nas bordas maiores, tem só nas duas bordas menores.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92" y="2648842"/>
            <a:ext cx="4931920" cy="409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33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D3D53B7F-7982-48EF-8EA9-33B8EF16231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22</a:t>
            </a:fld>
            <a:endParaRPr lang="pt-BR" altLang="pt-BR" sz="1600" smtClean="0"/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8538"/>
            <a:ext cx="8648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2771800" y="2204864"/>
            <a:ext cx="504056" cy="504056"/>
          </a:xfrm>
          <a:prstGeom prst="ellipse">
            <a:avLst/>
          </a:prstGeom>
          <a:ln w="19050">
            <a:solidFill>
              <a:srgbClr val="3333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5652120" y="3645024"/>
            <a:ext cx="504056" cy="504056"/>
          </a:xfrm>
          <a:prstGeom prst="ellipse">
            <a:avLst/>
          </a:prstGeom>
          <a:ln w="19050">
            <a:solidFill>
              <a:srgbClr val="3333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icrosoft YaHei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D3D53B7F-7982-48EF-8EA9-33B8EF16231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23</a:t>
            </a:fld>
            <a:endParaRPr lang="pt-BR" altLang="pt-BR" sz="1600" smtClean="0"/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3" y="712854"/>
            <a:ext cx="876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728321" y="3764690"/>
                <a:ext cx="3987695" cy="891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x</m:t>
                        </m:r>
                      </m:sub>
                    </m:sSub>
                    <m:r>
                      <a:rPr lang="pt-BR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pt-BR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3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t-BR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</m:t>
                            </m:r>
                            <m:r>
                              <a:rPr lang="pt-BR" sz="3200" i="0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MT Extra"/>
                              </a:rPr>
                              <m:t></m:t>
                            </m:r>
                          </m:num>
                          <m:den>
                            <m:r>
                              <a:rPr lang="pt-BR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  <a:sym typeface="Symbol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px</m:t>
                        </m:r>
                      </m:e>
                    </m:d>
                  </m:oMath>
                </a14:m>
                <a:r>
                  <a:rPr lang="pt-BR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pt-BR" sz="3200" dirty="0" err="1" smtClean="0">
                    <a:solidFill>
                      <a:schemeClr val="tx1"/>
                    </a:solidFill>
                  </a:rPr>
                  <a:t>sen</a:t>
                </a:r>
                <a:r>
                  <a:rPr lang="pt-BR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pt-BR" sz="3200" dirty="0" smtClean="0">
                    <a:solidFill>
                      <a:schemeClr val="tx1"/>
                    </a:solidFill>
                    <a:sym typeface="Symbol"/>
                  </a:rPr>
                  <a:t></a:t>
                </a:r>
                <a:endParaRPr lang="pt-B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21" y="3764690"/>
                <a:ext cx="3987695" cy="891526"/>
              </a:xfrm>
              <a:prstGeom prst="rect">
                <a:avLst/>
              </a:prstGeom>
              <a:blipFill rotWithShape="1">
                <a:blip r:embed="rId4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756132" y="4841261"/>
                <a:ext cx="3807774" cy="891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x</m:t>
                        </m:r>
                      </m:sub>
                    </m:sSub>
                    <m:r>
                      <a:rPr lang="pt-BR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pt-BR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3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t-BR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</m:t>
                            </m:r>
                            <m:r>
                              <a:rPr lang="pt-BR" sz="3200" i="0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MT Extra"/>
                              </a:rPr>
                              <m:t></m:t>
                            </m:r>
                          </m:num>
                          <m:den>
                            <m:r>
                              <a:rPr lang="pt-BR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  <a:sym typeface="Symbol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px</m:t>
                        </m:r>
                      </m:e>
                    </m:d>
                  </m:oMath>
                </a14:m>
                <a:r>
                  <a:rPr lang="pt-BR" sz="3200" dirty="0" smtClean="0">
                    <a:solidFill>
                      <a:schemeClr val="tx1"/>
                    </a:solidFill>
                  </a:rPr>
                  <a:t> cos </a:t>
                </a:r>
                <a:r>
                  <a:rPr lang="pt-BR" sz="3200" dirty="0" smtClean="0">
                    <a:solidFill>
                      <a:schemeClr val="tx1"/>
                    </a:solidFill>
                    <a:sym typeface="Symbol"/>
                  </a:rPr>
                  <a:t></a:t>
                </a:r>
                <a:endParaRPr lang="pt-B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32" y="4841261"/>
                <a:ext cx="3807774" cy="891526"/>
              </a:xfrm>
              <a:prstGeom prst="rect">
                <a:avLst/>
              </a:prstGeom>
              <a:blipFill rotWithShape="1">
                <a:blip r:embed="rId5"/>
                <a:stretch>
                  <a:fillRect r="-3040" b="-75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780315" y="5900331"/>
                <a:ext cx="3143425" cy="876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x</m:t>
                        </m:r>
                      </m:sub>
                    </m:sSub>
                    <m:r>
                      <a:rPr lang="pt-BR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200">
                            <a:solidFill>
                              <a:schemeClr val="tx1"/>
                            </a:solidFill>
                            <a:latin typeface="Cambria Math"/>
                          </a:rPr>
                          <m:t>p</m:t>
                        </m:r>
                        <m:r>
                          <a:rPr lang="pt-BR" sz="3200">
                            <a:solidFill>
                              <a:schemeClr val="tx1"/>
                            </a:solidFill>
                            <a:latin typeface="Cambria Math"/>
                            <a:sym typeface="MT Extra"/>
                          </a:rPr>
                          <m:t></m:t>
                        </m:r>
                      </m:num>
                      <m:den>
                        <m:r>
                          <a:rPr lang="pt-BR" sz="32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pt-BR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x</m:t>
                    </m:r>
                    <m:r>
                      <a:rPr lang="pt-BR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</m:oMath>
                </a14:m>
                <a:r>
                  <a:rPr lang="pt-BR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200">
                            <a:solidFill>
                              <a:schemeClr val="tx1"/>
                            </a:solidFill>
                            <a:latin typeface="Cambria Math"/>
                          </a:rPr>
                          <m:t>p</m:t>
                        </m:r>
                      </m:num>
                      <m:den>
                        <m:r>
                          <a:rPr lang="pt-BR" sz="32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pt-BR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3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pt-B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15" y="5900331"/>
                <a:ext cx="3143425" cy="8767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63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EC66F4D-AEE6-4681-9A19-3AE16E6B8BD5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24</a:t>
            </a:fld>
            <a:endParaRPr lang="pt-BR" altLang="pt-BR" sz="1600" smtClean="0"/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772939"/>
            <a:ext cx="5976937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4577" y="1412776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C00000"/>
                </a:solidFill>
              </a:rPr>
              <a:t>Machadopág</a:t>
            </a:r>
            <a:r>
              <a:rPr lang="pt-BR" dirty="0" smtClean="0">
                <a:solidFill>
                  <a:srgbClr val="C00000"/>
                </a:solidFill>
              </a:rPr>
              <a:t>. 7.25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45703" b="2753"/>
          <a:stretch/>
        </p:blipFill>
        <p:spPr bwMode="auto">
          <a:xfrm>
            <a:off x="2843808" y="4044461"/>
            <a:ext cx="4900129" cy="262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E68E79F1-A1CC-4163-8D70-6139F9828D1C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25</a:t>
            </a:fld>
            <a:endParaRPr lang="pt-BR" altLang="pt-BR" sz="1600" smtClean="0"/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" r="4053" b="6272"/>
          <a:stretch/>
        </p:blipFill>
        <p:spPr bwMode="auto">
          <a:xfrm>
            <a:off x="1017018" y="692696"/>
            <a:ext cx="745457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9512" y="7308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pág. 7.25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A74CD064-EA22-4E06-A99D-E1059F9629F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26</a:t>
            </a:fld>
            <a:endParaRPr lang="pt-BR" altLang="pt-BR" sz="1600" smtClean="0"/>
          </a:p>
        </p:txBody>
      </p:sp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52463"/>
            <a:ext cx="61912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5536" y="72819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pág. 7.26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7E36E55-5C50-44F8-9453-1963969FB906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27</a:t>
            </a:fld>
            <a:endParaRPr lang="pt-BR" altLang="pt-BR" sz="1600" smtClean="0"/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61517" y="62865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pág. 7.26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"/>
          <a:stretch/>
        </p:blipFill>
        <p:spPr bwMode="auto">
          <a:xfrm>
            <a:off x="611560" y="1268760"/>
            <a:ext cx="807741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7E36E55-5C50-44F8-9453-1963969FB906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28</a:t>
            </a:fld>
            <a:endParaRPr lang="pt-BR" altLang="pt-BR" sz="1600" smtClean="0"/>
          </a:p>
        </p:txBody>
      </p:sp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61517" y="62865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pág. 7.26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7" y="1484784"/>
            <a:ext cx="83457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002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8489A0F7-338F-4A34-A7C4-6B4DA078E59D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29</a:t>
            </a:fld>
            <a:endParaRPr lang="pt-BR" altLang="pt-BR" sz="1600" smtClean="0"/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75299"/>
            <a:ext cx="5414416" cy="57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61517" y="56750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pág. 7.27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032748" y="1375308"/>
            <a:ext cx="576065" cy="253492"/>
          </a:xfrm>
          <a:prstGeom prst="rect">
            <a:avLst/>
          </a:prstGeom>
          <a:solidFill>
            <a:schemeClr val="bg1"/>
          </a:solidFill>
        </p:spPr>
        <p:txBody>
          <a:bodyPr wrap="square" lIns="10800" tIns="3600" rIns="10800" bIns="3600" rtlCol="0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</a:rPr>
              <a:t>VE1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843808" y="1486665"/>
            <a:ext cx="432048" cy="164177"/>
          </a:xfrm>
          <a:prstGeom prst="rect">
            <a:avLst/>
          </a:prstGeom>
          <a:solidFill>
            <a:schemeClr val="bg1"/>
          </a:solidFill>
        </p:spPr>
        <p:txBody>
          <a:bodyPr wrap="square" lIns="10800" tIns="3600" rIns="10800" bIns="3600" rtlCol="0">
            <a:spAutoFit/>
          </a:bodyPr>
          <a:lstStyle/>
          <a:p>
            <a:endParaRPr lang="pt-B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7.1 Dimensões Recomendadas</a:t>
            </a:r>
          </a:p>
          <a:p>
            <a:pPr algn="just"/>
            <a:endParaRPr lang="pt-BR" altLang="pt-BR" sz="3200" b="1" dirty="0">
              <a:solidFill>
                <a:srgbClr val="3333FF"/>
              </a:solidFill>
            </a:endParaRPr>
          </a:p>
          <a:p>
            <a:pPr algn="just"/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Para uma boa funcionalidade da escada, recomenda-se:</a:t>
            </a:r>
          </a:p>
          <a:p>
            <a:pPr algn="just"/>
            <a:endParaRPr lang="pt-BR" altLang="pt-BR" b="1" dirty="0" smtClean="0">
              <a:solidFill>
                <a:srgbClr val="3333FF"/>
              </a:solidFill>
            </a:endParaRPr>
          </a:p>
          <a:p>
            <a:pPr algn="just"/>
            <a:r>
              <a:rPr lang="pt-BR" altLang="pt-BR" sz="3200" b="1" dirty="0" err="1" smtClean="0">
                <a:solidFill>
                  <a:srgbClr val="3333FF"/>
                </a:solidFill>
              </a:rPr>
              <a:t>a</a:t>
            </a:r>
            <a:r>
              <a:rPr lang="pt-BR" altLang="pt-BR" sz="3200" b="1" baseline="-25000" dirty="0" err="1" smtClean="0">
                <a:solidFill>
                  <a:srgbClr val="3333FF"/>
                </a:solidFill>
              </a:rPr>
              <a:t>e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 = 16 a 19 cm</a:t>
            </a:r>
          </a:p>
          <a:p>
            <a:pPr algn="just"/>
            <a:endParaRPr lang="pt-BR" altLang="pt-BR" b="1" dirty="0">
              <a:solidFill>
                <a:srgbClr val="3333FF"/>
              </a:solidFill>
            </a:endParaRPr>
          </a:p>
          <a:p>
            <a:pPr algn="just"/>
            <a:r>
              <a:rPr lang="pt-BR" altLang="pt-BR" sz="3200" b="1" dirty="0" smtClean="0">
                <a:solidFill>
                  <a:srgbClr val="3333FF"/>
                </a:solidFill>
              </a:rPr>
              <a:t>a</a:t>
            </a:r>
            <a:r>
              <a:rPr lang="pt-BR" altLang="pt-BR" sz="3200" b="1" baseline="-25000" dirty="0" smtClean="0">
                <a:solidFill>
                  <a:srgbClr val="3333FF"/>
                </a:solidFill>
              </a:rPr>
              <a:t>d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 </a:t>
            </a:r>
            <a:r>
              <a:rPr lang="pt-BR" altLang="pt-BR" sz="3200" b="1" dirty="0">
                <a:solidFill>
                  <a:srgbClr val="3333FF"/>
                </a:solidFill>
              </a:rPr>
              <a:t>= 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28 </a:t>
            </a:r>
            <a:r>
              <a:rPr lang="pt-BR" altLang="pt-BR" sz="3200" b="1" dirty="0">
                <a:solidFill>
                  <a:srgbClr val="3333FF"/>
                </a:solidFill>
              </a:rPr>
              <a:t>a 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30 cm</a:t>
            </a:r>
          </a:p>
          <a:p>
            <a:pPr algn="just"/>
            <a:endParaRPr lang="pt-BR" altLang="pt-BR" b="1" dirty="0">
              <a:solidFill>
                <a:srgbClr val="3333FF"/>
              </a:solidFill>
            </a:endParaRPr>
          </a:p>
          <a:p>
            <a:pPr algn="just"/>
            <a:r>
              <a:rPr lang="pt-BR" altLang="pt-BR" sz="3200" b="1" dirty="0" smtClean="0">
                <a:solidFill>
                  <a:srgbClr val="3333FF"/>
                </a:solidFill>
              </a:rPr>
              <a:t>2a</a:t>
            </a:r>
            <a:r>
              <a:rPr lang="pt-BR" altLang="pt-BR" sz="3200" b="1" baseline="-25000" dirty="0" smtClean="0">
                <a:solidFill>
                  <a:srgbClr val="3333FF"/>
                </a:solidFill>
              </a:rPr>
              <a:t>e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 + a</a:t>
            </a:r>
            <a:r>
              <a:rPr lang="pt-BR" altLang="pt-BR" sz="3200" b="1" baseline="-25000" dirty="0" smtClean="0">
                <a:solidFill>
                  <a:srgbClr val="3333FF"/>
                </a:solidFill>
              </a:rPr>
              <a:t>d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 = 61 </a:t>
            </a:r>
            <a:r>
              <a:rPr lang="pt-BR" altLang="pt-BR" sz="3200" b="1" dirty="0">
                <a:solidFill>
                  <a:srgbClr val="3333FF"/>
                </a:solidFill>
              </a:rPr>
              <a:t>a </a:t>
            </a:r>
            <a:r>
              <a:rPr lang="pt-BR" altLang="pt-BR" sz="3200" b="1" dirty="0" smtClean="0">
                <a:solidFill>
                  <a:srgbClr val="3333FF"/>
                </a:solidFill>
              </a:rPr>
              <a:t>65</a:t>
            </a:r>
          </a:p>
          <a:p>
            <a:pPr algn="just"/>
            <a:endParaRPr lang="pt-BR" altLang="pt-BR" b="1" dirty="0">
              <a:solidFill>
                <a:srgbClr val="3333FF"/>
              </a:solidFill>
            </a:endParaRPr>
          </a:p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sym typeface="Symbol"/>
              </a:rPr>
              <a:t>  30 a 33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76" y="2653908"/>
            <a:ext cx="4517450" cy="310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369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8489A0F7-338F-4A34-A7C4-6B4DA078E59D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30</a:t>
            </a:fld>
            <a:endParaRPr lang="pt-BR" altLang="pt-BR" sz="1600" smtClean="0"/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084888" y="5949950"/>
            <a:ext cx="35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5040"/>
            <a:ext cx="3289498" cy="332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660232" y="500063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pág. 7.27)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6669" y="980728"/>
            <a:ext cx="410915" cy="142134"/>
          </a:xfrm>
          <a:prstGeom prst="rect">
            <a:avLst/>
          </a:prstGeom>
          <a:solidFill>
            <a:schemeClr val="bg1"/>
          </a:solidFill>
        </p:spPr>
        <p:txBody>
          <a:bodyPr wrap="square" lIns="10800" tIns="3600" rIns="10800" bIns="3600" rtlCol="0">
            <a:spAutoFit/>
          </a:bodyPr>
          <a:lstStyle/>
          <a:p>
            <a:endParaRPr lang="pt-BR" sz="18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347831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30" y="1772816"/>
            <a:ext cx="352425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/>
          <p:cNvSpPr txBox="1"/>
          <p:nvPr/>
        </p:nvSpPr>
        <p:spPr>
          <a:xfrm rot="16200000">
            <a:off x="7275122" y="1724245"/>
            <a:ext cx="502175" cy="315047"/>
          </a:xfrm>
          <a:prstGeom prst="rect">
            <a:avLst/>
          </a:prstGeom>
          <a:solidFill>
            <a:schemeClr val="bg1"/>
          </a:solidFill>
        </p:spPr>
        <p:txBody>
          <a:bodyPr wrap="square" lIns="10800" tIns="3600" rIns="10800" bIns="3600" rtlCol="0">
            <a:sp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R</a:t>
            </a:r>
            <a:r>
              <a:rPr lang="pt-BR" sz="2000" baseline="-25000" dirty="0" smtClean="0">
                <a:solidFill>
                  <a:schemeClr val="tx1"/>
                </a:solidFill>
              </a:rPr>
              <a:t>VE1</a:t>
            </a:r>
            <a:endParaRPr lang="pt-B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89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A4D4122-108A-4629-8ED1-7888C21D99A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31</a:t>
            </a:fld>
            <a:endParaRPr lang="pt-BR" altLang="pt-BR" sz="1600" smtClean="0"/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3316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9" y="764704"/>
            <a:ext cx="85693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349" y="5085184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7.28)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A4D4122-108A-4629-8ED1-7888C21D99A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32</a:t>
            </a:fld>
            <a:endParaRPr lang="pt-BR" altLang="pt-BR" sz="1600" smtClean="0"/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3316" name="Imagem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8" b="47658"/>
          <a:stretch/>
        </p:blipFill>
        <p:spPr bwMode="auto">
          <a:xfrm>
            <a:off x="611560" y="980727"/>
            <a:ext cx="7932534" cy="37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349" y="5085184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7.28)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33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A4D4122-108A-4629-8ED1-7888C21D99A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33</a:t>
            </a:fld>
            <a:endParaRPr lang="pt-BR" altLang="pt-BR" sz="1600" smtClean="0"/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3316" name="Imagem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5" b="46627"/>
          <a:stretch/>
        </p:blipFill>
        <p:spPr bwMode="auto">
          <a:xfrm>
            <a:off x="539552" y="764704"/>
            <a:ext cx="806153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349" y="5085184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7.28)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26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A4D4122-108A-4629-8ED1-7888C21D99A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34</a:t>
            </a:fld>
            <a:endParaRPr lang="pt-BR" altLang="pt-BR" sz="1600" smtClean="0"/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3316" name="Imagem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/>
          <a:stretch/>
        </p:blipFill>
        <p:spPr bwMode="auto">
          <a:xfrm>
            <a:off x="1979712" y="620688"/>
            <a:ext cx="6577322" cy="593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3341" y="5085184"/>
            <a:ext cx="158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7.28)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7.3.2.2 Escada em Laje Armada Longitudinalmente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  <p:sp>
        <p:nvSpPr>
          <p:cNvPr id="2" name="CaixaDeTexto 1"/>
          <p:cNvSpPr txBox="1">
            <a:spLocks/>
          </p:cNvSpPr>
          <p:nvPr/>
        </p:nvSpPr>
        <p:spPr>
          <a:xfrm>
            <a:off x="5978315" y="845170"/>
            <a:ext cx="2561529" cy="3015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5114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4D76A6B-87EB-442C-AB1B-DCBF4EC7111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35</a:t>
            </a:fld>
            <a:endParaRPr lang="pt-BR" altLang="pt-BR" sz="1600" smtClean="0"/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6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7.3.2.3 Escada em Laje Armada Transversalmente</a:t>
            </a:r>
          </a:p>
          <a:p>
            <a:pPr algn="just"/>
            <a:endParaRPr lang="pt-BR" altLang="pt-BR" sz="2000" b="1" dirty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Neste caso existem vigas de apoio nas bordas maiores da laje da escada, e a laje trabalha em uma direção, a da largura.</a:t>
            </a:r>
          </a:p>
          <a:p>
            <a:pPr algn="just"/>
            <a:endParaRPr lang="pt-BR" altLang="pt-BR" sz="1800" b="1" dirty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Em escadas usuais de pequena largura </a:t>
            </a:r>
            <a:b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(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  <a:sym typeface="Symbol"/>
              </a:rPr>
              <a:t> 1,5 m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) a contribuição dos degraus pode ser desprezada.</a:t>
            </a: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Em escadas </a:t>
            </a:r>
            <a:r>
              <a:rPr lang="pt-BR" altLang="pt-BR" sz="3200" b="1" u="sng" dirty="0" smtClean="0">
                <a:solidFill>
                  <a:srgbClr val="7030A0"/>
                </a:solidFill>
                <a:latin typeface="Cambria" pitchFamily="18" charset="0"/>
              </a:rPr>
              <a:t>muito largas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, a colaboração dos degraus de concreto na resistência às tensões de compressão da flexão deve ser considerada, por motivo de economia.</a:t>
            </a:r>
            <a:endParaRPr lang="pt-BR" altLang="pt-BR" sz="3200" b="1" dirty="0">
              <a:solidFill>
                <a:srgbClr val="7030A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4D76A6B-87EB-442C-AB1B-DCBF4EC7111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36</a:t>
            </a:fld>
            <a:endParaRPr lang="pt-BR" altLang="pt-BR" sz="1600" smtClean="0"/>
          </a:p>
        </p:txBody>
      </p:sp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0728"/>
            <a:ext cx="74104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5650" y="544522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pág. 7.30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7.3.2.3 Escada em Laje Armada Transversalmente</a:t>
            </a:r>
            <a:endParaRPr lang="pt-BR" altLang="pt-BR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85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3BCD065-B342-49FA-B9D0-4728C2FA657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37</a:t>
            </a:fld>
            <a:endParaRPr lang="pt-BR" altLang="pt-BR" sz="1600" smtClean="0"/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9788" y="188640"/>
            <a:ext cx="790892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7.3.2.5 Escada em Laje Armada em Cruz</a:t>
            </a:r>
          </a:p>
          <a:p>
            <a:pPr algn="just"/>
            <a:endParaRPr lang="pt-BR" altLang="pt-BR" sz="2000" b="1" dirty="0" smtClean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</a:rPr>
              <a:t>Neste caso, a laje da escada apoia-se nos quatro lados, e não existe uma direção principal. É indicada para vãos grandes (</a:t>
            </a:r>
            <a:r>
              <a:rPr lang="pt-BR" altLang="pt-BR" sz="3200" b="1" dirty="0" smtClean="0">
                <a:solidFill>
                  <a:srgbClr val="7030A0"/>
                </a:solidFill>
                <a:latin typeface="Cambria" pitchFamily="18" charset="0"/>
                <a:sym typeface="Symbol"/>
              </a:rPr>
              <a:t> 6 m).</a:t>
            </a:r>
            <a:endParaRPr lang="pt-BR" altLang="pt-BR" sz="3200" b="1" dirty="0">
              <a:solidFill>
                <a:srgbClr val="7030A0"/>
              </a:solidFill>
              <a:latin typeface="Cambria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389746" y="2890838"/>
                <a:ext cx="2202334" cy="1114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0" smtClean="0">
                          <a:solidFill>
                            <a:schemeClr val="tx1"/>
                          </a:solidFill>
                          <a:latin typeface="Cambria Math"/>
                          <a:sym typeface="Symbol"/>
                        </a:rPr>
                        <m:t></m:t>
                      </m:r>
                      <m:r>
                        <a:rPr lang="pt-BR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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y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i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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x</m:t>
                              </m:r>
                            </m:sub>
                          </m:sSub>
                        </m:den>
                      </m:f>
                      <m:r>
                        <a:rPr lang="pt-BR" sz="32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≤2</m:t>
                      </m:r>
                    </m:oMath>
                  </m:oMathPara>
                </a14:m>
                <a:endParaRPr lang="pt-B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46" y="2890838"/>
                <a:ext cx="2202334" cy="111479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827584" y="4114815"/>
            <a:ext cx="79089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Os momentos fletores e as reações de apoio são calculados com auxílio de tabelas de lajes da “Teoria das Placas” (Bares, </a:t>
            </a:r>
            <a:r>
              <a:rPr lang="pt-BR" altLang="pt-BR" sz="3200" b="1" dirty="0" err="1" smtClean="0">
                <a:solidFill>
                  <a:srgbClr val="008000"/>
                </a:solidFill>
                <a:latin typeface="Cambria" pitchFamily="18" charset="0"/>
              </a:rPr>
              <a:t>Czerny</a:t>
            </a:r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, etc.). Duas armaduras principais são dimensionadas (</a:t>
            </a:r>
            <a:r>
              <a:rPr lang="pt-BR" altLang="pt-BR" sz="3200" b="1" dirty="0" err="1" smtClean="0">
                <a:solidFill>
                  <a:srgbClr val="008000"/>
                </a:solidFill>
                <a:latin typeface="Cambria" pitchFamily="18" charset="0"/>
              </a:rPr>
              <a:t>A</a:t>
            </a:r>
            <a:r>
              <a:rPr lang="pt-BR" altLang="pt-BR" sz="3200" b="1" baseline="-25000" dirty="0" err="1" smtClean="0">
                <a:solidFill>
                  <a:srgbClr val="008000"/>
                </a:solidFill>
                <a:latin typeface="Cambria" pitchFamily="18" charset="0"/>
              </a:rPr>
              <a:t>sx</a:t>
            </a:r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 e </a:t>
            </a:r>
            <a:r>
              <a:rPr lang="pt-BR" altLang="pt-BR" sz="3200" b="1" dirty="0" err="1" smtClean="0">
                <a:solidFill>
                  <a:srgbClr val="008000"/>
                </a:solidFill>
                <a:latin typeface="Cambria" pitchFamily="18" charset="0"/>
              </a:rPr>
              <a:t>A</a:t>
            </a:r>
            <a:r>
              <a:rPr lang="pt-BR" altLang="pt-BR" sz="3200" b="1" baseline="-25000" dirty="0" err="1" smtClean="0">
                <a:solidFill>
                  <a:srgbClr val="008000"/>
                </a:solidFill>
                <a:latin typeface="Cambria" pitchFamily="18" charset="0"/>
              </a:rPr>
              <a:t>sy</a:t>
            </a:r>
            <a:r>
              <a:rPr lang="pt-BR" altLang="pt-BR" sz="3200" b="1" dirty="0" smtClean="0">
                <a:solidFill>
                  <a:srgbClr val="008000"/>
                </a:solidFill>
                <a:latin typeface="Cambria" pitchFamily="18" charset="0"/>
              </a:rPr>
              <a:t>).</a:t>
            </a:r>
            <a:endParaRPr lang="pt-BR" altLang="pt-BR" sz="3200" b="1" dirty="0">
              <a:solidFill>
                <a:srgbClr val="008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3BCD065-B342-49FA-B9D0-4728C2FA657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38</a:t>
            </a:fld>
            <a:endParaRPr lang="pt-BR" altLang="pt-BR" sz="1600" smtClean="0"/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908720"/>
            <a:ext cx="76295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7.3.2.5 Escada em Laje Armada em Cruz</a:t>
            </a:r>
          </a:p>
        </p:txBody>
      </p:sp>
    </p:spTree>
    <p:extLst>
      <p:ext uri="{BB962C8B-B14F-4D97-AF65-F5344CB8AC3E}">
        <p14:creationId xmlns:p14="http://schemas.microsoft.com/office/powerpoint/2010/main" val="3220396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772E1EE-B2D6-4F27-8ACB-107F62CFC0BD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39</a:t>
            </a:fld>
            <a:endParaRPr lang="pt-BR" altLang="pt-BR" sz="1600" smtClean="0"/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21"/>
          <a:stretch/>
        </p:blipFill>
        <p:spPr bwMode="auto">
          <a:xfrm>
            <a:off x="1169903" y="794091"/>
            <a:ext cx="7524918" cy="535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23528" y="353838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7.38)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1907704" y="184561"/>
            <a:ext cx="7908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Escada calculada como laje:</a:t>
            </a:r>
          </a:p>
        </p:txBody>
      </p:sp>
    </p:spTree>
    <p:extLst>
      <p:ext uri="{BB962C8B-B14F-4D97-AF65-F5344CB8AC3E}">
        <p14:creationId xmlns:p14="http://schemas.microsoft.com/office/powerpoint/2010/main" val="308269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7.1 Dimensões Recomendadas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8" y="1196752"/>
            <a:ext cx="81401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424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645024"/>
            <a:ext cx="560149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1772E1EE-B2D6-4F27-8ACB-107F62CFC0BD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40</a:t>
            </a:fld>
            <a:endParaRPr lang="pt-BR" altLang="pt-BR" sz="1600" smtClean="0"/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076056" y="908720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7.38)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839788" y="188640"/>
            <a:ext cx="7908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3200" b="1" u="sng" dirty="0" smtClean="0">
                <a:solidFill>
                  <a:srgbClr val="3333FF"/>
                </a:solidFill>
                <a:latin typeface="Cambria" pitchFamily="18" charset="0"/>
              </a:rPr>
              <a:t>calculada como laje</a:t>
            </a:r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: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458965" cy="358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3F1897D-FFE9-4EE1-AC67-1A332C347488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41</a:t>
            </a:fld>
            <a:endParaRPr lang="pt-BR" altLang="pt-BR" sz="1600" smtClean="0"/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94" y="1341859"/>
            <a:ext cx="67214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19770" y="581779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7.40)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2184397" y="178284"/>
            <a:ext cx="5555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Escada em cascata: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45" y="282277"/>
            <a:ext cx="4535487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6901C21-D57F-4FF1-ADE0-CF98BBA525B9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42</a:t>
            </a:fld>
            <a:endParaRPr lang="pt-BR" altLang="pt-BR" sz="1600" smtClean="0"/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11560" y="1052736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7.40)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712935" y="218127"/>
            <a:ext cx="4075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Escada em cascata: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76481"/>
            <a:ext cx="7701160" cy="558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9908A3ED-678F-439B-A558-D917A7933152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43</a:t>
            </a:fld>
            <a:endParaRPr lang="pt-BR" altLang="pt-BR" sz="1600" smtClean="0"/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60232" y="725795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7.40)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2184397" y="178284"/>
            <a:ext cx="55559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Escada em cascata: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1268760"/>
            <a:ext cx="6699019" cy="493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BA4C627-7E21-4580-933C-FAC4A0FE5E9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44</a:t>
            </a:fld>
            <a:endParaRPr lang="pt-BR" altLang="pt-BR" sz="1600" smtClean="0"/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39552" y="869811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7.42)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539552" y="178283"/>
            <a:ext cx="38926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Exemplo de Escada: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8283"/>
            <a:ext cx="4751387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BA4C627-7E21-4580-933C-FAC4A0FE5E9B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45</a:t>
            </a:fld>
            <a:endParaRPr lang="pt-BR" altLang="pt-BR" sz="1600" smtClean="0"/>
          </a:p>
        </p:txBody>
      </p:sp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07637" y="1484784"/>
            <a:ext cx="187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(Machado, pág. 7.42)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539552" y="178283"/>
            <a:ext cx="38926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Exemplo de</a:t>
            </a:r>
          </a:p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Escada: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308304" y="3789040"/>
            <a:ext cx="216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3222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F603DFE4-0046-4812-AE0F-082F27107E8F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46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1507" name="Picture 2" descr="C:\Disciplinas\Sistemas Estruturais\Varios\Fotos\Construcoes\Edificio 2\Escad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"/>
          <a:stretch>
            <a:fillRect/>
          </a:stretch>
        </p:blipFill>
        <p:spPr bwMode="auto">
          <a:xfrm>
            <a:off x="971600" y="908720"/>
            <a:ext cx="746102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95536" y="257175"/>
            <a:ext cx="8568952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de edifício com lajes maciças apoiadas em vigas.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299BF647-1CEC-4B5B-9E6B-6236B3F6DD9A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47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2532" name="Picture 3" descr="C:\Disciplinas\Sistemas Estruturais\Varios\Fotos\Construcoes\Edificio 2\Escad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"/>
          <a:stretch>
            <a:fillRect/>
          </a:stretch>
        </p:blipFill>
        <p:spPr bwMode="auto">
          <a:xfrm>
            <a:off x="1051306" y="908719"/>
            <a:ext cx="7409126" cy="53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257175"/>
            <a:ext cx="8568952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de edifício com lajes maciças apoiadas em vigas.</a:t>
            </a:r>
          </a:p>
        </p:txBody>
      </p:sp>
    </p:spTree>
    <p:extLst>
      <p:ext uri="{BB962C8B-B14F-4D97-AF65-F5344CB8AC3E}">
        <p14:creationId xmlns:p14="http://schemas.microsoft.com/office/powerpoint/2010/main" val="19473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F603DFE4-0046-4812-AE0F-082F27107E8F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48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1508" name="Picture 3" descr="C:\Disciplinas\Sistemas Estruturais\Varios\Fotos\Construcoes\Edificio 2\Escada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3" y="908720"/>
            <a:ext cx="748061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257175"/>
            <a:ext cx="8568952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de edifício com lajes maciças apoiadas em vigas.</a:t>
            </a:r>
          </a:p>
        </p:txBody>
      </p:sp>
    </p:spTree>
    <p:extLst>
      <p:ext uri="{BB962C8B-B14F-4D97-AF65-F5344CB8AC3E}">
        <p14:creationId xmlns:p14="http://schemas.microsoft.com/office/powerpoint/2010/main" val="14953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299BF647-1CEC-4B5B-9E6B-6236B3F6DD9A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49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2531" name="Picture 2" descr="C:\Disciplinas\Sistemas Estruturais\Varios\Fotos\Construcoes\Edificio 2\Escad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32" y="908719"/>
            <a:ext cx="7446399" cy="54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257175"/>
            <a:ext cx="8568952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de edifício com lajes maciças apoiadas em vigas.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5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7.1 Dimensões Recomendadas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196752"/>
            <a:ext cx="802100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774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50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37" y="674694"/>
            <a:ext cx="7482408" cy="561180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2413" y="6294275"/>
            <a:ext cx="410445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51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1" y="723392"/>
            <a:ext cx="7410400" cy="55578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2413" y="6294275"/>
            <a:ext cx="410445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52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44624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"/>
          <a:stretch/>
        </p:blipFill>
        <p:spPr>
          <a:xfrm>
            <a:off x="2581666" y="620688"/>
            <a:ext cx="4385949" cy="568743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2413" y="6294275"/>
            <a:ext cx="410445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0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53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85" y="608855"/>
            <a:ext cx="4608512" cy="614660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62365" y="5924301"/>
            <a:ext cx="2281635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54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38" y="692696"/>
            <a:ext cx="7458405" cy="559380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2413" y="6294275"/>
            <a:ext cx="410445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55</a:t>
            </a:fld>
            <a:endParaRPr lang="pt-BR" altLang="pt-BR" sz="1600" dirty="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5183" y="597558"/>
            <a:ext cx="3109726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>
          <a:xfrm>
            <a:off x="3563888" y="228267"/>
            <a:ext cx="4464496" cy="572562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99542" y="5943627"/>
            <a:ext cx="199318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56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5" y="692696"/>
            <a:ext cx="7488832" cy="561662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2413" y="6294275"/>
            <a:ext cx="410445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57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8" y="692696"/>
            <a:ext cx="4515966" cy="6021288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92281" y="5805264"/>
            <a:ext cx="2051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58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14" y="620688"/>
            <a:ext cx="4520454" cy="602727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92281" y="5805264"/>
            <a:ext cx="2051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59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15" y="718948"/>
            <a:ext cx="4512852" cy="6017136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92281" y="5805264"/>
            <a:ext cx="2051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6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7.1 Dimensões Recomendadas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9788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84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60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28649"/>
            <a:ext cx="4532219" cy="604295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92281" y="5805264"/>
            <a:ext cx="205172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1800" dirty="0" smtClean="0">
                <a:solidFill>
                  <a:srgbClr val="3333FF"/>
                </a:solidFill>
                <a:latin typeface="Cambria" pitchFamily="18" charset="0"/>
              </a:rPr>
              <a:t>(Foto de Cortesia)</a:t>
            </a:r>
            <a:endParaRPr lang="pt-BR" altLang="pt-BR" sz="1800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61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80312" y="4725144"/>
            <a:ext cx="13681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3336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78010" cy="45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96336" y="4653136"/>
            <a:ext cx="1440160" cy="722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4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62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5" y="1196751"/>
            <a:ext cx="6042971" cy="551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8393"/>
            <a:ext cx="4608512" cy="39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34" y="638393"/>
            <a:ext cx="2598470" cy="593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63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131840" y="116632"/>
            <a:ext cx="2664296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607338" cy="475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4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64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36712"/>
            <a:ext cx="889234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96336" y="4509120"/>
            <a:ext cx="1475518" cy="645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85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65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54" y="692696"/>
            <a:ext cx="645757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0"/>
          <a:stretch/>
        </p:blipFill>
        <p:spPr bwMode="auto">
          <a:xfrm>
            <a:off x="4788024" y="4021779"/>
            <a:ext cx="3454819" cy="271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66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44624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8" y="522949"/>
            <a:ext cx="6413114" cy="499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95491"/>
            <a:ext cx="1519040" cy="33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67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02" y="620688"/>
            <a:ext cx="5383188" cy="339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54" y="4538165"/>
            <a:ext cx="5307466" cy="165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68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664915" y="116632"/>
            <a:ext cx="6219453" cy="43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Edifício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2" y="980728"/>
            <a:ext cx="808022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2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CE02991B-A07F-4273-840A-69CC369B406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69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3555" name="Picture 2" descr="C:\Disciplinas\Sistemas Estruturais\Varios\Fotos\Construcoes\Disc 1\MVC-00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Disciplinas\Sistemas Estruturais\Varios\Fotos\Construcoes\Disc 1\MVC-00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004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5304556" y="247650"/>
            <a:ext cx="3731940" cy="209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pt-BR" altLang="pt-BR" sz="2100" b="1" dirty="0">
                <a:solidFill>
                  <a:srgbClr val="3333FF"/>
                </a:solidFill>
                <a:latin typeface="Cambria" pitchFamily="18" charset="0"/>
              </a:rPr>
              <a:t>Escada de concreto armada longitudinalmente.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100" b="1" dirty="0" smtClean="0">
                <a:solidFill>
                  <a:srgbClr val="3333FF"/>
                </a:solidFill>
                <a:latin typeface="Cambria" pitchFamily="18" charset="0"/>
              </a:rPr>
              <a:t>Vistas </a:t>
            </a:r>
            <a:r>
              <a:rPr lang="pt-BR" altLang="pt-BR" sz="2100" b="1" dirty="0">
                <a:solidFill>
                  <a:srgbClr val="3333FF"/>
                </a:solidFill>
                <a:latin typeface="Cambria" pitchFamily="18" charset="0"/>
              </a:rPr>
              <a:t>de vigas internas para apoio de lajes, escada e paredes do pavimento superior de </a:t>
            </a:r>
            <a:r>
              <a:rPr lang="pt-BR" altLang="pt-BR" sz="2100" b="1" dirty="0" smtClean="0">
                <a:solidFill>
                  <a:srgbClr val="3333FF"/>
                </a:solidFill>
                <a:latin typeface="Cambria" pitchFamily="18" charset="0"/>
              </a:rPr>
              <a:t>um sobrado</a:t>
            </a:r>
            <a:r>
              <a:rPr lang="pt-BR" altLang="pt-BR" sz="2100" b="1" dirty="0" smtClean="0">
                <a:solidFill>
                  <a:srgbClr val="3333FF"/>
                </a:solidFill>
                <a:latin typeface="Cambria" pitchFamily="18" charset="0"/>
              </a:rPr>
              <a:t>.</a:t>
            </a:r>
            <a:endParaRPr lang="pt-BR" altLang="pt-BR" sz="2100" b="1" dirty="0" smtClean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7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246063"/>
            <a:ext cx="79089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sz="3200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endParaRPr lang="pt-BR" altLang="pt-BR" sz="3200" b="1" dirty="0">
              <a:solidFill>
                <a:srgbClr val="3333FF"/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a) Peso próprio (g </a:t>
            </a:r>
            <a:r>
              <a:rPr lang="pt-BR" altLang="pt-BR" sz="3200" b="1" dirty="0">
                <a:solidFill>
                  <a:srgbClr val="C00000"/>
                </a:solidFill>
                <a:latin typeface="Cambria" pitchFamily="18" charset="0"/>
              </a:rPr>
              <a:t>ou </a:t>
            </a:r>
            <a:r>
              <a:rPr lang="pt-BR" altLang="pt-BR" sz="3200" b="1" dirty="0" err="1">
                <a:solidFill>
                  <a:srgbClr val="C00000"/>
                </a:solidFill>
                <a:latin typeface="Cambria" pitchFamily="18" charset="0"/>
              </a:rPr>
              <a:t>g</a:t>
            </a:r>
            <a:r>
              <a:rPr lang="pt-BR" altLang="pt-BR" sz="3200" b="1" baseline="-25000" dirty="0" err="1">
                <a:solidFill>
                  <a:srgbClr val="C00000"/>
                </a:solidFill>
                <a:latin typeface="Cambria" pitchFamily="18" charset="0"/>
              </a:rPr>
              <a:t>i</a:t>
            </a:r>
            <a:r>
              <a:rPr lang="pt-BR" altLang="pt-BR" sz="3200" b="1" dirty="0" smtClean="0">
                <a:solidFill>
                  <a:srgbClr val="C00000"/>
                </a:solidFill>
                <a:latin typeface="Cambria" pitchFamily="18" charset="0"/>
              </a:rPr>
              <a:t>)</a:t>
            </a:r>
          </a:p>
          <a:p>
            <a:pPr algn="just"/>
            <a:endParaRPr lang="pt-BR" altLang="pt-BR" sz="32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Laje mais o enchimento variável.</a:t>
            </a:r>
          </a:p>
          <a:p>
            <a:pPr algn="just"/>
            <a:endParaRPr lang="pt-BR" altLang="pt-BR" sz="3200" b="1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algn="just"/>
            <a:r>
              <a:rPr lang="pt-BR" altLang="pt-BR" sz="3200" b="1" dirty="0" smtClean="0">
                <a:solidFill>
                  <a:srgbClr val="00B050"/>
                </a:solidFill>
                <a:latin typeface="Cambria" pitchFamily="18" charset="0"/>
              </a:rPr>
              <a:t>Geralmente é avaliado por m</a:t>
            </a:r>
            <a:r>
              <a:rPr lang="pt-BR" altLang="pt-BR" sz="3200" b="1" baseline="30000" dirty="0" smtClean="0">
                <a:solidFill>
                  <a:srgbClr val="00B050"/>
                </a:solidFill>
                <a:latin typeface="Cambria" pitchFamily="18" charset="0"/>
              </a:rPr>
              <a:t>2</a:t>
            </a:r>
            <a:r>
              <a:rPr lang="pt-BR" altLang="pt-BR" sz="3200" b="1" dirty="0" smtClean="0">
                <a:solidFill>
                  <a:srgbClr val="00B050"/>
                </a:solidFill>
                <a:latin typeface="Cambria" pitchFamily="18" charset="0"/>
              </a:rPr>
              <a:t> de projeção horizontal.</a:t>
            </a:r>
          </a:p>
        </p:txBody>
      </p:sp>
    </p:spTree>
    <p:extLst>
      <p:ext uri="{BB962C8B-B14F-4D97-AF65-F5344CB8AC3E}">
        <p14:creationId xmlns:p14="http://schemas.microsoft.com/office/powerpoint/2010/main" val="3665673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4EEC5DEA-59E3-42F4-A4D0-375622C6019B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70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197893" y="158381"/>
            <a:ext cx="7056784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Detalhe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da escada </a:t>
            </a:r>
            <a:r>
              <a:rPr lang="pt-BR" altLang="pt-BR" sz="2400" b="1" dirty="0" smtClean="0">
                <a:solidFill>
                  <a:srgbClr val="3333FF"/>
                </a:solidFill>
                <a:latin typeface="Cambria" pitchFamily="18" charset="0"/>
              </a:rPr>
              <a:t>armada longitudinalmente</a:t>
            </a:r>
            <a:endParaRPr lang="pt-BR" altLang="pt-BR" sz="2400" b="1" dirty="0">
              <a:solidFill>
                <a:srgbClr val="3333FF"/>
              </a:solidFill>
              <a:latin typeface="Cambria" pitchFamily="18" charset="0"/>
            </a:endParaRPr>
          </a:p>
        </p:txBody>
      </p:sp>
      <p:pic>
        <p:nvPicPr>
          <p:cNvPr id="24580" name="Picture 3" descr="C:\Disciplinas\Sistemas Estruturais\Varios\Fotos\Construcoes\Disc 2\MVC-042F.JP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9525" b="529"/>
          <a:stretch>
            <a:fillRect/>
          </a:stretch>
        </p:blipFill>
        <p:spPr bwMode="auto">
          <a:xfrm>
            <a:off x="1521457" y="826393"/>
            <a:ext cx="6480720" cy="57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 descr="C:\Disciplinas\Sistemas Estruturais\Varios\Fotos\Construcoes\Disc 2\MVC-02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167" r="3125" b="4167"/>
          <a:stretch>
            <a:fillRect/>
          </a:stretch>
        </p:blipFill>
        <p:spPr bwMode="auto">
          <a:xfrm>
            <a:off x="1239521" y="939577"/>
            <a:ext cx="702499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C4B24F5-F5E1-4664-B695-0E122E70D51D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71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11560" y="230389"/>
            <a:ext cx="8280919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Escada de sobrado </a:t>
            </a:r>
            <a:r>
              <a:rPr lang="pt-BR" altLang="pt-BR" sz="2400" b="1" dirty="0" smtClean="0">
                <a:solidFill>
                  <a:srgbClr val="3333FF"/>
                </a:solidFill>
                <a:latin typeface="Cambria" pitchFamily="18" charset="0"/>
              </a:rPr>
              <a:t>de concreto longitudinalmente</a:t>
            </a:r>
            <a:endParaRPr lang="pt-BR" altLang="pt-BR" sz="2400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4FD742F8-A233-47A6-A570-8398AFC3EC49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72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6627" name="Picture 2" descr="C:\Disciplinas\Sistemas Estruturais\Varios\Fotos\Escada\Escad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/>
          <a:stretch>
            <a:fillRect/>
          </a:stretch>
        </p:blipFill>
        <p:spPr bwMode="auto">
          <a:xfrm>
            <a:off x="2702669" y="836712"/>
            <a:ext cx="390182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1259632" y="188640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None/>
            </a:pPr>
            <a:r>
              <a:rPr lang="pt-BR" altLang="pt-BR" sz="2400" b="1" dirty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2400" b="1" dirty="0" smtClean="0">
                <a:solidFill>
                  <a:srgbClr val="3333FF"/>
                </a:solidFill>
                <a:latin typeface="Cambria" pitchFamily="18" charset="0"/>
              </a:rPr>
              <a:t>armada longitudinalmente</a:t>
            </a:r>
            <a:endParaRPr lang="pt-BR" altLang="pt-BR" sz="2400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04689134-800B-4715-A7D4-29B952128587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73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7651" name="Picture 2" descr="C:\Disciplinas\Sistemas Estruturais\Varios\Fotos\Construcoes\Disc 1\MVC-013F.JPG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3" y="404664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C:\Disciplinas\Sistemas Estruturais\Varios\Fotos\Construcoes\Disc 1\MVC-014F.JPG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432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5796136" y="476672"/>
            <a:ext cx="3429000" cy="138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100" b="1" dirty="0" smtClean="0">
                <a:solidFill>
                  <a:srgbClr val="3333FF"/>
                </a:solidFill>
                <a:latin typeface="Cambria" pitchFamily="18" charset="0"/>
              </a:rPr>
              <a:t>Escada </a:t>
            </a:r>
            <a:r>
              <a:rPr lang="pt-BR" altLang="pt-BR" sz="2100" b="1" dirty="0">
                <a:solidFill>
                  <a:srgbClr val="3333FF"/>
                </a:solidFill>
                <a:latin typeface="Cambria" pitchFamily="18" charset="0"/>
              </a:rPr>
              <a:t>com degraus em balanço feitos de peças pré-fabricadas de </a:t>
            </a:r>
            <a:r>
              <a:rPr lang="pt-BR" altLang="pt-BR" sz="2100" b="1" dirty="0" smtClean="0">
                <a:solidFill>
                  <a:srgbClr val="3333FF"/>
                </a:solidFill>
                <a:latin typeface="Cambria" pitchFamily="18" charset="0"/>
              </a:rPr>
              <a:t>concreto</a:t>
            </a:r>
            <a:endParaRPr lang="pt-BR" altLang="pt-BR" sz="2100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523B2605-302A-46E3-985C-A96A5A644546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74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8675" name="Picture 2" descr="C:\Disciplinas\Sistemas Estruturais\Varios\Fotos\Construcoes\Disc 3\MVC-02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2925"/>
          <a:stretch/>
        </p:blipFill>
        <p:spPr bwMode="auto">
          <a:xfrm>
            <a:off x="467544" y="404664"/>
            <a:ext cx="39624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C:\Disciplinas\Sistemas Estruturais\Varios\Fotos\Construcoes\Disc 3\MVC-02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4932040" y="260648"/>
            <a:ext cx="3657600" cy="11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Detalhe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dos degraus </a:t>
            </a: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de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escada apoiados em viga no </a:t>
            </a: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centro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3" descr="C:\Disciplinas\Sistemas Estruturais\Varios\Fotos\Construcoes\Disc 3\MVC-031F.JPG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89" y="3356992"/>
            <a:ext cx="3982211" cy="298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F94C50DD-CDB6-4FD5-A671-80391BFA73B1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75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9699" name="Picture 2" descr="C:\Disciplinas\Sistemas Estruturais\Varios\Fotos\Construcoes\Disc 3\MVC-03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4614"/>
          <a:stretch/>
        </p:blipFill>
        <p:spPr bwMode="auto">
          <a:xfrm>
            <a:off x="395536" y="463302"/>
            <a:ext cx="445388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20072" y="404664"/>
            <a:ext cx="3657600" cy="11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Detalhe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dos degraus </a:t>
            </a: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de </a:t>
            </a:r>
            <a:r>
              <a:rPr lang="pt-BR" altLang="pt-BR" sz="2200" b="1" dirty="0">
                <a:solidFill>
                  <a:srgbClr val="3333FF"/>
                </a:solidFill>
                <a:latin typeface="Cambria" pitchFamily="18" charset="0"/>
              </a:rPr>
              <a:t>escada apoiados em viga no </a:t>
            </a:r>
            <a:r>
              <a:rPr lang="pt-BR" altLang="pt-BR" sz="2200" b="1" dirty="0" smtClean="0">
                <a:solidFill>
                  <a:srgbClr val="3333FF"/>
                </a:solidFill>
                <a:latin typeface="Cambria" pitchFamily="18" charset="0"/>
              </a:rPr>
              <a:t>centro</a:t>
            </a:r>
            <a:endParaRPr lang="pt-BR" altLang="pt-BR" sz="2200" b="1" dirty="0">
              <a:solidFill>
                <a:srgbClr val="3333F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FF34F37-7823-4A87-A89D-7D608239D0E5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76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1363191" y="6021288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(http://www.habitissimo.com.br/orcamentos/rio-de-janeiro/rio-de-janeiro/escada-pre-fabricada-5)</a:t>
            </a:r>
          </a:p>
        </p:txBody>
      </p:sp>
      <p:pic>
        <p:nvPicPr>
          <p:cNvPr id="30724" name="Picture 2" descr="http://static.habitissimo.com.br/photos/quotation/big/02-152820_152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4"/>
            <a:ext cx="7488882" cy="561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98458A57-574E-4FCB-AE67-D652400CA936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77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1373762" y="5901113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(http://www.habitissimo.com.br/orcamentos/rio-de-janeiro/rio-de-janeiro/escada-pre-fabricada-5)</a:t>
            </a:r>
          </a:p>
        </p:txBody>
      </p:sp>
      <p:pic>
        <p:nvPicPr>
          <p:cNvPr id="31748" name="Picture 2" descr="http://static.habitissimo.com.br/photos/quotation/big/01-152819_152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548679"/>
            <a:ext cx="7090924" cy="531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0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37AE501C-F826-4E30-BB02-DB2C51EA93FF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78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2771" name="Picture 2" descr="http://4.bp.blogspot.com/-mcquRQkicck/U6y-P4R-HJI/AAAAAAAAAFQ/VSYm8AEgP2g/s1600/lumin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1138"/>
            <a:ext cx="7993063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tângulo 2"/>
          <p:cNvSpPr>
            <a:spLocks noChangeArrowheads="1"/>
          </p:cNvSpPr>
          <p:nvPr/>
        </p:nvSpPr>
        <p:spPr bwMode="auto">
          <a:xfrm>
            <a:off x="2771800" y="6308725"/>
            <a:ext cx="3175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(http</a:t>
            </a:r>
            <a:r>
              <a:rPr lang="pt-BR" altLang="pt-BR" sz="1600" dirty="0">
                <a:solidFill>
                  <a:srgbClr val="3333FF"/>
                </a:solidFill>
                <a:latin typeface="+mn-lt"/>
              </a:rPr>
              <a:t>://delescadas.blogspot.com.br</a:t>
            </a:r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/)</a:t>
            </a:r>
            <a:endParaRPr lang="pt-BR" altLang="pt-BR" sz="16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0C0E722D-CC20-4DE4-9B8C-C7027C158411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79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3795" name="Picture 2" descr="http://2.bp.blogspot.com/-OEv6IowGy50/U6y-xknYydI/AAAAAAAAAFY/9349rD_rwJo/s1600/Concre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18" y="469751"/>
            <a:ext cx="7424706" cy="557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2883753" y="6139448"/>
            <a:ext cx="3142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(http</a:t>
            </a:r>
            <a:r>
              <a:rPr lang="pt-BR" altLang="pt-BR" sz="1600" dirty="0">
                <a:solidFill>
                  <a:srgbClr val="3333FF"/>
                </a:solidFill>
                <a:latin typeface="+mn-lt"/>
              </a:rPr>
              <a:t>://delescadas.blogspot.com.br</a:t>
            </a:r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/)</a:t>
            </a:r>
            <a:endParaRPr lang="pt-BR" altLang="pt-BR" sz="16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8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a) Peso próprio (g </a:t>
            </a:r>
            <a:r>
              <a:rPr lang="pt-BR" altLang="pt-BR" b="1" dirty="0">
                <a:solidFill>
                  <a:srgbClr val="C00000"/>
                </a:solidFill>
                <a:latin typeface="Cambria" pitchFamily="18" charset="0"/>
              </a:rPr>
              <a:t>ou </a:t>
            </a:r>
            <a:r>
              <a:rPr lang="pt-BR" altLang="pt-BR" b="1" dirty="0" err="1">
                <a:solidFill>
                  <a:srgbClr val="C00000"/>
                </a:solidFill>
                <a:latin typeface="Cambria" pitchFamily="18" charset="0"/>
              </a:rPr>
              <a:t>g</a:t>
            </a:r>
            <a:r>
              <a:rPr lang="pt-BR" altLang="pt-BR" b="1" baseline="-25000" dirty="0" err="1">
                <a:solidFill>
                  <a:srgbClr val="C00000"/>
                </a:solidFill>
                <a:latin typeface="Cambria" pitchFamily="18" charset="0"/>
              </a:rPr>
              <a:t>i</a:t>
            </a:r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22042" cy="55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525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611B4F9D-65C8-4F5D-A8BF-0755A55F5306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80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4819" name="Picture 4" descr="http://4.bp.blogspot.com/-bD9x9Gi61Vw/U6y_EnE5RYI/AAAAAAAAAFw/mz0ue44JyL4/s1600/Concre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141663"/>
            <a:ext cx="4608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 descr="http://2.bp.blogspot.com/-GQjbPowf7tU/U6y-zdTD9bI/AAAAAAAAAFg/BrHA4XP0ZWk/s1600/Concre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968552" cy="372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1043608" y="6188075"/>
            <a:ext cx="3142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(http</a:t>
            </a:r>
            <a:r>
              <a:rPr lang="pt-BR" altLang="pt-BR" sz="1600" dirty="0">
                <a:solidFill>
                  <a:srgbClr val="3333FF"/>
                </a:solidFill>
                <a:latin typeface="+mn-lt"/>
              </a:rPr>
              <a:t>://delescadas.blogspot.com.br</a:t>
            </a:r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/)</a:t>
            </a:r>
            <a:endParaRPr lang="pt-BR" altLang="pt-BR" sz="16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ECE2B927-8118-4CDC-AD75-95429B23028E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81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5843" name="Picture 2" descr="http://4.bp.blogspot.com/-iMmFEIhjf0w/U6y-7twxbkI/AAAAAAAAAFo/fJw4axcboGI/s1600/Concr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10" y="476248"/>
            <a:ext cx="7344816" cy="55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2771800" y="6021288"/>
            <a:ext cx="3142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(http</a:t>
            </a:r>
            <a:r>
              <a:rPr lang="pt-BR" altLang="pt-BR" sz="1600" dirty="0">
                <a:solidFill>
                  <a:srgbClr val="3333FF"/>
                </a:solidFill>
                <a:latin typeface="+mn-lt"/>
              </a:rPr>
              <a:t>://delescadas.blogspot.com.br</a:t>
            </a:r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/)</a:t>
            </a:r>
            <a:endParaRPr lang="pt-BR" altLang="pt-BR" sz="16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4FD079CE-2CB5-4E30-970D-C855C6E39B98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82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6867" name="Picture 4" descr="http://2.bp.blogspot.com/-TZg7Ur9ZpCI/UzVuEIYa5lI/AAAAAAAAAEU/qpwGSvm-SDM/s1600/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332656"/>
            <a:ext cx="7970837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0E9D2C46-2A42-4371-B1C3-0EEB999BCDD2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83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7891" name="Picture 2" descr="http://4.bp.blogspot.com/-kMBEc8NxsLA/Uw9zM0bVITI/AAAAAAAAADw/5OwpcPPWxr4/s1600/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234060" cy="61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2D03007D-E63F-4BAC-97FA-4CA7CD22FCD0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84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8915" name="Picture 2" descr="http://3.bp.blogspot.com/-JGSwOT8vMq4/Uw9zMmHz3lI/AAAAAAAAADo/gBynj8_X7d8/s1600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4488"/>
            <a:ext cx="7858191" cy="58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B8B0C8E6-0677-4259-85AC-EA0FB64E2720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85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1"/>
            <a:ext cx="7659179" cy="511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Retângulo 2"/>
          <p:cNvSpPr>
            <a:spLocks noChangeArrowheads="1"/>
          </p:cNvSpPr>
          <p:nvPr/>
        </p:nvSpPr>
        <p:spPr bwMode="auto">
          <a:xfrm>
            <a:off x="1475656" y="6095831"/>
            <a:ext cx="6337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(http</a:t>
            </a:r>
            <a:r>
              <a:rPr lang="pt-BR" altLang="pt-BR" sz="1600" dirty="0">
                <a:solidFill>
                  <a:srgbClr val="3333FF"/>
                </a:solidFill>
                <a:latin typeface="+mn-lt"/>
              </a:rPr>
              <a:t>://www.altoqi.com.br/</a:t>
            </a:r>
            <a:r>
              <a:rPr lang="pt-BR" altLang="pt-BR" sz="1600" dirty="0">
                <a:solidFill>
                  <a:srgbClr val="FF00FF"/>
                </a:solidFill>
                <a:latin typeface="+mn-lt"/>
              </a:rPr>
              <a:t>eberick</a:t>
            </a:r>
            <a:r>
              <a:rPr lang="pt-BR" altLang="pt-BR" sz="1600" dirty="0">
                <a:solidFill>
                  <a:srgbClr val="3333FF"/>
                </a:solidFill>
                <a:latin typeface="+mn-lt"/>
              </a:rPr>
              <a:t>/v8/comercial/hotsite</a:t>
            </a:r>
            <a:r>
              <a:rPr lang="pt-BR" altLang="pt-BR" sz="1600" dirty="0" smtClean="0">
                <a:solidFill>
                  <a:srgbClr val="3333FF"/>
                </a:solidFill>
                <a:latin typeface="+mn-lt"/>
              </a:rPr>
              <a:t>/)</a:t>
            </a:r>
            <a:endParaRPr lang="pt-BR" altLang="pt-BR" sz="16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C023EC86-8D34-4DE8-A0AF-694A6C27B345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86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3" y="404813"/>
            <a:ext cx="4728395" cy="556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2618"/>
            <a:ext cx="3653408" cy="55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Retângulo 2"/>
          <p:cNvSpPr>
            <a:spLocks noChangeArrowheads="1"/>
          </p:cNvSpPr>
          <p:nvPr/>
        </p:nvSpPr>
        <p:spPr bwMode="auto">
          <a:xfrm>
            <a:off x="1042988" y="6083300"/>
            <a:ext cx="669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800" dirty="0" smtClean="0">
                <a:solidFill>
                  <a:srgbClr val="3333FF"/>
                </a:solidFill>
              </a:rPr>
              <a:t>(http</a:t>
            </a:r>
            <a:r>
              <a:rPr lang="pt-BR" altLang="pt-BR" sz="1800" dirty="0">
                <a:solidFill>
                  <a:srgbClr val="3333FF"/>
                </a:solidFill>
              </a:rPr>
              <a:t>://</a:t>
            </a:r>
            <a:r>
              <a:rPr lang="pt-BR" altLang="pt-BR" sz="1800" dirty="0" smtClean="0">
                <a:solidFill>
                  <a:srgbClr val="3333FF"/>
                </a:solidFill>
              </a:rPr>
              <a:t>casa.abril.com.br/materia/13-escadas-de-beleza-escultural#7)</a:t>
            </a:r>
            <a:endParaRPr lang="pt-BR" altLang="pt-BR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49F07F67-5F6A-4491-935D-EE3C2DFB0359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87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Paulo\Disciplinas\Concr III\Varios\Escadas\DSC01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6627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2"/>
          <p:cNvSpPr>
            <a:spLocks noChangeArrowheads="1"/>
          </p:cNvSpPr>
          <p:nvPr/>
        </p:nvSpPr>
        <p:spPr bwMode="auto">
          <a:xfrm>
            <a:off x="1042988" y="6083300"/>
            <a:ext cx="669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800" dirty="0" smtClean="0">
                <a:solidFill>
                  <a:srgbClr val="3333FF"/>
                </a:solidFill>
              </a:rPr>
              <a:t>(Foto de Cortesia)</a:t>
            </a:r>
            <a:endParaRPr lang="pt-BR" altLang="pt-BR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ECD68B87-31A8-4AD5-84A0-27F95D5C7D62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88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Paulo\Disciplinas\Concr III\Varios\Escadas\DSC01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2513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2"/>
          <p:cNvSpPr>
            <a:spLocks noChangeArrowheads="1"/>
          </p:cNvSpPr>
          <p:nvPr/>
        </p:nvSpPr>
        <p:spPr bwMode="auto">
          <a:xfrm>
            <a:off x="1186706" y="6229052"/>
            <a:ext cx="669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800" dirty="0" smtClean="0">
                <a:solidFill>
                  <a:srgbClr val="3333FF"/>
                </a:solidFill>
              </a:rPr>
              <a:t>(Foto de Cortesia)</a:t>
            </a:r>
            <a:endParaRPr lang="pt-BR" altLang="pt-BR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ECD68B87-31A8-4AD5-84A0-27F95D5C7D62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89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4" name="Retângulo 2"/>
          <p:cNvSpPr>
            <a:spLocks noChangeArrowheads="1"/>
          </p:cNvSpPr>
          <p:nvPr/>
        </p:nvSpPr>
        <p:spPr bwMode="auto">
          <a:xfrm>
            <a:off x="1258714" y="6174051"/>
            <a:ext cx="6697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800" dirty="0" smtClean="0">
                <a:solidFill>
                  <a:srgbClr val="3333FF"/>
                </a:solidFill>
              </a:rPr>
              <a:t>(Foto de Cortesia)</a:t>
            </a:r>
            <a:endParaRPr lang="pt-BR" altLang="pt-BR" sz="1800" dirty="0">
              <a:solidFill>
                <a:srgbClr val="3333FF"/>
              </a:solidFill>
            </a:endParaRPr>
          </a:p>
        </p:txBody>
      </p:sp>
      <p:pic>
        <p:nvPicPr>
          <p:cNvPr id="8194" name="Picture 2" descr="C:\Users\Paulo\Disciplinas\Concr III\Varios\Escadas\FB_IMG_1502198223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7400"/>
            <a:ext cx="4392488" cy="58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9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3077" name="CaixaDeTexto 1"/>
          <p:cNvSpPr txBox="1">
            <a:spLocks noChangeArrowheads="1"/>
          </p:cNvSpPr>
          <p:nvPr/>
        </p:nvSpPr>
        <p:spPr bwMode="auto">
          <a:xfrm>
            <a:off x="839788" y="116632"/>
            <a:ext cx="7908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3333FF"/>
                </a:solidFill>
                <a:latin typeface="Cambria" pitchFamily="18" charset="0"/>
              </a:rPr>
              <a:t>7.2 Carregamentos nas Escadas</a:t>
            </a:r>
          </a:p>
          <a:p>
            <a:pPr algn="just"/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a) Peso próprio (g ou </a:t>
            </a:r>
            <a:r>
              <a:rPr lang="pt-BR" altLang="pt-BR" b="1" dirty="0" err="1" smtClean="0">
                <a:solidFill>
                  <a:srgbClr val="C00000"/>
                </a:solidFill>
                <a:latin typeface="Cambria" pitchFamily="18" charset="0"/>
              </a:rPr>
              <a:t>g</a:t>
            </a:r>
            <a:r>
              <a:rPr lang="pt-BR" altLang="pt-BR" b="1" baseline="-25000" dirty="0" err="1" smtClean="0">
                <a:solidFill>
                  <a:srgbClr val="C00000"/>
                </a:solidFill>
                <a:latin typeface="Cambria" pitchFamily="18" charset="0"/>
              </a:rPr>
              <a:t>i</a:t>
            </a:r>
            <a:r>
              <a:rPr lang="pt-BR" altLang="pt-BR" b="1" dirty="0" smtClean="0">
                <a:solidFill>
                  <a:srgbClr val="C00000"/>
                </a:solidFill>
                <a:latin typeface="Cambria" pitchFamily="18" charset="0"/>
              </a:rPr>
              <a:t>)</a:t>
            </a:r>
          </a:p>
        </p:txBody>
      </p:sp>
      <p:cxnSp>
        <p:nvCxnSpPr>
          <p:cNvPr id="3" name="Conector reto 2"/>
          <p:cNvCxnSpPr/>
          <p:nvPr/>
        </p:nvCxnSpPr>
        <p:spPr bwMode="auto">
          <a:xfrm>
            <a:off x="2843808" y="1772816"/>
            <a:ext cx="0" cy="31683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ector reto 7"/>
          <p:cNvCxnSpPr/>
          <p:nvPr/>
        </p:nvCxnSpPr>
        <p:spPr bwMode="auto">
          <a:xfrm>
            <a:off x="2843808" y="4941168"/>
            <a:ext cx="0" cy="116051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ector reto 9"/>
          <p:cNvCxnSpPr/>
          <p:nvPr/>
        </p:nvCxnSpPr>
        <p:spPr bwMode="auto">
          <a:xfrm>
            <a:off x="1187624" y="2492896"/>
            <a:ext cx="1152128" cy="252028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ector reto 12"/>
          <p:cNvCxnSpPr/>
          <p:nvPr/>
        </p:nvCxnSpPr>
        <p:spPr bwMode="auto">
          <a:xfrm flipV="1">
            <a:off x="1187624" y="1772816"/>
            <a:ext cx="1638703" cy="7200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ector reto 17"/>
          <p:cNvCxnSpPr/>
          <p:nvPr/>
        </p:nvCxnSpPr>
        <p:spPr bwMode="auto">
          <a:xfrm>
            <a:off x="2348455" y="5013176"/>
            <a:ext cx="495353" cy="108850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ector reto 22"/>
          <p:cNvCxnSpPr/>
          <p:nvPr/>
        </p:nvCxnSpPr>
        <p:spPr bwMode="auto">
          <a:xfrm>
            <a:off x="2843808" y="6101680"/>
            <a:ext cx="165618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onector reto 24"/>
          <p:cNvCxnSpPr/>
          <p:nvPr/>
        </p:nvCxnSpPr>
        <p:spPr bwMode="auto">
          <a:xfrm flipV="1">
            <a:off x="2843808" y="5445224"/>
            <a:ext cx="1584176" cy="6522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Forma livre 27"/>
          <p:cNvSpPr/>
          <p:nvPr/>
        </p:nvSpPr>
        <p:spPr>
          <a:xfrm>
            <a:off x="3957747" y="5626003"/>
            <a:ext cx="172474" cy="474650"/>
          </a:xfrm>
          <a:custGeom>
            <a:avLst/>
            <a:gdLst>
              <a:gd name="connsiteX0" fmla="*/ 0 w 172474"/>
              <a:gd name="connsiteY0" fmla="*/ 0 h 474650"/>
              <a:gd name="connsiteX1" fmla="*/ 167523 w 172474"/>
              <a:gd name="connsiteY1" fmla="*/ 223365 h 474650"/>
              <a:gd name="connsiteX2" fmla="*/ 111682 w 172474"/>
              <a:gd name="connsiteY2" fmla="*/ 474650 h 4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74" h="474650">
                <a:moveTo>
                  <a:pt x="0" y="0"/>
                </a:moveTo>
                <a:cubicBezTo>
                  <a:pt x="74454" y="72128"/>
                  <a:pt x="148909" y="144257"/>
                  <a:pt x="167523" y="223365"/>
                </a:cubicBezTo>
                <a:cubicBezTo>
                  <a:pt x="186137" y="302473"/>
                  <a:pt x="148909" y="388561"/>
                  <a:pt x="111682" y="474650"/>
                </a:cubicBezTo>
              </a:path>
            </a:pathLst>
          </a:cu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4174341" y="5521750"/>
            <a:ext cx="510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  <a:sym typeface="Symbol"/>
              </a:rPr>
              <a:t>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251925" y="3861346"/>
            <a:ext cx="510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  <a:sym typeface="Symbol"/>
              </a:rPr>
              <a:t>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0" name="Forma livre 29"/>
          <p:cNvSpPr/>
          <p:nvPr/>
        </p:nvSpPr>
        <p:spPr>
          <a:xfrm>
            <a:off x="2149434" y="4323011"/>
            <a:ext cx="676893" cy="272740"/>
          </a:xfrm>
          <a:custGeom>
            <a:avLst/>
            <a:gdLst>
              <a:gd name="connsiteX0" fmla="*/ 0 w 676893"/>
              <a:gd name="connsiteY0" fmla="*/ 272740 h 272740"/>
              <a:gd name="connsiteX1" fmla="*/ 320634 w 676893"/>
              <a:gd name="connsiteY1" fmla="*/ 11483 h 272740"/>
              <a:gd name="connsiteX2" fmla="*/ 676893 w 676893"/>
              <a:gd name="connsiteY2" fmla="*/ 70859 h 2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893" h="272740">
                <a:moveTo>
                  <a:pt x="0" y="272740"/>
                </a:moveTo>
                <a:cubicBezTo>
                  <a:pt x="103909" y="158935"/>
                  <a:pt x="207819" y="45130"/>
                  <a:pt x="320634" y="11483"/>
                </a:cubicBezTo>
                <a:cubicBezTo>
                  <a:pt x="433449" y="-22164"/>
                  <a:pt x="555171" y="24347"/>
                  <a:pt x="676893" y="70859"/>
                </a:cubicBezTo>
              </a:path>
            </a:pathLst>
          </a:cu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1812469" y="1702491"/>
            <a:ext cx="3765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  <a:sym typeface="Symbol"/>
              </a:rPr>
              <a:t>c</a:t>
            </a:r>
            <a:endParaRPr lang="pt-BR" dirty="0">
              <a:solidFill>
                <a:srgbClr val="3333FF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819958" y="3522203"/>
            <a:ext cx="3765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  <a:sym typeface="Symbol"/>
              </a:rPr>
              <a:t>a</a:t>
            </a:r>
            <a:endParaRPr lang="pt-BR" dirty="0">
              <a:solidFill>
                <a:srgbClr val="3333FF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2467244" y="2896195"/>
            <a:ext cx="3765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3333FF"/>
                </a:solidFill>
                <a:sym typeface="Symbol"/>
              </a:rPr>
              <a:t>b</a:t>
            </a:r>
            <a:endParaRPr lang="pt-BR" dirty="0">
              <a:solidFill>
                <a:srgbClr val="3333FF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915816" y="3060538"/>
            <a:ext cx="8280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tx1"/>
                </a:solidFill>
              </a:rPr>
              <a:t>h</a:t>
            </a:r>
            <a:r>
              <a:rPr lang="pt-BR" baseline="-25000" dirty="0" err="1" smtClean="0">
                <a:solidFill>
                  <a:schemeClr val="tx1"/>
                </a:solidFill>
              </a:rPr>
              <a:t>ench,i</a:t>
            </a:r>
            <a:endParaRPr lang="pt-BR" baseline="-25000" dirty="0" smtClean="0">
              <a:solidFill>
                <a:schemeClr val="tx1"/>
              </a:solidFill>
            </a:endParaRPr>
          </a:p>
          <a:p>
            <a:r>
              <a:rPr lang="pt-BR" baseline="-25000" dirty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sz="2000" dirty="0" smtClean="0">
                <a:solidFill>
                  <a:srgbClr val="008000"/>
                </a:solidFill>
              </a:rPr>
              <a:t>(g)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915816" y="5145715"/>
            <a:ext cx="8280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tx1"/>
                </a:solidFill>
              </a:rPr>
              <a:t>h</a:t>
            </a:r>
            <a:r>
              <a:rPr lang="pt-BR" baseline="-25000" dirty="0" err="1" smtClean="0">
                <a:solidFill>
                  <a:schemeClr val="tx1"/>
                </a:solidFill>
                <a:sym typeface="MT Extra"/>
              </a:rPr>
              <a:t></a:t>
            </a:r>
            <a:r>
              <a:rPr lang="pt-BR" baseline="-25000" dirty="0" err="1" smtClean="0">
                <a:solidFill>
                  <a:schemeClr val="tx1"/>
                </a:solidFill>
              </a:rPr>
              <a:t>,i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1043608" y="3679731"/>
            <a:ext cx="82809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solidFill>
                  <a:schemeClr val="tx1"/>
                </a:solidFill>
              </a:rPr>
              <a:t>h</a:t>
            </a:r>
            <a:r>
              <a:rPr lang="pt-BR" baseline="-25000" dirty="0" err="1" smtClean="0">
                <a:solidFill>
                  <a:schemeClr val="tx1"/>
                </a:solidFill>
              </a:rPr>
              <a:t>ench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2000" dirty="0" smtClean="0">
                <a:solidFill>
                  <a:srgbClr val="008000"/>
                </a:solidFill>
              </a:rPr>
              <a:t>(</a:t>
            </a:r>
            <a:r>
              <a:rPr lang="pt-BR" sz="2000" dirty="0" err="1" smtClean="0">
                <a:solidFill>
                  <a:srgbClr val="008000"/>
                </a:solidFill>
              </a:rPr>
              <a:t>g</a:t>
            </a:r>
            <a:r>
              <a:rPr lang="pt-BR" sz="2000" baseline="-25000" dirty="0" err="1" smtClean="0">
                <a:solidFill>
                  <a:srgbClr val="008000"/>
                </a:solidFill>
              </a:rPr>
              <a:t>i</a:t>
            </a:r>
            <a:r>
              <a:rPr lang="pt-BR" sz="2000" dirty="0" smtClean="0">
                <a:solidFill>
                  <a:srgbClr val="008000"/>
                </a:solidFill>
              </a:rPr>
              <a:t>)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735388" y="5328140"/>
            <a:ext cx="8280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tx1"/>
                </a:solidFill>
              </a:rPr>
              <a:t>h</a:t>
            </a:r>
            <a:r>
              <a:rPr lang="pt-BR" baseline="-25000" dirty="0" smtClean="0">
                <a:solidFill>
                  <a:schemeClr val="tx1"/>
                </a:solidFill>
                <a:sym typeface="MT Extra"/>
              </a:rPr>
              <a:t></a:t>
            </a:r>
            <a:endParaRPr lang="pt-B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4174341" y="1383686"/>
                <a:ext cx="4684167" cy="1192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  <a:sym typeface="Symbol"/>
                            </a:rPr>
                            <m:t></m:t>
                          </m:r>
                        </m:e>
                      </m:func>
                      <m:r>
                        <a:rPr lang="pt-BR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b</m:t>
                          </m:r>
                        </m:den>
                      </m:f>
                      <m:r>
                        <a:rPr lang="pt-BR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ench</m:t>
                              </m:r>
                            </m:sub>
                          </m:sSub>
                          <m:r>
                            <a:rPr lang="pt-BR" sz="3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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32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2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ench</m:t>
                              </m:r>
                              <m: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i</m:t>
                              </m:r>
                            </m:sub>
                          </m:sSub>
                          <m:r>
                            <a:rPr lang="pt-BR" sz="3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pt-BR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</m:t>
                              </m:r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,</m:t>
                              </m:r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41" y="1383686"/>
                <a:ext cx="4684167" cy="11923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/>
              <p:cNvSpPr txBox="1"/>
              <p:nvPr/>
            </p:nvSpPr>
            <p:spPr>
              <a:xfrm>
                <a:off x="4139952" y="3163046"/>
                <a:ext cx="4844147" cy="1033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ench</m:t>
                          </m:r>
                          <m:r>
                            <a:rPr lang="pt-BR" sz="3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pt-BR" sz="32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pt-BR" sz="320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  <a:sym typeface="MT Extra"/>
                            </a:rPr>
                            <m:t>,</m:t>
                          </m:r>
                          <m:r>
                            <a:rPr lang="pt-BR" sz="3200" i="1">
                              <a:solidFill>
                                <a:schemeClr val="tx1"/>
                              </a:solidFill>
                              <a:latin typeface="Cambria Math"/>
                              <a:sym typeface="MT Extra"/>
                            </a:rPr>
                            <m:t>𝑖</m:t>
                          </m:r>
                        </m:sub>
                      </m:sSub>
                      <m:r>
                        <a:rPr lang="pt-BR" sz="32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ench</m:t>
                              </m:r>
                            </m:sub>
                          </m:sSub>
                          <m:r>
                            <a:rPr lang="pt-BR" sz="32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MT Extra"/>
                                </a:rPr>
                                <m:t>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32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BR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/>
                                </a:rPr>
                                <m:t>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pt-BR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CaixaDeTexto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163046"/>
                <a:ext cx="4844147" cy="10332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17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FF34F37-7823-4A87-A89D-7D608239D0E5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90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971600" y="6324600"/>
            <a:ext cx="6705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(</a:t>
            </a:r>
            <a:r>
              <a:rPr lang="en-US" altLang="pt-BR" sz="1600" dirty="0" err="1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Fotos</a:t>
            </a: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 de </a:t>
            </a:r>
            <a:r>
              <a:rPr lang="en-US" altLang="pt-BR" sz="1600" dirty="0" err="1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Cortesia</a:t>
            </a: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)</a:t>
            </a:r>
          </a:p>
        </p:txBody>
      </p:sp>
      <p:pic>
        <p:nvPicPr>
          <p:cNvPr id="7170" name="Picture 2" descr="C:\Users\Paulo\Disciplinas\Concr III\Varios\Escadas\Fotos\Escada Curva\FB_IMG_1503934811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2578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aulo\Disciplinas\Concr III\Varios\Escadas\Fotos\Escada Curva\FB_IMG_1503934820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31" y="3357414"/>
            <a:ext cx="52578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/>
            <a:fld id="{7FF34F37-7823-4A87-A89D-7D608239D0E5}" type="slidenum">
              <a:rPr lang="pt-BR" altLang="pt-BR" sz="1600" smtClean="0">
                <a:solidFill>
                  <a:srgbClr val="000000"/>
                </a:solidFill>
              </a:rPr>
              <a:pPr eaLnBrk="1" hangingPunct="1"/>
              <a:t>91</a:t>
            </a:fld>
            <a:endParaRPr lang="pt-BR" altLang="pt-BR" sz="1600" smtClean="0">
              <a:solidFill>
                <a:srgbClr val="000000"/>
              </a:solidFill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1334616" y="6093296"/>
            <a:ext cx="6705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(</a:t>
            </a:r>
            <a:r>
              <a:rPr lang="en-US" altLang="pt-BR" sz="1600" dirty="0" err="1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Fotos</a:t>
            </a: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 de </a:t>
            </a:r>
            <a:r>
              <a:rPr lang="en-US" altLang="pt-BR" sz="1600" dirty="0" err="1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Cortesia</a:t>
            </a:r>
            <a:r>
              <a:rPr lang="en-US" altLang="pt-BR" sz="1600" dirty="0" smtClean="0">
                <a:solidFill>
                  <a:srgbClr val="3333FF"/>
                </a:solidFill>
                <a:latin typeface="+mn-lt"/>
                <a:cs typeface="Rod" panose="02030509050101010101" pitchFamily="49" charset="-79"/>
              </a:rPr>
              <a:t>)</a:t>
            </a:r>
          </a:p>
        </p:txBody>
      </p:sp>
      <p:pic>
        <p:nvPicPr>
          <p:cNvPr id="5122" name="Picture 2" descr="C:\Users\Paulo\Disciplinas\Concr III\Varios\Escadas\Fotos\Escada Curva\FB_IMG_1503934805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2" y="260648"/>
            <a:ext cx="4655369" cy="26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Paulo\Disciplinas\Concr III\Varios\Escadas\Fotos\Escada Curva\FB_IMG_15039348084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2"/>
          <a:stretch/>
        </p:blipFill>
        <p:spPr bwMode="auto">
          <a:xfrm>
            <a:off x="359742" y="3311971"/>
            <a:ext cx="4655370" cy="27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aulo\Disciplinas\Concr III\Varios\Escadas\Fotos\Escada Curva\FB_IMG_15039347955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/>
          <a:stretch/>
        </p:blipFill>
        <p:spPr bwMode="auto">
          <a:xfrm>
            <a:off x="4932040" y="2564904"/>
            <a:ext cx="4037831" cy="26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92</a:t>
            </a:fld>
            <a:endParaRPr lang="pt-BR" altLang="pt-BR"/>
          </a:p>
        </p:txBody>
      </p:sp>
      <p:pic>
        <p:nvPicPr>
          <p:cNvPr id="3074" name="Picture 2" descr="http://4.bp.blogspot.com/_sdAEDdrKn1U/TFbSe7mUT3I/AAAAAAAAAW4/TVLJ7cAUawQ/s1600/ESCA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"/>
          <a:stretch/>
        </p:blipFill>
        <p:spPr bwMode="auto">
          <a:xfrm>
            <a:off x="557785" y="503382"/>
            <a:ext cx="8262687" cy="58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3568" y="6402814"/>
            <a:ext cx="77860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eng-cirilojr.blogspot.com.br/2010/08/projeto-estrutural-de-uma-escada-em.html)</a:t>
            </a:r>
            <a:endParaRPr lang="pt-BR" sz="1600" dirty="0">
              <a:solidFill>
                <a:srgbClr val="3333FF"/>
              </a:solidFill>
            </a:endParaRP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1834380" y="18327"/>
            <a:ext cx="5484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Armação de escada</a:t>
            </a:r>
          </a:p>
        </p:txBody>
      </p:sp>
    </p:spTree>
    <p:extLst>
      <p:ext uri="{BB962C8B-B14F-4D97-AF65-F5344CB8AC3E}">
        <p14:creationId xmlns:p14="http://schemas.microsoft.com/office/powerpoint/2010/main" val="4610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93</a:t>
            </a:fld>
            <a:endParaRPr lang="pt-BR" altLang="pt-BR"/>
          </a:p>
        </p:txBody>
      </p:sp>
      <p:pic>
        <p:nvPicPr>
          <p:cNvPr id="4098" name="Picture 2" descr="escad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8" y="326926"/>
            <a:ext cx="7692192" cy="59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64524" y="630701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://www.tutorialcursos.com/ead/produto/curso-</a:t>
            </a:r>
            <a:r>
              <a:rPr lang="pt-BR" sz="1600" dirty="0">
                <a:solidFill>
                  <a:srgbClr val="FF00FF"/>
                </a:solidFill>
              </a:rPr>
              <a:t>cypecad</a:t>
            </a:r>
            <a:r>
              <a:rPr lang="pt-BR" sz="1600" dirty="0">
                <a:solidFill>
                  <a:srgbClr val="3333FF"/>
                </a:solidFill>
              </a:rPr>
              <a:t>-basico-fundamentos</a:t>
            </a:r>
            <a:r>
              <a:rPr lang="pt-BR" sz="1600" dirty="0" smtClean="0">
                <a:solidFill>
                  <a:srgbClr val="3333FF"/>
                </a:solidFill>
              </a:rPr>
              <a:t>/)</a:t>
            </a:r>
            <a:endParaRPr lang="pt-BR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4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94</a:t>
            </a:fld>
            <a:endParaRPr lang="pt-BR" altLang="pt-BR"/>
          </a:p>
        </p:txBody>
      </p:sp>
      <p:sp>
        <p:nvSpPr>
          <p:cNvPr id="3" name="Retângulo 2"/>
          <p:cNvSpPr/>
          <p:nvPr/>
        </p:nvSpPr>
        <p:spPr>
          <a:xfrm>
            <a:off x="1043608" y="6186790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://www.tutorialcursos.com/ead/produto/curso-</a:t>
            </a:r>
            <a:r>
              <a:rPr lang="pt-BR" sz="1600" dirty="0">
                <a:solidFill>
                  <a:srgbClr val="FF00FF"/>
                </a:solidFill>
              </a:rPr>
              <a:t>cypecad</a:t>
            </a:r>
            <a:r>
              <a:rPr lang="pt-BR" sz="1600" dirty="0">
                <a:solidFill>
                  <a:srgbClr val="3333FF"/>
                </a:solidFill>
              </a:rPr>
              <a:t>-basico-fundamentos</a:t>
            </a:r>
            <a:r>
              <a:rPr lang="pt-BR" sz="1600" dirty="0" smtClean="0">
                <a:solidFill>
                  <a:srgbClr val="3333FF"/>
                </a:solidFill>
              </a:rPr>
              <a:t>/)</a:t>
            </a:r>
            <a:endParaRPr lang="pt-BR" sz="1600" dirty="0">
              <a:solidFill>
                <a:srgbClr val="3333FF"/>
              </a:solidFill>
            </a:endParaRPr>
          </a:p>
        </p:txBody>
      </p:sp>
      <p:pic>
        <p:nvPicPr>
          <p:cNvPr id="5122" name="Picture 2" descr="escad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8" y="316260"/>
            <a:ext cx="7967876" cy="57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95</a:t>
            </a:fld>
            <a:endParaRPr lang="pt-BR" altLang="pt-BR"/>
          </a:p>
        </p:txBody>
      </p:sp>
      <p:sp>
        <p:nvSpPr>
          <p:cNvPr id="3" name="Retângulo 2"/>
          <p:cNvSpPr/>
          <p:nvPr/>
        </p:nvSpPr>
        <p:spPr>
          <a:xfrm>
            <a:off x="683568" y="6453336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://brasil.elpais.com/brasil/2016/05/09/album/1462792930_185580.html#foto_gal_1</a:t>
            </a:r>
            <a:r>
              <a:rPr lang="pt-BR" sz="1600" dirty="0" smtClean="0">
                <a:solidFill>
                  <a:srgbClr val="3333FF"/>
                </a:solidFill>
              </a:rPr>
              <a:t>/)</a:t>
            </a:r>
            <a:endParaRPr lang="pt-BR" sz="1600" dirty="0">
              <a:solidFill>
                <a:srgbClr val="3333FF"/>
              </a:solidFill>
            </a:endParaRPr>
          </a:p>
        </p:txBody>
      </p:sp>
      <p:pic>
        <p:nvPicPr>
          <p:cNvPr id="1026" name="Picture 2" descr="O poÃ§o de Chand Baori foi construÃ­do hÃ¡ mais de 1.000 anos no vilarejo indiano de Abhaneri, a menos de 200 quilÃ´metros de Agra. Tem 3.500 degraus de perfeita simetria que descem atÃ© os 20 metros de profundidade do local. Hoje em dia jÃ¡ nÃ£o se coleta Ã¡gua em seu interior. Mas o local atrai milhares de turistas. A construÃ§Ã£o Ã© vizinha do templo Harshat Mata, e todo o complexo Ã© atribuÃ­do Ã  dinastia Pratihar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359646" cy="470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19572" y="5113336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7030A0"/>
                </a:solidFill>
              </a:rPr>
              <a:t>O poço de </a:t>
            </a:r>
            <a:r>
              <a:rPr lang="pt-BR" sz="1600" dirty="0" err="1">
                <a:solidFill>
                  <a:srgbClr val="7030A0"/>
                </a:solidFill>
              </a:rPr>
              <a:t>Chand</a:t>
            </a:r>
            <a:r>
              <a:rPr lang="pt-BR" sz="1600" dirty="0">
                <a:solidFill>
                  <a:srgbClr val="7030A0"/>
                </a:solidFill>
              </a:rPr>
              <a:t> </a:t>
            </a:r>
            <a:r>
              <a:rPr lang="pt-BR" sz="1600" dirty="0" err="1">
                <a:solidFill>
                  <a:srgbClr val="7030A0"/>
                </a:solidFill>
              </a:rPr>
              <a:t>Baori</a:t>
            </a:r>
            <a:r>
              <a:rPr lang="pt-BR" sz="1600" dirty="0">
                <a:solidFill>
                  <a:srgbClr val="7030A0"/>
                </a:solidFill>
              </a:rPr>
              <a:t> foi construído há mais de 1.000 anos no vilarejo indiano de </a:t>
            </a:r>
            <a:r>
              <a:rPr lang="pt-BR" sz="1600" dirty="0" err="1">
                <a:solidFill>
                  <a:srgbClr val="7030A0"/>
                </a:solidFill>
              </a:rPr>
              <a:t>Abhaneri</a:t>
            </a:r>
            <a:r>
              <a:rPr lang="pt-BR" sz="1600" dirty="0">
                <a:solidFill>
                  <a:srgbClr val="7030A0"/>
                </a:solidFill>
              </a:rPr>
              <a:t>, a menos de 200 quilômetros de Agra. Tem </a:t>
            </a:r>
            <a:r>
              <a:rPr lang="pt-BR" sz="1600" b="1" dirty="0">
                <a:solidFill>
                  <a:srgbClr val="7030A0"/>
                </a:solidFill>
              </a:rPr>
              <a:t>3.500 degraus</a:t>
            </a:r>
            <a:r>
              <a:rPr lang="pt-BR" sz="1600" dirty="0">
                <a:solidFill>
                  <a:srgbClr val="7030A0"/>
                </a:solidFill>
              </a:rPr>
              <a:t> de perfeita simetria que descem até os </a:t>
            </a:r>
            <a:r>
              <a:rPr lang="pt-BR" sz="1600" b="1" dirty="0">
                <a:solidFill>
                  <a:srgbClr val="7030A0"/>
                </a:solidFill>
              </a:rPr>
              <a:t>20 metros de profundidade</a:t>
            </a:r>
            <a:r>
              <a:rPr lang="pt-BR" sz="1600" dirty="0">
                <a:solidFill>
                  <a:srgbClr val="7030A0"/>
                </a:solidFill>
              </a:rPr>
              <a:t> do local. Hoje em dia já não se coleta água em seu interior. Mas o local atrai milhares de turistas. A construção é vizinha do templo </a:t>
            </a:r>
            <a:r>
              <a:rPr lang="pt-BR" sz="1600" dirty="0" err="1">
                <a:solidFill>
                  <a:srgbClr val="7030A0"/>
                </a:solidFill>
              </a:rPr>
              <a:t>Harshat</a:t>
            </a:r>
            <a:r>
              <a:rPr lang="pt-BR" sz="1600" dirty="0">
                <a:solidFill>
                  <a:srgbClr val="7030A0"/>
                </a:solidFill>
              </a:rPr>
              <a:t> Mata, e todo o complexo é atribuído à dinastia </a:t>
            </a:r>
            <a:r>
              <a:rPr lang="pt-BR" sz="1600" dirty="0" err="1">
                <a:solidFill>
                  <a:srgbClr val="7030A0"/>
                </a:solidFill>
              </a:rPr>
              <a:t>Pratihara</a:t>
            </a:r>
            <a:r>
              <a:rPr lang="pt-BR" sz="16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1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96</a:t>
            </a:fld>
            <a:endParaRPr lang="pt-BR" altLang="pt-BR"/>
          </a:p>
        </p:txBody>
      </p:sp>
      <p:sp>
        <p:nvSpPr>
          <p:cNvPr id="3" name="Retângulo 2"/>
          <p:cNvSpPr/>
          <p:nvPr/>
        </p:nvSpPr>
        <p:spPr>
          <a:xfrm>
            <a:off x="683568" y="6453336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://hu.wikipedia.org/wiki/F%C3%A1jl:Kukulcan,_</a:t>
            </a:r>
            <a:r>
              <a:rPr lang="pt-BR" sz="1600" dirty="0" smtClean="0">
                <a:solidFill>
                  <a:srgbClr val="3333FF"/>
                </a:solidFill>
              </a:rPr>
              <a:t>Chich%C3%A9n_Itz%C3%A1.jpg)</a:t>
            </a:r>
            <a:endParaRPr lang="pt-BR" sz="1600" dirty="0">
              <a:solidFill>
                <a:srgbClr val="3333FF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77094" y="4883676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solidFill>
                  <a:srgbClr val="7030A0"/>
                </a:solidFill>
              </a:rPr>
              <a:t>Quatro fachadas, cada uma com sua escadaria central</a:t>
            </a:r>
            <a:r>
              <a:rPr lang="pt-BR" sz="1600" dirty="0">
                <a:solidFill>
                  <a:srgbClr val="7030A0"/>
                </a:solidFill>
              </a:rPr>
              <a:t>, formam uma das maravilhas do mundo, a pirâmide de </a:t>
            </a:r>
            <a:r>
              <a:rPr lang="pt-BR" sz="1600" dirty="0" err="1">
                <a:solidFill>
                  <a:srgbClr val="7030A0"/>
                </a:solidFill>
              </a:rPr>
              <a:t>Kukulkán</a:t>
            </a:r>
            <a:r>
              <a:rPr lang="pt-BR" sz="1600" dirty="0">
                <a:solidFill>
                  <a:srgbClr val="7030A0"/>
                </a:solidFill>
              </a:rPr>
              <a:t>, na cidade mexicana de </a:t>
            </a:r>
            <a:r>
              <a:rPr lang="pt-BR" sz="1600" dirty="0" err="1">
                <a:solidFill>
                  <a:srgbClr val="7030A0"/>
                </a:solidFill>
              </a:rPr>
              <a:t>Chichen</a:t>
            </a:r>
            <a:r>
              <a:rPr lang="pt-BR" sz="1600" dirty="0">
                <a:solidFill>
                  <a:srgbClr val="7030A0"/>
                </a:solidFill>
              </a:rPr>
              <a:t> </a:t>
            </a:r>
            <a:r>
              <a:rPr lang="pt-BR" sz="1600" dirty="0" err="1">
                <a:solidFill>
                  <a:srgbClr val="7030A0"/>
                </a:solidFill>
              </a:rPr>
              <a:t>Itzá</a:t>
            </a:r>
            <a:r>
              <a:rPr lang="pt-BR" sz="1600" dirty="0">
                <a:solidFill>
                  <a:srgbClr val="7030A0"/>
                </a:solidFill>
              </a:rPr>
              <a:t>. Esta construção maia do </a:t>
            </a:r>
            <a:r>
              <a:rPr lang="pt-BR" sz="1600" b="1" dirty="0">
                <a:solidFill>
                  <a:srgbClr val="7030A0"/>
                </a:solidFill>
              </a:rPr>
              <a:t>século XII </a:t>
            </a:r>
            <a:r>
              <a:rPr lang="pt-BR" sz="1600" dirty="0">
                <a:solidFill>
                  <a:srgbClr val="7030A0"/>
                </a:solidFill>
              </a:rPr>
              <a:t>representa um calendário agrícola. Ao lado de uma das escadas está representada a serpente emplumada, o deus </a:t>
            </a:r>
            <a:r>
              <a:rPr lang="pt-BR" sz="1600" dirty="0" err="1">
                <a:solidFill>
                  <a:srgbClr val="7030A0"/>
                </a:solidFill>
              </a:rPr>
              <a:t>Kukulkán</a:t>
            </a:r>
            <a:r>
              <a:rPr lang="pt-BR" sz="1600" dirty="0">
                <a:solidFill>
                  <a:srgbClr val="7030A0"/>
                </a:solidFill>
              </a:rPr>
              <a:t>. Nos equinócios de primavera e de outono, o sol brinca com as escadarias, desenhando o contorno do réptil e simulando sua movimentação. Atualmente, a subida ao topo está proibida para preservar o monumento.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23" y="444277"/>
            <a:ext cx="7292177" cy="44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97</a:t>
            </a:fld>
            <a:endParaRPr lang="pt-BR" altLang="pt-BR"/>
          </a:p>
        </p:txBody>
      </p:sp>
      <p:sp>
        <p:nvSpPr>
          <p:cNvPr id="3" name="Retângulo 2"/>
          <p:cNvSpPr/>
          <p:nvPr/>
        </p:nvSpPr>
        <p:spPr>
          <a:xfrm>
            <a:off x="683568" y="6453336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</a:t>
            </a:r>
            <a:r>
              <a:rPr lang="pt-BR" sz="1600" dirty="0" smtClean="0">
                <a:solidFill>
                  <a:srgbClr val="3333FF"/>
                </a:solidFill>
              </a:rPr>
              <a:t>brasil.elpais.com/brasil/2016/05/09/album/1462792930_185580.html#foto_gal_23)</a:t>
            </a:r>
            <a:endParaRPr lang="pt-BR" sz="1600" dirty="0">
              <a:solidFill>
                <a:srgbClr val="3333FF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80112" y="332656"/>
            <a:ext cx="33123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7030A0"/>
                </a:solidFill>
              </a:rPr>
              <a:t>A marca </a:t>
            </a:r>
            <a:r>
              <a:rPr lang="pt-BR" sz="1600" dirty="0" err="1">
                <a:solidFill>
                  <a:srgbClr val="7030A0"/>
                </a:solidFill>
              </a:rPr>
              <a:t>Longchamp</a:t>
            </a:r>
            <a:r>
              <a:rPr lang="pt-BR" sz="1600" dirty="0">
                <a:solidFill>
                  <a:srgbClr val="7030A0"/>
                </a:solidFill>
              </a:rPr>
              <a:t> encomendou a criação da sua loja no bairro nova-iorquino do </a:t>
            </a:r>
            <a:r>
              <a:rPr lang="pt-BR" sz="1600" dirty="0" err="1">
                <a:solidFill>
                  <a:srgbClr val="7030A0"/>
                </a:solidFill>
              </a:rPr>
              <a:t>Soho</a:t>
            </a:r>
            <a:r>
              <a:rPr lang="pt-BR" sz="1600" dirty="0">
                <a:solidFill>
                  <a:srgbClr val="7030A0"/>
                </a:solidFill>
              </a:rPr>
              <a:t> ao arquiteto inglês Thomas </a:t>
            </a:r>
            <a:r>
              <a:rPr lang="pt-BR" sz="1600" dirty="0" err="1">
                <a:solidFill>
                  <a:srgbClr val="7030A0"/>
                </a:solidFill>
              </a:rPr>
              <a:t>Heatherwick</a:t>
            </a:r>
            <a:r>
              <a:rPr lang="pt-BR" sz="1600" dirty="0">
                <a:solidFill>
                  <a:srgbClr val="7030A0"/>
                </a:solidFill>
              </a:rPr>
              <a:t>, que concebeu uma escada que parece imitar uma correnteza ao unir os diferentes níveis. Levou seis meses para ser construída e pesa 55 toneladas. A balaustrada transparente foi feita com tecnologia aeroespacial. Inaugurada em 2006, recebeu uma menção honrosa do Instituto Americano de Arquitetura.</a:t>
            </a:r>
          </a:p>
        </p:txBody>
      </p:sp>
      <p:pic>
        <p:nvPicPr>
          <p:cNvPr id="2052" name="Picture 4" descr="A marca Longchamp encomendou a criaÃ§Ã£o da sua loja no bairro nova-iorquino do Soho ao arquiteto inglÃªs Thomas Heatherwick, que concebeu uma escada que parece imitar uma correnteza ao unir os diferentes nÃ­veis. Levou seis meses para ser construÃ­da e pesa 55 toneladas. A balaustrada transparente foi feita com tecnologia aeroespacial. Inaugurada em 2006, recebeu uma menÃ§Ã£o honrosa do Instituto Americano de Arquitetura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4654"/>
          <a:stretch/>
        </p:blipFill>
        <p:spPr bwMode="auto">
          <a:xfrm>
            <a:off x="467543" y="188640"/>
            <a:ext cx="4713659" cy="6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67066EB-572C-40D7-A979-41B1A5F2BC37}" type="slidenum">
              <a:rPr lang="pt-BR" altLang="pt-BR" smtClean="0"/>
              <a:pPr>
                <a:defRPr/>
              </a:pPr>
              <a:t>98</a:t>
            </a:fld>
            <a:endParaRPr lang="pt-BR" altLang="pt-BR"/>
          </a:p>
        </p:txBody>
      </p:sp>
      <p:sp>
        <p:nvSpPr>
          <p:cNvPr id="3" name="Retângulo 2"/>
          <p:cNvSpPr/>
          <p:nvPr/>
        </p:nvSpPr>
        <p:spPr>
          <a:xfrm>
            <a:off x="683568" y="6453336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3333FF"/>
                </a:solidFill>
              </a:rPr>
              <a:t>(https</a:t>
            </a:r>
            <a:r>
              <a:rPr lang="pt-BR" sz="1600" dirty="0">
                <a:solidFill>
                  <a:srgbClr val="3333FF"/>
                </a:solidFill>
              </a:rPr>
              <a:t>://viajeibonito.com.br/machu-picchu-peru-escadas</a:t>
            </a:r>
            <a:r>
              <a:rPr lang="pt-BR" sz="1600" dirty="0" smtClean="0">
                <a:solidFill>
                  <a:srgbClr val="3333FF"/>
                </a:solidFill>
              </a:rPr>
              <a:t>/)</a:t>
            </a:r>
            <a:endParaRPr lang="pt-BR" sz="1600" dirty="0">
              <a:solidFill>
                <a:srgbClr val="3333FF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80112" y="332656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 smtClean="0">
                <a:solidFill>
                  <a:srgbClr val="7030A0"/>
                </a:solidFill>
              </a:rPr>
              <a:t>As </a:t>
            </a:r>
            <a:r>
              <a:rPr lang="pt-BR" sz="1800" dirty="0">
                <a:solidFill>
                  <a:srgbClr val="7030A0"/>
                </a:solidFill>
              </a:rPr>
              <a:t>longas e cansativas escadarias de Machu Picchu, no Peru. Créditos: Gisele Rocha</a:t>
            </a:r>
          </a:p>
        </p:txBody>
      </p:sp>
      <p:pic>
        <p:nvPicPr>
          <p:cNvPr id="4098" name="Picture 2" descr="Resultado de imagem para escadas machu picc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" y="261788"/>
            <a:ext cx="4569101" cy="612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C96108D-3C52-4FEA-AA15-B6487C90EA6A}" type="slidenum">
              <a:rPr lang="pt-BR" altLang="pt-BR" sz="1600" smtClean="0"/>
              <a:pPr eaLnBrk="1" hangingPunct="1">
                <a:spcBef>
                  <a:spcPct val="0"/>
                </a:spcBef>
              </a:pPr>
              <a:t>99</a:t>
            </a:fld>
            <a:endParaRPr lang="pt-BR" altLang="pt-BR" sz="160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3490913" y="2890838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35" y="112465"/>
            <a:ext cx="4761478" cy="663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311745" y="525740"/>
            <a:ext cx="33123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Detalhamento da</a:t>
            </a:r>
          </a:p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escada do </a:t>
            </a:r>
          </a:p>
          <a:p>
            <a:pPr algn="just"/>
            <a:r>
              <a:rPr lang="pt-BR" altLang="pt-BR" sz="2800" b="1" dirty="0" smtClean="0">
                <a:solidFill>
                  <a:srgbClr val="3333FF"/>
                </a:solidFill>
                <a:latin typeface="Cambria" pitchFamily="18" charset="0"/>
              </a:rPr>
              <a:t>exemplo numérico</a:t>
            </a:r>
          </a:p>
        </p:txBody>
      </p:sp>
    </p:spTree>
    <p:extLst>
      <p:ext uri="{BB962C8B-B14F-4D97-AF65-F5344CB8AC3E}">
        <p14:creationId xmlns:p14="http://schemas.microsoft.com/office/powerpoint/2010/main" val="1202550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Microsoft YaHei" pitchFamily="34" charset="-122"/>
          </a:defRPr>
        </a:defPPr>
      </a:lstStyle>
    </a:spDef>
    <a:ln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10626</TotalTime>
  <Words>1803</Words>
  <Application>Microsoft Office PowerPoint</Application>
  <PresentationFormat>Apresentação na tela (4:3)</PresentationFormat>
  <Paragraphs>410</Paragraphs>
  <Slides>102</Slides>
  <Notes>49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102</vt:i4>
      </vt:variant>
    </vt:vector>
  </HeadingPairs>
  <TitlesOfParts>
    <vt:vector size="103" baseType="lpstr"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ESTADUAL PAULISTA UNESP - Campus de Bauru FACULDADE DE ENGENHARIA Departamento de Engenharia Civil</dc:title>
  <dc:creator>Paulo Bastos</dc:creator>
  <cp:lastModifiedBy>Pbastos</cp:lastModifiedBy>
  <cp:revision>268</cp:revision>
  <cp:lastPrinted>1601-01-01T00:00:00Z</cp:lastPrinted>
  <dcterms:created xsi:type="dcterms:W3CDTF">2008-04-18T18:58:45Z</dcterms:created>
  <dcterms:modified xsi:type="dcterms:W3CDTF">2022-09-29T13:43:13Z</dcterms:modified>
</cp:coreProperties>
</file>