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2"/>
  </p:notesMasterIdLst>
  <p:sldIdLst>
    <p:sldId id="300" r:id="rId2"/>
    <p:sldId id="272" r:id="rId3"/>
    <p:sldId id="486" r:id="rId4"/>
    <p:sldId id="306" r:id="rId5"/>
    <p:sldId id="274" r:id="rId6"/>
    <p:sldId id="520" r:id="rId7"/>
    <p:sldId id="521" r:id="rId8"/>
    <p:sldId id="522" r:id="rId9"/>
    <p:sldId id="519" r:id="rId10"/>
    <p:sldId id="273" r:id="rId11"/>
    <p:sldId id="397" r:id="rId12"/>
    <p:sldId id="275" r:id="rId13"/>
    <p:sldId id="324" r:id="rId14"/>
    <p:sldId id="303" r:id="rId15"/>
    <p:sldId id="301" r:id="rId16"/>
    <p:sldId id="308" r:id="rId17"/>
    <p:sldId id="310" r:id="rId18"/>
    <p:sldId id="336" r:id="rId19"/>
    <p:sldId id="555" r:id="rId20"/>
    <p:sldId id="277" r:id="rId21"/>
    <p:sldId id="398" r:id="rId22"/>
    <p:sldId id="364" r:id="rId23"/>
    <p:sldId id="307" r:id="rId24"/>
    <p:sldId id="422" r:id="rId25"/>
    <p:sldId id="309" r:id="rId26"/>
    <p:sldId id="276" r:id="rId27"/>
    <p:sldId id="401" r:id="rId28"/>
    <p:sldId id="430" r:id="rId29"/>
    <p:sldId id="431" r:id="rId30"/>
    <p:sldId id="432" r:id="rId31"/>
    <p:sldId id="402" r:id="rId32"/>
    <p:sldId id="447" r:id="rId33"/>
    <p:sldId id="278" r:id="rId34"/>
    <p:sldId id="400" r:id="rId35"/>
    <p:sldId id="403" r:id="rId36"/>
    <p:sldId id="433" r:id="rId37"/>
    <p:sldId id="404" r:id="rId38"/>
    <p:sldId id="365" r:id="rId39"/>
    <p:sldId id="489" r:id="rId40"/>
    <p:sldId id="490" r:id="rId41"/>
    <p:sldId id="491" r:id="rId42"/>
    <p:sldId id="492" r:id="rId43"/>
    <p:sldId id="279" r:id="rId44"/>
    <p:sldId id="280" r:id="rId45"/>
    <p:sldId id="281" r:id="rId46"/>
    <p:sldId id="421" r:id="rId47"/>
    <p:sldId id="283" r:id="rId48"/>
    <p:sldId id="284" r:id="rId49"/>
    <p:sldId id="326" r:id="rId50"/>
    <p:sldId id="435" r:id="rId51"/>
    <p:sldId id="487" r:id="rId52"/>
    <p:sldId id="509" r:id="rId53"/>
    <p:sldId id="314" r:id="rId54"/>
    <p:sldId id="325" r:id="rId55"/>
    <p:sldId id="327" r:id="rId56"/>
    <p:sldId id="510" r:id="rId57"/>
    <p:sldId id="315" r:id="rId58"/>
    <p:sldId id="436" r:id="rId59"/>
    <p:sldId id="511" r:id="rId60"/>
    <p:sldId id="316" r:id="rId61"/>
    <p:sldId id="318" r:id="rId62"/>
    <p:sldId id="333" r:id="rId63"/>
    <p:sldId id="319" r:id="rId64"/>
    <p:sldId id="285" r:id="rId65"/>
    <p:sldId id="320" r:id="rId66"/>
    <p:sldId id="286" r:id="rId67"/>
    <p:sldId id="287" r:id="rId68"/>
    <p:sldId id="289" r:id="rId69"/>
    <p:sldId id="321" r:id="rId70"/>
    <p:sldId id="322" r:id="rId71"/>
    <p:sldId id="523" r:id="rId72"/>
    <p:sldId id="556" r:id="rId73"/>
    <p:sldId id="524" r:id="rId74"/>
    <p:sldId id="525" r:id="rId75"/>
    <p:sldId id="526" r:id="rId76"/>
    <p:sldId id="338" r:id="rId77"/>
    <p:sldId id="343" r:id="rId78"/>
    <p:sldId id="344" r:id="rId79"/>
    <p:sldId id="345" r:id="rId80"/>
    <p:sldId id="346" r:id="rId81"/>
    <p:sldId id="350" r:id="rId82"/>
    <p:sldId id="339" r:id="rId83"/>
    <p:sldId id="530" r:id="rId84"/>
    <p:sldId id="531" r:id="rId85"/>
    <p:sldId id="330" r:id="rId86"/>
    <p:sldId id="532" r:id="rId87"/>
    <p:sldId id="543" r:id="rId88"/>
    <p:sldId id="544" r:id="rId89"/>
    <p:sldId id="529" r:id="rId90"/>
    <p:sldId id="311" r:id="rId91"/>
    <p:sldId id="351" r:id="rId92"/>
    <p:sldId id="528" r:id="rId93"/>
    <p:sldId id="527" r:id="rId94"/>
    <p:sldId id="353" r:id="rId95"/>
    <p:sldId id="352" r:id="rId96"/>
    <p:sldId id="348" r:id="rId97"/>
    <p:sldId id="312" r:id="rId98"/>
    <p:sldId id="349" r:id="rId99"/>
    <p:sldId id="342" r:id="rId100"/>
    <p:sldId id="437" r:id="rId101"/>
    <p:sldId id="439" r:id="rId102"/>
    <p:sldId id="373" r:id="rId103"/>
    <p:sldId id="456" r:id="rId104"/>
    <p:sldId id="533" r:id="rId105"/>
    <p:sldId id="448" r:id="rId106"/>
    <p:sldId id="374" r:id="rId107"/>
    <p:sldId id="386" r:id="rId108"/>
    <p:sldId id="449" r:id="rId109"/>
    <p:sldId id="450" r:id="rId110"/>
    <p:sldId id="451" r:id="rId111"/>
    <p:sldId id="376" r:id="rId112"/>
    <p:sldId id="546" r:id="rId113"/>
    <p:sldId id="459" r:id="rId114"/>
    <p:sldId id="457" r:id="rId115"/>
    <p:sldId id="548" r:id="rId116"/>
    <p:sldId id="547" r:id="rId117"/>
    <p:sldId id="545" r:id="rId118"/>
    <p:sldId id="549" r:id="rId119"/>
    <p:sldId id="460" r:id="rId120"/>
    <p:sldId id="461" r:id="rId121"/>
    <p:sldId id="462" r:id="rId122"/>
    <p:sldId id="550" r:id="rId123"/>
    <p:sldId id="377" r:id="rId124"/>
    <p:sldId id="440" r:id="rId125"/>
    <p:sldId id="380" r:id="rId126"/>
    <p:sldId id="551" r:id="rId127"/>
    <p:sldId id="383" r:id="rId128"/>
    <p:sldId id="382" r:id="rId129"/>
    <p:sldId id="552" r:id="rId130"/>
    <p:sldId id="389" r:id="rId131"/>
    <p:sldId id="390" r:id="rId132"/>
    <p:sldId id="463" r:id="rId133"/>
    <p:sldId id="553" r:id="rId134"/>
    <p:sldId id="465" r:id="rId135"/>
    <p:sldId id="566" r:id="rId136"/>
    <p:sldId id="464" r:id="rId137"/>
    <p:sldId id="554" r:id="rId138"/>
    <p:sldId id="466" r:id="rId139"/>
    <p:sldId id="467" r:id="rId140"/>
    <p:sldId id="468" r:id="rId141"/>
    <p:sldId id="470" r:id="rId142"/>
    <p:sldId id="391" r:id="rId143"/>
    <p:sldId id="537" r:id="rId144"/>
    <p:sldId id="393" r:id="rId145"/>
    <p:sldId id="471" r:id="rId146"/>
    <p:sldId id="473" r:id="rId147"/>
    <p:sldId id="557" r:id="rId148"/>
    <p:sldId id="541" r:id="rId149"/>
    <p:sldId id="540" r:id="rId150"/>
    <p:sldId id="542" r:id="rId151"/>
    <p:sldId id="538" r:id="rId152"/>
    <p:sldId id="472" r:id="rId153"/>
    <p:sldId id="474" r:id="rId154"/>
    <p:sldId id="475" r:id="rId155"/>
    <p:sldId id="476" r:id="rId156"/>
    <p:sldId id="536" r:id="rId157"/>
    <p:sldId id="392" r:id="rId158"/>
    <p:sldId id="395" r:id="rId159"/>
    <p:sldId id="394" r:id="rId160"/>
    <p:sldId id="480" r:id="rId161"/>
    <p:sldId id="558" r:id="rId162"/>
    <p:sldId id="396" r:id="rId163"/>
    <p:sldId id="481" r:id="rId164"/>
    <p:sldId id="559" r:id="rId165"/>
    <p:sldId id="561" r:id="rId166"/>
    <p:sldId id="485" r:id="rId167"/>
    <p:sldId id="482" r:id="rId168"/>
    <p:sldId id="483" r:id="rId169"/>
    <p:sldId id="484" r:id="rId170"/>
    <p:sldId id="560" r:id="rId171"/>
    <p:sldId id="290" r:id="rId172"/>
    <p:sldId id="367" r:id="rId173"/>
    <p:sldId id="368" r:id="rId174"/>
    <p:sldId id="369" r:id="rId175"/>
    <p:sldId id="291" r:id="rId176"/>
    <p:sldId id="414" r:id="rId177"/>
    <p:sldId id="413" r:id="rId178"/>
    <p:sldId id="416" r:id="rId179"/>
    <p:sldId id="562" r:id="rId180"/>
    <p:sldId id="418" r:id="rId181"/>
    <p:sldId id="420" r:id="rId182"/>
    <p:sldId id="419" r:id="rId183"/>
    <p:sldId id="292" r:id="rId184"/>
    <p:sldId id="441" r:id="rId185"/>
    <p:sldId id="495" r:id="rId186"/>
    <p:sldId id="496" r:id="rId187"/>
    <p:sldId id="442" r:id="rId188"/>
    <p:sldId id="494" r:id="rId189"/>
    <p:sldId id="443" r:id="rId190"/>
    <p:sldId id="444" r:id="rId191"/>
    <p:sldId id="493" r:id="rId192"/>
    <p:sldId id="293" r:id="rId193"/>
    <p:sldId id="294" r:id="rId194"/>
    <p:sldId id="406" r:id="rId195"/>
    <p:sldId id="497" r:id="rId196"/>
    <p:sldId id="499" r:id="rId197"/>
    <p:sldId id="512" r:id="rId198"/>
    <p:sldId id="408" r:id="rId199"/>
    <p:sldId id="563" r:id="rId200"/>
    <p:sldId id="501" r:id="rId20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5CC"/>
    <a:srgbClr val="1F771F"/>
    <a:srgbClr val="2AA22A"/>
    <a:srgbClr val="D125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8681" autoAdjust="0"/>
    <p:restoredTop sz="98827" autoAdjust="0"/>
  </p:normalViewPr>
  <p:slideViewPr>
    <p:cSldViewPr>
      <p:cViewPr>
        <p:scale>
          <a:sx n="83" d="100"/>
          <a:sy n="83" d="100"/>
        </p:scale>
        <p:origin x="-72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theme" Target="theme/theme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tableStyles" Target="tableStyle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204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notesMaster" Target="notesMasters/notesMaster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7FF9709-AC93-4577-8E54-2671E4242B09}" type="datetimeFigureOut">
              <a:rPr lang="pt-BR"/>
              <a:pPr>
                <a:defRPr/>
              </a:pPr>
              <a:t>10/11/2020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2E3B948-CB6F-4396-B83C-C0F2278F28A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91307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E3B948-CB6F-4396-B83C-C0F2278F28AE}" type="slidenum">
              <a:rPr lang="pt-BR" smtClean="0"/>
              <a:pPr>
                <a:defRPr/>
              </a:pPr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8696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5B844-F888-42C9-89A0-3ACEDE6BF22A}" type="datetime1">
              <a:rPr lang="en-US" smtClean="0"/>
              <a:pPr>
                <a:defRPr/>
              </a:pPr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38AAC-0B16-4BBE-B50E-60FE87A55B7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49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A203D-2C4C-4F2E-A787-45DA92F9ED5F}" type="datetime1">
              <a:rPr lang="en-US" smtClean="0"/>
              <a:pPr>
                <a:defRPr/>
              </a:pPr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B5433-B866-4909-8618-4BC509F930B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31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1D75F-E19B-4D11-8FC2-9362DE572503}" type="datetime1">
              <a:rPr lang="en-US" smtClean="0"/>
              <a:pPr>
                <a:defRPr/>
              </a:pPr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D982F-2540-4069-B63B-A3E61056FCF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709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58219-9F66-4625-B08E-588EB5919A36}" type="datetime1">
              <a:rPr lang="en-US" smtClean="0"/>
              <a:pPr>
                <a:defRPr/>
              </a:pPr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7B02A-0F15-4C94-9AF9-6D383CEA07C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39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8B3DF-23A9-407D-BAB2-762CD08FF715}" type="datetime1">
              <a:rPr lang="en-US" smtClean="0"/>
              <a:pPr>
                <a:defRPr/>
              </a:pPr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CEA1A-F2D6-4976-9368-26CD65CFE25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78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51920-730A-4A25-9951-360EFB5C85E4}" type="datetime1">
              <a:rPr lang="en-US" smtClean="0"/>
              <a:pPr>
                <a:defRPr/>
              </a:pPr>
              <a:t>11/10/2020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01136-71D6-4FF7-A2F5-C5BB86D212D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539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50664-77DC-4091-B314-D5E0F97CC3BB}" type="datetime1">
              <a:rPr lang="en-US" smtClean="0"/>
              <a:pPr>
                <a:defRPr/>
              </a:pPr>
              <a:t>11/10/2020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FB6F7-6F67-48E9-B634-0D7623CDB44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90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C8E62-D2F4-480A-B23F-0C81E434230B}" type="datetime1">
              <a:rPr lang="en-US" smtClean="0"/>
              <a:pPr>
                <a:defRPr/>
              </a:pPr>
              <a:t>11/10/2020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16458-21DE-4B10-80D6-11475294CF1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80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3AFED-3D80-46F9-9F1A-E36F911149B6}" type="datetime1">
              <a:rPr lang="en-US" smtClean="0"/>
              <a:pPr>
                <a:defRPr/>
              </a:pPr>
              <a:t>11/10/2020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FC6E7C4-D5BD-4C7D-A31B-50C4F867BB64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599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97577-045F-4DD9-B785-EA11E5C3A010}" type="datetime1">
              <a:rPr lang="en-US" smtClean="0"/>
              <a:pPr>
                <a:defRPr/>
              </a:pPr>
              <a:t>11/10/2020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0B039-C51D-4BFF-ADCE-4F1537C8D86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63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5871F-AA1E-43CF-9EBB-1D85969A2288}" type="datetime1">
              <a:rPr lang="en-US" smtClean="0"/>
              <a:pPr>
                <a:defRPr/>
              </a:pPr>
              <a:t>11/10/2020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B27D4-6E96-4A19-A077-832A39912AA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86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/>
              <a:t>Click to edit Master text styles</a:t>
            </a:r>
          </a:p>
          <a:p>
            <a:pPr lvl="1"/>
            <a:r>
              <a:rPr lang="en-US" altLang="pt-BR" smtClean="0"/>
              <a:t>Second level</a:t>
            </a:r>
          </a:p>
          <a:p>
            <a:pPr lvl="2"/>
            <a:r>
              <a:rPr lang="en-US" altLang="pt-BR" smtClean="0"/>
              <a:t>Third level</a:t>
            </a:r>
          </a:p>
          <a:p>
            <a:pPr lvl="3"/>
            <a:r>
              <a:rPr lang="en-US" altLang="pt-BR" smtClean="0"/>
              <a:t>Fourth level</a:t>
            </a:r>
          </a:p>
          <a:p>
            <a:pPr lvl="4"/>
            <a:r>
              <a:rPr lang="en-US" altLang="pt-BR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23D3B2F-6DA6-4D3C-B189-8126EA2AFD06}" type="datetime1">
              <a:rPr lang="en-US" smtClean="0"/>
              <a:pPr>
                <a:defRPr/>
              </a:pPr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B29AA43-79B2-45C5-BB1E-030FDD1E470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83" r:id="rId7"/>
    <p:sldLayoutId id="2147483679" r:id="rId8"/>
    <p:sldLayoutId id="2147483680" r:id="rId9"/>
    <p:sldLayoutId id="2147483681" r:id="rId10"/>
    <p:sldLayoutId id="214748368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9.pn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2.png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6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6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6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6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6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6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6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6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6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6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6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6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6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6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6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6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6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4.jpeg"/><Relationship Id="rId4" Type="http://schemas.openxmlformats.org/officeDocument/2006/relationships/image" Target="../media/image193.jpe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6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6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://gigantesdomundo.blogspot.com.br/2011/10/as-10-maiores-pontes-suspensas-do-mundo.html" TargetMode="External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534988" y="1916113"/>
            <a:ext cx="8070850" cy="4161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endParaRPr lang="pt-BR" altLang="pt-BR" sz="800" b="1" dirty="0">
              <a:cs typeface="Times New Roman" pitchFamily="18" charset="0"/>
            </a:endParaRP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endParaRPr lang="pt-BR" altLang="pt-BR" sz="1100" dirty="0"/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sz="2800" b="1" i="1" dirty="0">
                <a:solidFill>
                  <a:srgbClr val="2AA22A"/>
                </a:solidFill>
              </a:rPr>
              <a:t>2134 - PONTES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endParaRPr lang="pt-BR" altLang="pt-BR" sz="1600" b="1" dirty="0" smtClean="0"/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endParaRPr lang="pt-BR" altLang="pt-BR" sz="1600" b="1" dirty="0"/>
          </a:p>
          <a:p>
            <a:pPr algn="ctr" eaLnBrk="1" hangingPunct="1">
              <a:lnSpc>
                <a:spcPct val="70000"/>
              </a:lnSpc>
              <a:spcBef>
                <a:spcPts val="1600"/>
              </a:spcBef>
            </a:pPr>
            <a:r>
              <a:rPr lang="pt-BR" altLang="pt-BR" sz="3600" b="1" i="1" dirty="0" smtClean="0">
                <a:solidFill>
                  <a:srgbClr val="F00000"/>
                </a:solidFill>
              </a:rPr>
              <a:t>PONTES - DEFINIÇÕES E CLASSIFICAÇÕES</a:t>
            </a:r>
            <a:endParaRPr lang="pt-BR" altLang="pt-BR" sz="2400" dirty="0"/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endParaRPr lang="pt-BR" altLang="pt-BR" dirty="0"/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endParaRPr lang="pt-BR" altLang="pt-BR" dirty="0"/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sz="2000" b="1" dirty="0">
                <a:solidFill>
                  <a:srgbClr val="0000FF"/>
                </a:solidFill>
              </a:rPr>
              <a:t>Prof. Dr. PAULO SÉRGIO </a:t>
            </a:r>
            <a:r>
              <a:rPr lang="pt-BR" altLang="pt-BR" sz="2000" b="1" dirty="0" smtClean="0">
                <a:solidFill>
                  <a:srgbClr val="0000FF"/>
                </a:solidFill>
              </a:rPr>
              <a:t>BASTOS</a:t>
            </a:r>
            <a:endParaRPr lang="pt-BR" altLang="pt-BR" sz="2000" b="1" dirty="0">
              <a:solidFill>
                <a:srgbClr val="0000FF"/>
              </a:solidFill>
            </a:endParaRP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endParaRPr lang="pt-BR" altLang="pt-BR" b="1" i="1" dirty="0">
              <a:solidFill>
                <a:srgbClr val="0000FF"/>
              </a:solidFill>
            </a:endParaRP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endParaRPr lang="pt-BR" altLang="pt-BR" b="1" i="1" dirty="0">
              <a:solidFill>
                <a:srgbClr val="0000FF"/>
              </a:solidFill>
            </a:endParaRP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 err="1" smtClean="0"/>
              <a:t>Jul</a:t>
            </a:r>
            <a:r>
              <a:rPr lang="pt-BR" altLang="pt-BR" b="1" i="1" dirty="0" smtClean="0"/>
              <a:t>/2016</a:t>
            </a:r>
            <a:endParaRPr lang="pt-BR" altLang="pt-BR" b="1" i="1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84213" y="620713"/>
            <a:ext cx="77724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 anchor="ctr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t-BR" altLang="pt-BR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imes New Roman" pitchFamily="18" charset="0"/>
              </a:rPr>
              <a:t>UNIVERSIDADE ESTADUAL PAULISTA</a:t>
            </a:r>
            <a:r>
              <a:rPr kumimoji="0" lang="pt-BR" altLang="pt-BR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imes New Roman" pitchFamily="18" charset="0"/>
              </a:rPr>
              <a:t/>
            </a:r>
            <a:br>
              <a:rPr kumimoji="0" lang="pt-BR" altLang="pt-BR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imes New Roman" pitchFamily="18" charset="0"/>
              </a:rPr>
            </a:br>
            <a:r>
              <a:rPr kumimoji="0" lang="pt-BR" altLang="pt-BR" dirty="0" smtClean="0">
                <a:solidFill>
                  <a:srgbClr val="0005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imes New Roman" pitchFamily="18" charset="0"/>
              </a:rPr>
              <a:t>UNESP - Campus de Bauru/SP</a:t>
            </a:r>
            <a:br>
              <a:rPr kumimoji="0" lang="pt-BR" altLang="pt-BR" dirty="0" smtClean="0">
                <a:solidFill>
                  <a:srgbClr val="0005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imes New Roman" pitchFamily="18" charset="0"/>
              </a:rPr>
            </a:br>
            <a:r>
              <a:rPr kumimoji="0" lang="pt-BR" altLang="pt-BR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Departamento </a:t>
            </a:r>
            <a:r>
              <a:rPr kumimoji="0" lang="pt-BR" altLang="pt-BR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de Engenharia Civil</a:t>
            </a:r>
            <a:br>
              <a:rPr kumimoji="0" lang="pt-BR" altLang="pt-BR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</a:br>
            <a:endParaRPr kumimoji="0" lang="pt-BR" altLang="pt-BR" b="1" dirty="0" smtClean="0">
              <a:solidFill>
                <a:srgbClr val="6600FF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737863-9562-4CB1-B6DE-A3C7BD03F10B}" type="slidenum">
              <a:rPr lang="en-US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18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0005CC"/>
                </a:solidFill>
              </a:rPr>
              <a:t>Denomina-se: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20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Ponte</a:t>
            </a:r>
            <a:r>
              <a:rPr lang="pt-BR" altLang="pt-BR" b="1" dirty="0" smtClean="0">
                <a:solidFill>
                  <a:srgbClr val="7030A0"/>
                </a:solidFill>
              </a:rPr>
              <a:t> - quando o obstáculo é um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rio</a:t>
            </a:r>
            <a:r>
              <a:rPr lang="pt-BR" altLang="pt-BR" b="1" dirty="0" smtClean="0">
                <a:solidFill>
                  <a:srgbClr val="7030A0"/>
                </a:solidFill>
              </a:rPr>
              <a:t>;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20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Viaduto</a:t>
            </a:r>
            <a:r>
              <a:rPr lang="pt-BR" altLang="pt-BR" b="1" dirty="0" smtClean="0">
                <a:solidFill>
                  <a:srgbClr val="7030A0"/>
                </a:solidFill>
              </a:rPr>
              <a:t> - quando a transposição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não é sobre água</a:t>
            </a:r>
            <a:r>
              <a:rPr lang="pt-BR" altLang="pt-BR" b="1" dirty="0" smtClean="0">
                <a:solidFill>
                  <a:srgbClr val="7030A0"/>
                </a:solidFill>
              </a:rPr>
              <a:t>; é sobre um vale, uma via, etc.;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20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Pontilhão</a:t>
            </a:r>
            <a:r>
              <a:rPr lang="pt-BR" altLang="pt-BR" b="1" dirty="0" smtClean="0">
                <a:solidFill>
                  <a:srgbClr val="7030A0"/>
                </a:solidFill>
              </a:rPr>
              <a:t> -  pontes de pequenos vãos.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100</a:t>
            </a:fld>
            <a:endParaRPr lang="en-US" dirty="0"/>
          </a:p>
        </p:txBody>
      </p:sp>
      <p:pic>
        <p:nvPicPr>
          <p:cNvPr id="3" name="Picture 10" descr="http://2.bp.blogspot.com/-T2DfKYkMipE/Uclwuo-M8EI/AAAAAAAA2YU/SiAIVBizBj8/s400/Ponte_da_Infinidade_Inglaterr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1"/>
          <a:stretch/>
        </p:blipFill>
        <p:spPr bwMode="auto">
          <a:xfrm>
            <a:off x="611560" y="1551280"/>
            <a:ext cx="5457108" cy="228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8" descr="http://2.bp.blogspot.com/--MeYum-A9ZY/UZLEiP6P0hI/AAAAAAAAByI/Kv_wwlQ8Kb8/s400/reggio+emilia+-+ital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14" y="2924944"/>
            <a:ext cx="2641400" cy="352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827584" y="5978953"/>
            <a:ext cx="51845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rgbClr val="0005CC"/>
                </a:solidFill>
              </a:rPr>
              <a:t>http://www.clubedoconcreto.com.br/2014/07/pontes-estranhas.html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>
                <a:solidFill>
                  <a:srgbClr val="C00000"/>
                </a:solidFill>
              </a:rPr>
              <a:t>Ponte </a:t>
            </a:r>
            <a:r>
              <a:rPr lang="pt-BR" altLang="pt-BR" b="1" dirty="0" err="1" smtClean="0">
                <a:solidFill>
                  <a:srgbClr val="C00000"/>
                </a:solidFill>
              </a:rPr>
              <a:t>estaiada</a:t>
            </a:r>
            <a:r>
              <a:rPr lang="pt-BR" altLang="pt-BR" b="1" dirty="0" smtClean="0">
                <a:solidFill>
                  <a:srgbClr val="C00000"/>
                </a:solidFill>
              </a:rPr>
              <a:t>:</a:t>
            </a:r>
            <a:endParaRPr lang="pt-BR" altLang="pt-BR" b="1" dirty="0">
              <a:solidFill>
                <a:srgbClr val="C000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7544" y="260648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smtClean="0"/>
              <a:t>DEFINIÇÕES</a:t>
            </a:r>
            <a:endParaRPr lang="en-US" altLang="pt-BR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57957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101</a:t>
            </a:fld>
            <a:endParaRPr lang="en-US" dirty="0"/>
          </a:p>
        </p:txBody>
      </p:sp>
      <p:pic>
        <p:nvPicPr>
          <p:cNvPr id="3" name="Picture 8" descr="http://piniweb.pini.com.br/construcao/infra-estrutura/imagens/i3611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484784"/>
            <a:ext cx="4015989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http://piniweb.pini.com.br/construcao/infra-estrutura/imagens/i3611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360" y="1484784"/>
            <a:ext cx="4015989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http://piniweb.pini.com.br/construcao/infra-estrutura/imagens/i3611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79517"/>
            <a:ext cx="468532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5508104" y="5329666"/>
            <a:ext cx="32342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rgbClr val="0005CC"/>
                </a:solidFill>
              </a:rPr>
              <a:t>http://piniweb.pini.com.br/construcao/infra-estrutura/construcao-da-ponte-estaiada-de-18-km-de-extensao-sobre-272959-1.aspx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>
                <a:solidFill>
                  <a:srgbClr val="C00000"/>
                </a:solidFill>
              </a:rPr>
              <a:t>Ponte </a:t>
            </a:r>
            <a:r>
              <a:rPr lang="pt-BR" altLang="pt-BR" b="1" dirty="0" err="1" smtClean="0">
                <a:solidFill>
                  <a:srgbClr val="C00000"/>
                </a:solidFill>
              </a:rPr>
              <a:t>estaiada</a:t>
            </a:r>
            <a:r>
              <a:rPr lang="pt-BR" altLang="pt-BR" b="1" dirty="0" smtClean="0">
                <a:solidFill>
                  <a:srgbClr val="C00000"/>
                </a:solidFill>
              </a:rPr>
              <a:t>:</a:t>
            </a:r>
            <a:endParaRPr lang="pt-BR" altLang="pt-BR" b="1" dirty="0">
              <a:solidFill>
                <a:srgbClr val="C0000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67544" y="260648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smtClean="0"/>
              <a:t>DEFINIÇÕES</a:t>
            </a:r>
            <a:endParaRPr lang="en-US" altLang="pt-BR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235467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102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843096"/>
            <a:ext cx="7993062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Ponte em Vigas S</a:t>
            </a:r>
            <a:r>
              <a:rPr lang="pt-BR" b="1" dirty="0" smtClean="0">
                <a:solidFill>
                  <a:srgbClr val="C00000"/>
                </a:solidFill>
              </a:rPr>
              <a:t>implesmente Apoiadas: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2000" b="1" dirty="0">
              <a:solidFill>
                <a:srgbClr val="C0000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>
                <a:solidFill>
                  <a:srgbClr val="7030A0"/>
                </a:solidFill>
              </a:rPr>
              <a:t>A</a:t>
            </a:r>
            <a:r>
              <a:rPr lang="pt-BR" b="1" dirty="0" smtClean="0">
                <a:solidFill>
                  <a:srgbClr val="7030A0"/>
                </a:solidFill>
              </a:rPr>
              <a:t>s  vigas são estaticamente determinadas. A seção transversal pode ser constante </a:t>
            </a:r>
            <a:r>
              <a:rPr lang="pt-BR" b="1" dirty="0">
                <a:solidFill>
                  <a:srgbClr val="7030A0"/>
                </a:solidFill>
              </a:rPr>
              <a:t>ou </a:t>
            </a:r>
            <a:r>
              <a:rPr lang="pt-BR" b="1" dirty="0" smtClean="0">
                <a:solidFill>
                  <a:srgbClr val="7030A0"/>
                </a:solidFill>
              </a:rPr>
              <a:t>variável. </a:t>
            </a:r>
            <a:r>
              <a:rPr lang="pt-BR" b="1" dirty="0" smtClean="0">
                <a:solidFill>
                  <a:srgbClr val="0005CC"/>
                </a:solidFill>
              </a:rPr>
              <a:t>(</a:t>
            </a:r>
            <a:r>
              <a:rPr lang="pt-BR" b="1" dirty="0">
                <a:solidFill>
                  <a:srgbClr val="0005CC"/>
                </a:solidFill>
              </a:rPr>
              <a:t>VITÓRIO</a:t>
            </a:r>
            <a:r>
              <a:rPr lang="pt-BR" b="1" dirty="0" smtClean="0">
                <a:solidFill>
                  <a:srgbClr val="0005CC"/>
                </a:solidFill>
              </a:rPr>
              <a:t>)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600" y="3645024"/>
            <a:ext cx="5230981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687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103</a:t>
            </a:fld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17" y="1670395"/>
            <a:ext cx="7153548" cy="3054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C00000"/>
                </a:solidFill>
              </a:rPr>
              <a:t>Ponte em Vigas S</a:t>
            </a:r>
            <a:r>
              <a:rPr lang="pt-BR" sz="2400" b="1" dirty="0" smtClean="0">
                <a:solidFill>
                  <a:srgbClr val="C00000"/>
                </a:solidFill>
              </a:rPr>
              <a:t>implesmente Apoiadas:</a:t>
            </a:r>
          </a:p>
        </p:txBody>
      </p:sp>
      <p:sp>
        <p:nvSpPr>
          <p:cNvPr id="10" name="Retângulo 9"/>
          <p:cNvSpPr/>
          <p:nvPr/>
        </p:nvSpPr>
        <p:spPr>
          <a:xfrm>
            <a:off x="3850928" y="5075892"/>
            <a:ext cx="1514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b="1" dirty="0">
                <a:solidFill>
                  <a:srgbClr val="0005CC"/>
                </a:solidFill>
              </a:rPr>
              <a:t>(LEONHARDT)</a:t>
            </a:r>
          </a:p>
        </p:txBody>
      </p:sp>
    </p:spTree>
    <p:extLst>
      <p:ext uri="{BB962C8B-B14F-4D97-AF65-F5344CB8AC3E}">
        <p14:creationId xmlns:p14="http://schemas.microsoft.com/office/powerpoint/2010/main" val="226418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104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C00000"/>
                </a:solidFill>
              </a:rPr>
              <a:t>Ponte em Vigas S</a:t>
            </a:r>
            <a:r>
              <a:rPr lang="pt-BR" sz="2400" b="1" dirty="0" smtClean="0">
                <a:solidFill>
                  <a:srgbClr val="C00000"/>
                </a:solidFill>
              </a:rPr>
              <a:t>implesmente Apoiadas:</a:t>
            </a:r>
          </a:p>
        </p:txBody>
      </p:sp>
      <p:pic>
        <p:nvPicPr>
          <p:cNvPr id="12290" name="Picture 2" descr="IMG_327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" b="6242"/>
          <a:stretch/>
        </p:blipFill>
        <p:spPr bwMode="auto">
          <a:xfrm>
            <a:off x="1069733" y="1340768"/>
            <a:ext cx="7076716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655763" y="6033469"/>
            <a:ext cx="5904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solidFill>
                  <a:srgbClr val="0005CC"/>
                </a:solidFill>
              </a:rPr>
              <a:t>http://www.jornalmetas.com.br/geral/geral-gaspar/recome%C3%A7am-os-trabalhos-no-canteiro-da-ponte-do-vale-1.1892527</a:t>
            </a:r>
          </a:p>
        </p:txBody>
      </p:sp>
    </p:spTree>
    <p:extLst>
      <p:ext uri="{BB962C8B-B14F-4D97-AF65-F5344CB8AC3E}">
        <p14:creationId xmlns:p14="http://schemas.microsoft.com/office/powerpoint/2010/main" val="310248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105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C00000"/>
                </a:solidFill>
              </a:rPr>
              <a:t>Ponte em Vigas S</a:t>
            </a:r>
            <a:r>
              <a:rPr lang="pt-BR" sz="2400" b="1" dirty="0" smtClean="0">
                <a:solidFill>
                  <a:srgbClr val="C00000"/>
                </a:solidFill>
              </a:rPr>
              <a:t>implesmente Apoiadas: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dirty="0">
              <a:solidFill>
                <a:srgbClr val="C0000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7030A0"/>
                </a:solidFill>
              </a:rPr>
              <a:t>Devem ser dimensionadas para o momento fletor máximo, e exigem juntas nas </a:t>
            </a:r>
            <a:r>
              <a:rPr lang="pt-BR" b="1" dirty="0" err="1" smtClean="0">
                <a:solidFill>
                  <a:srgbClr val="7030A0"/>
                </a:solidFill>
              </a:rPr>
              <a:t>extre-midades</a:t>
            </a:r>
            <a:r>
              <a:rPr lang="pt-BR" b="1" dirty="0" smtClean="0">
                <a:solidFill>
                  <a:srgbClr val="7030A0"/>
                </a:solidFill>
              </a:rPr>
              <a:t>.</a:t>
            </a:r>
            <a:endParaRPr lang="pt-BR" b="1" dirty="0" smtClean="0">
              <a:solidFill>
                <a:srgbClr val="0005CC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077" y="3270742"/>
            <a:ext cx="5238026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850928" y="5949280"/>
            <a:ext cx="1514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b="1" dirty="0">
                <a:solidFill>
                  <a:srgbClr val="0005CC"/>
                </a:solidFill>
              </a:rPr>
              <a:t>(LEONHARDT)</a:t>
            </a:r>
          </a:p>
        </p:txBody>
      </p:sp>
    </p:spTree>
    <p:extLst>
      <p:ext uri="{BB962C8B-B14F-4D97-AF65-F5344CB8AC3E}">
        <p14:creationId xmlns:p14="http://schemas.microsoft.com/office/powerpoint/2010/main" val="378644559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106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57" y="908720"/>
            <a:ext cx="7993062" cy="320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C00000"/>
                </a:solidFill>
              </a:rPr>
              <a:t>Ponte em Vigas S</a:t>
            </a:r>
            <a:r>
              <a:rPr lang="pt-BR" sz="2400" b="1" dirty="0" smtClean="0">
                <a:solidFill>
                  <a:srgbClr val="C00000"/>
                </a:solidFill>
              </a:rPr>
              <a:t>implesmente Apoiadas: 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dirty="0">
              <a:solidFill>
                <a:srgbClr val="C0000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7030A0"/>
                </a:solidFill>
              </a:rPr>
              <a:t>As </a:t>
            </a:r>
            <a:r>
              <a:rPr lang="pt-BR" b="1" dirty="0">
                <a:solidFill>
                  <a:srgbClr val="7030A0"/>
                </a:solidFill>
              </a:rPr>
              <a:t>vigas </a:t>
            </a:r>
            <a:r>
              <a:rPr lang="pt-BR" b="1" dirty="0" smtClean="0">
                <a:solidFill>
                  <a:srgbClr val="7030A0"/>
                </a:solidFill>
              </a:rPr>
              <a:t>podem ter os extremos </a:t>
            </a:r>
            <a:r>
              <a:rPr lang="pt-BR" b="1" dirty="0">
                <a:solidFill>
                  <a:srgbClr val="7030A0"/>
                </a:solidFill>
              </a:rPr>
              <a:t>em </a:t>
            </a:r>
            <a:r>
              <a:rPr lang="pt-BR" b="1" dirty="0" smtClean="0">
                <a:solidFill>
                  <a:srgbClr val="7030A0"/>
                </a:solidFill>
              </a:rPr>
              <a:t>balanços, visando </a:t>
            </a:r>
            <a:r>
              <a:rPr lang="pt-BR" b="1" dirty="0">
                <a:solidFill>
                  <a:srgbClr val="7030A0"/>
                </a:solidFill>
              </a:rPr>
              <a:t>reduzir </a:t>
            </a:r>
            <a:r>
              <a:rPr lang="pt-BR" b="1" dirty="0" smtClean="0">
                <a:solidFill>
                  <a:srgbClr val="7030A0"/>
                </a:solidFill>
              </a:rPr>
              <a:t>os momentos fletores positivos </a:t>
            </a:r>
            <a:r>
              <a:rPr lang="pt-BR" b="1" dirty="0">
                <a:solidFill>
                  <a:srgbClr val="7030A0"/>
                </a:solidFill>
              </a:rPr>
              <a:t>no </a:t>
            </a:r>
            <a:r>
              <a:rPr lang="pt-BR" b="1" dirty="0" smtClean="0">
                <a:solidFill>
                  <a:srgbClr val="7030A0"/>
                </a:solidFill>
              </a:rPr>
              <a:t>vão e as flechas, </a:t>
            </a:r>
            <a:r>
              <a:rPr lang="pt-BR" b="1" dirty="0" smtClean="0">
                <a:solidFill>
                  <a:srgbClr val="7030A0"/>
                </a:solidFill>
              </a:rPr>
              <a:t>por meio dos momentos fletores </a:t>
            </a:r>
            <a:r>
              <a:rPr lang="pt-BR" b="1" dirty="0">
                <a:solidFill>
                  <a:srgbClr val="7030A0"/>
                </a:solidFill>
              </a:rPr>
              <a:t>negativos introduzidos nos apoios. </a:t>
            </a:r>
            <a:r>
              <a:rPr lang="pt-BR" b="1" dirty="0" smtClean="0">
                <a:solidFill>
                  <a:srgbClr val="0005CC"/>
                </a:solidFill>
              </a:rPr>
              <a:t>(</a:t>
            </a:r>
            <a:r>
              <a:rPr lang="pt-BR" b="1" dirty="0">
                <a:solidFill>
                  <a:srgbClr val="0005CC"/>
                </a:solidFill>
              </a:rPr>
              <a:t>VITÓRIO</a:t>
            </a:r>
            <a:r>
              <a:rPr lang="pt-BR" b="1" dirty="0" smtClean="0">
                <a:solidFill>
                  <a:srgbClr val="0005CC"/>
                </a:solidFill>
              </a:rPr>
              <a:t>)</a:t>
            </a: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779" y="4261148"/>
            <a:ext cx="4800619" cy="1904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897297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107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4320480" cy="597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C00000"/>
                </a:solidFill>
              </a:rPr>
              <a:t>Ponte em Vigas S</a:t>
            </a:r>
            <a:r>
              <a:rPr lang="pt-BR" sz="2400" b="1" dirty="0" smtClean="0">
                <a:solidFill>
                  <a:srgbClr val="C00000"/>
                </a:solidFill>
              </a:rPr>
              <a:t>implesmente Apoiadas: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200" b="1" dirty="0" smtClean="0">
              <a:solidFill>
                <a:srgbClr val="C0000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3100" b="1" dirty="0" smtClean="0">
                <a:solidFill>
                  <a:srgbClr val="7030A0"/>
                </a:solidFill>
              </a:rPr>
              <a:t>Ou a ponte pode ter uma </a:t>
            </a:r>
            <a:r>
              <a:rPr lang="pt-BR" sz="3100" b="1" dirty="0">
                <a:solidFill>
                  <a:srgbClr val="7030A0"/>
                </a:solidFill>
              </a:rPr>
              <a:t>série de vigas assentes sobre apoios </a:t>
            </a:r>
            <a:r>
              <a:rPr lang="pt-BR" sz="3100" b="1" dirty="0" smtClean="0">
                <a:solidFill>
                  <a:srgbClr val="7030A0"/>
                </a:solidFill>
              </a:rPr>
              <a:t>sucessivos, constituindo-se uma </a:t>
            </a:r>
            <a:r>
              <a:rPr lang="pt-BR" sz="3100" b="1" dirty="0" err="1" smtClean="0">
                <a:solidFill>
                  <a:srgbClr val="7030A0"/>
                </a:solidFill>
              </a:rPr>
              <a:t>so-lução</a:t>
            </a:r>
            <a:r>
              <a:rPr lang="pt-BR" sz="3100" b="1" dirty="0" smtClean="0">
                <a:solidFill>
                  <a:srgbClr val="7030A0"/>
                </a:solidFill>
              </a:rPr>
              <a:t> vantajosa </a:t>
            </a:r>
            <a:r>
              <a:rPr lang="pt-BR" sz="3100" b="1" dirty="0">
                <a:solidFill>
                  <a:srgbClr val="7030A0"/>
                </a:solidFill>
              </a:rPr>
              <a:t>do ponto de vista da facilidade de execução e da economia, quando são utilizadas </a:t>
            </a:r>
            <a:r>
              <a:rPr lang="pt-BR" sz="3100" b="1" u="sng" dirty="0">
                <a:solidFill>
                  <a:srgbClr val="7030A0"/>
                </a:solidFill>
              </a:rPr>
              <a:t>peças </a:t>
            </a:r>
            <a:r>
              <a:rPr lang="pt-BR" sz="3100" b="1" u="sng" dirty="0" smtClean="0">
                <a:solidFill>
                  <a:srgbClr val="7030A0"/>
                </a:solidFill>
              </a:rPr>
              <a:t>pré-moldadas</a:t>
            </a:r>
            <a:r>
              <a:rPr lang="pt-BR" sz="3100" b="1" dirty="0" smtClean="0">
                <a:solidFill>
                  <a:srgbClr val="7030A0"/>
                </a:solidFill>
              </a:rPr>
              <a:t>. </a:t>
            </a:r>
            <a:r>
              <a:rPr lang="pt-BR" sz="3100" b="1" dirty="0">
                <a:solidFill>
                  <a:srgbClr val="0005CC"/>
                </a:solidFill>
              </a:rPr>
              <a:t>(VITÓRIO</a:t>
            </a:r>
            <a:r>
              <a:rPr lang="pt-BR" sz="3100" b="1" dirty="0" smtClean="0">
                <a:solidFill>
                  <a:srgbClr val="0005CC"/>
                </a:solidFill>
              </a:rPr>
              <a:t>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29058"/>
            <a:ext cx="3680386" cy="3408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58624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108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C00000"/>
                </a:solidFill>
              </a:rPr>
              <a:t>Ponte em Vigas S</a:t>
            </a:r>
            <a:r>
              <a:rPr lang="pt-BR" sz="2400" b="1" dirty="0" smtClean="0">
                <a:solidFill>
                  <a:srgbClr val="C00000"/>
                </a:solidFill>
              </a:rPr>
              <a:t>implesmente Apoiadas: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dirty="0">
              <a:solidFill>
                <a:srgbClr val="C0000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7030A0"/>
                </a:solidFill>
              </a:rPr>
              <a:t>A </a:t>
            </a:r>
            <a:r>
              <a:rPr lang="pt-BR" b="1" u="sng" dirty="0" smtClean="0">
                <a:solidFill>
                  <a:srgbClr val="7030A0"/>
                </a:solidFill>
              </a:rPr>
              <a:t>laje do tabuleiro pode ser contínua</a:t>
            </a:r>
            <a:r>
              <a:rPr lang="pt-BR" b="1" dirty="0" smtClean="0">
                <a:solidFill>
                  <a:srgbClr val="7030A0"/>
                </a:solidFill>
              </a:rPr>
              <a:t>, sobre três a quatro vãos, e apenas um apoio (no pilar) pode ser do tipo fixo, sendo os demais deslocáveis longitudinalmente. </a:t>
            </a:r>
            <a:r>
              <a:rPr lang="pt-BR" b="1" dirty="0">
                <a:solidFill>
                  <a:srgbClr val="0005CC"/>
                </a:solidFill>
              </a:rPr>
              <a:t>(LEONHARDT</a:t>
            </a:r>
            <a:r>
              <a:rPr lang="pt-BR" b="1" dirty="0" smtClean="0">
                <a:solidFill>
                  <a:srgbClr val="0005CC"/>
                </a:solidFill>
              </a:rPr>
              <a:t>)</a:t>
            </a:r>
            <a:endParaRPr lang="pt-BR" b="1" dirty="0">
              <a:solidFill>
                <a:srgbClr val="0005CC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2" y="3789040"/>
            <a:ext cx="7742978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702592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109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407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C00000"/>
                </a:solidFill>
              </a:rPr>
              <a:t>Ponte em Vigas S</a:t>
            </a:r>
            <a:r>
              <a:rPr lang="pt-BR" sz="2400" b="1" dirty="0" smtClean="0">
                <a:solidFill>
                  <a:srgbClr val="C00000"/>
                </a:solidFill>
              </a:rPr>
              <a:t>implesmente Apoiadas: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dirty="0">
              <a:solidFill>
                <a:srgbClr val="C0000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3100" b="1" dirty="0" smtClean="0">
                <a:solidFill>
                  <a:srgbClr val="7030A0"/>
                </a:solidFill>
              </a:rPr>
              <a:t>Vigas com balanços e </a:t>
            </a:r>
            <a:r>
              <a:rPr lang="pt-BR" sz="3100" b="1" u="sng" dirty="0" smtClean="0">
                <a:solidFill>
                  <a:srgbClr val="7030A0"/>
                </a:solidFill>
              </a:rPr>
              <a:t>vigas </a:t>
            </a:r>
            <a:r>
              <a:rPr lang="pt-BR" sz="3100" b="1" u="sng" dirty="0" err="1" smtClean="0">
                <a:solidFill>
                  <a:srgbClr val="7030A0"/>
                </a:solidFill>
              </a:rPr>
              <a:t>Gerbers</a:t>
            </a:r>
            <a:r>
              <a:rPr lang="pt-BR" sz="3100" b="1" dirty="0" smtClean="0">
                <a:solidFill>
                  <a:srgbClr val="7030A0"/>
                </a:solidFill>
              </a:rPr>
              <a:t> apoiadas nos balanços. Pontes longas exigem várias juntas no tabuleiro. Conforme a localização das rótulas e da altura variável dos balanços, os momentos fletores podem ser modificados. Há muitas desvantagens comparativamente a vigas contínuas sem juntas. </a:t>
            </a:r>
            <a:r>
              <a:rPr lang="pt-BR" sz="3100" b="1" dirty="0" smtClean="0">
                <a:solidFill>
                  <a:srgbClr val="0005CC"/>
                </a:solidFill>
              </a:rPr>
              <a:t>(LEONHARDT)</a:t>
            </a:r>
            <a:endParaRPr lang="pt-BR" sz="3100" b="1" dirty="0">
              <a:solidFill>
                <a:srgbClr val="0005CC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40" y="4941168"/>
            <a:ext cx="7920880" cy="79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7034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43734"/>
            <a:ext cx="7025112" cy="5081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/>
        </p:nvSpPr>
        <p:spPr>
          <a:xfrm>
            <a:off x="3761847" y="6057044"/>
            <a:ext cx="2020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0005CC"/>
                </a:solidFill>
              </a:rPr>
              <a:t>(EL DEBS E TAKEYA)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986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110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620688"/>
            <a:ext cx="4968552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C00000"/>
                </a:solidFill>
              </a:rPr>
              <a:t>Ponte em Vigas S</a:t>
            </a:r>
            <a:r>
              <a:rPr lang="pt-BR" sz="2400" b="1" dirty="0" smtClean="0">
                <a:solidFill>
                  <a:srgbClr val="C00000"/>
                </a:solidFill>
              </a:rPr>
              <a:t>implesmente Apoiadas: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400" b="1" dirty="0">
              <a:solidFill>
                <a:srgbClr val="C0000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3000" b="1" dirty="0" smtClean="0">
                <a:solidFill>
                  <a:srgbClr val="7030A0"/>
                </a:solidFill>
              </a:rPr>
              <a:t>Vigas sobre dois apoios do pilar e com balanços, e vigas </a:t>
            </a:r>
            <a:r>
              <a:rPr lang="pt-BR" sz="3000" b="1" dirty="0" err="1" smtClean="0">
                <a:solidFill>
                  <a:srgbClr val="7030A0"/>
                </a:solidFill>
              </a:rPr>
              <a:t>Gerbers</a:t>
            </a:r>
            <a:r>
              <a:rPr lang="pt-BR" sz="3000" b="1" dirty="0" smtClean="0">
                <a:solidFill>
                  <a:srgbClr val="7030A0"/>
                </a:solidFill>
              </a:rPr>
              <a:t> apoiadas nos </a:t>
            </a:r>
            <a:r>
              <a:rPr lang="pt-BR" sz="3000" b="1" dirty="0" err="1" smtClean="0">
                <a:solidFill>
                  <a:srgbClr val="7030A0"/>
                </a:solidFill>
              </a:rPr>
              <a:t>balan-ços</a:t>
            </a:r>
            <a:r>
              <a:rPr lang="pt-BR" sz="3000" b="1" dirty="0" smtClean="0">
                <a:solidFill>
                  <a:srgbClr val="7030A0"/>
                </a:solidFill>
              </a:rPr>
              <a:t>. </a:t>
            </a:r>
            <a:r>
              <a:rPr lang="pt-BR" sz="2800" b="1" dirty="0" smtClean="0">
                <a:solidFill>
                  <a:srgbClr val="0005CC"/>
                </a:solidFill>
              </a:rPr>
              <a:t>LEONHARDT)</a:t>
            </a:r>
            <a:endParaRPr lang="pt-BR" sz="2800" b="1" dirty="0">
              <a:solidFill>
                <a:srgbClr val="0005CC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838" y="3861048"/>
            <a:ext cx="6768752" cy="1401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917" y="1844824"/>
            <a:ext cx="3110976" cy="1423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22129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111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854710"/>
            <a:ext cx="799306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Ponte em Vigas Contínuas</a:t>
            </a:r>
            <a:r>
              <a:rPr lang="pt-BR" b="1" dirty="0" smtClean="0">
                <a:solidFill>
                  <a:srgbClr val="C00000"/>
                </a:solidFill>
              </a:rPr>
              <a:t>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2000" b="1" dirty="0">
              <a:solidFill>
                <a:srgbClr val="C0000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>
                <a:solidFill>
                  <a:srgbClr val="7030A0"/>
                </a:solidFill>
              </a:rPr>
              <a:t>S</a:t>
            </a:r>
            <a:r>
              <a:rPr lang="pt-BR" b="1" dirty="0" smtClean="0">
                <a:solidFill>
                  <a:srgbClr val="7030A0"/>
                </a:solidFill>
              </a:rPr>
              <a:t>ão muito </a:t>
            </a:r>
            <a:r>
              <a:rPr lang="pt-BR" b="1" dirty="0">
                <a:solidFill>
                  <a:srgbClr val="7030A0"/>
                </a:solidFill>
              </a:rPr>
              <a:t>utilizadas devido às vantagens de ordem estética, funcional e estrutural. </a:t>
            </a:r>
            <a:r>
              <a:rPr lang="pt-BR" b="1" dirty="0" smtClean="0">
                <a:solidFill>
                  <a:srgbClr val="7030A0"/>
                </a:solidFill>
              </a:rPr>
              <a:t>A seção transversal pode ser constante </a:t>
            </a:r>
            <a:r>
              <a:rPr lang="pt-BR" b="1" dirty="0">
                <a:solidFill>
                  <a:srgbClr val="7030A0"/>
                </a:solidFill>
              </a:rPr>
              <a:t>ou </a:t>
            </a:r>
            <a:r>
              <a:rPr lang="pt-BR" b="1" dirty="0" smtClean="0">
                <a:solidFill>
                  <a:srgbClr val="7030A0"/>
                </a:solidFill>
              </a:rPr>
              <a:t>variável. </a:t>
            </a:r>
            <a:r>
              <a:rPr lang="pt-BR" b="1" dirty="0" smtClean="0">
                <a:solidFill>
                  <a:srgbClr val="0005CC"/>
                </a:solidFill>
              </a:rPr>
              <a:t>(</a:t>
            </a:r>
            <a:r>
              <a:rPr lang="pt-BR" b="1" dirty="0">
                <a:solidFill>
                  <a:srgbClr val="0005CC"/>
                </a:solidFill>
              </a:rPr>
              <a:t>VITÓRIO</a:t>
            </a:r>
            <a:r>
              <a:rPr lang="pt-BR" b="1" dirty="0" smtClean="0">
                <a:solidFill>
                  <a:srgbClr val="0005CC"/>
                </a:solidFill>
              </a:rPr>
              <a:t>)</a:t>
            </a:r>
            <a:endParaRPr lang="pt-BR" b="1" dirty="0">
              <a:solidFill>
                <a:srgbClr val="0005CC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92" y="3933056"/>
            <a:ext cx="7334997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920458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112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913075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C00000"/>
                </a:solidFill>
              </a:rPr>
              <a:t>Ponte em Vigas Contínuas</a:t>
            </a:r>
            <a:r>
              <a:rPr lang="pt-BR" sz="2400" b="1" dirty="0" smtClean="0">
                <a:solidFill>
                  <a:srgbClr val="C00000"/>
                </a:solidFill>
              </a:rPr>
              <a:t>: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3" b="8109"/>
          <a:stretch/>
        </p:blipFill>
        <p:spPr bwMode="auto">
          <a:xfrm>
            <a:off x="416297" y="1628800"/>
            <a:ext cx="8383587" cy="252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2087810" y="4221088"/>
            <a:ext cx="50405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 smtClean="0">
                <a:solidFill>
                  <a:srgbClr val="0005CC"/>
                </a:solidFill>
              </a:rPr>
              <a:t>Fotografia do Autor</a:t>
            </a:r>
            <a:endParaRPr lang="pt-BR" sz="1600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67231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113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836712"/>
            <a:ext cx="7993062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C00000"/>
                </a:solidFill>
              </a:rPr>
              <a:t>Ponte em Vigas Contínuas</a:t>
            </a:r>
            <a:r>
              <a:rPr lang="pt-BR" sz="2400" b="1" dirty="0" smtClean="0">
                <a:solidFill>
                  <a:srgbClr val="C00000"/>
                </a:solidFill>
              </a:rPr>
              <a:t>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20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7030A0"/>
                </a:solidFill>
              </a:rPr>
              <a:t>A seção transversal resulta menor do que no caso de vigas sobre dois apoios. É uma solução mais segura, podendo evitar o colapso de um tramo. </a:t>
            </a:r>
            <a:r>
              <a:rPr lang="pt-BR" b="1" dirty="0" smtClean="0">
                <a:solidFill>
                  <a:srgbClr val="0005CC"/>
                </a:solidFill>
              </a:rPr>
              <a:t>(LEONHARDT)</a:t>
            </a:r>
            <a:endParaRPr lang="pt-BR" b="1" dirty="0">
              <a:solidFill>
                <a:srgbClr val="0005CC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78" y="4077072"/>
            <a:ext cx="7416825" cy="536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5623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221088"/>
            <a:ext cx="5429651" cy="2520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3814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114</a:t>
            </a:fld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2015555"/>
            <a:ext cx="5268352" cy="190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11559" y="476672"/>
            <a:ext cx="7993062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C00000"/>
                </a:solidFill>
              </a:rPr>
              <a:t>Ponte em Vigas Contínuas</a:t>
            </a:r>
            <a:r>
              <a:rPr lang="pt-BR" sz="2400" b="1" dirty="0" smtClean="0">
                <a:solidFill>
                  <a:srgbClr val="C00000"/>
                </a:solidFill>
              </a:rPr>
              <a:t>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2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800" b="1" dirty="0" smtClean="0">
                <a:solidFill>
                  <a:srgbClr val="7030A0"/>
                </a:solidFill>
              </a:rPr>
              <a:t>Vigas com </a:t>
            </a:r>
            <a:r>
              <a:rPr lang="pt-BR" sz="2800" b="1" u="sng" dirty="0" smtClean="0">
                <a:solidFill>
                  <a:srgbClr val="7030A0"/>
                </a:solidFill>
              </a:rPr>
              <a:t>seções transversais constantes</a:t>
            </a:r>
            <a:r>
              <a:rPr lang="pt-BR" sz="2800" b="1" dirty="0" smtClean="0">
                <a:solidFill>
                  <a:srgbClr val="7030A0"/>
                </a:solidFill>
              </a:rPr>
              <a:t> para </a:t>
            </a:r>
            <a:r>
              <a:rPr lang="pt-BR" sz="2800" b="1" u="sng" dirty="0" smtClean="0">
                <a:solidFill>
                  <a:srgbClr val="7030A0"/>
                </a:solidFill>
              </a:rPr>
              <a:t>vãos não muito grandes e aproximadamente iguais</a:t>
            </a:r>
            <a:r>
              <a:rPr lang="pt-BR" sz="2800" b="1" dirty="0" smtClean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9" name="Retângulo 8"/>
          <p:cNvSpPr/>
          <p:nvPr/>
        </p:nvSpPr>
        <p:spPr>
          <a:xfrm>
            <a:off x="1187624" y="6093296"/>
            <a:ext cx="1514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b="1" dirty="0">
                <a:solidFill>
                  <a:srgbClr val="0005CC"/>
                </a:solidFill>
              </a:rPr>
              <a:t>(LEONHARDT)</a:t>
            </a:r>
          </a:p>
        </p:txBody>
      </p:sp>
    </p:spTree>
    <p:extLst>
      <p:ext uri="{BB962C8B-B14F-4D97-AF65-F5344CB8AC3E}">
        <p14:creationId xmlns:p14="http://schemas.microsoft.com/office/powerpoint/2010/main" val="286210996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59" y="5949280"/>
            <a:ext cx="8067770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115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398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C00000"/>
                </a:solidFill>
              </a:rPr>
              <a:t>Ponte em Vigas Contínuas</a:t>
            </a:r>
            <a:r>
              <a:rPr lang="pt-BR" sz="2400" b="1" dirty="0" smtClean="0">
                <a:solidFill>
                  <a:srgbClr val="C00000"/>
                </a:solidFill>
              </a:rPr>
              <a:t>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2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3100" b="1" dirty="0" smtClean="0">
                <a:solidFill>
                  <a:srgbClr val="7030A0"/>
                </a:solidFill>
              </a:rPr>
              <a:t>A </a:t>
            </a:r>
            <a:r>
              <a:rPr lang="pt-BR" sz="3100" b="1" u="sng" dirty="0" smtClean="0">
                <a:solidFill>
                  <a:srgbClr val="7030A0"/>
                </a:solidFill>
              </a:rPr>
              <a:t>seção variável</a:t>
            </a:r>
            <a:r>
              <a:rPr lang="pt-BR" sz="3100" b="1" dirty="0" smtClean="0">
                <a:solidFill>
                  <a:srgbClr val="7030A0"/>
                </a:solidFill>
              </a:rPr>
              <a:t> é indicada para </a:t>
            </a:r>
            <a:r>
              <a:rPr lang="pt-BR" sz="3100" b="1" u="sng" dirty="0" smtClean="0">
                <a:solidFill>
                  <a:srgbClr val="7030A0"/>
                </a:solidFill>
              </a:rPr>
              <a:t>vãos grandes</a:t>
            </a:r>
            <a:r>
              <a:rPr lang="pt-BR" sz="3100" b="1" dirty="0">
                <a:solidFill>
                  <a:srgbClr val="7030A0"/>
                </a:solidFill>
              </a:rPr>
              <a:t>, com a finalidade de permitir uma boa distribuição dos esforços </a:t>
            </a:r>
            <a:r>
              <a:rPr lang="pt-BR" sz="3100" b="1" dirty="0" smtClean="0">
                <a:solidFill>
                  <a:srgbClr val="7030A0"/>
                </a:solidFill>
              </a:rPr>
              <a:t>solicitantes, pela variação do momento de inércia, além </a:t>
            </a:r>
            <a:r>
              <a:rPr lang="pt-BR" sz="3100" b="1" dirty="0">
                <a:solidFill>
                  <a:srgbClr val="7030A0"/>
                </a:solidFill>
              </a:rPr>
              <a:t>de </a:t>
            </a:r>
            <a:r>
              <a:rPr lang="pt-BR" sz="3100" b="1" dirty="0" smtClean="0">
                <a:solidFill>
                  <a:srgbClr val="7030A0"/>
                </a:solidFill>
              </a:rPr>
              <a:t>melhorar a aparência </a:t>
            </a:r>
            <a:r>
              <a:rPr lang="pt-BR" sz="3100" b="1" dirty="0">
                <a:solidFill>
                  <a:srgbClr val="7030A0"/>
                </a:solidFill>
              </a:rPr>
              <a:t>e </a:t>
            </a:r>
            <a:r>
              <a:rPr lang="pt-BR" sz="3100" b="1" dirty="0" smtClean="0">
                <a:solidFill>
                  <a:srgbClr val="7030A0"/>
                </a:solidFill>
              </a:rPr>
              <a:t>diminuir o </a:t>
            </a:r>
            <a:r>
              <a:rPr lang="pt-BR" sz="3100" b="1" dirty="0">
                <a:solidFill>
                  <a:srgbClr val="7030A0"/>
                </a:solidFill>
              </a:rPr>
              <a:t>peso </a:t>
            </a:r>
            <a:r>
              <a:rPr lang="pt-BR" sz="3100" b="1" dirty="0" smtClean="0">
                <a:solidFill>
                  <a:srgbClr val="7030A0"/>
                </a:solidFill>
              </a:rPr>
              <a:t>próprio e os momentos fletores nos vãos. </a:t>
            </a:r>
            <a:r>
              <a:rPr lang="pt-BR" sz="3100" b="1" dirty="0">
                <a:solidFill>
                  <a:srgbClr val="7030A0"/>
                </a:solidFill>
              </a:rPr>
              <a:t>Usual também em balanços sucessivos. </a:t>
            </a:r>
            <a:r>
              <a:rPr lang="pt-BR" sz="3100" b="1" dirty="0">
                <a:solidFill>
                  <a:srgbClr val="0005CC"/>
                </a:solidFill>
              </a:rPr>
              <a:t>(LEONHARDT</a:t>
            </a:r>
            <a:r>
              <a:rPr lang="pt-BR" sz="3100" b="1" dirty="0" smtClean="0">
                <a:solidFill>
                  <a:srgbClr val="0005CC"/>
                </a:solidFill>
              </a:rPr>
              <a:t>)</a:t>
            </a:r>
            <a:endParaRPr lang="pt-BR" sz="3100" b="1" dirty="0">
              <a:solidFill>
                <a:srgbClr val="0005CC"/>
              </a:solidFill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4797152"/>
            <a:ext cx="8036493" cy="90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811394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116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836712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C00000"/>
                </a:solidFill>
              </a:rPr>
              <a:t>Ponte em Vigas Contínuas</a:t>
            </a:r>
            <a:r>
              <a:rPr lang="pt-BR" sz="2400" b="1" dirty="0" smtClean="0">
                <a:solidFill>
                  <a:srgbClr val="C00000"/>
                </a:solidFill>
              </a:rPr>
              <a:t>:</a:t>
            </a:r>
          </a:p>
        </p:txBody>
      </p:sp>
      <p:pic>
        <p:nvPicPr>
          <p:cNvPr id="5" name="Picture 2" descr="http://commondatastorage.googleapis.com/static.panoramio.com/photos/original/817645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8221445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1303638" y="4069554"/>
            <a:ext cx="68372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https://geolocation.ws/v/P/81764593/ponte-tancredo-neves-ligao-de-foz-do/en</a:t>
            </a:r>
          </a:p>
        </p:txBody>
      </p:sp>
    </p:spTree>
    <p:extLst>
      <p:ext uri="{BB962C8B-B14F-4D97-AF65-F5344CB8AC3E}">
        <p14:creationId xmlns:p14="http://schemas.microsoft.com/office/powerpoint/2010/main" val="358004631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117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913075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C00000"/>
                </a:solidFill>
              </a:rPr>
              <a:t>Ponte em Vigas Contínuas</a:t>
            </a:r>
            <a:r>
              <a:rPr lang="pt-BR" sz="2400" b="1" dirty="0" smtClean="0">
                <a:solidFill>
                  <a:srgbClr val="C00000"/>
                </a:solidFill>
              </a:rPr>
              <a:t>: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49" y="1620098"/>
            <a:ext cx="7635640" cy="4286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2195389" y="5906466"/>
            <a:ext cx="50405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https://www.flickr.com/photos/ernanejp/4148889018</a:t>
            </a:r>
          </a:p>
        </p:txBody>
      </p:sp>
    </p:spTree>
    <p:extLst>
      <p:ext uri="{BB962C8B-B14F-4D97-AF65-F5344CB8AC3E}">
        <p14:creationId xmlns:p14="http://schemas.microsoft.com/office/powerpoint/2010/main" val="85012968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118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913075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C00000"/>
                </a:solidFill>
              </a:rPr>
              <a:t>Ponte em Vigas Contínuas</a:t>
            </a:r>
            <a:r>
              <a:rPr lang="pt-BR" sz="2400" b="1" dirty="0" smtClean="0">
                <a:solidFill>
                  <a:srgbClr val="C00000"/>
                </a:solidFill>
              </a:rPr>
              <a:t>:</a:t>
            </a:r>
          </a:p>
        </p:txBody>
      </p:sp>
      <p:pic>
        <p:nvPicPr>
          <p:cNvPr id="11" name="Picture 2" descr="Ponte rio madeira, Porto Velho – RO, Brasi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8" b="4913"/>
          <a:stretch/>
        </p:blipFill>
        <p:spPr bwMode="auto">
          <a:xfrm>
            <a:off x="1208244" y="1484784"/>
            <a:ext cx="6799694" cy="471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/>
          <p:cNvSpPr/>
          <p:nvPr/>
        </p:nvSpPr>
        <p:spPr>
          <a:xfrm>
            <a:off x="1043695" y="6156593"/>
            <a:ext cx="7128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http://www.ulmaconstruction.com.br/pt-br/projetos/pontes-viadutos/ponte-rio-madeira-brasil</a:t>
            </a:r>
          </a:p>
        </p:txBody>
      </p:sp>
    </p:spTree>
    <p:extLst>
      <p:ext uri="{BB962C8B-B14F-4D97-AF65-F5344CB8AC3E}">
        <p14:creationId xmlns:p14="http://schemas.microsoft.com/office/powerpoint/2010/main" val="75152909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119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836712"/>
            <a:ext cx="7993062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C00000"/>
                </a:solidFill>
              </a:rPr>
              <a:t>Ponte em Vigas Contínuas</a:t>
            </a:r>
            <a:r>
              <a:rPr lang="pt-BR" sz="2400" b="1" dirty="0" smtClean="0">
                <a:solidFill>
                  <a:srgbClr val="C00000"/>
                </a:solidFill>
              </a:rPr>
              <a:t>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20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7030A0"/>
                </a:solidFill>
              </a:rPr>
              <a:t>Vigas contínuas protendidas são menos sensíveis a recalques desiguais temporários, porque as fissuras voltam a se </a:t>
            </a:r>
            <a:r>
              <a:rPr lang="pt-BR" b="1" dirty="0">
                <a:solidFill>
                  <a:srgbClr val="7030A0"/>
                </a:solidFill>
              </a:rPr>
              <a:t>fechar por ação da </a:t>
            </a:r>
            <a:r>
              <a:rPr lang="pt-BR" b="1" dirty="0" smtClean="0">
                <a:solidFill>
                  <a:srgbClr val="7030A0"/>
                </a:solidFill>
              </a:rPr>
              <a:t>protensão, quando do levantamento da viga no apoio recalcado. </a:t>
            </a:r>
            <a:r>
              <a:rPr lang="pt-BR" b="1" dirty="0">
                <a:solidFill>
                  <a:srgbClr val="0005CC"/>
                </a:solidFill>
              </a:rPr>
              <a:t>(LEONHARDT</a:t>
            </a:r>
            <a:r>
              <a:rPr lang="pt-BR" b="1" dirty="0" smtClean="0">
                <a:solidFill>
                  <a:srgbClr val="0005CC"/>
                </a:solidFill>
              </a:rPr>
              <a:t>)</a:t>
            </a:r>
            <a:endParaRPr lang="pt-BR" b="1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154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Ponte: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  <p:pic>
        <p:nvPicPr>
          <p:cNvPr id="1026" name="Picture 2" descr="http://www.atrativaengenharia.com.br/NOVO/Sistema/imagem/dfa652e1e29d608c6e87e2b438fc4bf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189" y="1556792"/>
            <a:ext cx="625980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322091" y="5755191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http://www.atrativaengenharia.com.br/NOVO/Sistema/viewfotos.php?codg=34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120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836712"/>
            <a:ext cx="7993062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C00000"/>
                </a:solidFill>
              </a:rPr>
              <a:t>Ponte em Vigas Contínuas</a:t>
            </a:r>
            <a:r>
              <a:rPr lang="pt-BR" sz="2400" b="1" dirty="0" smtClean="0">
                <a:solidFill>
                  <a:srgbClr val="C00000"/>
                </a:solidFill>
              </a:rPr>
              <a:t>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20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7030A0"/>
                </a:solidFill>
              </a:rPr>
              <a:t>Longos trechos podem ser projetados </a:t>
            </a:r>
            <a:r>
              <a:rPr lang="pt-BR" b="1" u="sng" dirty="0" smtClean="0">
                <a:solidFill>
                  <a:srgbClr val="7030A0"/>
                </a:solidFill>
              </a:rPr>
              <a:t>sem juntas</a:t>
            </a:r>
            <a:r>
              <a:rPr lang="pt-BR" b="1" dirty="0" smtClean="0">
                <a:solidFill>
                  <a:srgbClr val="7030A0"/>
                </a:solidFill>
              </a:rPr>
              <a:t> (800 a </a:t>
            </a:r>
            <a:r>
              <a:rPr lang="pt-BR" b="1" dirty="0" smtClean="0">
                <a:solidFill>
                  <a:srgbClr val="7030A0"/>
                </a:solidFill>
              </a:rPr>
              <a:t>1.000 </a:t>
            </a:r>
            <a:r>
              <a:rPr lang="pt-BR" b="1" dirty="0" smtClean="0">
                <a:solidFill>
                  <a:srgbClr val="7030A0"/>
                </a:solidFill>
              </a:rPr>
              <a:t>m), o que configura uma grande vantagem (execução, manutenção, conforto do tráfego).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7030A0"/>
                </a:solidFill>
              </a:rPr>
              <a:t>Deve-se adotar, na medida do possível</a:t>
            </a:r>
            <a:r>
              <a:rPr lang="pt-BR" b="1" dirty="0" smtClean="0">
                <a:solidFill>
                  <a:srgbClr val="7030A0"/>
                </a:solidFill>
              </a:rPr>
              <a:t>, apoio fixo apenas </a:t>
            </a:r>
            <a:r>
              <a:rPr lang="pt-BR" b="1" dirty="0" smtClean="0">
                <a:solidFill>
                  <a:srgbClr val="7030A0"/>
                </a:solidFill>
              </a:rPr>
              <a:t>em uma das extremidades da ponte, sendo os demais apoios móveis </a:t>
            </a:r>
            <a:r>
              <a:rPr lang="pt-BR" b="1" dirty="0" smtClean="0">
                <a:solidFill>
                  <a:srgbClr val="7030A0"/>
                </a:solidFill>
              </a:rPr>
              <a:t>longitudinalmente</a:t>
            </a:r>
            <a:r>
              <a:rPr lang="pt-BR" b="1" dirty="0" smtClean="0">
                <a:solidFill>
                  <a:srgbClr val="7030A0"/>
                </a:solidFill>
              </a:rPr>
              <a:t>. </a:t>
            </a:r>
            <a:r>
              <a:rPr lang="pt-BR" b="1" dirty="0" smtClean="0">
                <a:solidFill>
                  <a:srgbClr val="0005CC"/>
                </a:solidFill>
              </a:rPr>
              <a:t>(LEONHARDT)</a:t>
            </a:r>
            <a:endParaRPr lang="pt-BR" b="1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84573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121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836712"/>
            <a:ext cx="799306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C00000"/>
                </a:solidFill>
              </a:rPr>
              <a:t>Ponte em Vigas Contínuas</a:t>
            </a:r>
            <a:r>
              <a:rPr lang="pt-BR" sz="2400" b="1" dirty="0" smtClean="0">
                <a:solidFill>
                  <a:srgbClr val="C00000"/>
                </a:solidFill>
              </a:rPr>
              <a:t>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20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7030A0"/>
                </a:solidFill>
              </a:rPr>
              <a:t>Vigas muito extensas podem ser subdivididas com balanços </a:t>
            </a:r>
            <a:r>
              <a:rPr lang="pt-BR" b="1" dirty="0" smtClean="0">
                <a:solidFill>
                  <a:srgbClr val="7030A0"/>
                </a:solidFill>
              </a:rPr>
              <a:t>e </a:t>
            </a:r>
            <a:r>
              <a:rPr lang="pt-BR" b="1" dirty="0" smtClean="0">
                <a:solidFill>
                  <a:srgbClr val="7030A0"/>
                </a:solidFill>
              </a:rPr>
              <a:t>vigas </a:t>
            </a:r>
            <a:r>
              <a:rPr lang="pt-BR" b="1" dirty="0" err="1" smtClean="0">
                <a:solidFill>
                  <a:srgbClr val="7030A0"/>
                </a:solidFill>
              </a:rPr>
              <a:t>Gerbers</a:t>
            </a:r>
            <a:r>
              <a:rPr lang="pt-BR" b="1" dirty="0" smtClean="0">
                <a:solidFill>
                  <a:srgbClr val="7030A0"/>
                </a:solidFill>
              </a:rPr>
              <a:t>, ou com dentes </a:t>
            </a:r>
            <a:r>
              <a:rPr lang="pt-BR" b="1" dirty="0" err="1" smtClean="0">
                <a:solidFill>
                  <a:srgbClr val="7030A0"/>
                </a:solidFill>
              </a:rPr>
              <a:t>Gerbers</a:t>
            </a:r>
            <a:r>
              <a:rPr lang="pt-BR" b="1" dirty="0" smtClean="0">
                <a:solidFill>
                  <a:srgbClr val="7030A0"/>
                </a:solidFill>
              </a:rPr>
              <a:t>.  </a:t>
            </a:r>
            <a:r>
              <a:rPr lang="pt-BR" b="1" dirty="0" smtClean="0">
                <a:solidFill>
                  <a:srgbClr val="0005CC"/>
                </a:solidFill>
              </a:rPr>
              <a:t>(LEONHARDT)</a:t>
            </a:r>
            <a:endParaRPr lang="pt-BR" b="1" dirty="0">
              <a:solidFill>
                <a:srgbClr val="0005CC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" y="3356992"/>
            <a:ext cx="7511526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76" y="4509120"/>
            <a:ext cx="7469630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601057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122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836712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C00000"/>
                </a:solidFill>
              </a:rPr>
              <a:t>Ponte em Vigas Contínuas</a:t>
            </a:r>
            <a:r>
              <a:rPr lang="pt-BR" sz="2400" b="1" dirty="0" smtClean="0">
                <a:solidFill>
                  <a:srgbClr val="C00000"/>
                </a:solidFill>
              </a:rPr>
              <a:t>: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" y="3356992"/>
            <a:ext cx="7511526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76" y="4509120"/>
            <a:ext cx="7469630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8316913" cy="384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692313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46856" y="44624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123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548680"/>
            <a:ext cx="7993062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>
                <a:solidFill>
                  <a:srgbClr val="C00000"/>
                </a:solidFill>
              </a:rPr>
              <a:t>Ponte em Vigas Contínuas</a:t>
            </a:r>
            <a:r>
              <a:rPr lang="pt-BR" sz="2400" b="1" dirty="0">
                <a:solidFill>
                  <a:srgbClr val="C00000"/>
                </a:solidFill>
              </a:rPr>
              <a:t>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1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800" b="1" dirty="0">
                <a:solidFill>
                  <a:srgbClr val="7030A0"/>
                </a:solidFill>
              </a:rPr>
              <a:t>Por ausência de melhores conhecimentos do comportamento do terreno de fundação, </a:t>
            </a:r>
            <a:r>
              <a:rPr lang="pt-BR" sz="2800" b="1" dirty="0" smtClean="0">
                <a:solidFill>
                  <a:srgbClr val="7030A0"/>
                </a:solidFill>
              </a:rPr>
              <a:t>as v</a:t>
            </a:r>
            <a:r>
              <a:rPr lang="pt-BR" altLang="pt-BR" sz="2800" b="1" dirty="0" smtClean="0">
                <a:solidFill>
                  <a:srgbClr val="7030A0"/>
                </a:solidFill>
              </a:rPr>
              <a:t>igas </a:t>
            </a:r>
            <a:r>
              <a:rPr lang="pt-BR" altLang="pt-BR" sz="2800" b="1" dirty="0" err="1" smtClean="0">
                <a:solidFill>
                  <a:srgbClr val="7030A0"/>
                </a:solidFill>
              </a:rPr>
              <a:t>Gerbers</a:t>
            </a:r>
            <a:r>
              <a:rPr lang="pt-BR" sz="2800" b="1" dirty="0" smtClean="0">
                <a:solidFill>
                  <a:srgbClr val="7030A0"/>
                </a:solidFill>
              </a:rPr>
              <a:t> foram muito utilizadas </a:t>
            </a:r>
            <a:r>
              <a:rPr lang="pt-BR" sz="2800" b="1" dirty="0">
                <a:solidFill>
                  <a:srgbClr val="7030A0"/>
                </a:solidFill>
              </a:rPr>
              <a:t>no passado, </a:t>
            </a:r>
            <a:r>
              <a:rPr lang="pt-BR" sz="2800" b="1" dirty="0" smtClean="0">
                <a:solidFill>
                  <a:srgbClr val="7030A0"/>
                </a:solidFill>
              </a:rPr>
              <a:t>em pontes com vários apoios, mas estão </a:t>
            </a:r>
            <a:r>
              <a:rPr lang="pt-BR" sz="2800" b="1" dirty="0">
                <a:solidFill>
                  <a:srgbClr val="7030A0"/>
                </a:solidFill>
              </a:rPr>
              <a:t>em desuso</a:t>
            </a:r>
            <a:r>
              <a:rPr lang="pt-BR" sz="2800" b="1" dirty="0" smtClean="0">
                <a:solidFill>
                  <a:srgbClr val="7030A0"/>
                </a:solidFill>
              </a:rPr>
              <a:t> atualmente. Tem  </a:t>
            </a:r>
            <a:r>
              <a:rPr lang="pt-BR" sz="2800" b="1" dirty="0">
                <a:solidFill>
                  <a:srgbClr val="7030A0"/>
                </a:solidFill>
              </a:rPr>
              <a:t>desvantagens, </a:t>
            </a:r>
            <a:r>
              <a:rPr lang="pt-BR" sz="2800" b="1" dirty="0" smtClean="0">
                <a:solidFill>
                  <a:srgbClr val="7030A0"/>
                </a:solidFill>
              </a:rPr>
              <a:t>como </a:t>
            </a:r>
            <a:r>
              <a:rPr lang="pt-BR" sz="2800" b="1" dirty="0">
                <a:solidFill>
                  <a:srgbClr val="7030A0"/>
                </a:solidFill>
              </a:rPr>
              <a:t>a </a:t>
            </a:r>
            <a:r>
              <a:rPr lang="pt-BR" sz="2800" b="1" dirty="0" smtClean="0">
                <a:solidFill>
                  <a:srgbClr val="7030A0"/>
                </a:solidFill>
              </a:rPr>
              <a:t>execução e </a:t>
            </a:r>
            <a:r>
              <a:rPr lang="pt-BR" sz="2800" b="1" dirty="0">
                <a:solidFill>
                  <a:srgbClr val="7030A0"/>
                </a:solidFill>
              </a:rPr>
              <a:t>a manutenção dos dentes </a:t>
            </a:r>
            <a:r>
              <a:rPr lang="pt-BR" sz="2800" b="1" dirty="0" err="1" smtClean="0">
                <a:solidFill>
                  <a:srgbClr val="7030A0"/>
                </a:solidFill>
              </a:rPr>
              <a:t>Gerbers</a:t>
            </a:r>
            <a:r>
              <a:rPr lang="pt-BR" sz="2800" b="1" dirty="0" smtClean="0">
                <a:solidFill>
                  <a:srgbClr val="7030A0"/>
                </a:solidFill>
              </a:rPr>
              <a:t> (articulações). </a:t>
            </a:r>
            <a:r>
              <a:rPr lang="pt-BR" sz="2800" b="1" dirty="0" smtClean="0">
                <a:solidFill>
                  <a:srgbClr val="0005CC"/>
                </a:solidFill>
              </a:rPr>
              <a:t>(</a:t>
            </a:r>
            <a:r>
              <a:rPr lang="pt-BR" sz="2800" b="1" dirty="0">
                <a:solidFill>
                  <a:srgbClr val="0005CC"/>
                </a:solidFill>
              </a:rPr>
              <a:t>VITÓRIO</a:t>
            </a:r>
            <a:r>
              <a:rPr lang="pt-BR" sz="2800" b="1" dirty="0" smtClean="0">
                <a:solidFill>
                  <a:srgbClr val="0005CC"/>
                </a:solidFill>
              </a:rPr>
              <a:t>)</a:t>
            </a:r>
            <a:endParaRPr lang="pt-BR" sz="2800" b="1" dirty="0">
              <a:solidFill>
                <a:srgbClr val="0005CC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789040"/>
            <a:ext cx="4898218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857575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124</a:t>
            </a:fld>
            <a:endParaRPr lang="en-US" dirty="0"/>
          </a:p>
        </p:txBody>
      </p:sp>
      <p:pic>
        <p:nvPicPr>
          <p:cNvPr id="3" name="Picture 8" descr="http://www.brasfond.com.br/site/images/foto_offshore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292" y="1484784"/>
            <a:ext cx="7238136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2148372" y="5805264"/>
            <a:ext cx="51559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http://www.brasfond.com.br/site/cravacaooffshore.html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7544" y="188640"/>
            <a:ext cx="8517632" cy="57606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smtClean="0"/>
              <a:t>CLASSIFICAÇÕES</a:t>
            </a:r>
            <a:endParaRPr lang="en-US" altLang="pt-BR" sz="2400" b="1" dirty="0" smtClean="0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C00000"/>
                </a:solidFill>
              </a:rPr>
              <a:t>Ponte em Vigas Contínuas</a:t>
            </a:r>
            <a:r>
              <a:rPr lang="pt-BR" sz="2400" b="1" dirty="0" smtClean="0">
                <a:solidFill>
                  <a:srgbClr val="C00000"/>
                </a:solidFill>
              </a:rPr>
              <a:t>:</a:t>
            </a:r>
            <a:endParaRPr lang="pt-BR" sz="2400" b="1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07039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125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Ponte em Viga Seção Celular</a:t>
            </a:r>
            <a:r>
              <a:rPr lang="pt-BR" b="1" dirty="0" smtClean="0">
                <a:solidFill>
                  <a:srgbClr val="C00000"/>
                </a:solidFill>
              </a:rPr>
              <a:t>:</a:t>
            </a:r>
            <a:r>
              <a:rPr lang="pt-BR" b="1" dirty="0" smtClean="0">
                <a:solidFill>
                  <a:srgbClr val="7030A0"/>
                </a:solidFill>
              </a:rPr>
              <a:t> a </a:t>
            </a:r>
            <a:r>
              <a:rPr lang="pt-BR" b="1" dirty="0" err="1" smtClean="0">
                <a:solidFill>
                  <a:srgbClr val="7030A0"/>
                </a:solidFill>
              </a:rPr>
              <a:t>super-estrutura</a:t>
            </a:r>
            <a:r>
              <a:rPr lang="pt-BR" b="1" dirty="0" smtClean="0">
                <a:solidFill>
                  <a:srgbClr val="7030A0"/>
                </a:solidFill>
              </a:rPr>
              <a:t> é formada </a:t>
            </a:r>
            <a:r>
              <a:rPr lang="pt-BR" b="1" dirty="0">
                <a:solidFill>
                  <a:srgbClr val="7030A0"/>
                </a:solidFill>
              </a:rPr>
              <a:t>por duas lajes, </a:t>
            </a:r>
            <a:r>
              <a:rPr lang="pt-BR" b="1" dirty="0" smtClean="0">
                <a:solidFill>
                  <a:srgbClr val="7030A0"/>
                </a:solidFill>
              </a:rPr>
              <a:t>superior </a:t>
            </a:r>
            <a:r>
              <a:rPr lang="pt-BR" b="1" dirty="0">
                <a:solidFill>
                  <a:srgbClr val="7030A0"/>
                </a:solidFill>
              </a:rPr>
              <a:t>e </a:t>
            </a:r>
            <a:r>
              <a:rPr lang="pt-BR" b="1" dirty="0" smtClean="0">
                <a:solidFill>
                  <a:srgbClr val="7030A0"/>
                </a:solidFill>
              </a:rPr>
              <a:t>inferior</a:t>
            </a:r>
            <a:r>
              <a:rPr lang="pt-BR" b="1" dirty="0">
                <a:solidFill>
                  <a:srgbClr val="7030A0"/>
                </a:solidFill>
              </a:rPr>
              <a:t>, interligadas por </a:t>
            </a:r>
            <a:r>
              <a:rPr lang="pt-BR" b="1" dirty="0" smtClean="0">
                <a:solidFill>
                  <a:srgbClr val="7030A0"/>
                </a:solidFill>
              </a:rPr>
              <a:t>almas </a:t>
            </a:r>
            <a:r>
              <a:rPr lang="pt-BR" b="1" dirty="0">
                <a:solidFill>
                  <a:srgbClr val="7030A0"/>
                </a:solidFill>
              </a:rPr>
              <a:t>longitudinais </a:t>
            </a:r>
            <a:r>
              <a:rPr lang="pt-BR" b="1" dirty="0" smtClean="0">
                <a:solidFill>
                  <a:srgbClr val="7030A0"/>
                </a:solidFill>
              </a:rPr>
              <a:t>(e transversais). </a:t>
            </a:r>
            <a:r>
              <a:rPr lang="pt-BR" b="1" dirty="0" smtClean="0">
                <a:solidFill>
                  <a:srgbClr val="0005CC"/>
                </a:solidFill>
              </a:rPr>
              <a:t>(</a:t>
            </a:r>
            <a:r>
              <a:rPr lang="pt-BR" b="1" dirty="0">
                <a:solidFill>
                  <a:srgbClr val="0005CC"/>
                </a:solidFill>
              </a:rPr>
              <a:t>VITÓRIO</a:t>
            </a:r>
            <a:r>
              <a:rPr lang="pt-BR" b="1" dirty="0" smtClean="0">
                <a:solidFill>
                  <a:srgbClr val="0005CC"/>
                </a:solidFill>
              </a:rPr>
              <a:t>)</a:t>
            </a:r>
            <a:endParaRPr lang="pt-BR" b="1" dirty="0">
              <a:solidFill>
                <a:srgbClr val="0005CC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774" y="3212976"/>
            <a:ext cx="6618634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906914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126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C00000"/>
                </a:solidFill>
              </a:rPr>
              <a:t>Ponte em Viga Seção Celular</a:t>
            </a:r>
            <a:r>
              <a:rPr lang="pt-BR" sz="2400" b="1" dirty="0" smtClean="0">
                <a:solidFill>
                  <a:srgbClr val="C00000"/>
                </a:solidFill>
              </a:rPr>
              <a:t>:</a:t>
            </a:r>
          </a:p>
        </p:txBody>
      </p:sp>
      <p:sp>
        <p:nvSpPr>
          <p:cNvPr id="5" name="Retângulo 4"/>
          <p:cNvSpPr/>
          <p:nvPr/>
        </p:nvSpPr>
        <p:spPr>
          <a:xfrm>
            <a:off x="701613" y="5612897"/>
            <a:ext cx="78129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http://www.doka.com/_ext/downloads/downloadcenter/999732006_2005_12_online.pdf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51" y="1484784"/>
            <a:ext cx="7406480" cy="3935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90639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127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52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C00000"/>
                </a:solidFill>
              </a:rPr>
              <a:t>Ponte em Viga Seção Celular</a:t>
            </a:r>
            <a:r>
              <a:rPr lang="pt-BR" sz="2400" b="1" dirty="0" smtClean="0">
                <a:solidFill>
                  <a:srgbClr val="C00000"/>
                </a:solidFill>
              </a:rPr>
              <a:t>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2000" b="1" dirty="0">
              <a:solidFill>
                <a:srgbClr val="C0000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7030A0"/>
                </a:solidFill>
              </a:rPr>
              <a:t>Tem </a:t>
            </a:r>
            <a:r>
              <a:rPr lang="pt-BR" b="1" dirty="0">
                <a:solidFill>
                  <a:srgbClr val="7030A0"/>
                </a:solidFill>
              </a:rPr>
              <a:t>como </a:t>
            </a:r>
            <a:r>
              <a:rPr lang="pt-BR" b="1" u="sng" dirty="0">
                <a:solidFill>
                  <a:srgbClr val="7030A0"/>
                </a:solidFill>
              </a:rPr>
              <a:t>vantagem</a:t>
            </a:r>
            <a:r>
              <a:rPr lang="pt-BR" b="1" dirty="0">
                <a:solidFill>
                  <a:srgbClr val="7030A0"/>
                </a:solidFill>
              </a:rPr>
              <a:t> a </a:t>
            </a:r>
            <a:r>
              <a:rPr lang="pt-BR" b="1" u="sng" dirty="0">
                <a:solidFill>
                  <a:srgbClr val="7030A0"/>
                </a:solidFill>
              </a:rPr>
              <a:t>grande rigidez à torção</a:t>
            </a:r>
            <a:r>
              <a:rPr lang="pt-BR" b="1" dirty="0">
                <a:solidFill>
                  <a:srgbClr val="7030A0"/>
                </a:solidFill>
              </a:rPr>
              <a:t>, sendo </a:t>
            </a:r>
            <a:r>
              <a:rPr lang="pt-BR" b="1" dirty="0" smtClean="0">
                <a:solidFill>
                  <a:srgbClr val="7030A0"/>
                </a:solidFill>
              </a:rPr>
              <a:t>indicada </a:t>
            </a:r>
            <a:r>
              <a:rPr lang="pt-BR" b="1" dirty="0">
                <a:solidFill>
                  <a:srgbClr val="7030A0"/>
                </a:solidFill>
              </a:rPr>
              <a:t>para </a:t>
            </a:r>
            <a:r>
              <a:rPr lang="pt-BR" b="1" u="sng" dirty="0">
                <a:solidFill>
                  <a:srgbClr val="7030A0"/>
                </a:solidFill>
              </a:rPr>
              <a:t>pontes curvas e sobre pilares isolados</a:t>
            </a:r>
            <a:r>
              <a:rPr lang="pt-BR" b="1" dirty="0">
                <a:solidFill>
                  <a:srgbClr val="7030A0"/>
                </a:solidFill>
              </a:rPr>
              <a:t>, ou </a:t>
            </a:r>
            <a:r>
              <a:rPr lang="pt-BR" b="1" dirty="0" smtClean="0">
                <a:solidFill>
                  <a:srgbClr val="7030A0"/>
                </a:solidFill>
              </a:rPr>
              <a:t>quando </a:t>
            </a:r>
            <a:r>
              <a:rPr lang="pt-BR" b="1" dirty="0">
                <a:solidFill>
                  <a:srgbClr val="7030A0"/>
                </a:solidFill>
              </a:rPr>
              <a:t>se dispõe de pequena altura para as vigas principais. </a:t>
            </a:r>
            <a:r>
              <a:rPr lang="pt-BR" b="1" dirty="0" smtClean="0">
                <a:solidFill>
                  <a:srgbClr val="7030A0"/>
                </a:solidFill>
              </a:rPr>
              <a:t>Apresenta boa estética</a:t>
            </a:r>
            <a:r>
              <a:rPr lang="pt-BR" b="1" dirty="0">
                <a:solidFill>
                  <a:srgbClr val="7030A0"/>
                </a:solidFill>
              </a:rPr>
              <a:t>, sendo </a:t>
            </a:r>
            <a:r>
              <a:rPr lang="pt-BR" b="1" dirty="0" err="1" smtClean="0">
                <a:solidFill>
                  <a:srgbClr val="7030A0"/>
                </a:solidFill>
              </a:rPr>
              <a:t>particular-mente</a:t>
            </a:r>
            <a:r>
              <a:rPr lang="pt-BR" b="1" dirty="0" smtClean="0">
                <a:solidFill>
                  <a:srgbClr val="7030A0"/>
                </a:solidFill>
              </a:rPr>
              <a:t> </a:t>
            </a:r>
            <a:r>
              <a:rPr lang="pt-BR" b="1" dirty="0">
                <a:solidFill>
                  <a:srgbClr val="7030A0"/>
                </a:solidFill>
              </a:rPr>
              <a:t>indicada para </a:t>
            </a:r>
            <a:r>
              <a:rPr lang="pt-BR" b="1" u="sng" dirty="0">
                <a:solidFill>
                  <a:srgbClr val="7030A0"/>
                </a:solidFill>
              </a:rPr>
              <a:t>vigas contínuas de </a:t>
            </a:r>
            <a:r>
              <a:rPr lang="pt-BR" b="1" u="sng" dirty="0" smtClean="0">
                <a:solidFill>
                  <a:srgbClr val="7030A0"/>
                </a:solidFill>
              </a:rPr>
              <a:t>CP</a:t>
            </a:r>
            <a:r>
              <a:rPr lang="pt-BR" b="1" dirty="0" smtClean="0">
                <a:solidFill>
                  <a:srgbClr val="7030A0"/>
                </a:solidFill>
              </a:rPr>
              <a:t>. </a:t>
            </a:r>
            <a:r>
              <a:rPr lang="pt-BR" b="1" dirty="0">
                <a:solidFill>
                  <a:srgbClr val="7030A0"/>
                </a:solidFill>
              </a:rPr>
              <a:t>A sua utilização é normalmente condicionada à análise comparativa com outras soluções do ponto de vista </a:t>
            </a:r>
            <a:r>
              <a:rPr lang="pt-BR" b="1" dirty="0" smtClean="0">
                <a:solidFill>
                  <a:srgbClr val="7030A0"/>
                </a:solidFill>
              </a:rPr>
              <a:t>econômico. </a:t>
            </a:r>
            <a:r>
              <a:rPr lang="pt-BR" b="1" dirty="0" smtClean="0">
                <a:solidFill>
                  <a:srgbClr val="0005CC"/>
                </a:solidFill>
              </a:rPr>
              <a:t>(</a:t>
            </a:r>
            <a:r>
              <a:rPr lang="pt-BR" b="1" dirty="0">
                <a:solidFill>
                  <a:srgbClr val="0005CC"/>
                </a:solidFill>
              </a:rPr>
              <a:t>VITÓRIO</a:t>
            </a:r>
            <a:r>
              <a:rPr lang="pt-BR" b="1" dirty="0" smtClean="0">
                <a:solidFill>
                  <a:srgbClr val="0005CC"/>
                </a:solidFill>
              </a:rPr>
              <a:t>)</a:t>
            </a:r>
            <a:endParaRPr lang="pt-BR" b="1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30645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128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Ponte em Grelha</a:t>
            </a:r>
            <a:r>
              <a:rPr lang="pt-BR" b="1" dirty="0" smtClean="0">
                <a:solidFill>
                  <a:srgbClr val="C00000"/>
                </a:solidFill>
              </a:rPr>
              <a:t>: </a:t>
            </a:r>
            <a:r>
              <a:rPr lang="pt-BR" b="1" dirty="0" smtClean="0">
                <a:solidFill>
                  <a:srgbClr val="7030A0"/>
                </a:solidFill>
              </a:rPr>
              <a:t>é </a:t>
            </a:r>
            <a:r>
              <a:rPr lang="pt-BR" b="1" dirty="0">
                <a:solidFill>
                  <a:srgbClr val="7030A0"/>
                </a:solidFill>
              </a:rPr>
              <a:t>o sistema estrutural constituído por três ou mais vigas longitudinais, </a:t>
            </a:r>
            <a:r>
              <a:rPr lang="pt-BR" b="1" u="sng" dirty="0" smtClean="0">
                <a:solidFill>
                  <a:srgbClr val="7030A0"/>
                </a:solidFill>
              </a:rPr>
              <a:t>com transversinas </a:t>
            </a:r>
            <a:r>
              <a:rPr lang="pt-BR" b="1" u="sng" dirty="0" err="1" smtClean="0">
                <a:solidFill>
                  <a:srgbClr val="7030A0"/>
                </a:solidFill>
              </a:rPr>
              <a:t>interme-diárias</a:t>
            </a:r>
            <a:r>
              <a:rPr lang="pt-BR" b="1" u="sng" dirty="0" smtClean="0">
                <a:solidFill>
                  <a:srgbClr val="7030A0"/>
                </a:solidFill>
              </a:rPr>
              <a:t> </a:t>
            </a:r>
            <a:r>
              <a:rPr lang="pt-BR" b="1" u="sng" dirty="0">
                <a:solidFill>
                  <a:srgbClr val="7030A0"/>
                </a:solidFill>
              </a:rPr>
              <a:t>e de </a:t>
            </a:r>
            <a:r>
              <a:rPr lang="pt-BR" b="1" u="sng" dirty="0" smtClean="0">
                <a:solidFill>
                  <a:srgbClr val="7030A0"/>
                </a:solidFill>
              </a:rPr>
              <a:t>apoio</a:t>
            </a:r>
            <a:r>
              <a:rPr lang="pt-BR" b="1" dirty="0" smtClean="0">
                <a:solidFill>
                  <a:srgbClr val="7030A0"/>
                </a:solidFill>
              </a:rPr>
              <a:t>. As </a:t>
            </a:r>
            <a:r>
              <a:rPr lang="pt-BR" b="1" dirty="0">
                <a:solidFill>
                  <a:srgbClr val="7030A0"/>
                </a:solidFill>
              </a:rPr>
              <a:t>transversinas fazem com que as vigas longitudinais </a:t>
            </a:r>
            <a:r>
              <a:rPr lang="pt-BR" b="1" dirty="0" smtClean="0">
                <a:solidFill>
                  <a:srgbClr val="7030A0"/>
                </a:solidFill>
              </a:rPr>
              <a:t>trabalhem em </a:t>
            </a:r>
            <a:r>
              <a:rPr lang="pt-BR" b="1" dirty="0">
                <a:solidFill>
                  <a:srgbClr val="7030A0"/>
                </a:solidFill>
              </a:rPr>
              <a:t>conjunto, regulando a distribuição dos carregamentos entre as vigas</a:t>
            </a:r>
            <a:r>
              <a:rPr lang="pt-BR" b="1" dirty="0" smtClean="0">
                <a:solidFill>
                  <a:srgbClr val="7030A0"/>
                </a:solidFill>
              </a:rPr>
              <a:t>. </a:t>
            </a:r>
            <a:r>
              <a:rPr lang="pt-BR" b="1" dirty="0" smtClean="0">
                <a:solidFill>
                  <a:srgbClr val="0005CC"/>
                </a:solidFill>
              </a:rPr>
              <a:t>(</a:t>
            </a:r>
            <a:r>
              <a:rPr lang="pt-BR" b="1" dirty="0">
                <a:solidFill>
                  <a:srgbClr val="0005CC"/>
                </a:solidFill>
              </a:rPr>
              <a:t>VITÓRIO</a:t>
            </a:r>
            <a:r>
              <a:rPr lang="pt-BR" b="1" dirty="0" smtClean="0">
                <a:solidFill>
                  <a:srgbClr val="0005CC"/>
                </a:solidFill>
              </a:rPr>
              <a:t>)</a:t>
            </a:r>
            <a:endParaRPr lang="pt-BR" b="1" dirty="0">
              <a:solidFill>
                <a:srgbClr val="0005CC"/>
              </a:solidFill>
            </a:endParaRPr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236" y="4508841"/>
            <a:ext cx="6277709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030645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129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620688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altLang="pt-BR" sz="2400" b="1" dirty="0" smtClean="0">
                <a:solidFill>
                  <a:srgbClr val="C00000"/>
                </a:solidFill>
              </a:rPr>
              <a:t>Ponte em Grelha</a:t>
            </a:r>
            <a:r>
              <a:rPr lang="pt-BR" sz="2400" b="1" dirty="0" smtClean="0">
                <a:solidFill>
                  <a:srgbClr val="C00000"/>
                </a:solidFill>
              </a:rPr>
              <a:t>:</a:t>
            </a:r>
            <a:endParaRPr lang="pt-BR" sz="2400" b="1" dirty="0">
              <a:solidFill>
                <a:srgbClr val="0005CC"/>
              </a:solidFill>
            </a:endParaRPr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302" y="5049556"/>
            <a:ext cx="5695225" cy="1763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920347" y="1052736"/>
            <a:ext cx="5694180" cy="4032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2263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Ponte: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756" y="1484784"/>
            <a:ext cx="5768669" cy="4247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322090" y="580526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https://fcrissilva.wordpress.com/2012/10/01/a-incrivel-atlantic-ocean-road/</a:t>
            </a:r>
          </a:p>
        </p:txBody>
      </p:sp>
    </p:spTree>
    <p:extLst>
      <p:ext uri="{BB962C8B-B14F-4D97-AF65-F5344CB8AC3E}">
        <p14:creationId xmlns:p14="http://schemas.microsoft.com/office/powerpoint/2010/main" val="219828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130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Ponte em Pórticos</a:t>
            </a:r>
            <a:r>
              <a:rPr lang="pt-BR" b="1" dirty="0" smtClean="0">
                <a:solidFill>
                  <a:srgbClr val="C00000"/>
                </a:solidFill>
              </a:rPr>
              <a:t>:</a:t>
            </a:r>
            <a:r>
              <a:rPr lang="pt-BR" b="1" dirty="0" smtClean="0">
                <a:solidFill>
                  <a:srgbClr val="7030A0"/>
                </a:solidFill>
              </a:rPr>
              <a:t> </a:t>
            </a:r>
            <a:r>
              <a:rPr lang="pt-BR" b="1" dirty="0">
                <a:solidFill>
                  <a:srgbClr val="7030A0"/>
                </a:solidFill>
              </a:rPr>
              <a:t>os pórticos são formados pela ligação das vigas com os </a:t>
            </a:r>
            <a:r>
              <a:rPr lang="pt-BR" b="1" dirty="0" smtClean="0">
                <a:solidFill>
                  <a:srgbClr val="7030A0"/>
                </a:solidFill>
              </a:rPr>
              <a:t>pilares, </a:t>
            </a:r>
            <a:r>
              <a:rPr lang="pt-BR" b="1" dirty="0">
                <a:solidFill>
                  <a:srgbClr val="7030A0"/>
                </a:solidFill>
              </a:rPr>
              <a:t>ou com as paredes dos encontros</a:t>
            </a:r>
            <a:r>
              <a:rPr lang="pt-BR" b="1" dirty="0" smtClean="0">
                <a:solidFill>
                  <a:srgbClr val="7030A0"/>
                </a:solidFill>
              </a:rPr>
              <a:t>, caracterizando </a:t>
            </a:r>
            <a:r>
              <a:rPr lang="pt-BR" b="1" dirty="0">
                <a:solidFill>
                  <a:srgbClr val="7030A0"/>
                </a:solidFill>
              </a:rPr>
              <a:t>a continuidade entre esses elementos em substituição às articulações</a:t>
            </a:r>
            <a:r>
              <a:rPr lang="pt-BR" b="1" dirty="0" smtClean="0">
                <a:solidFill>
                  <a:srgbClr val="7030A0"/>
                </a:solidFill>
              </a:rPr>
              <a:t>. </a:t>
            </a:r>
            <a:r>
              <a:rPr lang="pt-BR" b="1" dirty="0" smtClean="0">
                <a:solidFill>
                  <a:srgbClr val="0005CC"/>
                </a:solidFill>
              </a:rPr>
              <a:t>(</a:t>
            </a:r>
            <a:r>
              <a:rPr lang="pt-BR" b="1" dirty="0">
                <a:solidFill>
                  <a:srgbClr val="0005CC"/>
                </a:solidFill>
              </a:rPr>
              <a:t>VITÓRIO</a:t>
            </a:r>
            <a:r>
              <a:rPr lang="pt-BR" b="1" dirty="0" smtClean="0">
                <a:solidFill>
                  <a:srgbClr val="0005CC"/>
                </a:solidFill>
              </a:rPr>
              <a:t>)</a:t>
            </a:r>
            <a:endParaRPr lang="pt-BR" b="1" dirty="0">
              <a:solidFill>
                <a:srgbClr val="0005CC"/>
              </a:solidFill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741" y="3501008"/>
            <a:ext cx="56007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260917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131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59" y="620688"/>
            <a:ext cx="7993062" cy="342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altLang="pt-BR" sz="2400" b="1" dirty="0" smtClean="0">
                <a:solidFill>
                  <a:srgbClr val="C00000"/>
                </a:solidFill>
              </a:rPr>
              <a:t>Ponte em Pórticos</a:t>
            </a:r>
            <a:r>
              <a:rPr lang="pt-BR" sz="2400" b="1" dirty="0" smtClean="0">
                <a:solidFill>
                  <a:srgbClr val="C00000"/>
                </a:solidFill>
              </a:rPr>
              <a:t>:</a:t>
            </a:r>
            <a:r>
              <a:rPr lang="pt-BR" sz="2400" b="1" dirty="0" smtClean="0">
                <a:solidFill>
                  <a:srgbClr val="7030A0"/>
                </a:solidFill>
              </a:rPr>
              <a:t> </a:t>
            </a:r>
          </a:p>
          <a:p>
            <a:pPr algn="just">
              <a:buNone/>
            </a:pPr>
            <a:endParaRPr lang="pt-BR" sz="1050" b="1" dirty="0">
              <a:solidFill>
                <a:srgbClr val="7030A0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sz="3000" b="1" dirty="0" smtClean="0">
                <a:solidFill>
                  <a:srgbClr val="7030A0"/>
                </a:solidFill>
              </a:rPr>
              <a:t>Como </a:t>
            </a:r>
            <a:r>
              <a:rPr lang="pt-BR" sz="3000" b="1" dirty="0">
                <a:solidFill>
                  <a:srgbClr val="7030A0"/>
                </a:solidFill>
              </a:rPr>
              <a:t>as extremidades </a:t>
            </a:r>
            <a:r>
              <a:rPr lang="pt-BR" sz="3000" b="1" dirty="0" smtClean="0">
                <a:solidFill>
                  <a:srgbClr val="7030A0"/>
                </a:solidFill>
              </a:rPr>
              <a:t>das vigas </a:t>
            </a:r>
            <a:r>
              <a:rPr lang="pt-BR" sz="3000" b="1" dirty="0">
                <a:solidFill>
                  <a:srgbClr val="7030A0"/>
                </a:solidFill>
              </a:rPr>
              <a:t>são engastadas nos encontros, os momentos </a:t>
            </a:r>
            <a:r>
              <a:rPr lang="pt-BR" sz="3000" b="1" dirty="0" smtClean="0">
                <a:solidFill>
                  <a:srgbClr val="7030A0"/>
                </a:solidFill>
              </a:rPr>
              <a:t>fletores negativos </a:t>
            </a:r>
            <a:r>
              <a:rPr lang="pt-BR" sz="3000" b="1" dirty="0">
                <a:solidFill>
                  <a:srgbClr val="7030A0"/>
                </a:solidFill>
              </a:rPr>
              <a:t>de </a:t>
            </a:r>
            <a:r>
              <a:rPr lang="pt-BR" sz="3000" b="1" dirty="0" smtClean="0">
                <a:solidFill>
                  <a:srgbClr val="7030A0"/>
                </a:solidFill>
              </a:rPr>
              <a:t>engastamento reduzem </a:t>
            </a:r>
            <a:r>
              <a:rPr lang="pt-BR" sz="3000" b="1" dirty="0">
                <a:solidFill>
                  <a:srgbClr val="7030A0"/>
                </a:solidFill>
              </a:rPr>
              <a:t>o momento </a:t>
            </a:r>
            <a:r>
              <a:rPr lang="pt-BR" sz="3000" b="1" dirty="0" smtClean="0">
                <a:solidFill>
                  <a:srgbClr val="7030A0"/>
                </a:solidFill>
              </a:rPr>
              <a:t>fletor positivo</a:t>
            </a:r>
            <a:r>
              <a:rPr lang="pt-BR" sz="3000" b="1" dirty="0">
                <a:solidFill>
                  <a:srgbClr val="7030A0"/>
                </a:solidFill>
              </a:rPr>
              <a:t>, possibilitando a redução </a:t>
            </a:r>
            <a:r>
              <a:rPr lang="pt-BR" sz="3000" b="1" dirty="0" smtClean="0">
                <a:solidFill>
                  <a:srgbClr val="7030A0"/>
                </a:solidFill>
              </a:rPr>
              <a:t>da </a:t>
            </a:r>
            <a:r>
              <a:rPr lang="pt-BR" sz="3000" b="1" dirty="0">
                <a:solidFill>
                  <a:srgbClr val="7030A0"/>
                </a:solidFill>
              </a:rPr>
              <a:t>altura no vão</a:t>
            </a:r>
            <a:r>
              <a:rPr lang="pt-BR" sz="3000" b="1" dirty="0" smtClean="0">
                <a:solidFill>
                  <a:srgbClr val="7030A0"/>
                </a:solidFill>
              </a:rPr>
              <a:t>. Os </a:t>
            </a:r>
            <a:r>
              <a:rPr lang="pt-BR" sz="3000" b="1" dirty="0">
                <a:solidFill>
                  <a:srgbClr val="7030A0"/>
                </a:solidFill>
              </a:rPr>
              <a:t>pórticos de </a:t>
            </a:r>
            <a:r>
              <a:rPr lang="pt-BR" sz="3000" b="1" dirty="0" smtClean="0">
                <a:solidFill>
                  <a:srgbClr val="7030A0"/>
                </a:solidFill>
              </a:rPr>
              <a:t>CA </a:t>
            </a:r>
            <a:r>
              <a:rPr lang="pt-BR" sz="3000" b="1" dirty="0">
                <a:solidFill>
                  <a:srgbClr val="7030A0"/>
                </a:solidFill>
              </a:rPr>
              <a:t>mais usuais </a:t>
            </a:r>
            <a:r>
              <a:rPr lang="pt-BR" sz="3000" b="1" dirty="0" smtClean="0">
                <a:solidFill>
                  <a:srgbClr val="7030A0"/>
                </a:solidFill>
              </a:rPr>
              <a:t>são os </a:t>
            </a:r>
            <a:r>
              <a:rPr lang="pt-BR" sz="3000" b="1" dirty="0" err="1">
                <a:solidFill>
                  <a:srgbClr val="7030A0"/>
                </a:solidFill>
              </a:rPr>
              <a:t>biengastados</a:t>
            </a:r>
            <a:r>
              <a:rPr lang="pt-BR" sz="3000" b="1" dirty="0">
                <a:solidFill>
                  <a:srgbClr val="7030A0"/>
                </a:solidFill>
              </a:rPr>
              <a:t> </a:t>
            </a:r>
            <a:r>
              <a:rPr lang="pt-BR" sz="3000" b="1" dirty="0" smtClean="0">
                <a:solidFill>
                  <a:srgbClr val="7030A0"/>
                </a:solidFill>
              </a:rPr>
              <a:t>e os biarticulados. </a:t>
            </a:r>
            <a:r>
              <a:rPr lang="pt-BR" sz="3000" b="1" dirty="0" smtClean="0">
                <a:solidFill>
                  <a:srgbClr val="0005CC"/>
                </a:solidFill>
              </a:rPr>
              <a:t>(LEONHARDT)</a:t>
            </a:r>
            <a:endParaRPr lang="pt-BR" sz="3000" b="1" dirty="0">
              <a:solidFill>
                <a:srgbClr val="0005CC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29" y="4221088"/>
            <a:ext cx="7093122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289140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132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620688"/>
            <a:ext cx="7993062" cy="306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altLang="pt-BR" sz="2400" b="1" dirty="0" smtClean="0">
                <a:solidFill>
                  <a:srgbClr val="C00000"/>
                </a:solidFill>
              </a:rPr>
              <a:t>Ponte em Pórticos</a:t>
            </a:r>
            <a:r>
              <a:rPr lang="pt-BR" sz="2400" b="1" dirty="0" smtClean="0">
                <a:solidFill>
                  <a:srgbClr val="C00000"/>
                </a:solidFill>
              </a:rPr>
              <a:t>:</a:t>
            </a:r>
            <a:r>
              <a:rPr lang="pt-BR" sz="2400" b="1" dirty="0" smtClean="0">
                <a:solidFill>
                  <a:srgbClr val="7030A0"/>
                </a:solidFill>
              </a:rPr>
              <a:t> </a:t>
            </a:r>
          </a:p>
          <a:p>
            <a:pPr algn="just">
              <a:buNone/>
            </a:pPr>
            <a:endParaRPr lang="pt-BR" sz="1100" b="1" dirty="0">
              <a:solidFill>
                <a:srgbClr val="7030A0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sz="3000" b="1" dirty="0" smtClean="0">
                <a:solidFill>
                  <a:srgbClr val="7030A0"/>
                </a:solidFill>
              </a:rPr>
              <a:t>Pórtico </a:t>
            </a:r>
            <a:r>
              <a:rPr lang="pt-BR" sz="3000" b="1" dirty="0" err="1" smtClean="0">
                <a:solidFill>
                  <a:srgbClr val="7030A0"/>
                </a:solidFill>
              </a:rPr>
              <a:t>triarticulado</a:t>
            </a:r>
            <a:r>
              <a:rPr lang="pt-BR" sz="3000" b="1" dirty="0" smtClean="0">
                <a:solidFill>
                  <a:srgbClr val="7030A0"/>
                </a:solidFill>
              </a:rPr>
              <a:t> isostático. </a:t>
            </a:r>
            <a:r>
              <a:rPr lang="pt-BR" sz="3000" b="1" dirty="0">
                <a:solidFill>
                  <a:srgbClr val="0005CC"/>
                </a:solidFill>
              </a:rPr>
              <a:t>(LEONHARDT</a:t>
            </a:r>
            <a:r>
              <a:rPr lang="pt-BR" sz="3000" b="1" dirty="0" smtClean="0">
                <a:solidFill>
                  <a:srgbClr val="0005CC"/>
                </a:solidFill>
              </a:rPr>
              <a:t>)</a:t>
            </a:r>
            <a:endParaRPr lang="pt-BR" sz="3000" b="1" dirty="0" smtClean="0">
              <a:solidFill>
                <a:srgbClr val="7030A0"/>
              </a:solidFill>
            </a:endParaRPr>
          </a:p>
          <a:p>
            <a:pPr algn="just">
              <a:spcBef>
                <a:spcPts val="0"/>
              </a:spcBef>
              <a:buNone/>
            </a:pPr>
            <a:endParaRPr lang="pt-BR" b="1" dirty="0" smtClean="0">
              <a:solidFill>
                <a:srgbClr val="7030A0"/>
              </a:solidFill>
            </a:endParaRPr>
          </a:p>
          <a:p>
            <a:pPr algn="just">
              <a:spcBef>
                <a:spcPts val="0"/>
              </a:spcBef>
              <a:buNone/>
            </a:pPr>
            <a:endParaRPr lang="pt-BR" b="1" dirty="0">
              <a:solidFill>
                <a:srgbClr val="7030A0"/>
              </a:solidFill>
            </a:endParaRPr>
          </a:p>
          <a:p>
            <a:pPr algn="just">
              <a:spcBef>
                <a:spcPts val="0"/>
              </a:spcBef>
              <a:buNone/>
            </a:pPr>
            <a:endParaRPr lang="pt-BR" b="1" dirty="0" smtClean="0">
              <a:solidFill>
                <a:srgbClr val="7030A0"/>
              </a:solidFill>
            </a:endParaRPr>
          </a:p>
          <a:p>
            <a:pPr algn="just">
              <a:spcBef>
                <a:spcPts val="0"/>
              </a:spcBef>
              <a:buNone/>
            </a:pPr>
            <a:endParaRPr lang="pt-BR" sz="3000" b="1" dirty="0" smtClean="0">
              <a:solidFill>
                <a:srgbClr val="7030A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306" y="2094571"/>
            <a:ext cx="5903569" cy="1566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3" b="57964"/>
          <a:stretch/>
        </p:blipFill>
        <p:spPr bwMode="auto">
          <a:xfrm rot="10800000">
            <a:off x="1478081" y="3789038"/>
            <a:ext cx="6260019" cy="25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370240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133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620688"/>
            <a:ext cx="7993062" cy="2603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altLang="pt-BR" sz="2400" b="1" dirty="0" smtClean="0">
                <a:solidFill>
                  <a:srgbClr val="C00000"/>
                </a:solidFill>
              </a:rPr>
              <a:t>Ponte em Pórticos</a:t>
            </a:r>
            <a:r>
              <a:rPr lang="pt-BR" sz="2400" b="1" dirty="0" smtClean="0">
                <a:solidFill>
                  <a:srgbClr val="C00000"/>
                </a:solidFill>
              </a:rPr>
              <a:t>:</a:t>
            </a:r>
            <a:r>
              <a:rPr lang="pt-BR" sz="2400" b="1" dirty="0" smtClean="0">
                <a:solidFill>
                  <a:srgbClr val="7030A0"/>
                </a:solidFill>
              </a:rPr>
              <a:t> </a:t>
            </a:r>
          </a:p>
          <a:p>
            <a:pPr algn="just">
              <a:buNone/>
            </a:pPr>
            <a:endParaRPr lang="pt-BR" sz="1600" b="1" dirty="0">
              <a:solidFill>
                <a:srgbClr val="7030A0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sz="3000" b="1" u="sng" dirty="0" smtClean="0">
                <a:solidFill>
                  <a:srgbClr val="7030A0"/>
                </a:solidFill>
              </a:rPr>
              <a:t>Pórtico biarticulado com tramos adjacentes apoiados</a:t>
            </a:r>
            <a:r>
              <a:rPr lang="pt-BR" sz="3000" b="1" dirty="0" smtClean="0">
                <a:solidFill>
                  <a:srgbClr val="7030A0"/>
                </a:solidFill>
              </a:rPr>
              <a:t>, com montantes verticais ou </a:t>
            </a:r>
            <a:r>
              <a:rPr lang="pt-BR" sz="3000" b="1" dirty="0" smtClean="0">
                <a:solidFill>
                  <a:srgbClr val="7030A0"/>
                </a:solidFill>
              </a:rPr>
              <a:t>inclinados (pilares); </a:t>
            </a:r>
            <a:r>
              <a:rPr lang="pt-BR" sz="3000" b="1" dirty="0" smtClean="0">
                <a:solidFill>
                  <a:srgbClr val="7030A0"/>
                </a:solidFill>
              </a:rPr>
              <a:t>são adequados para rodovias</a:t>
            </a:r>
            <a:r>
              <a:rPr lang="pt-BR" sz="3000" b="1" dirty="0" smtClean="0">
                <a:solidFill>
                  <a:srgbClr val="7030A0"/>
                </a:solidFill>
              </a:rPr>
              <a:t>.</a:t>
            </a:r>
          </a:p>
          <a:p>
            <a:pPr algn="just">
              <a:spcBef>
                <a:spcPts val="0"/>
              </a:spcBef>
              <a:buNone/>
            </a:pPr>
            <a:r>
              <a:rPr lang="pt-BR" sz="3000" b="1" dirty="0" smtClean="0">
                <a:solidFill>
                  <a:srgbClr val="0005CC"/>
                </a:solidFill>
              </a:rPr>
              <a:t>(</a:t>
            </a:r>
            <a:r>
              <a:rPr lang="pt-BR" sz="3000" b="1" dirty="0" smtClean="0">
                <a:solidFill>
                  <a:srgbClr val="0005CC"/>
                </a:solidFill>
              </a:rPr>
              <a:t>LEONHARDT)</a:t>
            </a:r>
            <a:endParaRPr lang="pt-BR" sz="3000" b="1" dirty="0" smtClean="0">
              <a:solidFill>
                <a:srgbClr val="7030A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168" y="3501008"/>
            <a:ext cx="5803845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510167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134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620688"/>
            <a:ext cx="7993062" cy="263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altLang="pt-BR" sz="2400" b="1" dirty="0" smtClean="0">
                <a:solidFill>
                  <a:srgbClr val="C00000"/>
                </a:solidFill>
              </a:rPr>
              <a:t>Ponte em Pórticos</a:t>
            </a:r>
            <a:r>
              <a:rPr lang="pt-BR" sz="2400" b="1" dirty="0" smtClean="0">
                <a:solidFill>
                  <a:srgbClr val="C00000"/>
                </a:solidFill>
              </a:rPr>
              <a:t>:</a:t>
            </a:r>
            <a:r>
              <a:rPr lang="pt-BR" sz="2400" b="1" dirty="0" smtClean="0">
                <a:solidFill>
                  <a:srgbClr val="7030A0"/>
                </a:solidFill>
              </a:rPr>
              <a:t> </a:t>
            </a:r>
          </a:p>
          <a:p>
            <a:pPr algn="just">
              <a:buNone/>
            </a:pPr>
            <a:endParaRPr lang="pt-BR" sz="1100" b="1" dirty="0">
              <a:solidFill>
                <a:srgbClr val="7030A0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b="1" u="sng" dirty="0" smtClean="0">
                <a:solidFill>
                  <a:srgbClr val="7030A0"/>
                </a:solidFill>
              </a:rPr>
              <a:t>Pórtico biarticulado com montantes </a:t>
            </a:r>
            <a:r>
              <a:rPr lang="pt-BR" b="1" u="sng" dirty="0" err="1" smtClean="0">
                <a:solidFill>
                  <a:srgbClr val="7030A0"/>
                </a:solidFill>
              </a:rPr>
              <a:t>concor-rentes</a:t>
            </a:r>
            <a:r>
              <a:rPr lang="pt-BR" b="1" dirty="0" smtClean="0">
                <a:solidFill>
                  <a:srgbClr val="7030A0"/>
                </a:solidFill>
              </a:rPr>
              <a:t>, articulados ou engastados </a:t>
            </a:r>
            <a:r>
              <a:rPr lang="pt-BR" b="1" dirty="0" err="1" smtClean="0">
                <a:solidFill>
                  <a:srgbClr val="7030A0"/>
                </a:solidFill>
              </a:rPr>
              <a:t>elastica-mente</a:t>
            </a:r>
            <a:r>
              <a:rPr lang="pt-BR" b="1" dirty="0" smtClean="0">
                <a:solidFill>
                  <a:srgbClr val="7030A0"/>
                </a:solidFill>
              </a:rPr>
              <a:t>, são indicados para viadutos sobre rodovias. </a:t>
            </a:r>
            <a:r>
              <a:rPr lang="pt-BR" b="1" dirty="0" smtClean="0">
                <a:solidFill>
                  <a:srgbClr val="0005CC"/>
                </a:solidFill>
              </a:rPr>
              <a:t>(LEONHARDT)</a:t>
            </a:r>
            <a:endParaRPr lang="pt-BR" b="1" dirty="0" smtClean="0">
              <a:solidFill>
                <a:srgbClr val="7030A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978" y="3429000"/>
            <a:ext cx="6096226" cy="2598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136756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135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620688"/>
            <a:ext cx="7993062" cy="3619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altLang="pt-BR" sz="2400" b="1" dirty="0" smtClean="0">
                <a:solidFill>
                  <a:srgbClr val="C00000"/>
                </a:solidFill>
              </a:rPr>
              <a:t>Ponte em Pórticos</a:t>
            </a:r>
            <a:r>
              <a:rPr lang="pt-BR" sz="2400" b="1" dirty="0" smtClean="0">
                <a:solidFill>
                  <a:srgbClr val="C00000"/>
                </a:solidFill>
              </a:rPr>
              <a:t>:</a:t>
            </a:r>
            <a:r>
              <a:rPr lang="pt-BR" sz="2400" b="1" dirty="0" smtClean="0">
                <a:solidFill>
                  <a:srgbClr val="7030A0"/>
                </a:solidFill>
              </a:rPr>
              <a:t> </a:t>
            </a:r>
          </a:p>
          <a:p>
            <a:pPr algn="just">
              <a:buNone/>
            </a:pPr>
            <a:endParaRPr lang="pt-BR" sz="1100" b="1" dirty="0">
              <a:solidFill>
                <a:srgbClr val="7030A0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b="1" dirty="0" smtClean="0">
                <a:solidFill>
                  <a:srgbClr val="7030A0"/>
                </a:solidFill>
              </a:rPr>
              <a:t>Pórtico com três tramos:</a:t>
            </a:r>
          </a:p>
          <a:p>
            <a:pPr algn="just">
              <a:spcBef>
                <a:spcPts val="0"/>
              </a:spcBef>
              <a:buNone/>
            </a:pPr>
            <a:endParaRPr lang="pt-BR" b="1" dirty="0">
              <a:solidFill>
                <a:srgbClr val="0005CC"/>
              </a:solidFill>
            </a:endParaRPr>
          </a:p>
          <a:p>
            <a:pPr algn="just">
              <a:spcBef>
                <a:spcPts val="0"/>
              </a:spcBef>
              <a:buNone/>
            </a:pPr>
            <a:endParaRPr lang="pt-BR" b="1" dirty="0" smtClean="0">
              <a:solidFill>
                <a:srgbClr val="0005CC"/>
              </a:solidFill>
            </a:endParaRPr>
          </a:p>
          <a:p>
            <a:pPr algn="just">
              <a:spcBef>
                <a:spcPts val="0"/>
              </a:spcBef>
              <a:buNone/>
            </a:pPr>
            <a:endParaRPr lang="pt-BR" b="1" dirty="0">
              <a:solidFill>
                <a:srgbClr val="0005CC"/>
              </a:solidFill>
            </a:endParaRPr>
          </a:p>
          <a:p>
            <a:pPr algn="just">
              <a:spcBef>
                <a:spcPts val="0"/>
              </a:spcBef>
              <a:buNone/>
            </a:pPr>
            <a:endParaRPr lang="pt-BR" b="1" dirty="0" smtClean="0">
              <a:solidFill>
                <a:srgbClr val="0005CC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b="1" dirty="0" smtClean="0">
                <a:solidFill>
                  <a:srgbClr val="7030A0"/>
                </a:solidFill>
              </a:rPr>
              <a:t>Pórtico sobre encostas íngremes: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60" y="2132856"/>
            <a:ext cx="80121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226" y="4391024"/>
            <a:ext cx="7056784" cy="196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784455" y="6351331"/>
            <a:ext cx="1514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0"/>
              </a:spcBef>
              <a:buNone/>
            </a:pPr>
            <a:r>
              <a:rPr lang="pt-BR" b="1" dirty="0">
                <a:solidFill>
                  <a:srgbClr val="0005CC"/>
                </a:solidFill>
              </a:rPr>
              <a:t>(LEONHARDT)</a:t>
            </a:r>
          </a:p>
        </p:txBody>
      </p:sp>
    </p:spTree>
    <p:extLst>
      <p:ext uri="{BB962C8B-B14F-4D97-AF65-F5344CB8AC3E}">
        <p14:creationId xmlns:p14="http://schemas.microsoft.com/office/powerpoint/2010/main" val="410785880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136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620688"/>
            <a:ext cx="7993062" cy="3619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altLang="pt-BR" sz="2400" b="1" dirty="0" smtClean="0">
                <a:solidFill>
                  <a:srgbClr val="C00000"/>
                </a:solidFill>
              </a:rPr>
              <a:t>Ponte em Pórticos</a:t>
            </a:r>
            <a:r>
              <a:rPr lang="pt-BR" sz="2400" b="1" dirty="0" smtClean="0">
                <a:solidFill>
                  <a:srgbClr val="C00000"/>
                </a:solidFill>
              </a:rPr>
              <a:t>:</a:t>
            </a:r>
            <a:r>
              <a:rPr lang="pt-BR" sz="2400" b="1" dirty="0" smtClean="0">
                <a:solidFill>
                  <a:srgbClr val="7030A0"/>
                </a:solidFill>
              </a:rPr>
              <a:t> </a:t>
            </a:r>
          </a:p>
          <a:p>
            <a:pPr algn="just">
              <a:buNone/>
            </a:pPr>
            <a:endParaRPr lang="pt-BR" sz="1100" b="1" dirty="0">
              <a:solidFill>
                <a:srgbClr val="7030A0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b="1" u="sng" dirty="0" smtClean="0">
                <a:solidFill>
                  <a:srgbClr val="7030A0"/>
                </a:solidFill>
              </a:rPr>
              <a:t>Pórtico engastado ou fechado</a:t>
            </a:r>
            <a:r>
              <a:rPr lang="pt-BR" b="1" dirty="0" smtClean="0">
                <a:solidFill>
                  <a:srgbClr val="7030A0"/>
                </a:solidFill>
              </a:rPr>
              <a:t> são especialmente indicados para pequenos viadutos com passagem inferior e para pequenas travessias. O pórtico fechado é indicado onde o terreno é de muito má qualidade. </a:t>
            </a:r>
            <a:r>
              <a:rPr lang="pt-BR" b="1" dirty="0" smtClean="0">
                <a:solidFill>
                  <a:srgbClr val="0005CC"/>
                </a:solidFill>
              </a:rPr>
              <a:t>(LEONHARDT)</a:t>
            </a:r>
            <a:endParaRPr lang="pt-BR" b="1" dirty="0" smtClean="0">
              <a:solidFill>
                <a:srgbClr val="7030A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74" y="4365104"/>
            <a:ext cx="7690234" cy="1828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292449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137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620688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altLang="pt-BR" sz="2400" b="1" dirty="0" smtClean="0">
                <a:solidFill>
                  <a:srgbClr val="C00000"/>
                </a:solidFill>
              </a:rPr>
              <a:t>Ponte em Pórticos</a:t>
            </a:r>
            <a:r>
              <a:rPr lang="pt-BR" sz="2400" b="1" dirty="0" smtClean="0">
                <a:solidFill>
                  <a:srgbClr val="C00000"/>
                </a:solidFill>
              </a:rPr>
              <a:t>:</a:t>
            </a:r>
            <a:r>
              <a:rPr lang="pt-BR" sz="2400" b="1" dirty="0" smtClean="0">
                <a:solidFill>
                  <a:srgbClr val="7030A0"/>
                </a:solidFill>
              </a:rPr>
              <a:t> </a:t>
            </a:r>
          </a:p>
        </p:txBody>
      </p:sp>
      <p:pic>
        <p:nvPicPr>
          <p:cNvPr id="6" name="Picture 2" descr="DSC01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59" y="1285148"/>
            <a:ext cx="6716802" cy="401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667726" y="5337902"/>
            <a:ext cx="84404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http://hojerondonia.com/prefeito-de-cerejeiras-vistoria-construcao-de-galerias-de-concreto/</a:t>
            </a:r>
          </a:p>
        </p:txBody>
      </p:sp>
    </p:spTree>
    <p:extLst>
      <p:ext uri="{BB962C8B-B14F-4D97-AF65-F5344CB8AC3E}">
        <p14:creationId xmlns:p14="http://schemas.microsoft.com/office/powerpoint/2010/main" val="34983209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138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620688"/>
            <a:ext cx="7993062" cy="3619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altLang="pt-BR" sz="2400" b="1" dirty="0" smtClean="0">
                <a:solidFill>
                  <a:srgbClr val="C00000"/>
                </a:solidFill>
              </a:rPr>
              <a:t>Ponte em Pórticos</a:t>
            </a:r>
            <a:r>
              <a:rPr lang="pt-BR" sz="2400" b="1" dirty="0" smtClean="0">
                <a:solidFill>
                  <a:srgbClr val="C00000"/>
                </a:solidFill>
              </a:rPr>
              <a:t>:</a:t>
            </a:r>
            <a:r>
              <a:rPr lang="pt-BR" sz="2400" b="1" dirty="0" smtClean="0">
                <a:solidFill>
                  <a:srgbClr val="7030A0"/>
                </a:solidFill>
              </a:rPr>
              <a:t> </a:t>
            </a:r>
          </a:p>
          <a:p>
            <a:pPr algn="just">
              <a:buNone/>
            </a:pPr>
            <a:endParaRPr lang="pt-BR" sz="1100" b="1" dirty="0">
              <a:solidFill>
                <a:srgbClr val="7030A0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b="1" u="sng" dirty="0" smtClean="0">
                <a:solidFill>
                  <a:srgbClr val="7030A0"/>
                </a:solidFill>
              </a:rPr>
              <a:t>Pórtico de vários vãos</a:t>
            </a:r>
            <a:r>
              <a:rPr lang="pt-BR" b="1" dirty="0" smtClean="0">
                <a:solidFill>
                  <a:srgbClr val="7030A0"/>
                </a:solidFill>
              </a:rPr>
              <a:t> pode ter os </a:t>
            </a:r>
            <a:r>
              <a:rPr lang="pt-BR" b="1" dirty="0" smtClean="0">
                <a:solidFill>
                  <a:srgbClr val="7030A0"/>
                </a:solidFill>
              </a:rPr>
              <a:t>montantes (pilares) </a:t>
            </a:r>
            <a:r>
              <a:rPr lang="pt-BR" b="1" dirty="0" smtClean="0">
                <a:solidFill>
                  <a:srgbClr val="7030A0"/>
                </a:solidFill>
              </a:rPr>
              <a:t>articulados ou engastados, conforme a rigidez desejada, para permitir a </a:t>
            </a:r>
            <a:r>
              <a:rPr lang="pt-BR" b="1" dirty="0" err="1" smtClean="0">
                <a:solidFill>
                  <a:srgbClr val="7030A0"/>
                </a:solidFill>
              </a:rPr>
              <a:t>possibi-lidade</a:t>
            </a:r>
            <a:r>
              <a:rPr lang="pt-BR" b="1" dirty="0" smtClean="0">
                <a:solidFill>
                  <a:srgbClr val="7030A0"/>
                </a:solidFill>
              </a:rPr>
              <a:t> </a:t>
            </a:r>
            <a:r>
              <a:rPr lang="pt-BR" b="1" dirty="0" smtClean="0">
                <a:solidFill>
                  <a:srgbClr val="7030A0"/>
                </a:solidFill>
              </a:rPr>
              <a:t>de deformação longitudinal da viga (tabuleiro), devido à variação de temperatura e retração do concreto</a:t>
            </a:r>
            <a:r>
              <a:rPr lang="pt-BR" b="1" dirty="0" smtClean="0">
                <a:solidFill>
                  <a:srgbClr val="7030A0"/>
                </a:solidFill>
              </a:rPr>
              <a:t>. </a:t>
            </a:r>
            <a:r>
              <a:rPr lang="pt-BR" b="1" dirty="0" smtClean="0">
                <a:solidFill>
                  <a:srgbClr val="0005CC"/>
                </a:solidFill>
              </a:rPr>
              <a:t>(</a:t>
            </a:r>
            <a:r>
              <a:rPr lang="pt-BR" b="1" dirty="0" smtClean="0">
                <a:solidFill>
                  <a:srgbClr val="0005CC"/>
                </a:solidFill>
              </a:rPr>
              <a:t>LEONHARDT)</a:t>
            </a:r>
            <a:endParaRPr lang="pt-BR" b="1" dirty="0" smtClean="0">
              <a:solidFill>
                <a:srgbClr val="7030A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75" y="4581128"/>
            <a:ext cx="7488832" cy="139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413163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139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620688"/>
            <a:ext cx="7993062" cy="21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altLang="pt-BR" sz="2400" b="1" dirty="0" smtClean="0">
                <a:solidFill>
                  <a:srgbClr val="C00000"/>
                </a:solidFill>
              </a:rPr>
              <a:t>Ponte em Pórticos</a:t>
            </a:r>
            <a:r>
              <a:rPr lang="pt-BR" sz="2400" b="1" dirty="0" smtClean="0">
                <a:solidFill>
                  <a:srgbClr val="C00000"/>
                </a:solidFill>
              </a:rPr>
              <a:t>:</a:t>
            </a:r>
            <a:r>
              <a:rPr lang="pt-BR" sz="2400" b="1" dirty="0" smtClean="0">
                <a:solidFill>
                  <a:srgbClr val="7030A0"/>
                </a:solidFill>
              </a:rPr>
              <a:t> </a:t>
            </a:r>
          </a:p>
          <a:p>
            <a:pPr algn="just">
              <a:buNone/>
            </a:pPr>
            <a:endParaRPr lang="pt-BR" sz="1100" b="1" dirty="0">
              <a:solidFill>
                <a:srgbClr val="7030A0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b="1" dirty="0" smtClean="0">
                <a:solidFill>
                  <a:srgbClr val="7030A0"/>
                </a:solidFill>
              </a:rPr>
              <a:t>Em </a:t>
            </a:r>
            <a:r>
              <a:rPr lang="pt-BR" b="1" u="sng" dirty="0" smtClean="0">
                <a:solidFill>
                  <a:srgbClr val="7030A0"/>
                </a:solidFill>
              </a:rPr>
              <a:t>pontes sobre vales profundos</a:t>
            </a:r>
            <a:r>
              <a:rPr lang="pt-BR" b="1" dirty="0" smtClean="0">
                <a:solidFill>
                  <a:srgbClr val="7030A0"/>
                </a:solidFill>
              </a:rPr>
              <a:t>, pilares internos são ligados rigidamente à viga, para evitar o apoio móvel. </a:t>
            </a:r>
            <a:r>
              <a:rPr lang="pt-BR" b="1" dirty="0" smtClean="0">
                <a:solidFill>
                  <a:srgbClr val="0005CC"/>
                </a:solidFill>
              </a:rPr>
              <a:t>(LEONHARDT)</a:t>
            </a:r>
            <a:endParaRPr lang="pt-BR" b="1" dirty="0" smtClean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45" y="2996952"/>
            <a:ext cx="7715889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9420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575469" y="620688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Viaduto: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  <p:pic>
        <p:nvPicPr>
          <p:cNvPr id="8194" name="Picture 2" descr="http://media.noticiasdeaveiro.pt/multimedia/fotos/21474/0003B170F0D7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471" y="1214212"/>
            <a:ext cx="6651058" cy="476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143000" y="5989286"/>
            <a:ext cx="6858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http://www.noticiasdeaveiro.pt/pt/21474/sensores-inteligentes-avaliam-seguranca-em-pontes-e-viadutos/</a:t>
            </a:r>
          </a:p>
        </p:txBody>
      </p:sp>
    </p:spTree>
    <p:extLst>
      <p:ext uri="{BB962C8B-B14F-4D97-AF65-F5344CB8AC3E}">
        <p14:creationId xmlns:p14="http://schemas.microsoft.com/office/powerpoint/2010/main" val="97006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140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620688"/>
            <a:ext cx="7993062" cy="263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altLang="pt-BR" sz="2400" b="1" dirty="0" smtClean="0">
                <a:solidFill>
                  <a:srgbClr val="C00000"/>
                </a:solidFill>
              </a:rPr>
              <a:t>Ponte em Pórticos</a:t>
            </a:r>
            <a:r>
              <a:rPr lang="pt-BR" sz="2400" b="1" dirty="0" smtClean="0">
                <a:solidFill>
                  <a:srgbClr val="C00000"/>
                </a:solidFill>
              </a:rPr>
              <a:t>:</a:t>
            </a:r>
            <a:r>
              <a:rPr lang="pt-BR" sz="2400" b="1" dirty="0" smtClean="0">
                <a:solidFill>
                  <a:srgbClr val="7030A0"/>
                </a:solidFill>
              </a:rPr>
              <a:t> </a:t>
            </a:r>
          </a:p>
          <a:p>
            <a:pPr algn="just">
              <a:buNone/>
            </a:pPr>
            <a:endParaRPr lang="pt-BR" sz="1100" b="1" dirty="0">
              <a:solidFill>
                <a:srgbClr val="7030A0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b="1" dirty="0" smtClean="0">
                <a:solidFill>
                  <a:srgbClr val="7030A0"/>
                </a:solidFill>
              </a:rPr>
              <a:t>Os pórticos podem apresentar as formas mais variadas, procurando-se uma pequena altura, dependente da altura da viga e da esbeltez dos pilares. </a:t>
            </a:r>
            <a:r>
              <a:rPr lang="pt-BR" b="1" dirty="0" smtClean="0">
                <a:solidFill>
                  <a:srgbClr val="0005CC"/>
                </a:solidFill>
              </a:rPr>
              <a:t>(LEONHARDT)</a:t>
            </a:r>
            <a:endParaRPr lang="pt-BR" b="1" dirty="0" smtClean="0">
              <a:solidFill>
                <a:srgbClr val="7030A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523" y="3356992"/>
            <a:ext cx="548913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00" y="5157192"/>
            <a:ext cx="764997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615365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141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620688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altLang="pt-BR" sz="2400" b="1" dirty="0" smtClean="0">
                <a:solidFill>
                  <a:srgbClr val="C00000"/>
                </a:solidFill>
              </a:rPr>
              <a:t>Ponte em Pórticos</a:t>
            </a:r>
            <a:r>
              <a:rPr lang="pt-BR" sz="2400" b="1" dirty="0" smtClean="0">
                <a:solidFill>
                  <a:srgbClr val="C00000"/>
                </a:solidFill>
              </a:rPr>
              <a:t>:</a:t>
            </a:r>
            <a:r>
              <a:rPr lang="pt-BR" sz="2400" b="1" dirty="0" smtClean="0">
                <a:solidFill>
                  <a:srgbClr val="7030A0"/>
                </a:solidFill>
              </a:rPr>
              <a:t>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75" y="1233833"/>
            <a:ext cx="7229032" cy="111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01" y="2996952"/>
            <a:ext cx="7457577" cy="1378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289" y="4787227"/>
            <a:ext cx="7045318" cy="1339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2701682" y="6207695"/>
            <a:ext cx="39965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pt-BR" sz="2400" b="1" dirty="0" smtClean="0">
                <a:solidFill>
                  <a:srgbClr val="0005CC"/>
                </a:solidFill>
              </a:rPr>
              <a:t>(LEONHARDT)</a:t>
            </a:r>
            <a:endParaRPr lang="pt-BR" sz="2400" b="1" dirty="0" smtClean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1332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142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Ponte em Arco: </a:t>
            </a:r>
            <a:r>
              <a:rPr lang="pt-BR" altLang="pt-BR" b="1" dirty="0">
                <a:solidFill>
                  <a:srgbClr val="7030A0"/>
                </a:solidFill>
              </a:rPr>
              <a:t>e</a:t>
            </a:r>
            <a:r>
              <a:rPr lang="pt-BR" b="1" dirty="0" smtClean="0">
                <a:solidFill>
                  <a:srgbClr val="7030A0"/>
                </a:solidFill>
              </a:rPr>
              <a:t>sse </a:t>
            </a:r>
            <a:r>
              <a:rPr lang="pt-BR" b="1" dirty="0">
                <a:solidFill>
                  <a:srgbClr val="7030A0"/>
                </a:solidFill>
              </a:rPr>
              <a:t>sistema estrutural foi muito utilizado no passado como a única alternativa viável para vencer </a:t>
            </a:r>
            <a:r>
              <a:rPr lang="pt-BR" b="1" dirty="0" smtClean="0">
                <a:solidFill>
                  <a:srgbClr val="7030A0"/>
                </a:solidFill>
              </a:rPr>
              <a:t>grandes vãos</a:t>
            </a:r>
            <a:r>
              <a:rPr lang="pt-BR" b="1" dirty="0">
                <a:solidFill>
                  <a:srgbClr val="7030A0"/>
                </a:solidFill>
              </a:rPr>
              <a:t>, principalmente diante da dificuldade da execução de apoios intermediários e </a:t>
            </a:r>
            <a:r>
              <a:rPr lang="pt-BR" b="1" dirty="0" err="1" smtClean="0">
                <a:solidFill>
                  <a:srgbClr val="7030A0"/>
                </a:solidFill>
              </a:rPr>
              <a:t>escora-mentos</a:t>
            </a:r>
            <a:r>
              <a:rPr lang="pt-BR" b="1" dirty="0" smtClean="0">
                <a:solidFill>
                  <a:srgbClr val="7030A0"/>
                </a:solidFill>
              </a:rPr>
              <a:t> </a:t>
            </a:r>
            <a:r>
              <a:rPr lang="pt-BR" b="1" dirty="0">
                <a:solidFill>
                  <a:srgbClr val="7030A0"/>
                </a:solidFill>
              </a:rPr>
              <a:t>sobre cursos </a:t>
            </a:r>
            <a:r>
              <a:rPr lang="pt-BR" b="1" dirty="0" smtClean="0">
                <a:solidFill>
                  <a:srgbClr val="7030A0"/>
                </a:solidFill>
              </a:rPr>
              <a:t>d’água, ou vales profundos. </a:t>
            </a:r>
            <a:r>
              <a:rPr lang="pt-BR" b="1" dirty="0" smtClean="0">
                <a:solidFill>
                  <a:srgbClr val="0005CC"/>
                </a:solidFill>
              </a:rPr>
              <a:t>(</a:t>
            </a:r>
            <a:r>
              <a:rPr lang="pt-BR" b="1" dirty="0">
                <a:solidFill>
                  <a:srgbClr val="0005CC"/>
                </a:solidFill>
              </a:rPr>
              <a:t>VITÓRIO</a:t>
            </a:r>
            <a:r>
              <a:rPr lang="pt-BR" b="1" dirty="0" smtClean="0">
                <a:solidFill>
                  <a:srgbClr val="0005CC"/>
                </a:solidFill>
              </a:rPr>
              <a:t>)</a:t>
            </a:r>
            <a:endParaRPr lang="pt-BR" b="1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17433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4" y="4058369"/>
            <a:ext cx="8364537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4" name="TextBox 3"/>
          <p:cNvSpPr txBox="1">
            <a:spLocks noChangeArrowheads="1"/>
          </p:cNvSpPr>
          <p:nvPr/>
        </p:nvSpPr>
        <p:spPr bwMode="auto">
          <a:xfrm>
            <a:off x="600175" y="584070"/>
            <a:ext cx="8208962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 smtClean="0">
                <a:solidFill>
                  <a:srgbClr val="FF0000"/>
                </a:solidFill>
              </a:rPr>
              <a:t>Ponte em Arco:</a:t>
            </a:r>
          </a:p>
          <a:p>
            <a:pPr algn="just" eaLnBrk="1" hangingPunct="1"/>
            <a:endParaRPr lang="pt-BR" altLang="pt-BR" sz="1400" b="1" dirty="0" smtClean="0">
              <a:solidFill>
                <a:srgbClr val="FF0000"/>
              </a:solidFill>
            </a:endParaRPr>
          </a:p>
          <a:p>
            <a:pPr algn="just" eaLnBrk="1" hangingPunct="1"/>
            <a:r>
              <a:rPr lang="pt-BR" altLang="pt-BR" sz="3200" b="1" dirty="0" smtClean="0">
                <a:solidFill>
                  <a:srgbClr val="7030A0"/>
                </a:solidFill>
              </a:rPr>
              <a:t>“</a:t>
            </a:r>
            <a:r>
              <a:rPr lang="pt-BR" altLang="pt-BR" sz="3200" b="1" dirty="0">
                <a:solidFill>
                  <a:srgbClr val="7030A0"/>
                </a:solidFill>
              </a:rPr>
              <a:t>Presidente </a:t>
            </a:r>
            <a:r>
              <a:rPr lang="pt-BR" altLang="pt-BR" sz="3200" b="1" dirty="0" smtClean="0">
                <a:solidFill>
                  <a:srgbClr val="7030A0"/>
                </a:solidFill>
              </a:rPr>
              <a:t>Sodré”, </a:t>
            </a:r>
            <a:r>
              <a:rPr lang="pt-BR" altLang="pt-BR" sz="3200" b="1" dirty="0">
                <a:solidFill>
                  <a:srgbClr val="7030A0"/>
                </a:solidFill>
              </a:rPr>
              <a:t>em Cabo </a:t>
            </a:r>
            <a:r>
              <a:rPr lang="pt-BR" altLang="pt-BR" sz="3200" b="1" dirty="0" smtClean="0">
                <a:solidFill>
                  <a:srgbClr val="7030A0"/>
                </a:solidFill>
              </a:rPr>
              <a:t>Frio/RJ, com arco </a:t>
            </a:r>
            <a:r>
              <a:rPr lang="pt-BR" altLang="pt-BR" sz="3200" b="1" dirty="0">
                <a:solidFill>
                  <a:srgbClr val="7030A0"/>
                </a:solidFill>
              </a:rPr>
              <a:t>parabólico </a:t>
            </a:r>
            <a:r>
              <a:rPr lang="pt-BR" altLang="pt-BR" sz="3200" b="1" dirty="0" smtClean="0">
                <a:solidFill>
                  <a:srgbClr val="7030A0"/>
                </a:solidFill>
              </a:rPr>
              <a:t>de </a:t>
            </a:r>
            <a:r>
              <a:rPr lang="pt-BR" altLang="pt-BR" sz="3200" b="1" dirty="0">
                <a:solidFill>
                  <a:srgbClr val="7030A0"/>
                </a:solidFill>
              </a:rPr>
              <a:t>CA, com vão de 67 m, de 1926</a:t>
            </a:r>
            <a:r>
              <a:rPr lang="pt-BR" altLang="pt-BR" sz="3200" b="1" dirty="0" smtClean="0">
                <a:solidFill>
                  <a:srgbClr val="7030A0"/>
                </a:solidFill>
              </a:rPr>
              <a:t>.</a:t>
            </a:r>
            <a:endParaRPr lang="pt-BR" altLang="pt-BR" sz="3200" b="1" dirty="0">
              <a:solidFill>
                <a:srgbClr val="7030A0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E6D02DD-0219-4356-841D-85A2DD87C679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143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8436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166" y="2443733"/>
            <a:ext cx="5809701" cy="1489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434285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144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altLang="pt-BR" sz="2400" b="1" dirty="0" smtClean="0">
                <a:solidFill>
                  <a:srgbClr val="C00000"/>
                </a:solidFill>
              </a:rPr>
              <a:t>Ponte em Arco:</a:t>
            </a:r>
            <a:endParaRPr lang="pt-BR" sz="2400" b="1" dirty="0">
              <a:solidFill>
                <a:srgbClr val="0005CC"/>
              </a:solidFill>
            </a:endParaRP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26369"/>
            <a:ext cx="4330482" cy="4967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6413205" y="6309320"/>
            <a:ext cx="1135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>
                <a:solidFill>
                  <a:srgbClr val="0005CC"/>
                </a:solidFill>
              </a:rPr>
              <a:t>(VITÓRIO)</a:t>
            </a: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11560" y="1302434"/>
            <a:ext cx="3672408" cy="486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sz="3100" b="1" dirty="0" smtClean="0">
                <a:solidFill>
                  <a:srgbClr val="7030A0"/>
                </a:solidFill>
              </a:rPr>
              <a:t>A </a:t>
            </a:r>
            <a:r>
              <a:rPr lang="pt-BR" sz="3100" b="1" dirty="0">
                <a:solidFill>
                  <a:srgbClr val="7030A0"/>
                </a:solidFill>
              </a:rPr>
              <a:t>predominância </a:t>
            </a:r>
            <a:r>
              <a:rPr lang="pt-BR" sz="3100" b="1" dirty="0" smtClean="0">
                <a:solidFill>
                  <a:srgbClr val="7030A0"/>
                </a:solidFill>
              </a:rPr>
              <a:t>de </a:t>
            </a:r>
            <a:r>
              <a:rPr lang="pt-BR" sz="3100" b="1" dirty="0">
                <a:solidFill>
                  <a:srgbClr val="7030A0"/>
                </a:solidFill>
              </a:rPr>
              <a:t>esforços de </a:t>
            </a:r>
            <a:r>
              <a:rPr lang="pt-BR" sz="3100" b="1" dirty="0" err="1" smtClean="0">
                <a:solidFill>
                  <a:srgbClr val="7030A0"/>
                </a:solidFill>
              </a:rPr>
              <a:t>com-pressão</a:t>
            </a:r>
            <a:r>
              <a:rPr lang="pt-BR" sz="3100" b="1" dirty="0" smtClean="0">
                <a:solidFill>
                  <a:srgbClr val="7030A0"/>
                </a:solidFill>
              </a:rPr>
              <a:t> </a:t>
            </a:r>
            <a:r>
              <a:rPr lang="pt-BR" sz="3100" b="1" dirty="0">
                <a:solidFill>
                  <a:srgbClr val="7030A0"/>
                </a:solidFill>
              </a:rPr>
              <a:t>com </a:t>
            </a:r>
            <a:r>
              <a:rPr lang="pt-BR" sz="3100" b="1" dirty="0" err="1" smtClean="0">
                <a:solidFill>
                  <a:srgbClr val="7030A0"/>
                </a:solidFill>
              </a:rPr>
              <a:t>peque-na</a:t>
            </a:r>
            <a:r>
              <a:rPr lang="pt-BR" sz="3100" b="1" dirty="0" smtClean="0">
                <a:solidFill>
                  <a:srgbClr val="7030A0"/>
                </a:solidFill>
              </a:rPr>
              <a:t> </a:t>
            </a:r>
            <a:r>
              <a:rPr lang="pt-BR" sz="3100" b="1" dirty="0">
                <a:solidFill>
                  <a:srgbClr val="7030A0"/>
                </a:solidFill>
              </a:rPr>
              <a:t>excentricidade e a exigência de </a:t>
            </a:r>
            <a:r>
              <a:rPr lang="pt-BR" sz="3100" b="1" dirty="0" smtClean="0">
                <a:solidFill>
                  <a:srgbClr val="7030A0"/>
                </a:solidFill>
              </a:rPr>
              <a:t>baixas seções de armadura </a:t>
            </a:r>
            <a:r>
              <a:rPr lang="pt-BR" sz="3100" b="1" dirty="0">
                <a:solidFill>
                  <a:srgbClr val="7030A0"/>
                </a:solidFill>
              </a:rPr>
              <a:t>fizeram do arco a estrutura adequada para a utilização do </a:t>
            </a:r>
            <a:r>
              <a:rPr lang="pt-BR" sz="3100" b="1" dirty="0" smtClean="0">
                <a:solidFill>
                  <a:srgbClr val="FF0000"/>
                </a:solidFill>
              </a:rPr>
              <a:t>CA</a:t>
            </a:r>
            <a:r>
              <a:rPr lang="pt-BR" sz="3100" b="1" dirty="0" smtClean="0">
                <a:solidFill>
                  <a:srgbClr val="7030A0"/>
                </a:solidFill>
              </a:rPr>
              <a:t>. </a:t>
            </a:r>
            <a:r>
              <a:rPr lang="pt-BR" sz="3100" b="1" dirty="0" smtClean="0">
                <a:solidFill>
                  <a:srgbClr val="0005CC"/>
                </a:solidFill>
              </a:rPr>
              <a:t>(</a:t>
            </a:r>
            <a:r>
              <a:rPr lang="pt-BR" sz="3100" b="1" dirty="0">
                <a:solidFill>
                  <a:srgbClr val="0005CC"/>
                </a:solidFill>
              </a:rPr>
              <a:t>VITÓRIO</a:t>
            </a:r>
            <a:r>
              <a:rPr lang="pt-BR" sz="3100" b="1" dirty="0" smtClean="0">
                <a:solidFill>
                  <a:srgbClr val="0005CC"/>
                </a:solidFill>
              </a:rPr>
              <a:t>)</a:t>
            </a:r>
            <a:endParaRPr lang="pt-BR" sz="3100" b="1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56715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145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387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altLang="pt-BR" sz="2400" b="1" dirty="0">
                <a:solidFill>
                  <a:srgbClr val="C00000"/>
                </a:solidFill>
              </a:rPr>
              <a:t>Ponte em Arco: </a:t>
            </a:r>
            <a:endParaRPr lang="pt-BR" altLang="pt-BR" sz="2400" b="1" dirty="0" smtClean="0">
              <a:solidFill>
                <a:srgbClr val="C00000"/>
              </a:solidFill>
            </a:endParaRPr>
          </a:p>
          <a:p>
            <a:pPr algn="just">
              <a:buNone/>
            </a:pPr>
            <a:endParaRPr lang="pt-BR" sz="1400" b="1" dirty="0">
              <a:solidFill>
                <a:srgbClr val="C00000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7030A0"/>
                </a:solidFill>
              </a:rPr>
              <a:t>O arco é o tipo estrutural mais apropriado para </a:t>
            </a:r>
            <a:r>
              <a:rPr lang="pt-BR" b="1" u="sng" dirty="0" smtClean="0">
                <a:solidFill>
                  <a:srgbClr val="7030A0"/>
                </a:solidFill>
              </a:rPr>
              <a:t>materiais maciços</a:t>
            </a:r>
            <a:r>
              <a:rPr lang="pt-BR" b="1" dirty="0" smtClean="0">
                <a:solidFill>
                  <a:srgbClr val="7030A0"/>
                </a:solidFill>
              </a:rPr>
              <a:t>, como a pedra e o concreto, desde que o terreno de fundação seja resistente e o empuxo possa ser absorvido por uma fundação econômica. </a:t>
            </a:r>
            <a:r>
              <a:rPr lang="pt-BR" b="1" dirty="0" smtClean="0">
                <a:solidFill>
                  <a:srgbClr val="0005CC"/>
                </a:solidFill>
              </a:rPr>
              <a:t>(LEONHARDT)</a:t>
            </a:r>
            <a:endParaRPr lang="pt-BR" b="1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92952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146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1705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altLang="pt-BR" sz="2400" b="1" dirty="0">
                <a:solidFill>
                  <a:srgbClr val="C00000"/>
                </a:solidFill>
              </a:rPr>
              <a:t>Ponte em Arco: </a:t>
            </a:r>
            <a:endParaRPr lang="pt-BR" altLang="pt-BR" sz="2400" b="1" dirty="0" smtClean="0">
              <a:solidFill>
                <a:srgbClr val="C00000"/>
              </a:solidFill>
            </a:endParaRPr>
          </a:p>
          <a:p>
            <a:pPr algn="just">
              <a:buNone/>
            </a:pPr>
            <a:endParaRPr lang="pt-BR" sz="1200" b="1" dirty="0">
              <a:solidFill>
                <a:srgbClr val="C00000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b="1" dirty="0" smtClean="0">
                <a:solidFill>
                  <a:srgbClr val="7030A0"/>
                </a:solidFill>
              </a:rPr>
              <a:t>Pontes em arco de concreto </a:t>
            </a:r>
            <a:r>
              <a:rPr lang="pt-BR" b="1" dirty="0">
                <a:solidFill>
                  <a:srgbClr val="7030A0"/>
                </a:solidFill>
              </a:rPr>
              <a:t>são </a:t>
            </a:r>
            <a:r>
              <a:rPr lang="pt-BR" b="1" dirty="0" smtClean="0">
                <a:solidFill>
                  <a:srgbClr val="7030A0"/>
                </a:solidFill>
              </a:rPr>
              <a:t>indicadas </a:t>
            </a:r>
            <a:r>
              <a:rPr lang="pt-BR" b="1" dirty="0" smtClean="0">
                <a:solidFill>
                  <a:srgbClr val="7030A0"/>
                </a:solidFill>
              </a:rPr>
              <a:t>na transposição de vales com escarpas rochosas</a:t>
            </a:r>
            <a:r>
              <a:rPr lang="pt-BR" b="1" dirty="0">
                <a:solidFill>
                  <a:srgbClr val="7030A0"/>
                </a:solidFill>
              </a:rPr>
              <a:t>.</a:t>
            </a:r>
            <a:endParaRPr lang="pt-BR" b="1" dirty="0">
              <a:solidFill>
                <a:srgbClr val="0005CC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520" y="2397778"/>
            <a:ext cx="6984776" cy="2102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251" y="4761789"/>
            <a:ext cx="6945313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ângulo 7"/>
          <p:cNvSpPr/>
          <p:nvPr/>
        </p:nvSpPr>
        <p:spPr>
          <a:xfrm>
            <a:off x="3945745" y="6432918"/>
            <a:ext cx="1514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0"/>
              </a:spcBef>
              <a:buNone/>
            </a:pPr>
            <a:r>
              <a:rPr lang="pt-BR" b="1" dirty="0">
                <a:solidFill>
                  <a:srgbClr val="0005CC"/>
                </a:solidFill>
              </a:rPr>
              <a:t>(LEONHARDT)</a:t>
            </a:r>
          </a:p>
        </p:txBody>
      </p:sp>
    </p:spTree>
    <p:extLst>
      <p:ext uri="{BB962C8B-B14F-4D97-AF65-F5344CB8AC3E}">
        <p14:creationId xmlns:p14="http://schemas.microsoft.com/office/powerpoint/2010/main" val="268220901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147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altLang="pt-BR" sz="2400" b="1" dirty="0">
                <a:solidFill>
                  <a:srgbClr val="C00000"/>
                </a:solidFill>
              </a:rPr>
              <a:t>Ponte em Arco: </a:t>
            </a:r>
            <a:endParaRPr lang="pt-BR" b="1" dirty="0">
              <a:solidFill>
                <a:srgbClr val="0005CC"/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58090"/>
            <a:ext cx="7539765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1511747" y="5229200"/>
            <a:ext cx="6192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http://www.ulmaconstruction.com.br/pt-br/formas-e-escoramentos/formas-e-escoramentos-pontes/carro-avanco-inferior-cvi</a:t>
            </a:r>
          </a:p>
        </p:txBody>
      </p:sp>
    </p:spTree>
    <p:extLst>
      <p:ext uri="{BB962C8B-B14F-4D97-AF65-F5344CB8AC3E}">
        <p14:creationId xmlns:p14="http://schemas.microsoft.com/office/powerpoint/2010/main" val="3560897306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148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2068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altLang="pt-BR" sz="2400" b="1" dirty="0">
                <a:solidFill>
                  <a:srgbClr val="C00000"/>
                </a:solidFill>
              </a:rPr>
              <a:t>Ponte em Arco: </a:t>
            </a:r>
            <a:endParaRPr lang="pt-BR" altLang="pt-BR" sz="2400" b="1" dirty="0" smtClean="0">
              <a:solidFill>
                <a:srgbClr val="C00000"/>
              </a:solidFill>
            </a:endParaRPr>
          </a:p>
          <a:p>
            <a:pPr algn="just">
              <a:buNone/>
            </a:pPr>
            <a:endParaRPr lang="pt-BR" sz="1200" b="1" dirty="0">
              <a:solidFill>
                <a:srgbClr val="C00000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sz="3000" b="1" dirty="0" smtClean="0">
                <a:solidFill>
                  <a:srgbClr val="7030A0"/>
                </a:solidFill>
              </a:rPr>
              <a:t>No caso de terreno bom, o arco pode ser apoiado diretamente no terreno, por meio de uma fundação leve.</a:t>
            </a:r>
            <a:endParaRPr lang="pt-BR" sz="3000" b="1" dirty="0">
              <a:solidFill>
                <a:srgbClr val="0005CC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15070" y="2996952"/>
            <a:ext cx="7586041" cy="138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3850929" y="4681528"/>
            <a:ext cx="1514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0"/>
              </a:spcBef>
              <a:buNone/>
            </a:pPr>
            <a:r>
              <a:rPr lang="pt-BR" b="1" dirty="0">
                <a:solidFill>
                  <a:srgbClr val="0005CC"/>
                </a:solidFill>
              </a:rPr>
              <a:t>(LEONHARDT)</a:t>
            </a:r>
          </a:p>
        </p:txBody>
      </p:sp>
    </p:spTree>
    <p:extLst>
      <p:ext uri="{BB962C8B-B14F-4D97-AF65-F5344CB8AC3E}">
        <p14:creationId xmlns:p14="http://schemas.microsoft.com/office/powerpoint/2010/main" val="153519464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149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altLang="pt-BR" sz="2400" b="1" dirty="0">
                <a:solidFill>
                  <a:srgbClr val="C00000"/>
                </a:solidFill>
              </a:rPr>
              <a:t>Ponte em Arco: </a:t>
            </a:r>
            <a:endParaRPr lang="pt-BR" altLang="pt-BR" sz="2400" b="1" dirty="0" smtClean="0">
              <a:solidFill>
                <a:srgbClr val="C00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98" y="1484784"/>
            <a:ext cx="7122185" cy="2127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ângulo 7"/>
          <p:cNvSpPr/>
          <p:nvPr/>
        </p:nvSpPr>
        <p:spPr>
          <a:xfrm>
            <a:off x="3850927" y="3861048"/>
            <a:ext cx="1514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0"/>
              </a:spcBef>
              <a:buNone/>
            </a:pPr>
            <a:r>
              <a:rPr lang="pt-BR" b="1" dirty="0">
                <a:solidFill>
                  <a:srgbClr val="0005CC"/>
                </a:solidFill>
              </a:rPr>
              <a:t>(LEONHARDT)</a:t>
            </a:r>
          </a:p>
        </p:txBody>
      </p:sp>
    </p:spTree>
    <p:extLst>
      <p:ext uri="{BB962C8B-B14F-4D97-AF65-F5344CB8AC3E}">
        <p14:creationId xmlns:p14="http://schemas.microsoft.com/office/powerpoint/2010/main" val="3179035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Viaduto de acesso: </a:t>
            </a:r>
            <a:r>
              <a:rPr lang="pt-BR" altLang="pt-BR" b="1" dirty="0" smtClean="0">
                <a:solidFill>
                  <a:srgbClr val="7030A0"/>
                </a:solidFill>
              </a:rPr>
              <a:t>parte de acesso à ponte. Aterro é uma opção.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  <p:sp>
        <p:nvSpPr>
          <p:cNvPr id="3" name="Retângulo 2"/>
          <p:cNvSpPr/>
          <p:nvPr/>
        </p:nvSpPr>
        <p:spPr>
          <a:xfrm>
            <a:off x="3661357" y="3889845"/>
            <a:ext cx="2020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0005CC"/>
                </a:solidFill>
              </a:rPr>
              <a:t>(EL DEBS E TAKEYA)</a:t>
            </a:r>
            <a:endParaRPr lang="pt-B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42" y="2276872"/>
            <a:ext cx="8121512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46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150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160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altLang="pt-BR" sz="2400" b="1" dirty="0">
                <a:solidFill>
                  <a:srgbClr val="C00000"/>
                </a:solidFill>
              </a:rPr>
              <a:t>Ponte em Arco: </a:t>
            </a:r>
            <a:endParaRPr lang="pt-BR" altLang="pt-BR" sz="2400" b="1" dirty="0" smtClean="0">
              <a:solidFill>
                <a:srgbClr val="C00000"/>
              </a:solidFill>
            </a:endParaRPr>
          </a:p>
          <a:p>
            <a:pPr algn="just">
              <a:buNone/>
            </a:pPr>
            <a:endParaRPr lang="pt-BR" sz="1200" b="1" dirty="0">
              <a:solidFill>
                <a:srgbClr val="C00000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sz="3000" b="1" dirty="0" smtClean="0">
                <a:solidFill>
                  <a:srgbClr val="7030A0"/>
                </a:solidFill>
              </a:rPr>
              <a:t>Em terreno ruim, o tabuleiro deve atuar com tirante.</a:t>
            </a:r>
            <a:endParaRPr lang="pt-BR" sz="3000" b="1" dirty="0">
              <a:solidFill>
                <a:srgbClr val="0005CC"/>
              </a:solidFill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03962" y="2564904"/>
            <a:ext cx="7608258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3850928" y="4437112"/>
            <a:ext cx="1514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0"/>
              </a:spcBef>
              <a:buNone/>
            </a:pPr>
            <a:r>
              <a:rPr lang="pt-BR" b="1" dirty="0">
                <a:solidFill>
                  <a:srgbClr val="0005CC"/>
                </a:solidFill>
              </a:rPr>
              <a:t>(LEONHARDT)</a:t>
            </a:r>
          </a:p>
        </p:txBody>
      </p:sp>
    </p:spTree>
    <p:extLst>
      <p:ext uri="{BB962C8B-B14F-4D97-AF65-F5344CB8AC3E}">
        <p14:creationId xmlns:p14="http://schemas.microsoft.com/office/powerpoint/2010/main" val="220429968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151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altLang="pt-BR" sz="2400" b="1" dirty="0">
                <a:solidFill>
                  <a:srgbClr val="C00000"/>
                </a:solidFill>
              </a:rPr>
              <a:t>Ponte em Arco: </a:t>
            </a:r>
            <a:endParaRPr lang="pt-BR" altLang="pt-BR" sz="2400" b="1" dirty="0" smtClean="0">
              <a:solidFill>
                <a:srgbClr val="C00000"/>
              </a:solidFill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88616" y="3429000"/>
            <a:ext cx="683895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3850928" y="6021288"/>
            <a:ext cx="1514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0"/>
              </a:spcBef>
              <a:buNone/>
            </a:pPr>
            <a:r>
              <a:rPr lang="pt-BR" b="1" dirty="0">
                <a:solidFill>
                  <a:srgbClr val="0005CC"/>
                </a:solidFill>
              </a:rPr>
              <a:t>(LEONHARDT)</a:t>
            </a: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611560" y="1268760"/>
            <a:ext cx="799306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ts val="0"/>
              </a:spcBef>
              <a:buNone/>
            </a:pPr>
            <a:r>
              <a:rPr lang="pt-BR" sz="3000" b="1" dirty="0" smtClean="0">
                <a:solidFill>
                  <a:srgbClr val="7030A0"/>
                </a:solidFill>
              </a:rPr>
              <a:t>Para vãos superiores a 50 m, </a:t>
            </a:r>
            <a:r>
              <a:rPr lang="pt-BR" sz="3000" b="1" dirty="0" err="1" smtClean="0">
                <a:solidFill>
                  <a:srgbClr val="0005CC"/>
                </a:solidFill>
              </a:rPr>
              <a:t>Leonhardt</a:t>
            </a:r>
            <a:r>
              <a:rPr lang="pt-BR" sz="3000" b="1" dirty="0" smtClean="0">
                <a:solidFill>
                  <a:srgbClr val="7030A0"/>
                </a:solidFill>
              </a:rPr>
              <a:t> descreve o arco </a:t>
            </a:r>
            <a:r>
              <a:rPr lang="pt-BR" sz="3000" b="1" dirty="0" err="1" smtClean="0">
                <a:solidFill>
                  <a:srgbClr val="7030A0"/>
                </a:solidFill>
              </a:rPr>
              <a:t>triarticulado</a:t>
            </a:r>
            <a:r>
              <a:rPr lang="pt-BR" sz="3000" b="1" dirty="0" smtClean="0">
                <a:solidFill>
                  <a:srgbClr val="7030A0"/>
                </a:solidFill>
              </a:rPr>
              <a:t> como indicado, com as impostas em laje, e no quarto do vão com seção U devido ao momento fletor grande.</a:t>
            </a:r>
          </a:p>
        </p:txBody>
      </p:sp>
    </p:spTree>
    <p:extLst>
      <p:ext uri="{BB962C8B-B14F-4D97-AF65-F5344CB8AC3E}">
        <p14:creationId xmlns:p14="http://schemas.microsoft.com/office/powerpoint/2010/main" val="2979391788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152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3490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altLang="pt-BR" sz="2400" b="1" dirty="0">
                <a:solidFill>
                  <a:srgbClr val="C00000"/>
                </a:solidFill>
              </a:rPr>
              <a:t>Ponte em Arco: </a:t>
            </a:r>
            <a:endParaRPr lang="pt-BR" altLang="pt-BR" sz="2400" b="1" dirty="0" smtClean="0">
              <a:solidFill>
                <a:srgbClr val="C00000"/>
              </a:solidFill>
            </a:endParaRPr>
          </a:p>
          <a:p>
            <a:pPr algn="just">
              <a:buNone/>
            </a:pPr>
            <a:endParaRPr lang="pt-BR" sz="1400" b="1" dirty="0">
              <a:solidFill>
                <a:srgbClr val="C00000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sz="3000" b="1" dirty="0" smtClean="0">
                <a:solidFill>
                  <a:srgbClr val="7030A0"/>
                </a:solidFill>
              </a:rPr>
              <a:t>No caso de ponte em arco de concreto, é necessário considerar as deformações devidas à retração, variação de temperatura e fluência, o que justifica a existência de juntas, como o arco </a:t>
            </a:r>
            <a:r>
              <a:rPr lang="pt-BR" sz="3000" b="1" dirty="0" err="1" smtClean="0">
                <a:solidFill>
                  <a:srgbClr val="7030A0"/>
                </a:solidFill>
              </a:rPr>
              <a:t>triarticulado</a:t>
            </a:r>
            <a:r>
              <a:rPr lang="pt-BR" sz="3000" b="1" dirty="0" smtClean="0">
                <a:solidFill>
                  <a:srgbClr val="7030A0"/>
                </a:solidFill>
              </a:rPr>
              <a:t>. Para vãos pequenos (até 50 m), as pontes em arco são caras. </a:t>
            </a:r>
            <a:r>
              <a:rPr lang="pt-BR" sz="3000" b="1" dirty="0" smtClean="0">
                <a:solidFill>
                  <a:srgbClr val="0005CC"/>
                </a:solidFill>
              </a:rPr>
              <a:t>(LEONHARDT)</a:t>
            </a:r>
            <a:endParaRPr lang="pt-BR" sz="3000" b="1" dirty="0">
              <a:solidFill>
                <a:srgbClr val="0005CC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93" y="4581128"/>
            <a:ext cx="6755395" cy="159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389726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153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02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altLang="pt-BR" sz="2400" b="1" dirty="0">
                <a:solidFill>
                  <a:srgbClr val="C00000"/>
                </a:solidFill>
              </a:rPr>
              <a:t>Ponte em Arco: </a:t>
            </a:r>
            <a:endParaRPr lang="pt-BR" altLang="pt-BR" sz="2400" b="1" dirty="0" smtClean="0">
              <a:solidFill>
                <a:srgbClr val="C00000"/>
              </a:solidFill>
            </a:endParaRPr>
          </a:p>
          <a:p>
            <a:pPr algn="just">
              <a:buNone/>
            </a:pPr>
            <a:endParaRPr lang="pt-BR" sz="1400" b="1" dirty="0">
              <a:solidFill>
                <a:srgbClr val="C00000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sz="3000" b="1" dirty="0" smtClean="0">
                <a:solidFill>
                  <a:srgbClr val="7030A0"/>
                </a:solidFill>
              </a:rPr>
              <a:t>O arco pode ser biarticulado, uma vez </a:t>
            </a:r>
            <a:r>
              <a:rPr lang="pt-BR" sz="3000" b="1" dirty="0" err="1" smtClean="0">
                <a:solidFill>
                  <a:srgbClr val="7030A0"/>
                </a:solidFill>
              </a:rPr>
              <a:t>hiperes-tático</a:t>
            </a:r>
            <a:r>
              <a:rPr lang="pt-BR" sz="3000" b="1" dirty="0" smtClean="0">
                <a:solidFill>
                  <a:srgbClr val="7030A0"/>
                </a:solidFill>
              </a:rPr>
              <a:t>. O momento fletor é máximo no fecho.</a:t>
            </a:r>
          </a:p>
          <a:p>
            <a:pPr algn="just">
              <a:spcBef>
                <a:spcPts val="0"/>
              </a:spcBef>
              <a:buNone/>
            </a:pPr>
            <a:endParaRPr lang="pt-BR" sz="3000" b="1" dirty="0">
              <a:solidFill>
                <a:srgbClr val="7030A0"/>
              </a:solidFill>
            </a:endParaRPr>
          </a:p>
          <a:p>
            <a:pPr algn="just">
              <a:spcBef>
                <a:spcPts val="0"/>
              </a:spcBef>
              <a:buNone/>
            </a:pPr>
            <a:endParaRPr lang="pt-BR" sz="3000" b="1" dirty="0" smtClean="0">
              <a:solidFill>
                <a:srgbClr val="7030A0"/>
              </a:solidFill>
            </a:endParaRPr>
          </a:p>
          <a:p>
            <a:pPr algn="just">
              <a:spcBef>
                <a:spcPts val="0"/>
              </a:spcBef>
              <a:buNone/>
            </a:pPr>
            <a:endParaRPr lang="pt-BR" sz="3000" b="1" dirty="0">
              <a:solidFill>
                <a:srgbClr val="7030A0"/>
              </a:solidFill>
            </a:endParaRPr>
          </a:p>
          <a:p>
            <a:pPr algn="just">
              <a:spcBef>
                <a:spcPts val="0"/>
              </a:spcBef>
              <a:buNone/>
            </a:pPr>
            <a:endParaRPr lang="pt-BR" sz="4000" b="1" dirty="0" smtClean="0">
              <a:solidFill>
                <a:srgbClr val="7030A0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sz="3000" b="1" dirty="0" smtClean="0">
                <a:solidFill>
                  <a:srgbClr val="7030A0"/>
                </a:solidFill>
              </a:rPr>
              <a:t>Arco com apenas uma articulação </a:t>
            </a:r>
            <a:r>
              <a:rPr lang="pt-BR" sz="3000" b="1" dirty="0" smtClean="0">
                <a:solidFill>
                  <a:srgbClr val="7030A0"/>
                </a:solidFill>
              </a:rPr>
              <a:t>no </a:t>
            </a:r>
            <a:r>
              <a:rPr lang="pt-BR" sz="3000" b="1" dirty="0" smtClean="0">
                <a:solidFill>
                  <a:srgbClr val="7030A0"/>
                </a:solidFill>
              </a:rPr>
              <a:t>fecho não é indicado porque ocorrem elevados momentos fletores de engastamento. </a:t>
            </a:r>
            <a:r>
              <a:rPr lang="pt-BR" sz="3000" b="1" dirty="0" smtClean="0">
                <a:solidFill>
                  <a:srgbClr val="0005CC"/>
                </a:solidFill>
              </a:rPr>
              <a:t>(LEONHARDT)</a:t>
            </a:r>
            <a:endParaRPr lang="pt-BR" sz="3000" b="1" dirty="0">
              <a:solidFill>
                <a:srgbClr val="0005CC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778" y="2526063"/>
            <a:ext cx="5616625" cy="1406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3294875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154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2105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altLang="pt-BR" sz="2400" b="1" dirty="0">
                <a:solidFill>
                  <a:srgbClr val="C00000"/>
                </a:solidFill>
              </a:rPr>
              <a:t>Ponte em Arco: </a:t>
            </a:r>
            <a:endParaRPr lang="pt-BR" altLang="pt-BR" sz="2400" b="1" dirty="0" smtClean="0">
              <a:solidFill>
                <a:srgbClr val="C00000"/>
              </a:solidFill>
            </a:endParaRPr>
          </a:p>
          <a:p>
            <a:pPr algn="just">
              <a:buNone/>
            </a:pPr>
            <a:endParaRPr lang="pt-BR" sz="1200" b="1" dirty="0">
              <a:solidFill>
                <a:srgbClr val="C00000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sz="3000" b="1" dirty="0" smtClean="0">
                <a:solidFill>
                  <a:srgbClr val="7030A0"/>
                </a:solidFill>
              </a:rPr>
              <a:t>Arco </a:t>
            </a:r>
            <a:r>
              <a:rPr lang="pt-BR" sz="3000" b="1" dirty="0" err="1" smtClean="0">
                <a:solidFill>
                  <a:srgbClr val="7030A0"/>
                </a:solidFill>
              </a:rPr>
              <a:t>biengastado</a:t>
            </a:r>
            <a:r>
              <a:rPr lang="pt-BR" sz="3000" b="1" dirty="0" smtClean="0">
                <a:solidFill>
                  <a:srgbClr val="7030A0"/>
                </a:solidFill>
              </a:rPr>
              <a:t>, três vezes hiperestático, geralmente tem espessura maior nas impostas. </a:t>
            </a:r>
            <a:r>
              <a:rPr lang="pt-BR" sz="3000" b="1" dirty="0" smtClean="0">
                <a:solidFill>
                  <a:srgbClr val="0005CC"/>
                </a:solidFill>
              </a:rPr>
              <a:t>(LEONHARDT)</a:t>
            </a:r>
            <a:endParaRPr lang="pt-BR" sz="3000" b="1" dirty="0">
              <a:solidFill>
                <a:srgbClr val="0005CC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349" y="2636913"/>
            <a:ext cx="4253483" cy="2888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77" y="5730199"/>
            <a:ext cx="7019627" cy="939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7363415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627" y="3573015"/>
            <a:ext cx="5934925" cy="157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155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altLang="pt-BR" sz="2400" b="1" dirty="0">
                <a:solidFill>
                  <a:srgbClr val="C00000"/>
                </a:solidFill>
              </a:rPr>
              <a:t>Ponte em Arco: </a:t>
            </a:r>
            <a:endParaRPr lang="pt-BR" altLang="pt-BR" sz="2400" b="1" dirty="0" smtClean="0">
              <a:solidFill>
                <a:srgbClr val="C00000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3850928" y="5145031"/>
            <a:ext cx="1514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0"/>
              </a:spcBef>
              <a:buNone/>
            </a:pPr>
            <a:r>
              <a:rPr lang="pt-BR" b="1" dirty="0">
                <a:solidFill>
                  <a:srgbClr val="0005CC"/>
                </a:solidFill>
              </a:rPr>
              <a:t>(LEONHARDT)</a:t>
            </a: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611560" y="1379384"/>
            <a:ext cx="799306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ts val="0"/>
              </a:spcBef>
              <a:buNone/>
            </a:pPr>
            <a:r>
              <a:rPr lang="pt-BR" sz="3000" b="1" dirty="0" smtClean="0">
                <a:solidFill>
                  <a:srgbClr val="7030A0"/>
                </a:solidFill>
              </a:rPr>
              <a:t>Arco </a:t>
            </a:r>
            <a:r>
              <a:rPr lang="pt-BR" sz="3000" b="1" dirty="0" err="1" smtClean="0">
                <a:solidFill>
                  <a:srgbClr val="7030A0"/>
                </a:solidFill>
              </a:rPr>
              <a:t>atirantado</a:t>
            </a:r>
            <a:r>
              <a:rPr lang="pt-BR" sz="3000" b="1" dirty="0" smtClean="0">
                <a:solidFill>
                  <a:srgbClr val="7030A0"/>
                </a:solidFill>
              </a:rPr>
              <a:t> com impostas geralmente biarticuladas, onde o empuxo é absorvido pelo tirante. O tabuleiro é suspenso por pendurais verticais. </a:t>
            </a:r>
            <a:endParaRPr lang="pt-BR" sz="3000" b="1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64259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156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altLang="pt-BR" sz="2400" b="1" dirty="0">
                <a:solidFill>
                  <a:srgbClr val="C00000"/>
                </a:solidFill>
              </a:rPr>
              <a:t>Ponte em Arco: </a:t>
            </a:r>
            <a:endParaRPr lang="pt-BR" altLang="pt-BR" sz="2400" b="1" dirty="0" smtClean="0">
              <a:solidFill>
                <a:srgbClr val="C00000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3850928" y="5145031"/>
            <a:ext cx="1514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0"/>
              </a:spcBef>
              <a:buNone/>
            </a:pPr>
            <a:r>
              <a:rPr lang="pt-BR" b="1" dirty="0">
                <a:solidFill>
                  <a:srgbClr val="0005CC"/>
                </a:solidFill>
              </a:rPr>
              <a:t>(LEONHARDT)</a:t>
            </a: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611560" y="1379384"/>
            <a:ext cx="799306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ts val="0"/>
              </a:spcBef>
              <a:buNone/>
            </a:pPr>
            <a:r>
              <a:rPr lang="pt-BR" sz="3000" b="1" dirty="0">
                <a:solidFill>
                  <a:srgbClr val="7030A0"/>
                </a:solidFill>
              </a:rPr>
              <a:t>Arco </a:t>
            </a:r>
            <a:r>
              <a:rPr lang="pt-BR" sz="3000" b="1" dirty="0" smtClean="0">
                <a:solidFill>
                  <a:srgbClr val="7030A0"/>
                </a:solidFill>
              </a:rPr>
              <a:t>com </a:t>
            </a:r>
            <a:r>
              <a:rPr lang="pt-BR" sz="3000" b="1" dirty="0">
                <a:solidFill>
                  <a:srgbClr val="7030A0"/>
                </a:solidFill>
              </a:rPr>
              <a:t>tabuleiro </a:t>
            </a:r>
            <a:r>
              <a:rPr lang="pt-BR" sz="3000" b="1" dirty="0" smtClean="0">
                <a:solidFill>
                  <a:srgbClr val="7030A0"/>
                </a:solidFill>
              </a:rPr>
              <a:t>suspenso </a:t>
            </a:r>
            <a:r>
              <a:rPr lang="pt-BR" sz="3000" b="1" dirty="0">
                <a:solidFill>
                  <a:srgbClr val="7030A0"/>
                </a:solidFill>
              </a:rPr>
              <a:t>por pendurais </a:t>
            </a:r>
            <a:r>
              <a:rPr lang="pt-BR" sz="3000" b="1" dirty="0" smtClean="0">
                <a:solidFill>
                  <a:srgbClr val="7030A0"/>
                </a:solidFill>
              </a:rPr>
              <a:t>inclinados. Ocorre o efeito de treliça e por isso os momentos fletores são diminuídos, podendo o arco ser mais esbelto. </a:t>
            </a:r>
            <a:endParaRPr lang="pt-BR" sz="3000" b="1" dirty="0">
              <a:solidFill>
                <a:srgbClr val="0005CC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248" y="3645024"/>
            <a:ext cx="5739684" cy="137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7172281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157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ts val="0"/>
              </a:spcBef>
              <a:buNone/>
            </a:pPr>
            <a:r>
              <a:rPr lang="pt-BR" altLang="pt-BR" sz="2400" b="1" dirty="0">
                <a:solidFill>
                  <a:srgbClr val="C00000"/>
                </a:solidFill>
              </a:rPr>
              <a:t>Ponte em Arco: </a:t>
            </a:r>
            <a:endParaRPr lang="pt-BR" altLang="pt-BR" sz="2400" b="1" dirty="0" smtClean="0">
              <a:solidFill>
                <a:srgbClr val="C00000"/>
              </a:solidFill>
            </a:endParaRPr>
          </a:p>
          <a:p>
            <a:pPr algn="just">
              <a:spcBef>
                <a:spcPts val="0"/>
              </a:spcBef>
              <a:buNone/>
            </a:pPr>
            <a:endParaRPr lang="pt-BR" sz="1000" b="1" dirty="0">
              <a:solidFill>
                <a:srgbClr val="C00000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sz="3000" b="1" dirty="0" smtClean="0">
                <a:solidFill>
                  <a:srgbClr val="7030A0"/>
                </a:solidFill>
              </a:rPr>
              <a:t>Porém</a:t>
            </a:r>
            <a:r>
              <a:rPr lang="pt-BR" sz="3000" b="1" dirty="0">
                <a:solidFill>
                  <a:srgbClr val="7030A0"/>
                </a:solidFill>
              </a:rPr>
              <a:t>, com a evolução </a:t>
            </a:r>
            <a:r>
              <a:rPr lang="pt-BR" sz="3000" b="1" dirty="0" smtClean="0">
                <a:solidFill>
                  <a:srgbClr val="7030A0"/>
                </a:solidFill>
              </a:rPr>
              <a:t>do </a:t>
            </a:r>
            <a:r>
              <a:rPr lang="pt-BR" sz="3000" b="1" dirty="0" smtClean="0">
                <a:solidFill>
                  <a:srgbClr val="FF0000"/>
                </a:solidFill>
              </a:rPr>
              <a:t>CP</a:t>
            </a:r>
            <a:r>
              <a:rPr lang="pt-BR" sz="3000" b="1" dirty="0" smtClean="0">
                <a:solidFill>
                  <a:srgbClr val="7030A0"/>
                </a:solidFill>
              </a:rPr>
              <a:t> </a:t>
            </a:r>
            <a:r>
              <a:rPr lang="pt-BR" sz="3000" b="1" dirty="0">
                <a:solidFill>
                  <a:srgbClr val="7030A0"/>
                </a:solidFill>
              </a:rPr>
              <a:t>e das técnicas construtivas que permitiram eliminar os escoramentos, as pontes em arcos </a:t>
            </a:r>
            <a:r>
              <a:rPr lang="pt-BR" sz="3000" b="1" dirty="0" smtClean="0">
                <a:solidFill>
                  <a:srgbClr val="7030A0"/>
                </a:solidFill>
              </a:rPr>
              <a:t>passaram a </a:t>
            </a:r>
            <a:r>
              <a:rPr lang="pt-BR" sz="3000" b="1" dirty="0">
                <a:solidFill>
                  <a:srgbClr val="7030A0"/>
                </a:solidFill>
              </a:rPr>
              <a:t>ser substituídas pelas pontes em vigas retas </a:t>
            </a:r>
            <a:r>
              <a:rPr lang="pt-BR" sz="3000" b="1" dirty="0" smtClean="0">
                <a:solidFill>
                  <a:srgbClr val="7030A0"/>
                </a:solidFill>
              </a:rPr>
              <a:t>protendidas. </a:t>
            </a:r>
            <a:r>
              <a:rPr lang="pt-BR" sz="3000" b="1" dirty="0" smtClean="0">
                <a:solidFill>
                  <a:srgbClr val="0005CC"/>
                </a:solidFill>
              </a:rPr>
              <a:t>(</a:t>
            </a:r>
            <a:r>
              <a:rPr lang="pt-BR" sz="3000" b="1" dirty="0">
                <a:solidFill>
                  <a:srgbClr val="0005CC"/>
                </a:solidFill>
              </a:rPr>
              <a:t>VITÓRIO</a:t>
            </a:r>
            <a:r>
              <a:rPr lang="pt-BR" sz="3000" b="1" dirty="0" smtClean="0">
                <a:solidFill>
                  <a:srgbClr val="0005CC"/>
                </a:solidFill>
              </a:rPr>
              <a:t>)</a:t>
            </a:r>
            <a:endParaRPr lang="pt-BR" sz="3000" b="1" dirty="0">
              <a:solidFill>
                <a:srgbClr val="0005CC"/>
              </a:solidFill>
            </a:endParaRPr>
          </a:p>
        </p:txBody>
      </p:sp>
      <p:pic>
        <p:nvPicPr>
          <p:cNvPr id="5" name="Picture 2" descr="_MG_68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89040"/>
            <a:ext cx="4305337" cy="286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5148064" y="6021288"/>
            <a:ext cx="312503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r>
              <a:rPr lang="pt-BR" sz="1600" dirty="0">
                <a:solidFill>
                  <a:srgbClr val="0005CC"/>
                </a:solidFill>
              </a:rPr>
              <a:t>http://precast.org/2014/08/kie-con-inc-precasts-california-record/</a:t>
            </a:r>
          </a:p>
        </p:txBody>
      </p:sp>
    </p:spTree>
    <p:extLst>
      <p:ext uri="{BB962C8B-B14F-4D97-AF65-F5344CB8AC3E}">
        <p14:creationId xmlns:p14="http://schemas.microsoft.com/office/powerpoint/2010/main" val="1429625582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158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altLang="pt-BR" b="1" dirty="0">
                <a:solidFill>
                  <a:srgbClr val="C00000"/>
                </a:solidFill>
              </a:rPr>
              <a:t>Ponte </a:t>
            </a:r>
            <a:r>
              <a:rPr lang="pt-BR" altLang="pt-BR" b="1" dirty="0" smtClean="0">
                <a:solidFill>
                  <a:srgbClr val="C00000"/>
                </a:solidFill>
              </a:rPr>
              <a:t>Pênsil: </a:t>
            </a:r>
            <a:r>
              <a:rPr lang="pt-BR" b="1" dirty="0" smtClean="0">
                <a:solidFill>
                  <a:srgbClr val="7030A0"/>
                </a:solidFill>
              </a:rPr>
              <a:t>são </a:t>
            </a:r>
            <a:r>
              <a:rPr lang="pt-BR" b="1" dirty="0">
                <a:solidFill>
                  <a:srgbClr val="7030A0"/>
                </a:solidFill>
              </a:rPr>
              <a:t>constituídas por cabos dispostos parabolicamente e pendurais </a:t>
            </a:r>
            <a:r>
              <a:rPr lang="pt-BR" b="1" dirty="0" smtClean="0">
                <a:solidFill>
                  <a:srgbClr val="7030A0"/>
                </a:solidFill>
              </a:rPr>
              <a:t>verticais. </a:t>
            </a:r>
            <a:r>
              <a:rPr lang="pt-BR" b="1" dirty="0" smtClean="0">
                <a:solidFill>
                  <a:srgbClr val="0005CC"/>
                </a:solidFill>
              </a:rPr>
              <a:t>(</a:t>
            </a:r>
            <a:r>
              <a:rPr lang="pt-BR" b="1" dirty="0">
                <a:solidFill>
                  <a:srgbClr val="0005CC"/>
                </a:solidFill>
              </a:rPr>
              <a:t>VITÓRIO</a:t>
            </a:r>
            <a:r>
              <a:rPr lang="pt-BR" b="1" dirty="0" smtClean="0">
                <a:solidFill>
                  <a:srgbClr val="0005CC"/>
                </a:solidFill>
              </a:rPr>
              <a:t>)</a:t>
            </a:r>
            <a:endParaRPr lang="pt-BR" b="1" dirty="0">
              <a:solidFill>
                <a:srgbClr val="0005CC"/>
              </a:solidFill>
            </a:endParaRP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39" y="2597166"/>
            <a:ext cx="8136904" cy="3208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1885850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159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altLang="pt-BR" sz="2400" b="1" dirty="0">
                <a:solidFill>
                  <a:srgbClr val="C00000"/>
                </a:solidFill>
              </a:rPr>
              <a:t>Ponte </a:t>
            </a:r>
            <a:r>
              <a:rPr lang="pt-BR" altLang="pt-BR" sz="2400" b="1" dirty="0" smtClean="0">
                <a:solidFill>
                  <a:srgbClr val="C00000"/>
                </a:solidFill>
              </a:rPr>
              <a:t>Pênsil: </a:t>
            </a:r>
          </a:p>
          <a:p>
            <a:pPr algn="just">
              <a:buNone/>
            </a:pPr>
            <a:r>
              <a:rPr lang="pt-BR" sz="3000" b="1" dirty="0" smtClean="0">
                <a:solidFill>
                  <a:srgbClr val="7030A0"/>
                </a:solidFill>
              </a:rPr>
              <a:t>Não são </a:t>
            </a:r>
            <a:r>
              <a:rPr lang="pt-BR" sz="3000" b="1" dirty="0">
                <a:solidFill>
                  <a:srgbClr val="7030A0"/>
                </a:solidFill>
              </a:rPr>
              <a:t>estruturas apropriadas para concreto e por isso são executadas geralmente em </a:t>
            </a:r>
            <a:r>
              <a:rPr lang="pt-BR" sz="3000" b="1" u="sng" dirty="0">
                <a:solidFill>
                  <a:srgbClr val="7030A0"/>
                </a:solidFill>
              </a:rPr>
              <a:t>vigamentos metálicos</a:t>
            </a:r>
            <a:r>
              <a:rPr lang="pt-BR" sz="3000" b="1" dirty="0">
                <a:solidFill>
                  <a:srgbClr val="7030A0"/>
                </a:solidFill>
              </a:rPr>
              <a:t> suspensos </a:t>
            </a:r>
            <a:r>
              <a:rPr lang="pt-BR" sz="3000" b="1" dirty="0" smtClean="0">
                <a:solidFill>
                  <a:srgbClr val="7030A0"/>
                </a:solidFill>
              </a:rPr>
              <a:t>em cabos de </a:t>
            </a:r>
            <a:r>
              <a:rPr lang="pt-BR" sz="3000" b="1" dirty="0">
                <a:solidFill>
                  <a:srgbClr val="7030A0"/>
                </a:solidFill>
              </a:rPr>
              <a:t>aço. </a:t>
            </a:r>
            <a:r>
              <a:rPr lang="pt-BR" sz="3000" b="1" dirty="0">
                <a:solidFill>
                  <a:srgbClr val="0005CC"/>
                </a:solidFill>
              </a:rPr>
              <a:t>(VITÓRIO</a:t>
            </a:r>
            <a:r>
              <a:rPr lang="pt-BR" sz="3000" b="1" dirty="0" smtClean="0">
                <a:solidFill>
                  <a:srgbClr val="0005CC"/>
                </a:solidFill>
              </a:rPr>
              <a:t>)</a:t>
            </a:r>
            <a:endParaRPr lang="pt-BR" sz="3000" b="1" dirty="0">
              <a:solidFill>
                <a:srgbClr val="0005CC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00510" y="6453336"/>
            <a:ext cx="84968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solidFill>
                  <a:srgbClr val="0005CC"/>
                </a:solidFill>
              </a:rPr>
              <a:t>https://commons.wikimedia.org/wiki/Akashi-Kaikyo_Bridge#/media/File:Akashi_Bridge.JPG</a:t>
            </a:r>
          </a:p>
        </p:txBody>
      </p:sp>
      <p:pic>
        <p:nvPicPr>
          <p:cNvPr id="6" name="Picture 4" descr="https://upload.wikimedia.org/wikipedia/commons/thumb/f/f1/Akashi_Bridge.JPG/1280px-Akashi_Bridg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13" r="5106"/>
          <a:stretch/>
        </p:blipFill>
        <p:spPr bwMode="auto">
          <a:xfrm>
            <a:off x="1585020" y="3093352"/>
            <a:ext cx="6327839" cy="335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588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Viaduto de meia encosta: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  <p:pic>
        <p:nvPicPr>
          <p:cNvPr id="7172" name="Picture 4" descr="http://infraestruturaurbana.pini.com.br/solucoes-tecnicas/54/imagens/i5104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675" y="1707687"/>
            <a:ext cx="7147015" cy="316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439739" y="4941168"/>
            <a:ext cx="63367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http://www.skyscrapercity.com/showthread.php?t=1516196&amp;page=57</a:t>
            </a:r>
          </a:p>
        </p:txBody>
      </p:sp>
    </p:spTree>
    <p:extLst>
      <p:ext uri="{BB962C8B-B14F-4D97-AF65-F5344CB8AC3E}">
        <p14:creationId xmlns:p14="http://schemas.microsoft.com/office/powerpoint/2010/main" val="110246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160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426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altLang="pt-BR" sz="2400" b="1" dirty="0">
                <a:solidFill>
                  <a:srgbClr val="C00000"/>
                </a:solidFill>
              </a:rPr>
              <a:t>Ponte </a:t>
            </a:r>
            <a:r>
              <a:rPr lang="pt-BR" altLang="pt-BR" sz="2400" b="1" dirty="0" smtClean="0">
                <a:solidFill>
                  <a:srgbClr val="C00000"/>
                </a:solidFill>
              </a:rPr>
              <a:t>Pênsil: </a:t>
            </a:r>
          </a:p>
          <a:p>
            <a:pPr algn="just">
              <a:buNone/>
            </a:pPr>
            <a:endParaRPr lang="pt-BR" sz="1400" b="1" dirty="0">
              <a:solidFill>
                <a:srgbClr val="C00000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7030A0"/>
                </a:solidFill>
              </a:rPr>
              <a:t>Os </a:t>
            </a:r>
            <a:r>
              <a:rPr lang="pt-BR" b="1" dirty="0">
                <a:solidFill>
                  <a:srgbClr val="7030A0"/>
                </a:solidFill>
              </a:rPr>
              <a:t>vigamentos, que podem ser em treliças ou vigas de alma cheia, devem ter grande rigidez </a:t>
            </a:r>
            <a:r>
              <a:rPr lang="pt-BR" b="1" dirty="0" smtClean="0">
                <a:solidFill>
                  <a:srgbClr val="7030A0"/>
                </a:solidFill>
              </a:rPr>
              <a:t>à flexão </a:t>
            </a:r>
            <a:r>
              <a:rPr lang="pt-BR" b="1" dirty="0">
                <a:solidFill>
                  <a:srgbClr val="7030A0"/>
                </a:solidFill>
              </a:rPr>
              <a:t>e principalmente à </a:t>
            </a:r>
            <a:r>
              <a:rPr lang="pt-BR" b="1" u="sng" dirty="0">
                <a:solidFill>
                  <a:srgbClr val="7030A0"/>
                </a:solidFill>
              </a:rPr>
              <a:t>torção</a:t>
            </a:r>
            <a:r>
              <a:rPr lang="pt-BR" b="1" dirty="0">
                <a:solidFill>
                  <a:srgbClr val="7030A0"/>
                </a:solidFill>
              </a:rPr>
              <a:t>, de modo a minimizar os efeitos dos movimentos </a:t>
            </a:r>
            <a:r>
              <a:rPr lang="pt-BR" b="1" dirty="0" smtClean="0">
                <a:solidFill>
                  <a:srgbClr val="7030A0"/>
                </a:solidFill>
              </a:rPr>
              <a:t>vibratórios </a:t>
            </a:r>
            <a:r>
              <a:rPr lang="pt-BR" b="1" dirty="0">
                <a:solidFill>
                  <a:srgbClr val="7030A0"/>
                </a:solidFill>
              </a:rPr>
              <a:t>transversais que </a:t>
            </a:r>
            <a:r>
              <a:rPr lang="pt-BR" b="1" dirty="0" smtClean="0">
                <a:solidFill>
                  <a:srgbClr val="7030A0"/>
                </a:solidFill>
              </a:rPr>
              <a:t>podem causar </a:t>
            </a:r>
            <a:r>
              <a:rPr lang="pt-BR" b="1" dirty="0">
                <a:solidFill>
                  <a:srgbClr val="7030A0"/>
                </a:solidFill>
              </a:rPr>
              <a:t>desconforto aos usuários ou mesmo risco à estrutura</a:t>
            </a:r>
            <a:r>
              <a:rPr lang="pt-BR" b="1" dirty="0" smtClean="0">
                <a:solidFill>
                  <a:srgbClr val="7030A0"/>
                </a:solidFill>
              </a:rPr>
              <a:t>. </a:t>
            </a:r>
            <a:r>
              <a:rPr lang="pt-BR" b="1" dirty="0" smtClean="0">
                <a:solidFill>
                  <a:srgbClr val="0005CC"/>
                </a:solidFill>
              </a:rPr>
              <a:t>(</a:t>
            </a:r>
            <a:r>
              <a:rPr lang="pt-BR" b="1" dirty="0">
                <a:solidFill>
                  <a:srgbClr val="0005CC"/>
                </a:solidFill>
              </a:rPr>
              <a:t>VITÓRIO</a:t>
            </a:r>
            <a:r>
              <a:rPr lang="pt-BR" b="1" dirty="0" smtClean="0">
                <a:solidFill>
                  <a:srgbClr val="0005CC"/>
                </a:solidFill>
              </a:rPr>
              <a:t>)</a:t>
            </a:r>
            <a:endParaRPr lang="pt-BR" b="1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969419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161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altLang="pt-BR" sz="2400" b="1" dirty="0">
                <a:solidFill>
                  <a:srgbClr val="C00000"/>
                </a:solidFill>
              </a:rPr>
              <a:t>Ponte </a:t>
            </a:r>
            <a:r>
              <a:rPr lang="pt-BR" altLang="pt-BR" sz="2400" b="1" dirty="0" smtClean="0">
                <a:solidFill>
                  <a:srgbClr val="C00000"/>
                </a:solidFill>
              </a:rPr>
              <a:t>Pênsil: </a:t>
            </a:r>
          </a:p>
        </p:txBody>
      </p:sp>
      <p:sp>
        <p:nvSpPr>
          <p:cNvPr id="5" name="Retângulo 4"/>
          <p:cNvSpPr/>
          <p:nvPr/>
        </p:nvSpPr>
        <p:spPr>
          <a:xfrm>
            <a:off x="1040197" y="6094326"/>
            <a:ext cx="7811051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pt-BR" sz="1600" dirty="0">
                <a:solidFill>
                  <a:srgbClr val="0005CC"/>
                </a:solidFill>
              </a:rPr>
              <a:t>http://</a:t>
            </a:r>
            <a:r>
              <a:rPr lang="pt-BR" sz="1600" dirty="0" smtClean="0">
                <a:solidFill>
                  <a:srgbClr val="0005CC"/>
                </a:solidFill>
              </a:rPr>
              <a:t>www.dormanlongtechnology.com/Download_files/DLT_General_Presentation.pdf</a:t>
            </a:r>
            <a:endParaRPr lang="pt-BR" sz="1600" dirty="0">
              <a:solidFill>
                <a:srgbClr val="0005CC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228" y="1340768"/>
            <a:ext cx="7234987" cy="4704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9002023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162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altLang="pt-BR" b="1" dirty="0">
                <a:solidFill>
                  <a:srgbClr val="C00000"/>
                </a:solidFill>
              </a:rPr>
              <a:t>Ponte </a:t>
            </a:r>
            <a:r>
              <a:rPr lang="pt-BR" altLang="pt-BR" b="1" dirty="0" smtClean="0">
                <a:solidFill>
                  <a:srgbClr val="C00000"/>
                </a:solidFill>
              </a:rPr>
              <a:t>Estaiada: </a:t>
            </a:r>
            <a:r>
              <a:rPr lang="pt-BR" b="1" dirty="0" smtClean="0">
                <a:solidFill>
                  <a:srgbClr val="7030A0"/>
                </a:solidFill>
              </a:rPr>
              <a:t>o </a:t>
            </a:r>
            <a:r>
              <a:rPr lang="pt-BR" b="1" dirty="0">
                <a:solidFill>
                  <a:srgbClr val="7030A0"/>
                </a:solidFill>
              </a:rPr>
              <a:t>tabuleiro é suspenso </a:t>
            </a:r>
            <a:r>
              <a:rPr lang="pt-BR" b="1" dirty="0" smtClean="0">
                <a:solidFill>
                  <a:srgbClr val="7030A0"/>
                </a:solidFill>
              </a:rPr>
              <a:t>por meio de </a:t>
            </a:r>
            <a:r>
              <a:rPr lang="pt-BR" b="1" dirty="0">
                <a:solidFill>
                  <a:srgbClr val="7030A0"/>
                </a:solidFill>
              </a:rPr>
              <a:t>cabos inclinados fixados em </a:t>
            </a:r>
            <a:r>
              <a:rPr lang="pt-BR" b="1" dirty="0" smtClean="0">
                <a:solidFill>
                  <a:srgbClr val="7030A0"/>
                </a:solidFill>
              </a:rPr>
              <a:t>torres. O tabuleiro</a:t>
            </a:r>
            <a:r>
              <a:rPr lang="pt-BR" b="1" dirty="0">
                <a:solidFill>
                  <a:srgbClr val="7030A0"/>
                </a:solidFill>
              </a:rPr>
              <a:t>, geralmente metálico ou em </a:t>
            </a:r>
            <a:r>
              <a:rPr lang="pt-BR" b="1" dirty="0" smtClean="0">
                <a:solidFill>
                  <a:srgbClr val="FF0000"/>
                </a:solidFill>
              </a:rPr>
              <a:t>CP</a:t>
            </a:r>
            <a:r>
              <a:rPr lang="pt-BR" b="1" dirty="0" smtClean="0">
                <a:solidFill>
                  <a:srgbClr val="7030A0"/>
                </a:solidFill>
              </a:rPr>
              <a:t>, </a:t>
            </a:r>
            <a:r>
              <a:rPr lang="pt-BR" b="1" dirty="0">
                <a:solidFill>
                  <a:srgbClr val="7030A0"/>
                </a:solidFill>
              </a:rPr>
              <a:t>deve ter grande rigidez à </a:t>
            </a:r>
            <a:r>
              <a:rPr lang="pt-BR" b="1" u="sng" dirty="0">
                <a:solidFill>
                  <a:srgbClr val="7030A0"/>
                </a:solidFill>
              </a:rPr>
              <a:t>torção</a:t>
            </a:r>
            <a:r>
              <a:rPr lang="pt-BR" b="1" dirty="0">
                <a:solidFill>
                  <a:srgbClr val="7030A0"/>
                </a:solidFill>
              </a:rPr>
              <a:t>, de modo a reduzir </a:t>
            </a:r>
            <a:r>
              <a:rPr lang="pt-BR" b="1" dirty="0" smtClean="0">
                <a:solidFill>
                  <a:srgbClr val="7030A0"/>
                </a:solidFill>
              </a:rPr>
              <a:t>os movimentos </a:t>
            </a:r>
            <a:r>
              <a:rPr lang="pt-BR" b="1" dirty="0">
                <a:solidFill>
                  <a:srgbClr val="7030A0"/>
                </a:solidFill>
              </a:rPr>
              <a:t>vibratórios causados pela ação transversal do </a:t>
            </a:r>
            <a:r>
              <a:rPr lang="pt-BR" b="1" dirty="0" smtClean="0">
                <a:solidFill>
                  <a:srgbClr val="7030A0"/>
                </a:solidFill>
              </a:rPr>
              <a:t>vento e movimentação dos veículos. </a:t>
            </a:r>
            <a:r>
              <a:rPr lang="pt-BR" b="1" dirty="0" smtClean="0">
                <a:solidFill>
                  <a:srgbClr val="0005CC"/>
                </a:solidFill>
              </a:rPr>
              <a:t>(</a:t>
            </a:r>
            <a:r>
              <a:rPr lang="pt-BR" b="1" dirty="0">
                <a:solidFill>
                  <a:srgbClr val="0005CC"/>
                </a:solidFill>
              </a:rPr>
              <a:t>VITÓRIO</a:t>
            </a:r>
            <a:r>
              <a:rPr lang="pt-BR" b="1" dirty="0" smtClean="0">
                <a:solidFill>
                  <a:srgbClr val="0005CC"/>
                </a:solidFill>
              </a:rPr>
              <a:t>)</a:t>
            </a:r>
            <a:endParaRPr lang="pt-BR" b="1" dirty="0">
              <a:solidFill>
                <a:srgbClr val="0005CC"/>
              </a:solidFill>
            </a:endParaRP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61" y="4494423"/>
            <a:ext cx="8159659" cy="1814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0269692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163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altLang="pt-BR" sz="2400" b="1" dirty="0">
                <a:solidFill>
                  <a:srgbClr val="C00000"/>
                </a:solidFill>
              </a:rPr>
              <a:t>Ponte </a:t>
            </a:r>
            <a:r>
              <a:rPr lang="pt-BR" altLang="pt-BR" sz="2400" b="1" dirty="0" err="1" smtClean="0">
                <a:solidFill>
                  <a:srgbClr val="C00000"/>
                </a:solidFill>
              </a:rPr>
              <a:t>Estaiada</a:t>
            </a:r>
            <a:r>
              <a:rPr lang="pt-BR" altLang="pt-BR" sz="2400" b="1" dirty="0" smtClean="0">
                <a:solidFill>
                  <a:srgbClr val="C00000"/>
                </a:solidFill>
              </a:rPr>
              <a:t>:</a:t>
            </a:r>
          </a:p>
          <a:p>
            <a:pPr algn="just">
              <a:spcBef>
                <a:spcPts val="0"/>
              </a:spcBef>
              <a:buNone/>
            </a:pPr>
            <a:r>
              <a:rPr lang="pt-BR" altLang="pt-BR" sz="3000" b="1" dirty="0" smtClean="0">
                <a:solidFill>
                  <a:srgbClr val="7030A0"/>
                </a:solidFill>
              </a:rPr>
              <a:t>São pontes indicadas especialmente para  </a:t>
            </a:r>
            <a:r>
              <a:rPr lang="pt-BR" altLang="pt-BR" sz="3000" b="1" u="sng" dirty="0" smtClean="0">
                <a:solidFill>
                  <a:srgbClr val="7030A0"/>
                </a:solidFill>
              </a:rPr>
              <a:t>grandes vãos</a:t>
            </a:r>
            <a:r>
              <a:rPr lang="pt-BR" altLang="pt-BR" sz="3000" b="1" dirty="0" smtClean="0">
                <a:solidFill>
                  <a:srgbClr val="7030A0"/>
                </a:solidFill>
              </a:rPr>
              <a:t>, podendo ser construídas em balanços sucessivos, em </a:t>
            </a:r>
            <a:r>
              <a:rPr lang="pt-BR" altLang="pt-BR" sz="3000" b="1" dirty="0" smtClean="0">
                <a:solidFill>
                  <a:srgbClr val="FF0000"/>
                </a:solidFill>
              </a:rPr>
              <a:t>CP</a:t>
            </a:r>
            <a:r>
              <a:rPr lang="pt-BR" altLang="pt-BR" sz="3000" b="1" dirty="0" smtClean="0">
                <a:solidFill>
                  <a:srgbClr val="7030A0"/>
                </a:solidFill>
              </a:rPr>
              <a:t>. </a:t>
            </a:r>
            <a:r>
              <a:rPr lang="pt-BR" sz="3000" b="1" dirty="0" smtClean="0">
                <a:solidFill>
                  <a:srgbClr val="0005CC"/>
                </a:solidFill>
              </a:rPr>
              <a:t>(LEONHARDT)</a:t>
            </a:r>
            <a:endParaRPr lang="pt-BR" sz="3000" b="1" dirty="0">
              <a:solidFill>
                <a:srgbClr val="0005CC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622789" y="6314385"/>
            <a:ext cx="1970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(Figueiredo Ferraz)</a:t>
            </a:r>
            <a:endParaRPr lang="pt-BR" b="1" dirty="0">
              <a:solidFill>
                <a:srgbClr val="0005CC"/>
              </a:solidFill>
            </a:endParaRPr>
          </a:p>
        </p:txBody>
      </p:sp>
      <p:pic>
        <p:nvPicPr>
          <p:cNvPr id="6" name="Picture 2" descr="II Ponte Rodoferroviária sobre o Rio Orinoc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8"/>
          <a:stretch/>
        </p:blipFill>
        <p:spPr bwMode="auto">
          <a:xfrm>
            <a:off x="1288030" y="2780928"/>
            <a:ext cx="6640122" cy="343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938114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164</a:t>
            </a:fld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947" y="1222006"/>
            <a:ext cx="4464496" cy="268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876" y="4125230"/>
            <a:ext cx="4626419" cy="2440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4342654" y="6381328"/>
            <a:ext cx="1047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(IPR </a:t>
            </a:r>
            <a:r>
              <a:rPr lang="pt-BR" b="1" dirty="0">
                <a:solidFill>
                  <a:srgbClr val="0005CC"/>
                </a:solidFill>
              </a:rPr>
              <a:t>698)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67544" y="188640"/>
            <a:ext cx="8517632" cy="57606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smtClean="0"/>
              <a:t>CLASSIFICAÇÕES</a:t>
            </a:r>
            <a:endParaRPr lang="en-US" altLang="pt-BR" sz="2400" b="1" dirty="0" smtClean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altLang="pt-BR" sz="2400" b="1" dirty="0">
                <a:solidFill>
                  <a:srgbClr val="C00000"/>
                </a:solidFill>
              </a:rPr>
              <a:t>Ponte </a:t>
            </a:r>
            <a:r>
              <a:rPr lang="pt-BR" altLang="pt-BR" sz="2400" b="1" dirty="0" smtClean="0">
                <a:solidFill>
                  <a:srgbClr val="C00000"/>
                </a:solidFill>
              </a:rPr>
              <a:t>Estaiada:</a:t>
            </a:r>
          </a:p>
        </p:txBody>
      </p:sp>
    </p:spTree>
    <p:extLst>
      <p:ext uri="{BB962C8B-B14F-4D97-AF65-F5344CB8AC3E}">
        <p14:creationId xmlns:p14="http://schemas.microsoft.com/office/powerpoint/2010/main" val="3807525719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165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67544" y="188640"/>
            <a:ext cx="8517632" cy="57606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smtClean="0"/>
              <a:t>CLASSIFICAÇÕES</a:t>
            </a:r>
            <a:endParaRPr lang="en-US" altLang="pt-BR" sz="2400" b="1" dirty="0" smtClean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altLang="pt-BR" sz="2400" b="1" dirty="0">
                <a:solidFill>
                  <a:srgbClr val="C00000"/>
                </a:solidFill>
              </a:rPr>
              <a:t>Ponte </a:t>
            </a:r>
            <a:r>
              <a:rPr lang="pt-BR" altLang="pt-BR" sz="2400" b="1" dirty="0" smtClean="0">
                <a:solidFill>
                  <a:srgbClr val="C00000"/>
                </a:solidFill>
              </a:rPr>
              <a:t>Estaiada: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358602"/>
            <a:ext cx="8012113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2372589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166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4167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altLang="pt-BR" sz="2400" b="1" dirty="0">
                <a:solidFill>
                  <a:srgbClr val="C00000"/>
                </a:solidFill>
              </a:rPr>
              <a:t>Ponte </a:t>
            </a:r>
            <a:r>
              <a:rPr lang="pt-BR" altLang="pt-BR" sz="2400" b="1" dirty="0" err="1" smtClean="0">
                <a:solidFill>
                  <a:srgbClr val="C00000"/>
                </a:solidFill>
              </a:rPr>
              <a:t>Estaiada</a:t>
            </a:r>
            <a:r>
              <a:rPr lang="pt-BR" altLang="pt-BR" sz="2400" b="1" dirty="0" smtClean="0">
                <a:solidFill>
                  <a:srgbClr val="C00000"/>
                </a:solidFill>
              </a:rPr>
              <a:t>:</a:t>
            </a:r>
          </a:p>
          <a:p>
            <a:pPr algn="just">
              <a:buNone/>
            </a:pPr>
            <a:endParaRPr lang="pt-BR" altLang="pt-BR" sz="1400" b="1" dirty="0" smtClean="0">
              <a:solidFill>
                <a:srgbClr val="C00000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Com poucos cabos inclinados a ponte deve ser considerada como viga com apoios </a:t>
            </a:r>
            <a:r>
              <a:rPr lang="pt-BR" altLang="pt-BR" b="1" dirty="0" err="1" smtClean="0">
                <a:solidFill>
                  <a:srgbClr val="7030A0"/>
                </a:solidFill>
              </a:rPr>
              <a:t>interme-diários</a:t>
            </a:r>
            <a:r>
              <a:rPr lang="pt-BR" altLang="pt-BR" b="1" dirty="0" smtClean="0">
                <a:solidFill>
                  <a:srgbClr val="7030A0"/>
                </a:solidFill>
              </a:rPr>
              <a:t>. </a:t>
            </a:r>
            <a:r>
              <a:rPr lang="pt-BR" b="1" dirty="0" smtClean="0">
                <a:solidFill>
                  <a:srgbClr val="0005CC"/>
                </a:solidFill>
              </a:rPr>
              <a:t>(LEONHARDT)</a:t>
            </a:r>
            <a:endParaRPr lang="pt-BR" altLang="pt-BR" b="1" dirty="0" smtClean="0">
              <a:solidFill>
                <a:srgbClr val="7030A0"/>
              </a:solidFill>
            </a:endParaRPr>
          </a:p>
          <a:p>
            <a:pPr algn="just">
              <a:spcBef>
                <a:spcPts val="0"/>
              </a:spcBef>
              <a:buNone/>
            </a:pPr>
            <a:endParaRPr lang="pt-BR" b="1" dirty="0">
              <a:solidFill>
                <a:srgbClr val="7030A0"/>
              </a:solidFill>
            </a:endParaRPr>
          </a:p>
          <a:p>
            <a:pPr algn="just">
              <a:spcBef>
                <a:spcPts val="0"/>
              </a:spcBef>
              <a:buNone/>
            </a:pPr>
            <a:endParaRPr lang="pt-BR" b="1" dirty="0" smtClean="0">
              <a:solidFill>
                <a:srgbClr val="7030A0"/>
              </a:solidFill>
            </a:endParaRPr>
          </a:p>
          <a:p>
            <a:pPr algn="just">
              <a:spcBef>
                <a:spcPts val="0"/>
              </a:spcBef>
              <a:buNone/>
            </a:pPr>
            <a:endParaRPr lang="pt-BR" b="1" dirty="0">
              <a:solidFill>
                <a:srgbClr val="7030A0"/>
              </a:solidFill>
            </a:endParaRPr>
          </a:p>
          <a:p>
            <a:pPr algn="just">
              <a:spcBef>
                <a:spcPts val="0"/>
              </a:spcBef>
              <a:buNone/>
            </a:pPr>
            <a:endParaRPr lang="pt-BR" b="1" dirty="0" smtClean="0">
              <a:solidFill>
                <a:srgbClr val="7030A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17" y="3212975"/>
            <a:ext cx="7933505" cy="1233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55"/>
          <a:stretch/>
        </p:blipFill>
        <p:spPr bwMode="auto">
          <a:xfrm>
            <a:off x="730674" y="4892590"/>
            <a:ext cx="7933505" cy="1548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5076437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39"/>
          <a:stretch/>
        </p:blipFill>
        <p:spPr bwMode="auto">
          <a:xfrm>
            <a:off x="611560" y="3356992"/>
            <a:ext cx="7948867" cy="1400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167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223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altLang="pt-BR" sz="2400" b="1" dirty="0">
                <a:solidFill>
                  <a:srgbClr val="C00000"/>
                </a:solidFill>
              </a:rPr>
              <a:t>Ponte </a:t>
            </a:r>
            <a:r>
              <a:rPr lang="pt-BR" altLang="pt-BR" sz="2400" b="1" dirty="0" err="1" smtClean="0">
                <a:solidFill>
                  <a:srgbClr val="C00000"/>
                </a:solidFill>
              </a:rPr>
              <a:t>Estaiada</a:t>
            </a:r>
            <a:r>
              <a:rPr lang="pt-BR" altLang="pt-BR" sz="2400" b="1" dirty="0" smtClean="0">
                <a:solidFill>
                  <a:srgbClr val="C00000"/>
                </a:solidFill>
              </a:rPr>
              <a:t>:</a:t>
            </a:r>
          </a:p>
          <a:p>
            <a:pPr algn="just">
              <a:buNone/>
            </a:pPr>
            <a:endParaRPr lang="pt-BR" altLang="pt-BR" sz="1600" b="1" dirty="0" smtClean="0">
              <a:solidFill>
                <a:srgbClr val="C00000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b="1" dirty="0">
                <a:solidFill>
                  <a:srgbClr val="7030A0"/>
                </a:solidFill>
              </a:rPr>
              <a:t>Quanto maior o número de cabos, mais esbelta pode ser a estrutura do tabuleiro. </a:t>
            </a:r>
            <a:endParaRPr lang="pt-BR" b="1" dirty="0" smtClean="0">
              <a:solidFill>
                <a:srgbClr val="7030A0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b="1" dirty="0" smtClean="0">
                <a:solidFill>
                  <a:srgbClr val="0005CC"/>
                </a:solidFill>
              </a:rPr>
              <a:t>(</a:t>
            </a:r>
            <a:r>
              <a:rPr lang="pt-BR" b="1" dirty="0" smtClean="0">
                <a:solidFill>
                  <a:srgbClr val="0005CC"/>
                </a:solidFill>
              </a:rPr>
              <a:t>LEONHARDT)</a:t>
            </a:r>
            <a:endParaRPr lang="pt-BR" b="1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553959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773" y="4590373"/>
            <a:ext cx="7431087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168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620688"/>
            <a:ext cx="7993062" cy="213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altLang="pt-BR" sz="2400" b="1" dirty="0">
                <a:solidFill>
                  <a:srgbClr val="C00000"/>
                </a:solidFill>
              </a:rPr>
              <a:t>Ponte </a:t>
            </a:r>
            <a:r>
              <a:rPr lang="pt-BR" altLang="pt-BR" sz="2400" b="1" dirty="0" err="1" smtClean="0">
                <a:solidFill>
                  <a:srgbClr val="C00000"/>
                </a:solidFill>
              </a:rPr>
              <a:t>Estaiada</a:t>
            </a:r>
            <a:r>
              <a:rPr lang="pt-BR" altLang="pt-BR" sz="2400" b="1" dirty="0" smtClean="0">
                <a:solidFill>
                  <a:srgbClr val="C00000"/>
                </a:solidFill>
              </a:rPr>
              <a:t>:</a:t>
            </a:r>
          </a:p>
          <a:p>
            <a:pPr algn="just">
              <a:buNone/>
            </a:pPr>
            <a:endParaRPr lang="pt-BR" altLang="pt-BR" sz="1400" b="1" dirty="0" smtClean="0">
              <a:solidFill>
                <a:srgbClr val="C00000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altLang="pt-BR" sz="3000" b="1" dirty="0" smtClean="0">
                <a:solidFill>
                  <a:srgbClr val="7030A0"/>
                </a:solidFill>
              </a:rPr>
              <a:t>Os cabos podem ser dispostos em </a:t>
            </a:r>
            <a:r>
              <a:rPr lang="pt-BR" altLang="pt-BR" sz="3000" b="1" u="sng" dirty="0" smtClean="0">
                <a:solidFill>
                  <a:srgbClr val="7030A0"/>
                </a:solidFill>
              </a:rPr>
              <a:t>harpa</a:t>
            </a:r>
            <a:r>
              <a:rPr lang="pt-BR" altLang="pt-BR" sz="3000" b="1" dirty="0" smtClean="0">
                <a:solidFill>
                  <a:srgbClr val="7030A0"/>
                </a:solidFill>
              </a:rPr>
              <a:t> ou em </a:t>
            </a:r>
            <a:r>
              <a:rPr lang="pt-BR" altLang="pt-BR" sz="3000" b="1" u="sng" dirty="0" smtClean="0">
                <a:solidFill>
                  <a:srgbClr val="7030A0"/>
                </a:solidFill>
              </a:rPr>
              <a:t>leque</a:t>
            </a:r>
            <a:r>
              <a:rPr lang="pt-BR" altLang="pt-BR" sz="3000" b="1" dirty="0" smtClean="0">
                <a:solidFill>
                  <a:srgbClr val="7030A0"/>
                </a:solidFill>
              </a:rPr>
              <a:t>, em feixes paralelos ou radiantes, ou um arranjo de forma intermediária.  </a:t>
            </a:r>
            <a:r>
              <a:rPr lang="pt-BR" b="1" dirty="0" smtClean="0">
                <a:solidFill>
                  <a:srgbClr val="0005CC"/>
                </a:solidFill>
              </a:rPr>
              <a:t>(LEONHARDT)</a:t>
            </a:r>
            <a:endParaRPr lang="pt-BR" b="1" dirty="0">
              <a:solidFill>
                <a:srgbClr val="0005CC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34" y="2852936"/>
            <a:ext cx="7488237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8294414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807" y="3068960"/>
            <a:ext cx="5112567" cy="3476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169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620688"/>
            <a:ext cx="7993062" cy="2597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altLang="pt-BR" sz="2400" b="1" dirty="0">
                <a:solidFill>
                  <a:srgbClr val="C00000"/>
                </a:solidFill>
              </a:rPr>
              <a:t>Ponte </a:t>
            </a:r>
            <a:r>
              <a:rPr lang="pt-BR" altLang="pt-BR" sz="2400" b="1" dirty="0" err="1" smtClean="0">
                <a:solidFill>
                  <a:srgbClr val="C00000"/>
                </a:solidFill>
              </a:rPr>
              <a:t>Estaiada</a:t>
            </a:r>
            <a:r>
              <a:rPr lang="pt-BR" altLang="pt-BR" sz="2400" b="1" dirty="0" smtClean="0">
                <a:solidFill>
                  <a:srgbClr val="C00000"/>
                </a:solidFill>
              </a:rPr>
              <a:t>:</a:t>
            </a:r>
          </a:p>
          <a:p>
            <a:pPr algn="just">
              <a:buNone/>
            </a:pPr>
            <a:endParaRPr lang="pt-BR" altLang="pt-BR" sz="1400" b="1" dirty="0" smtClean="0">
              <a:solidFill>
                <a:srgbClr val="C00000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altLang="pt-BR" sz="3000" b="1" dirty="0" smtClean="0">
                <a:solidFill>
                  <a:srgbClr val="7030A0"/>
                </a:solidFill>
              </a:rPr>
              <a:t>Os cabos podem ser dispostos em um único plano, ou em dois, nas bordas do tabuleiro. A torre em forma de A é indicada para vãos grandes. </a:t>
            </a:r>
            <a:r>
              <a:rPr lang="pt-BR" b="1" dirty="0" smtClean="0">
                <a:solidFill>
                  <a:srgbClr val="0005CC"/>
                </a:solidFill>
              </a:rPr>
              <a:t>(LEONHARDT)</a:t>
            </a:r>
            <a:endParaRPr lang="pt-BR" b="1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9507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Galeria (bueiros): </a:t>
            </a:r>
            <a:r>
              <a:rPr lang="pt-BR" b="1" dirty="0" smtClean="0">
                <a:solidFill>
                  <a:srgbClr val="7030A0"/>
                </a:solidFill>
              </a:rPr>
              <a:t>são </a:t>
            </a:r>
            <a:r>
              <a:rPr lang="pt-BR" b="1" dirty="0">
                <a:solidFill>
                  <a:srgbClr val="7030A0"/>
                </a:solidFill>
              </a:rPr>
              <a:t>obras completamente ou </a:t>
            </a:r>
            <a:r>
              <a:rPr lang="pt-BR" b="1" dirty="0" smtClean="0">
                <a:solidFill>
                  <a:srgbClr val="7030A0"/>
                </a:solidFill>
              </a:rPr>
              <a:t>parcialmente enterradas </a:t>
            </a:r>
            <a:r>
              <a:rPr lang="pt-BR" b="1" dirty="0">
                <a:solidFill>
                  <a:srgbClr val="7030A0"/>
                </a:solidFill>
              </a:rPr>
              <a:t>que fazem parte do sistema de drenagem, permanente ou não, das </a:t>
            </a:r>
            <a:r>
              <a:rPr lang="pt-BR" b="1" dirty="0" smtClean="0">
                <a:solidFill>
                  <a:srgbClr val="7030A0"/>
                </a:solidFill>
              </a:rPr>
              <a:t>vias, </a:t>
            </a:r>
            <a:r>
              <a:rPr lang="pt-BR" b="1" dirty="0">
                <a:solidFill>
                  <a:srgbClr val="7030A0"/>
                </a:solidFill>
              </a:rPr>
              <a:t>ou são </a:t>
            </a:r>
            <a:r>
              <a:rPr lang="pt-BR" b="1" dirty="0" smtClean="0">
                <a:solidFill>
                  <a:srgbClr val="7030A0"/>
                </a:solidFill>
              </a:rPr>
              <a:t>obras destinadas </a:t>
            </a:r>
            <a:r>
              <a:rPr lang="pt-BR" b="1" dirty="0">
                <a:solidFill>
                  <a:srgbClr val="7030A0"/>
                </a:solidFill>
              </a:rPr>
              <a:t>a passagens inferiores</a:t>
            </a:r>
            <a:r>
              <a:rPr lang="pt-BR" b="1" dirty="0" smtClean="0">
                <a:solidFill>
                  <a:srgbClr val="7030A0"/>
                </a:solidFill>
              </a:rPr>
              <a:t>. </a:t>
            </a:r>
            <a:r>
              <a:rPr lang="pt-BR" b="1" dirty="0" smtClean="0">
                <a:solidFill>
                  <a:srgbClr val="0005CC"/>
                </a:solidFill>
              </a:rPr>
              <a:t>(EL DEBS E TAKEYA)</a:t>
            </a:r>
            <a:endParaRPr lang="pt-BR" b="1" dirty="0">
              <a:solidFill>
                <a:srgbClr val="0005CC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40" y="3789040"/>
            <a:ext cx="8114901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384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170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620688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altLang="pt-BR" sz="2400" b="1" dirty="0">
                <a:solidFill>
                  <a:srgbClr val="C00000"/>
                </a:solidFill>
              </a:rPr>
              <a:t>Ponte </a:t>
            </a:r>
            <a:r>
              <a:rPr lang="pt-BR" altLang="pt-BR" sz="2400" b="1" dirty="0" smtClean="0">
                <a:solidFill>
                  <a:srgbClr val="C00000"/>
                </a:solidFill>
              </a:rPr>
              <a:t>Estaiada:</a:t>
            </a:r>
          </a:p>
        </p:txBody>
      </p:sp>
      <p:pic>
        <p:nvPicPr>
          <p:cNvPr id="6" name="Picture 2" descr="http://www.doka.com/web/media/images/references/Orinoco_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" t="19339" b="5154"/>
          <a:stretch/>
        </p:blipFill>
        <p:spPr bwMode="auto">
          <a:xfrm>
            <a:off x="1655763" y="1268760"/>
            <a:ext cx="5904656" cy="446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2615546" y="5737543"/>
            <a:ext cx="39850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http://www.doka.com/br/references/south-america/Bruecke_Fluss_Orinoco</a:t>
            </a:r>
          </a:p>
        </p:txBody>
      </p:sp>
    </p:spTree>
    <p:extLst>
      <p:ext uri="{BB962C8B-B14F-4D97-AF65-F5344CB8AC3E}">
        <p14:creationId xmlns:p14="http://schemas.microsoft.com/office/powerpoint/2010/main" val="285364792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1052736"/>
            <a:ext cx="7993062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5CC"/>
                </a:solidFill>
              </a:rPr>
              <a:t>Segundo o </a:t>
            </a:r>
            <a:r>
              <a:rPr lang="pt-BR" altLang="pt-BR" b="1" u="sng" dirty="0" smtClean="0">
                <a:solidFill>
                  <a:srgbClr val="0005CC"/>
                </a:solidFill>
              </a:rPr>
              <a:t>material da superestrutura</a:t>
            </a:r>
            <a:r>
              <a:rPr lang="pt-BR" altLang="pt-BR" b="1" dirty="0" smtClean="0">
                <a:solidFill>
                  <a:srgbClr val="0005CC"/>
                </a:solidFill>
              </a:rPr>
              <a:t>, as pontes podem ser: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- em Madeira;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- de Alvenaria (pedra);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- de Concreto Armado (CA);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- de Concreto Protendido (CP);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- de Aço;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- mista Aço/Concreto.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171</a:t>
            </a:fld>
            <a:endParaRPr lang="en-US" dirty="0"/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172</a:t>
            </a:fld>
            <a:endParaRPr lang="en-US" dirty="0"/>
          </a:p>
        </p:txBody>
      </p:sp>
      <p:pic>
        <p:nvPicPr>
          <p:cNvPr id="5" name="Picture 2" descr=" Fotos - EcoMix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 r="3124"/>
          <a:stretch/>
        </p:blipFill>
        <p:spPr bwMode="auto">
          <a:xfrm>
            <a:off x="1213395" y="1628800"/>
            <a:ext cx="7247035" cy="418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1128500" y="5959719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0005CC"/>
                </a:solidFill>
              </a:rPr>
              <a:t>http://</a:t>
            </a:r>
            <a:r>
              <a:rPr lang="pt-BR" dirty="0" smtClean="0">
                <a:solidFill>
                  <a:srgbClr val="0005CC"/>
                </a:solidFill>
              </a:rPr>
              <a:t>www.ecopontes.com.br/produtos-ver/pontes-mistas-ecomix/16</a:t>
            </a:r>
            <a:endParaRPr lang="pt-BR" dirty="0">
              <a:solidFill>
                <a:srgbClr val="0005CC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Mista aço/concreto:</a:t>
            </a:r>
            <a:endParaRPr lang="pt-BR" altLang="pt-B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933116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173</a:t>
            </a:fld>
            <a:endParaRPr lang="en-US" dirty="0"/>
          </a:p>
        </p:txBody>
      </p:sp>
      <p:pic>
        <p:nvPicPr>
          <p:cNvPr id="7" name="Picture 4" descr="Se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531631"/>
            <a:ext cx="4355703" cy="288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e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4392488" cy="290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468413" y="6042508"/>
            <a:ext cx="3778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0005CC"/>
                </a:solidFill>
              </a:rPr>
              <a:t>http://araras.sp.gov.br/noticias/15901</a:t>
            </a: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Mista aço/concreto</a:t>
            </a:r>
            <a:r>
              <a:rPr lang="pt-BR" altLang="pt-BR" b="1" dirty="0">
                <a:solidFill>
                  <a:srgbClr val="C0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71571171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1052736"/>
            <a:ext cx="7993062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sz="3000" b="1" dirty="0" smtClean="0">
                <a:solidFill>
                  <a:srgbClr val="7030A0"/>
                </a:solidFill>
              </a:rPr>
              <a:t>Pontes em </a:t>
            </a:r>
            <a:r>
              <a:rPr lang="pt-BR" sz="3000" b="1" dirty="0" smtClean="0">
                <a:solidFill>
                  <a:srgbClr val="FF0000"/>
                </a:solidFill>
              </a:rPr>
              <a:t>CA</a:t>
            </a:r>
            <a:r>
              <a:rPr lang="pt-BR" sz="3000" b="1" dirty="0" smtClean="0">
                <a:solidFill>
                  <a:srgbClr val="7030A0"/>
                </a:solidFill>
              </a:rPr>
              <a:t> são economicamente </a:t>
            </a:r>
            <a:r>
              <a:rPr lang="pt-BR" sz="3000" b="1" dirty="0" err="1" smtClean="0">
                <a:solidFill>
                  <a:srgbClr val="7030A0"/>
                </a:solidFill>
              </a:rPr>
              <a:t>compe-titivas</a:t>
            </a:r>
            <a:r>
              <a:rPr lang="pt-BR" sz="3000" b="1" dirty="0" smtClean="0">
                <a:solidFill>
                  <a:srgbClr val="7030A0"/>
                </a:solidFill>
              </a:rPr>
              <a:t> </a:t>
            </a:r>
            <a:r>
              <a:rPr lang="pt-BR" sz="3000" b="1" dirty="0">
                <a:solidFill>
                  <a:srgbClr val="7030A0"/>
                </a:solidFill>
              </a:rPr>
              <a:t>para vigas com vãos máximos da ordem de </a:t>
            </a:r>
            <a:r>
              <a:rPr lang="pt-BR" sz="3000" b="1" dirty="0" smtClean="0">
                <a:solidFill>
                  <a:srgbClr val="7030A0"/>
                </a:solidFill>
              </a:rPr>
              <a:t>20 m. 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3000" b="1" u="sng" dirty="0" smtClean="0">
                <a:solidFill>
                  <a:srgbClr val="7030A0"/>
                </a:solidFill>
              </a:rPr>
              <a:t>O </a:t>
            </a:r>
            <a:r>
              <a:rPr lang="pt-BR" sz="3000" b="1" u="sng" dirty="0" smtClean="0">
                <a:solidFill>
                  <a:srgbClr val="FF0000"/>
                </a:solidFill>
              </a:rPr>
              <a:t>CP</a:t>
            </a:r>
            <a:r>
              <a:rPr lang="pt-BR" sz="3000" b="1" u="sng" dirty="0" smtClean="0">
                <a:solidFill>
                  <a:srgbClr val="7030A0"/>
                </a:solidFill>
              </a:rPr>
              <a:t> </a:t>
            </a:r>
            <a:r>
              <a:rPr lang="pt-BR" sz="3000" b="1" u="sng" dirty="0">
                <a:solidFill>
                  <a:srgbClr val="7030A0"/>
                </a:solidFill>
              </a:rPr>
              <a:t>é atualmente o material mais empregado nas superestruturas das pontes rodoviárias</a:t>
            </a:r>
            <a:r>
              <a:rPr lang="pt-BR" sz="3000" b="1" dirty="0">
                <a:solidFill>
                  <a:srgbClr val="7030A0"/>
                </a:solidFill>
              </a:rPr>
              <a:t>. A sua competitividade se deve a uma série de vantagens sobre o </a:t>
            </a:r>
            <a:r>
              <a:rPr lang="pt-BR" sz="3000" b="1" dirty="0" smtClean="0">
                <a:solidFill>
                  <a:srgbClr val="FF0000"/>
                </a:solidFill>
              </a:rPr>
              <a:t>CA</a:t>
            </a:r>
            <a:r>
              <a:rPr lang="pt-BR" sz="3000" b="1" dirty="0" smtClean="0">
                <a:solidFill>
                  <a:srgbClr val="7030A0"/>
                </a:solidFill>
              </a:rPr>
              <a:t>, </a:t>
            </a:r>
            <a:r>
              <a:rPr lang="pt-BR" sz="3000" b="1" dirty="0">
                <a:solidFill>
                  <a:srgbClr val="7030A0"/>
                </a:solidFill>
              </a:rPr>
              <a:t>sendo uma das principais </a:t>
            </a:r>
            <a:r>
              <a:rPr lang="pt-BR" sz="3000" b="1" dirty="0" smtClean="0">
                <a:solidFill>
                  <a:srgbClr val="7030A0"/>
                </a:solidFill>
              </a:rPr>
              <a:t>a </a:t>
            </a:r>
            <a:r>
              <a:rPr lang="pt-BR" sz="3000" b="1" dirty="0">
                <a:solidFill>
                  <a:srgbClr val="7030A0"/>
                </a:solidFill>
              </a:rPr>
              <a:t>possibilidade de </a:t>
            </a:r>
            <a:r>
              <a:rPr lang="pt-BR" sz="3000" b="1" u="sng" dirty="0">
                <a:solidFill>
                  <a:srgbClr val="7030A0"/>
                </a:solidFill>
              </a:rPr>
              <a:t>vencer vãos bem maiores</a:t>
            </a:r>
            <a:r>
              <a:rPr lang="pt-BR" sz="3000" b="1" dirty="0">
                <a:solidFill>
                  <a:srgbClr val="7030A0"/>
                </a:solidFill>
              </a:rPr>
              <a:t> com redução de altura das vigas e das quantidades necessárias de concreto e aço, devido à utilização eficiente de materiais de alta resistência</a:t>
            </a:r>
            <a:r>
              <a:rPr lang="pt-BR" sz="3000" b="1" dirty="0" smtClean="0">
                <a:solidFill>
                  <a:srgbClr val="7030A0"/>
                </a:solidFill>
              </a:rPr>
              <a:t>.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3000" b="1" dirty="0" smtClean="0">
                <a:solidFill>
                  <a:srgbClr val="0005CC"/>
                </a:solidFill>
              </a:rPr>
              <a:t>(</a:t>
            </a:r>
            <a:r>
              <a:rPr lang="pt-BR" sz="3000" b="1" dirty="0" smtClean="0">
                <a:solidFill>
                  <a:srgbClr val="0005CC"/>
                </a:solidFill>
              </a:rPr>
              <a:t>VITÓRIO)</a:t>
            </a:r>
            <a:endParaRPr lang="pt-BR" altLang="pt-BR" sz="3000" b="1" dirty="0" smtClean="0">
              <a:solidFill>
                <a:srgbClr val="0005CC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019403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5CC"/>
                </a:solidFill>
              </a:rPr>
              <a:t>Segundo a posição do tabuleiro: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- Superior;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- Intermediário;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- Inferior.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175</a:t>
            </a:fld>
            <a:endParaRPr lang="en-US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306" y="1772816"/>
            <a:ext cx="5654366" cy="424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/>
        </p:nvSpPr>
        <p:spPr>
          <a:xfrm>
            <a:off x="5436096" y="6237312"/>
            <a:ext cx="1893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0005CC"/>
                </a:solidFill>
              </a:rPr>
              <a:t>(El </a:t>
            </a:r>
            <a:r>
              <a:rPr lang="pt-BR" b="1" dirty="0" err="1" smtClean="0">
                <a:solidFill>
                  <a:srgbClr val="0005CC"/>
                </a:solidFill>
              </a:rPr>
              <a:t>Debs</a:t>
            </a:r>
            <a:r>
              <a:rPr lang="pt-BR" b="1" dirty="0" smtClean="0">
                <a:solidFill>
                  <a:srgbClr val="0005CC"/>
                </a:solidFill>
              </a:rPr>
              <a:t> e </a:t>
            </a:r>
            <a:r>
              <a:rPr lang="pt-BR" b="1" dirty="0" err="1" smtClean="0">
                <a:solidFill>
                  <a:srgbClr val="0005CC"/>
                </a:solidFill>
              </a:rPr>
              <a:t>Takeya</a:t>
            </a:r>
            <a:r>
              <a:rPr lang="pt-BR" b="1" dirty="0">
                <a:solidFill>
                  <a:srgbClr val="0005CC"/>
                </a:solidFill>
              </a:rPr>
              <a:t>)</a:t>
            </a:r>
            <a:endParaRPr lang="pt-BR" dirty="0"/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4930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Quanto à </a:t>
            </a:r>
            <a:r>
              <a:rPr lang="pt-BR" b="1" u="sng" dirty="0" smtClean="0">
                <a:solidFill>
                  <a:srgbClr val="0005CC"/>
                </a:solidFill>
              </a:rPr>
              <a:t>direção transversal</a:t>
            </a:r>
            <a:r>
              <a:rPr lang="pt-BR" b="1" dirty="0" smtClean="0">
                <a:solidFill>
                  <a:srgbClr val="0005CC"/>
                </a:solidFill>
              </a:rPr>
              <a:t> da ponte podem existir os elementos:</a:t>
            </a:r>
          </a:p>
          <a:p>
            <a:pPr algn="just">
              <a:buNone/>
            </a:pPr>
            <a:endParaRPr lang="pt-BR" sz="1600" b="1" dirty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7030A0"/>
                </a:solidFill>
              </a:rPr>
              <a:t>- </a:t>
            </a:r>
            <a:r>
              <a:rPr lang="pt-BR" b="1" dirty="0" smtClean="0">
                <a:solidFill>
                  <a:srgbClr val="C00000"/>
                </a:solidFill>
              </a:rPr>
              <a:t>Pista </a:t>
            </a:r>
            <a:r>
              <a:rPr lang="pt-BR" b="1" dirty="0">
                <a:solidFill>
                  <a:srgbClr val="C00000"/>
                </a:solidFill>
              </a:rPr>
              <a:t>de </a:t>
            </a:r>
            <a:r>
              <a:rPr lang="pt-BR" b="1" dirty="0" smtClean="0">
                <a:solidFill>
                  <a:srgbClr val="C00000"/>
                </a:solidFill>
              </a:rPr>
              <a:t>rolamento: </a:t>
            </a:r>
            <a:r>
              <a:rPr lang="pt-BR" b="1" dirty="0">
                <a:solidFill>
                  <a:srgbClr val="7030A0"/>
                </a:solidFill>
              </a:rPr>
              <a:t>largura disponível para o tráfego normal dos veículos, que pode </a:t>
            </a:r>
            <a:r>
              <a:rPr lang="pt-BR" b="1" dirty="0" smtClean="0">
                <a:solidFill>
                  <a:srgbClr val="7030A0"/>
                </a:solidFill>
              </a:rPr>
              <a:t>ser subdividida </a:t>
            </a:r>
            <a:r>
              <a:rPr lang="pt-BR" b="1" dirty="0">
                <a:solidFill>
                  <a:srgbClr val="7030A0"/>
                </a:solidFill>
              </a:rPr>
              <a:t>em faixas</a:t>
            </a:r>
            <a:r>
              <a:rPr lang="pt-BR" b="1" dirty="0" smtClean="0">
                <a:solidFill>
                  <a:srgbClr val="7030A0"/>
                </a:solidFill>
              </a:rPr>
              <a:t>;</a:t>
            </a:r>
          </a:p>
          <a:p>
            <a:pPr algn="just">
              <a:buNone/>
            </a:pPr>
            <a:endParaRPr lang="pt-BR" sz="1400" b="1" dirty="0">
              <a:solidFill>
                <a:srgbClr val="7030A0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7030A0"/>
                </a:solidFill>
              </a:rPr>
              <a:t>- </a:t>
            </a:r>
            <a:r>
              <a:rPr lang="pt-BR" b="1" dirty="0" smtClean="0">
                <a:solidFill>
                  <a:srgbClr val="C00000"/>
                </a:solidFill>
              </a:rPr>
              <a:t>Acostamento: </a:t>
            </a:r>
            <a:r>
              <a:rPr lang="pt-BR" b="1" dirty="0">
                <a:solidFill>
                  <a:srgbClr val="7030A0"/>
                </a:solidFill>
              </a:rPr>
              <a:t>largura adicional à pista de </a:t>
            </a:r>
            <a:r>
              <a:rPr lang="pt-BR" b="1" dirty="0" smtClean="0">
                <a:solidFill>
                  <a:srgbClr val="7030A0"/>
                </a:solidFill>
              </a:rPr>
              <a:t>rolamento, </a:t>
            </a:r>
            <a:r>
              <a:rPr lang="pt-BR" b="1" dirty="0">
                <a:solidFill>
                  <a:srgbClr val="7030A0"/>
                </a:solidFill>
              </a:rPr>
              <a:t>destinada à </a:t>
            </a:r>
            <a:r>
              <a:rPr lang="pt-BR" b="1" dirty="0" smtClean="0">
                <a:solidFill>
                  <a:srgbClr val="7030A0"/>
                </a:solidFill>
              </a:rPr>
              <a:t>utilização pelos </a:t>
            </a:r>
            <a:r>
              <a:rPr lang="pt-BR" b="1" dirty="0">
                <a:solidFill>
                  <a:srgbClr val="7030A0"/>
                </a:solidFill>
              </a:rPr>
              <a:t>veículos</a:t>
            </a:r>
            <a:r>
              <a:rPr lang="pt-BR" b="1" dirty="0" smtClean="0">
                <a:solidFill>
                  <a:srgbClr val="7030A0"/>
                </a:solidFill>
              </a:rPr>
              <a:t> </a:t>
            </a:r>
            <a:r>
              <a:rPr lang="pt-BR" b="1" dirty="0">
                <a:solidFill>
                  <a:srgbClr val="7030A0"/>
                </a:solidFill>
              </a:rPr>
              <a:t>em casos </a:t>
            </a:r>
            <a:r>
              <a:rPr lang="pt-BR" b="1" dirty="0" smtClean="0">
                <a:solidFill>
                  <a:srgbClr val="7030A0"/>
                </a:solidFill>
              </a:rPr>
              <a:t>de emergência;</a:t>
            </a:r>
            <a:endParaRPr lang="pt-BR" b="1" dirty="0">
              <a:solidFill>
                <a:srgbClr val="7030A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696316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43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b="1" dirty="0" smtClean="0">
                <a:solidFill>
                  <a:srgbClr val="C00000"/>
                </a:solidFill>
              </a:rPr>
              <a:t>- Defensa</a:t>
            </a:r>
            <a:r>
              <a:rPr lang="pt-BR" b="1" dirty="0">
                <a:solidFill>
                  <a:srgbClr val="C00000"/>
                </a:solidFill>
              </a:rPr>
              <a:t>: </a:t>
            </a:r>
            <a:r>
              <a:rPr lang="pt-BR" b="1" dirty="0">
                <a:solidFill>
                  <a:srgbClr val="7030A0"/>
                </a:solidFill>
              </a:rPr>
              <a:t>elemento de proteção aos veículos, colocado lateralmente ao acostamento;</a:t>
            </a:r>
          </a:p>
          <a:p>
            <a:pPr algn="just">
              <a:buNone/>
            </a:pPr>
            <a:r>
              <a:rPr lang="pt-BR" b="1" dirty="0" smtClean="0">
                <a:solidFill>
                  <a:srgbClr val="7030A0"/>
                </a:solidFill>
              </a:rPr>
              <a:t>- </a:t>
            </a:r>
            <a:r>
              <a:rPr lang="pt-BR" b="1" dirty="0" smtClean="0">
                <a:solidFill>
                  <a:srgbClr val="C00000"/>
                </a:solidFill>
              </a:rPr>
              <a:t>Passeio: </a:t>
            </a:r>
            <a:r>
              <a:rPr lang="pt-BR" b="1" dirty="0">
                <a:solidFill>
                  <a:srgbClr val="7030A0"/>
                </a:solidFill>
              </a:rPr>
              <a:t>largura adicional destinada </a:t>
            </a:r>
            <a:r>
              <a:rPr lang="pt-BR" b="1" dirty="0" err="1" smtClean="0">
                <a:solidFill>
                  <a:srgbClr val="7030A0"/>
                </a:solidFill>
              </a:rPr>
              <a:t>exclusi-vamente</a:t>
            </a:r>
            <a:r>
              <a:rPr lang="pt-BR" b="1" dirty="0" smtClean="0">
                <a:solidFill>
                  <a:srgbClr val="7030A0"/>
                </a:solidFill>
              </a:rPr>
              <a:t> </a:t>
            </a:r>
            <a:r>
              <a:rPr lang="pt-BR" b="1" dirty="0">
                <a:solidFill>
                  <a:srgbClr val="7030A0"/>
                </a:solidFill>
              </a:rPr>
              <a:t>ao tráfego de pedestres;</a:t>
            </a:r>
          </a:p>
          <a:p>
            <a:pPr algn="just">
              <a:buNone/>
            </a:pPr>
            <a:r>
              <a:rPr lang="pt-BR" b="1" dirty="0" smtClean="0">
                <a:solidFill>
                  <a:srgbClr val="7030A0"/>
                </a:solidFill>
              </a:rPr>
              <a:t>- </a:t>
            </a:r>
            <a:r>
              <a:rPr lang="pt-BR" b="1" dirty="0" smtClean="0">
                <a:solidFill>
                  <a:srgbClr val="C00000"/>
                </a:solidFill>
              </a:rPr>
              <a:t>Guarda-roda: </a:t>
            </a:r>
            <a:r>
              <a:rPr lang="pt-BR" b="1" dirty="0">
                <a:solidFill>
                  <a:srgbClr val="7030A0"/>
                </a:solidFill>
              </a:rPr>
              <a:t>elemento destinado a impedir a invasão dos passeios pelos veículos;</a:t>
            </a:r>
          </a:p>
          <a:p>
            <a:pPr algn="just">
              <a:buNone/>
            </a:pPr>
            <a:r>
              <a:rPr lang="pt-BR" b="1" dirty="0" smtClean="0">
                <a:solidFill>
                  <a:srgbClr val="7030A0"/>
                </a:solidFill>
              </a:rPr>
              <a:t>- </a:t>
            </a:r>
            <a:r>
              <a:rPr lang="pt-BR" b="1" dirty="0" smtClean="0">
                <a:solidFill>
                  <a:srgbClr val="C00000"/>
                </a:solidFill>
              </a:rPr>
              <a:t>Guarda-corpo: </a:t>
            </a:r>
            <a:r>
              <a:rPr lang="pt-BR" b="1" dirty="0">
                <a:solidFill>
                  <a:srgbClr val="7030A0"/>
                </a:solidFill>
              </a:rPr>
              <a:t>elemento de proteção aos pedestres</a:t>
            </a:r>
            <a:r>
              <a:rPr lang="pt-BR" b="1" dirty="0" smtClean="0">
                <a:solidFill>
                  <a:srgbClr val="7030A0"/>
                </a:solidFill>
              </a:rPr>
              <a:t>. (</a:t>
            </a:r>
            <a:r>
              <a:rPr lang="pt-BR" b="1" dirty="0" smtClean="0">
                <a:solidFill>
                  <a:srgbClr val="0005CC"/>
                </a:solidFill>
              </a:rPr>
              <a:t>EL </a:t>
            </a:r>
            <a:r>
              <a:rPr lang="pt-BR" b="1" dirty="0">
                <a:solidFill>
                  <a:srgbClr val="0005CC"/>
                </a:solidFill>
              </a:rPr>
              <a:t>DEBS E </a:t>
            </a:r>
            <a:r>
              <a:rPr lang="pt-BR" b="1" dirty="0" smtClean="0">
                <a:solidFill>
                  <a:srgbClr val="0005CC"/>
                </a:solidFill>
              </a:rPr>
              <a:t>TAKEYA)</a:t>
            </a:r>
            <a:endParaRPr lang="pt-BR" altLang="pt-BR" b="1" dirty="0" smtClean="0">
              <a:solidFill>
                <a:srgbClr val="7030A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8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178</a:t>
            </a:fld>
            <a:endParaRPr lang="en-US" dirty="0"/>
          </a:p>
        </p:txBody>
      </p:sp>
      <p:sp>
        <p:nvSpPr>
          <p:cNvPr id="5" name="Retângulo 4"/>
          <p:cNvSpPr/>
          <p:nvPr/>
        </p:nvSpPr>
        <p:spPr>
          <a:xfrm>
            <a:off x="3727641" y="5651956"/>
            <a:ext cx="2020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0005CC"/>
                </a:solidFill>
              </a:rPr>
              <a:t>(EL DEBS E TAKEYA)</a:t>
            </a:r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02" y="1115994"/>
            <a:ext cx="8106862" cy="4329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4310928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179</a:t>
            </a:fld>
            <a:endParaRPr lang="en-US" dirty="0"/>
          </a:p>
        </p:txBody>
      </p:sp>
      <p:pic>
        <p:nvPicPr>
          <p:cNvPr id="5" name="Picture 4" descr="http://www.rondoniaovivo.com/imagensEventos/16092014120818/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65"/>
          <a:stretch/>
        </p:blipFill>
        <p:spPr bwMode="auto">
          <a:xfrm>
            <a:off x="611559" y="1124744"/>
            <a:ext cx="3986907" cy="329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http://www.rondoniaovivo.com/imagensEventos/16092014120818/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98" y="3054692"/>
            <a:ext cx="4327242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579736" y="5373584"/>
            <a:ext cx="39869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rgbClr val="0005CC"/>
                </a:solidFill>
              </a:rPr>
              <a:t>http://www.ouropretoonline.com/modules/news/article.php?storyid=35656</a:t>
            </a:r>
          </a:p>
        </p:txBody>
      </p:sp>
    </p:spTree>
    <p:extLst>
      <p:ext uri="{BB962C8B-B14F-4D97-AF65-F5344CB8AC3E}">
        <p14:creationId xmlns:p14="http://schemas.microsoft.com/office/powerpoint/2010/main" val="2613104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Galeria:</a:t>
            </a:r>
            <a:endParaRPr lang="pt-BR" b="1" dirty="0">
              <a:solidFill>
                <a:srgbClr val="7030A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  <p:pic>
        <p:nvPicPr>
          <p:cNvPr id="7" name="Picture 4" descr="Foto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300" y="1628360"/>
            <a:ext cx="6661581" cy="456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1439739" y="6197145"/>
            <a:ext cx="63367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http://www.protensul.com.br/index.php?cmd=produtos&amp;id=6</a:t>
            </a:r>
          </a:p>
        </p:txBody>
      </p:sp>
    </p:spTree>
    <p:extLst>
      <p:ext uri="{BB962C8B-B14F-4D97-AF65-F5344CB8AC3E}">
        <p14:creationId xmlns:p14="http://schemas.microsoft.com/office/powerpoint/2010/main" val="306552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49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Com </a:t>
            </a:r>
            <a:r>
              <a:rPr lang="pt-BR" b="1" dirty="0">
                <a:solidFill>
                  <a:srgbClr val="0005CC"/>
                </a:solidFill>
              </a:rPr>
              <a:t>relação à </a:t>
            </a:r>
            <a:r>
              <a:rPr lang="pt-BR" b="1" u="sng" dirty="0" smtClean="0">
                <a:solidFill>
                  <a:srgbClr val="0005CC"/>
                </a:solidFill>
              </a:rPr>
              <a:t>direção longitudinal</a:t>
            </a:r>
            <a:r>
              <a:rPr lang="pt-BR" b="1" dirty="0" smtClean="0">
                <a:solidFill>
                  <a:srgbClr val="0005CC"/>
                </a:solidFill>
              </a:rPr>
              <a:t> da ponte, </a:t>
            </a:r>
            <a:r>
              <a:rPr lang="pt-BR" b="1" dirty="0">
                <a:solidFill>
                  <a:srgbClr val="0005CC"/>
                </a:solidFill>
              </a:rPr>
              <a:t>tem-se as </a:t>
            </a:r>
            <a:r>
              <a:rPr lang="pt-BR" b="1" dirty="0" smtClean="0">
                <a:solidFill>
                  <a:srgbClr val="0005CC"/>
                </a:solidFill>
              </a:rPr>
              <a:t>denominações:</a:t>
            </a:r>
          </a:p>
          <a:p>
            <a:pPr algn="just">
              <a:buNone/>
            </a:pPr>
            <a:endParaRPr lang="pt-BR" sz="1400" b="1" dirty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7030A0"/>
                </a:solidFill>
              </a:rPr>
              <a:t>- </a:t>
            </a:r>
            <a:r>
              <a:rPr lang="pt-BR" b="1" dirty="0" smtClean="0">
                <a:solidFill>
                  <a:srgbClr val="C00000"/>
                </a:solidFill>
              </a:rPr>
              <a:t>Comprimento </a:t>
            </a:r>
            <a:r>
              <a:rPr lang="pt-BR" b="1" dirty="0">
                <a:solidFill>
                  <a:srgbClr val="C00000"/>
                </a:solidFill>
              </a:rPr>
              <a:t>da ponte </a:t>
            </a:r>
            <a:r>
              <a:rPr lang="pt-BR" b="1" dirty="0" smtClean="0">
                <a:solidFill>
                  <a:srgbClr val="C00000"/>
                </a:solidFill>
              </a:rPr>
              <a:t>(ou vão </a:t>
            </a:r>
            <a:r>
              <a:rPr lang="pt-BR" b="1" dirty="0">
                <a:solidFill>
                  <a:srgbClr val="C00000"/>
                </a:solidFill>
              </a:rPr>
              <a:t>total</a:t>
            </a:r>
            <a:r>
              <a:rPr lang="pt-BR" b="1" dirty="0" smtClean="0">
                <a:solidFill>
                  <a:srgbClr val="C00000"/>
                </a:solidFill>
              </a:rPr>
              <a:t>): </a:t>
            </a:r>
            <a:r>
              <a:rPr lang="pt-BR" b="1" dirty="0" smtClean="0">
                <a:solidFill>
                  <a:srgbClr val="7030A0"/>
                </a:solidFill>
              </a:rPr>
              <a:t>distância entre </a:t>
            </a:r>
            <a:r>
              <a:rPr lang="pt-BR" b="1" dirty="0">
                <a:solidFill>
                  <a:srgbClr val="7030A0"/>
                </a:solidFill>
              </a:rPr>
              <a:t>as seções extremas da ponte, </a:t>
            </a:r>
            <a:r>
              <a:rPr lang="pt-BR" b="1" dirty="0" smtClean="0">
                <a:solidFill>
                  <a:srgbClr val="7030A0"/>
                </a:solidFill>
              </a:rPr>
              <a:t>medida horizontalmente </a:t>
            </a:r>
            <a:r>
              <a:rPr lang="pt-BR" b="1" dirty="0">
                <a:solidFill>
                  <a:srgbClr val="7030A0"/>
                </a:solidFill>
              </a:rPr>
              <a:t>segundo o eixo </a:t>
            </a:r>
            <a:r>
              <a:rPr lang="pt-BR" b="1" dirty="0" smtClean="0">
                <a:solidFill>
                  <a:srgbClr val="7030A0"/>
                </a:solidFill>
              </a:rPr>
              <a:t>longitudinal;</a:t>
            </a:r>
            <a:endParaRPr lang="pt-BR" b="1" dirty="0">
              <a:solidFill>
                <a:srgbClr val="7030A0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7030A0"/>
                </a:solidFill>
              </a:rPr>
              <a:t>- </a:t>
            </a:r>
            <a:r>
              <a:rPr lang="pt-BR" b="1" dirty="0">
                <a:solidFill>
                  <a:srgbClr val="C00000"/>
                </a:solidFill>
              </a:rPr>
              <a:t>Vão </a:t>
            </a:r>
            <a:r>
              <a:rPr lang="pt-BR" b="1" dirty="0" smtClean="0">
                <a:solidFill>
                  <a:srgbClr val="C00000"/>
                </a:solidFill>
              </a:rPr>
              <a:t>(ou vão efetivo </a:t>
            </a:r>
            <a:r>
              <a:rPr lang="pt-BR" b="1" dirty="0">
                <a:solidFill>
                  <a:srgbClr val="C00000"/>
                </a:solidFill>
              </a:rPr>
              <a:t>e de tramo</a:t>
            </a:r>
            <a:r>
              <a:rPr lang="pt-BR" b="1" dirty="0" smtClean="0">
                <a:solidFill>
                  <a:srgbClr val="C00000"/>
                </a:solidFill>
              </a:rPr>
              <a:t>): </a:t>
            </a:r>
            <a:r>
              <a:rPr lang="pt-BR" b="1" dirty="0" smtClean="0">
                <a:solidFill>
                  <a:srgbClr val="7030A0"/>
                </a:solidFill>
              </a:rPr>
              <a:t>distância entre </a:t>
            </a:r>
            <a:r>
              <a:rPr lang="pt-BR" b="1" dirty="0">
                <a:solidFill>
                  <a:srgbClr val="7030A0"/>
                </a:solidFill>
              </a:rPr>
              <a:t>os eixos de dois </a:t>
            </a:r>
            <a:r>
              <a:rPr lang="pt-BR" b="1" dirty="0" smtClean="0">
                <a:solidFill>
                  <a:srgbClr val="7030A0"/>
                </a:solidFill>
              </a:rPr>
              <a:t>apoios (pilares) </a:t>
            </a:r>
            <a:r>
              <a:rPr lang="pt-BR" b="1" dirty="0" smtClean="0">
                <a:solidFill>
                  <a:srgbClr val="7030A0"/>
                </a:solidFill>
              </a:rPr>
              <a:t>consecutivos, medida horizontalmente;</a:t>
            </a:r>
            <a:endParaRPr lang="pt-BR" b="1" dirty="0">
              <a:solidFill>
                <a:srgbClr val="7030A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29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836712"/>
            <a:ext cx="7993062" cy="336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sz="2800" b="1" dirty="0" smtClean="0">
                <a:solidFill>
                  <a:srgbClr val="7030A0"/>
                </a:solidFill>
              </a:rPr>
              <a:t>- </a:t>
            </a:r>
            <a:r>
              <a:rPr lang="pt-BR" sz="2800" b="1" dirty="0" smtClean="0">
                <a:solidFill>
                  <a:srgbClr val="C00000"/>
                </a:solidFill>
              </a:rPr>
              <a:t>Vão livre: </a:t>
            </a:r>
            <a:r>
              <a:rPr lang="pt-BR" sz="2800" b="1" dirty="0">
                <a:solidFill>
                  <a:srgbClr val="7030A0"/>
                </a:solidFill>
              </a:rPr>
              <a:t>distância entre as faces de dois suportes consecutivos;</a:t>
            </a:r>
          </a:p>
          <a:p>
            <a:pPr algn="just">
              <a:buNone/>
            </a:pPr>
            <a:r>
              <a:rPr lang="pt-BR" sz="2800" b="1" dirty="0" smtClean="0">
                <a:solidFill>
                  <a:srgbClr val="7030A0"/>
                </a:solidFill>
              </a:rPr>
              <a:t>- </a:t>
            </a:r>
            <a:r>
              <a:rPr lang="pt-BR" sz="2800" b="1" dirty="0" smtClean="0">
                <a:solidFill>
                  <a:srgbClr val="C00000"/>
                </a:solidFill>
              </a:rPr>
              <a:t>Altura </a:t>
            </a:r>
            <a:r>
              <a:rPr lang="pt-BR" sz="2800" b="1" dirty="0">
                <a:solidFill>
                  <a:srgbClr val="C00000"/>
                </a:solidFill>
              </a:rPr>
              <a:t>de </a:t>
            </a:r>
            <a:r>
              <a:rPr lang="pt-BR" sz="2800" b="1" dirty="0" smtClean="0">
                <a:solidFill>
                  <a:srgbClr val="C00000"/>
                </a:solidFill>
              </a:rPr>
              <a:t>construção: </a:t>
            </a:r>
            <a:r>
              <a:rPr lang="pt-BR" sz="2800" b="1" dirty="0">
                <a:solidFill>
                  <a:srgbClr val="7030A0"/>
                </a:solidFill>
              </a:rPr>
              <a:t>distância entre o ponto mais baixo e o mais alto da superestrutura;</a:t>
            </a:r>
          </a:p>
          <a:p>
            <a:pPr algn="just">
              <a:buNone/>
            </a:pPr>
            <a:r>
              <a:rPr lang="pt-BR" sz="2800" b="1" dirty="0" smtClean="0">
                <a:solidFill>
                  <a:srgbClr val="7030A0"/>
                </a:solidFill>
              </a:rPr>
              <a:t>- </a:t>
            </a:r>
            <a:r>
              <a:rPr lang="pt-BR" sz="2800" b="1" dirty="0" smtClean="0">
                <a:solidFill>
                  <a:srgbClr val="C00000"/>
                </a:solidFill>
              </a:rPr>
              <a:t>Altura livre: </a:t>
            </a:r>
            <a:r>
              <a:rPr lang="pt-BR" sz="2800" b="1" dirty="0">
                <a:solidFill>
                  <a:srgbClr val="7030A0"/>
                </a:solidFill>
              </a:rPr>
              <a:t>distância entre o ponto mais baixo da superestrutura e o ponto mais alto </a:t>
            </a:r>
            <a:r>
              <a:rPr lang="pt-BR" sz="2800" b="1" dirty="0" smtClean="0">
                <a:solidFill>
                  <a:srgbClr val="7030A0"/>
                </a:solidFill>
              </a:rPr>
              <a:t>do obstáculo</a:t>
            </a:r>
            <a:r>
              <a:rPr lang="pt-BR" sz="2800" b="1" dirty="0" smtClean="0">
                <a:solidFill>
                  <a:srgbClr val="7030A0"/>
                </a:solidFill>
              </a:rPr>
              <a:t>.</a:t>
            </a:r>
            <a:br>
              <a:rPr lang="pt-BR" sz="2800" b="1" dirty="0" smtClean="0">
                <a:solidFill>
                  <a:srgbClr val="7030A0"/>
                </a:solidFill>
              </a:rPr>
            </a:br>
            <a:r>
              <a:rPr lang="pt-BR" sz="2800" b="1" dirty="0" smtClean="0">
                <a:solidFill>
                  <a:srgbClr val="0005CC"/>
                </a:solidFill>
              </a:rPr>
              <a:t>(</a:t>
            </a:r>
            <a:r>
              <a:rPr lang="pt-BR" sz="2800" b="1" dirty="0" smtClean="0">
                <a:solidFill>
                  <a:srgbClr val="0005CC"/>
                </a:solidFill>
              </a:rPr>
              <a:t>EL </a:t>
            </a:r>
            <a:r>
              <a:rPr lang="pt-BR" sz="2800" b="1" dirty="0">
                <a:solidFill>
                  <a:srgbClr val="0005CC"/>
                </a:solidFill>
              </a:rPr>
              <a:t>DEBS E </a:t>
            </a:r>
            <a:r>
              <a:rPr lang="pt-BR" sz="2800" b="1" dirty="0" smtClean="0">
                <a:solidFill>
                  <a:srgbClr val="0005CC"/>
                </a:solidFill>
              </a:rPr>
              <a:t>TAKEYA)</a:t>
            </a:r>
            <a:endParaRPr lang="pt-BR" altLang="pt-BR" sz="2800" b="1" dirty="0" smtClean="0">
              <a:solidFill>
                <a:srgbClr val="0005CC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181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926" y="4216536"/>
            <a:ext cx="5534330" cy="2452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9319999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182</a:t>
            </a:fld>
            <a:endParaRPr lang="en-US" dirty="0"/>
          </a:p>
        </p:txBody>
      </p:sp>
      <p:sp>
        <p:nvSpPr>
          <p:cNvPr id="5" name="Retângulo 4"/>
          <p:cNvSpPr/>
          <p:nvPr/>
        </p:nvSpPr>
        <p:spPr>
          <a:xfrm>
            <a:off x="3727641" y="4941168"/>
            <a:ext cx="2020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0005CC"/>
                </a:solidFill>
              </a:rPr>
              <a:t>(EL DEBS E TAKEYA)</a:t>
            </a:r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87" y="1052736"/>
            <a:ext cx="8231187" cy="364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695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1052736"/>
            <a:ext cx="799306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5CC"/>
                </a:solidFill>
              </a:rPr>
              <a:t>Segundo a </a:t>
            </a:r>
            <a:r>
              <a:rPr lang="pt-BR" altLang="pt-BR" b="1" u="sng" dirty="0" smtClean="0">
                <a:solidFill>
                  <a:srgbClr val="0005CC"/>
                </a:solidFill>
              </a:rPr>
              <a:t>mobilidade dos tramos</a:t>
            </a:r>
            <a:r>
              <a:rPr lang="pt-BR" altLang="pt-BR" b="1" dirty="0" smtClean="0">
                <a:solidFill>
                  <a:srgbClr val="0005CC"/>
                </a:solidFill>
              </a:rPr>
              <a:t>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- Basculante;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- Levadiça;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- Corrediça;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- Giratória.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183</a:t>
            </a:fld>
            <a:endParaRPr lang="en-US" dirty="0"/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4.bp.blogspot.com/-T3ZqdXQqWfo/ULj9NdllkDI/AAAAAAAAFb4/ZNAh9UFTaJs/s1600/ponte+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8" b="5196"/>
          <a:stretch/>
        </p:blipFill>
        <p:spPr bwMode="auto">
          <a:xfrm>
            <a:off x="5076056" y="4159018"/>
            <a:ext cx="3810000" cy="226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79931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Basculante: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184</a:t>
            </a:fld>
            <a:endParaRPr lang="en-US" dirty="0"/>
          </a:p>
        </p:txBody>
      </p:sp>
      <p:pic>
        <p:nvPicPr>
          <p:cNvPr id="1026" name="Picture 2" descr="http://4.bp.blogspot.com/-kmGhAHbIl9c/ULj9J0pWImI/AAAAAAAAFbY/nhz3oGpMa0g/s1600/ponte+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1"/>
          <a:stretch/>
        </p:blipFill>
        <p:spPr bwMode="auto">
          <a:xfrm>
            <a:off x="617387" y="1484784"/>
            <a:ext cx="4818709" cy="337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617387" y="590398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400" dirty="0">
                <a:solidFill>
                  <a:srgbClr val="0005CC"/>
                </a:solidFill>
              </a:rPr>
              <a:t>http://</a:t>
            </a:r>
            <a:r>
              <a:rPr lang="pt-BR" sz="1400" dirty="0" smtClean="0">
                <a:solidFill>
                  <a:srgbClr val="0005CC"/>
                </a:solidFill>
              </a:rPr>
              <a:t>extremes-fdksyn.blogspot.com.br/2012/05/maior-ponte-basculante.html</a:t>
            </a:r>
            <a:endParaRPr lang="pt-BR" sz="1400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937263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Basculante: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185</a:t>
            </a:fld>
            <a:endParaRPr lang="en-US" dirty="0"/>
          </a:p>
        </p:txBody>
      </p:sp>
      <p:pic>
        <p:nvPicPr>
          <p:cNvPr id="1030" name="Picture 6" descr="http://mapadelondres.org/wp-content/uploads/2011/03/s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4"/>
          <a:stretch/>
        </p:blipFill>
        <p:spPr bwMode="auto">
          <a:xfrm>
            <a:off x="1043608" y="1628800"/>
            <a:ext cx="7423210" cy="438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334833" y="6074156"/>
            <a:ext cx="68407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http://mapadelondres.org/tower-bridge-uma-ponte-que-se-transforma/</a:t>
            </a:r>
          </a:p>
        </p:txBody>
      </p:sp>
    </p:spTree>
    <p:extLst>
      <p:ext uri="{BB962C8B-B14F-4D97-AF65-F5344CB8AC3E}">
        <p14:creationId xmlns:p14="http://schemas.microsoft.com/office/powerpoint/2010/main" val="916191824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59" y="908720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Basculante: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186</a:t>
            </a:fld>
            <a:endParaRPr lang="en-US" dirty="0"/>
          </a:p>
        </p:txBody>
      </p:sp>
      <p:pic>
        <p:nvPicPr>
          <p:cNvPr id="5" name="Picture 2" descr="http://www.apdl.pt/documents/10180/22788/ponte_movel_fev2015_2.jpg/5b6724ed-0129-4322-8c87-85c343420db9?t=14243622924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67" y="1628800"/>
            <a:ext cx="7200798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130026" y="5937149"/>
            <a:ext cx="29561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http://www.apdl.pt/ponte-movel</a:t>
            </a:r>
          </a:p>
        </p:txBody>
      </p:sp>
    </p:spTree>
    <p:extLst>
      <p:ext uri="{BB962C8B-B14F-4D97-AF65-F5344CB8AC3E}">
        <p14:creationId xmlns:p14="http://schemas.microsoft.com/office/powerpoint/2010/main" val="2031415318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Levadiça: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187</a:t>
            </a:fld>
            <a:endParaRPr lang="en-US" dirty="0"/>
          </a:p>
        </p:txBody>
      </p:sp>
      <p:pic>
        <p:nvPicPr>
          <p:cNvPr id="3074" name="Picture 2" descr="http://www.math.u-bordeaux1.fr/~npapadak/WOT15/bdx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3" r="20221" b="5081"/>
          <a:stretch/>
        </p:blipFill>
        <p:spPr bwMode="auto">
          <a:xfrm>
            <a:off x="894719" y="1628800"/>
            <a:ext cx="7417672" cy="438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300315" y="6010794"/>
            <a:ext cx="66064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https://www.math.u-bordeaux.fr/~npapadak/WOT15/</a:t>
            </a:r>
          </a:p>
        </p:txBody>
      </p:sp>
    </p:spTree>
    <p:extLst>
      <p:ext uri="{BB962C8B-B14F-4D97-AF65-F5344CB8AC3E}">
        <p14:creationId xmlns:p14="http://schemas.microsoft.com/office/powerpoint/2010/main" val="3677877554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592437" y="908720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Levadiça: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188</a:t>
            </a:fld>
            <a:endParaRPr lang="en-US" dirty="0"/>
          </a:p>
        </p:txBody>
      </p:sp>
      <p:pic>
        <p:nvPicPr>
          <p:cNvPr id="5" name="Picture 14" descr="http://elisapictures.files.wordpress.com/2013/10/pont-gustave-flaubert-05.jpg?w=300&amp;h=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777" y="1916832"/>
            <a:ext cx="4860627" cy="324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1366125" y="5380148"/>
            <a:ext cx="64839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solidFill>
                  <a:srgbClr val="0005CC"/>
                </a:solidFill>
              </a:rPr>
              <a:t>http://www.clubedoconcreto.com.br/2014/07/pontes-estranhas.html</a:t>
            </a:r>
          </a:p>
        </p:txBody>
      </p:sp>
    </p:spTree>
    <p:extLst>
      <p:ext uri="{BB962C8B-B14F-4D97-AF65-F5344CB8AC3E}">
        <p14:creationId xmlns:p14="http://schemas.microsoft.com/office/powerpoint/2010/main" val="2771491294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189</a:t>
            </a:fld>
            <a:endParaRPr lang="en-US" dirty="0"/>
          </a:p>
        </p:txBody>
      </p:sp>
      <p:pic>
        <p:nvPicPr>
          <p:cNvPr id="7172" name="Picture 4" descr="http://www.midiaguaiba.com.br/sites/default/files/styles/galeria_grande/public/galeria/65556_guaiba.jpg?itok=ZcsE15Z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0" b="13471"/>
          <a:stretch/>
        </p:blipFill>
        <p:spPr bwMode="auto">
          <a:xfrm>
            <a:off x="592437" y="1268762"/>
            <a:ext cx="4843659" cy="326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077750" y="4606270"/>
            <a:ext cx="35112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http://www.midiaguaiba.com.br/galeria</a:t>
            </a: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592437" y="616332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Levadiça:</a:t>
            </a:r>
          </a:p>
        </p:txBody>
      </p:sp>
      <p:pic>
        <p:nvPicPr>
          <p:cNvPr id="7174" name="Picture 6" descr="http://www.triunfoconcepa.com.br/upload/arquivos/Constru%C3%83%C2%A7%C3%83%C2%A3o%20da%20Ponte%20do%20Gua%C3%83%C2%ADba%20e%20da%20Free%20Way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3" b="27903"/>
          <a:stretch/>
        </p:blipFill>
        <p:spPr bwMode="auto">
          <a:xfrm>
            <a:off x="4588968" y="4595160"/>
            <a:ext cx="4362701" cy="167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851920" y="6269581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400" dirty="0">
                <a:solidFill>
                  <a:srgbClr val="0005CC"/>
                </a:solidFill>
              </a:rPr>
              <a:t>http://www.triunfoconcepa.com.br/empresa/construcao-da-ponte-do-guaiba-e-da-free-way.aspx</a:t>
            </a:r>
          </a:p>
        </p:txBody>
      </p:sp>
    </p:spTree>
    <p:extLst>
      <p:ext uri="{BB962C8B-B14F-4D97-AF65-F5344CB8AC3E}">
        <p14:creationId xmlns:p14="http://schemas.microsoft.com/office/powerpoint/2010/main" val="36778775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Galeria:</a:t>
            </a:r>
            <a:endParaRPr lang="pt-BR" b="1" dirty="0">
              <a:solidFill>
                <a:srgbClr val="7030A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489" y="1628800"/>
            <a:ext cx="6341564" cy="4322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2178831" y="5951698"/>
            <a:ext cx="485852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pt-BR" dirty="0">
                <a:solidFill>
                  <a:srgbClr val="0005CC"/>
                </a:solidFill>
              </a:rPr>
              <a:t>http://www.oldcastleprecastspokane.com/</a:t>
            </a:r>
          </a:p>
        </p:txBody>
      </p:sp>
    </p:spTree>
    <p:extLst>
      <p:ext uri="{BB962C8B-B14F-4D97-AF65-F5344CB8AC3E}">
        <p14:creationId xmlns:p14="http://schemas.microsoft.com/office/powerpoint/2010/main" val="197535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60348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Giratória</a:t>
            </a:r>
            <a:r>
              <a:rPr lang="pt-BR" altLang="pt-BR" b="1" dirty="0">
                <a:solidFill>
                  <a:srgbClr val="C00000"/>
                </a:solidFill>
              </a:rPr>
              <a:t>:</a:t>
            </a:r>
            <a:endParaRPr lang="pt-BR" altLang="pt-BR" b="1" dirty="0" smtClean="0">
              <a:solidFill>
                <a:srgbClr val="C0000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190</a:t>
            </a:fld>
            <a:endParaRPr lang="en-US" dirty="0"/>
          </a:p>
        </p:txBody>
      </p:sp>
      <p:pic>
        <p:nvPicPr>
          <p:cNvPr id="5" name="Picture 6" descr="https://images-blogger-opensocial.googleusercontent.com/gadgets/proxy?url=http%3A%2F%2F4.bp.blogspot.com%2F-79Mju4ndS74%2FUcgfdhgxWEI%2FAAAAAAAA2Tw%2FaISZXF_KqWk%2Fs400%2FPonte-Gateshead-Millennium.jpg&amp;container=blogger&amp;gadget=a&amp;rewriteMime=image%2F*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4412405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images-blogger-opensocial.googleusercontent.com/gadgets/proxy?url=http%3A%2F%2F3.bp.blogspot.com%2F-vEPKTfbEJS4%2FUcgflZ93SaI%2FAAAAAAAA2UE%2FrZSZTXLDbxM%2Fs400%2FGateshead_Millennium_Bridge_.jpg&amp;container=blogger&amp;gadget=a&amp;rewriteMime=image%2F*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286" y="3645024"/>
            <a:ext cx="3720182" cy="257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1366125" y="6250066"/>
            <a:ext cx="64839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http://www.clubedoconcreto.com.br/2014/07/pontes-estranhas.html</a:t>
            </a:r>
          </a:p>
        </p:txBody>
      </p:sp>
    </p:spTree>
    <p:extLst>
      <p:ext uri="{BB962C8B-B14F-4D97-AF65-F5344CB8AC3E}">
        <p14:creationId xmlns:p14="http://schemas.microsoft.com/office/powerpoint/2010/main" val="3253410498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59" y="760348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Giratória</a:t>
            </a:r>
            <a:r>
              <a:rPr lang="pt-BR" altLang="pt-BR" b="1" dirty="0">
                <a:solidFill>
                  <a:srgbClr val="C00000"/>
                </a:solidFill>
              </a:rPr>
              <a:t>:</a:t>
            </a:r>
            <a:endParaRPr lang="pt-BR" altLang="pt-BR" b="1" dirty="0" smtClean="0">
              <a:solidFill>
                <a:srgbClr val="C0000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191</a:t>
            </a:fld>
            <a:endParaRPr lang="en-US" dirty="0"/>
          </a:p>
        </p:txBody>
      </p:sp>
      <p:pic>
        <p:nvPicPr>
          <p:cNvPr id="2050" name="Picture 2" descr="http://cdn.casavogue.globo.com.s3.amazonaws.com/wp-content/uploads/2012/05/ponte_voadora_holanda_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7658075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326239" y="495198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http://revista.casavogue.globo.com/arquitetura/ponte-voadora-cruza-canal-holandes/</a:t>
            </a:r>
          </a:p>
        </p:txBody>
      </p:sp>
    </p:spTree>
    <p:extLst>
      <p:ext uri="{BB962C8B-B14F-4D97-AF65-F5344CB8AC3E}">
        <p14:creationId xmlns:p14="http://schemas.microsoft.com/office/powerpoint/2010/main" val="3326237019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1052736"/>
            <a:ext cx="7993062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5CC"/>
                </a:solidFill>
              </a:rPr>
              <a:t>Segundo o </a:t>
            </a:r>
            <a:r>
              <a:rPr lang="pt-BR" altLang="pt-BR" b="1" u="sng" dirty="0" smtClean="0">
                <a:solidFill>
                  <a:srgbClr val="0005CC"/>
                </a:solidFill>
              </a:rPr>
              <a:t>tipo estático da superestrutura</a:t>
            </a:r>
            <a:r>
              <a:rPr lang="pt-BR" altLang="pt-BR" b="1" dirty="0" smtClean="0">
                <a:solidFill>
                  <a:srgbClr val="0005CC"/>
                </a:solidFill>
              </a:rPr>
              <a:t>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- Isostática;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- Hiperestática.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192</a:t>
            </a:fld>
            <a:endParaRPr lang="en-US" dirty="0"/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1052736"/>
            <a:ext cx="7993062" cy="575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5CC"/>
                </a:solidFill>
              </a:rPr>
              <a:t>Segundo o </a:t>
            </a:r>
            <a:r>
              <a:rPr lang="pt-BR" altLang="pt-BR" b="1" u="sng" dirty="0" smtClean="0">
                <a:solidFill>
                  <a:srgbClr val="0005CC"/>
                </a:solidFill>
              </a:rPr>
              <a:t>processo de construção da </a:t>
            </a:r>
            <a:r>
              <a:rPr lang="pt-BR" altLang="pt-BR" b="1" u="sng" dirty="0" err="1" smtClean="0">
                <a:solidFill>
                  <a:srgbClr val="0005CC"/>
                </a:solidFill>
              </a:rPr>
              <a:t>super-estrutura</a:t>
            </a:r>
            <a:r>
              <a:rPr lang="pt-BR" altLang="pt-BR" b="1" dirty="0" smtClean="0">
                <a:solidFill>
                  <a:srgbClr val="0005CC"/>
                </a:solidFill>
              </a:rPr>
              <a:t>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8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- </a:t>
            </a:r>
            <a:r>
              <a:rPr lang="pt-BR" altLang="pt-BR" b="1" i="1" dirty="0" smtClean="0">
                <a:solidFill>
                  <a:srgbClr val="C00000"/>
                </a:solidFill>
              </a:rPr>
              <a:t>In loco</a:t>
            </a:r>
            <a:r>
              <a:rPr lang="pt-BR" altLang="pt-BR" b="1" dirty="0" smtClean="0">
                <a:solidFill>
                  <a:srgbClr val="C00000"/>
                </a:solidFill>
              </a:rPr>
              <a:t> (</a:t>
            </a:r>
            <a:r>
              <a:rPr lang="pt-BR" altLang="pt-BR" b="1" i="1" dirty="0" smtClean="0">
                <a:solidFill>
                  <a:srgbClr val="C00000"/>
                </a:solidFill>
              </a:rPr>
              <a:t>in situ</a:t>
            </a:r>
            <a:r>
              <a:rPr lang="pt-BR" altLang="pt-BR" b="1" dirty="0" smtClean="0">
                <a:solidFill>
                  <a:srgbClr val="C00000"/>
                </a:solidFill>
              </a:rPr>
              <a:t>; no local);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- Pré-moldada;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- Balanços sucessivos;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C00000"/>
                </a:solidFill>
              </a:rPr>
              <a:t>- Lançamentos </a:t>
            </a:r>
            <a:r>
              <a:rPr lang="pt-BR" b="1" dirty="0">
                <a:solidFill>
                  <a:srgbClr val="C00000"/>
                </a:solidFill>
              </a:rPr>
              <a:t>por incrementos modulados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>
                <a:solidFill>
                  <a:srgbClr val="00B050"/>
                </a:solidFill>
              </a:rPr>
              <a:t>(d</a:t>
            </a:r>
            <a:r>
              <a:rPr lang="pt-BR" altLang="pt-BR" b="1" dirty="0">
                <a:solidFill>
                  <a:srgbClr val="00B050"/>
                </a:solidFill>
              </a:rPr>
              <a:t>eslocamentos progressivos; ponte </a:t>
            </a:r>
            <a:r>
              <a:rPr lang="pt-BR" altLang="pt-BR" b="1" dirty="0" err="1" smtClean="0">
                <a:solidFill>
                  <a:srgbClr val="00B050"/>
                </a:solidFill>
              </a:rPr>
              <a:t>empur-rada</a:t>
            </a:r>
            <a:r>
              <a:rPr lang="pt-BR" altLang="pt-BR" b="1" dirty="0" smtClean="0">
                <a:solidFill>
                  <a:srgbClr val="00B050"/>
                </a:solidFill>
              </a:rPr>
              <a:t>).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00B05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0005CC"/>
                </a:solidFill>
              </a:rPr>
              <a:t>O estudo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mais detalhado dos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processos de construção de pontes está apresentado no arquivo “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Processos </a:t>
            </a:r>
            <a:r>
              <a:rPr lang="pt-BR" altLang="pt-BR" sz="2400" b="1" dirty="0" err="1" smtClean="0">
                <a:solidFill>
                  <a:srgbClr val="0005CC"/>
                </a:solidFill>
              </a:rPr>
              <a:t>Constru-tivos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”.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193</a:t>
            </a:fld>
            <a:endParaRPr lang="en-US" dirty="0"/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87473"/>
            <a:ext cx="79930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800" b="1" dirty="0" smtClean="0">
                <a:solidFill>
                  <a:srgbClr val="C00000"/>
                </a:solidFill>
              </a:rPr>
              <a:t>In loco:</a:t>
            </a:r>
            <a:endParaRPr lang="pt-BR" altLang="pt-BR" sz="2800" b="1" dirty="0" smtClean="0">
              <a:solidFill>
                <a:srgbClr val="7030A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194</a:t>
            </a:fld>
            <a:endParaRPr lang="en-US" dirty="0"/>
          </a:p>
        </p:txBody>
      </p:sp>
      <p:pic>
        <p:nvPicPr>
          <p:cNvPr id="10" name="Picture 2" descr="Cimbrament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99"/>
          <a:stretch/>
        </p:blipFill>
        <p:spPr bwMode="auto">
          <a:xfrm>
            <a:off x="4695243" y="1585572"/>
            <a:ext cx="4188315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5189410" y="4782704"/>
            <a:ext cx="31999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400" dirty="0">
                <a:solidFill>
                  <a:srgbClr val="0005CC"/>
                </a:solidFill>
              </a:rPr>
              <a:t>http://globalwood.com.br/cimbramento/</a:t>
            </a:r>
          </a:p>
        </p:txBody>
      </p:sp>
      <p:pic>
        <p:nvPicPr>
          <p:cNvPr id="12" name="Picture 2" descr="Escoramento de tabuleiro de viadut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" r="7750"/>
          <a:stretch/>
        </p:blipFill>
        <p:spPr bwMode="auto">
          <a:xfrm>
            <a:off x="395536" y="1585572"/>
            <a:ext cx="406853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ângulo 12"/>
          <p:cNvSpPr/>
          <p:nvPr/>
        </p:nvSpPr>
        <p:spPr>
          <a:xfrm>
            <a:off x="123243" y="467498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400" dirty="0">
                <a:solidFill>
                  <a:srgbClr val="0005CC"/>
                </a:solidFill>
              </a:rPr>
              <a:t>http://www.ulmaconstruction.com.br/pt-br/formas-e-escoramentos/escoras-torres-escoramento/torre-t-60</a:t>
            </a:r>
          </a:p>
        </p:txBody>
      </p:sp>
    </p:spTree>
    <p:extLst>
      <p:ext uri="{BB962C8B-B14F-4D97-AF65-F5344CB8AC3E}">
        <p14:creationId xmlns:p14="http://schemas.microsoft.com/office/powerpoint/2010/main" val="2336872486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06374"/>
            <a:ext cx="79930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800" b="1" dirty="0" smtClean="0">
                <a:solidFill>
                  <a:srgbClr val="C00000"/>
                </a:solidFill>
              </a:rPr>
              <a:t>In loco:</a:t>
            </a:r>
            <a:endParaRPr lang="pt-BR" altLang="pt-BR" sz="2800" b="1" dirty="0" smtClean="0">
              <a:solidFill>
                <a:srgbClr val="7030A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195</a:t>
            </a:fld>
            <a:endParaRPr lang="en-US" dirty="0"/>
          </a:p>
        </p:txBody>
      </p:sp>
      <p:sp>
        <p:nvSpPr>
          <p:cNvPr id="5" name="Retângulo 4"/>
          <p:cNvSpPr/>
          <p:nvPr/>
        </p:nvSpPr>
        <p:spPr>
          <a:xfrm>
            <a:off x="2458505" y="6501857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400" dirty="0">
                <a:solidFill>
                  <a:srgbClr val="0005CC"/>
                </a:solidFill>
              </a:rPr>
              <a:t>http://</a:t>
            </a:r>
            <a:r>
              <a:rPr lang="pt-BR" sz="1400" dirty="0" smtClean="0">
                <a:solidFill>
                  <a:srgbClr val="0005CC"/>
                </a:solidFill>
              </a:rPr>
              <a:t>www.atrativaengenharia.com.br</a:t>
            </a:r>
            <a:endParaRPr lang="pt-BR" sz="1400" dirty="0">
              <a:solidFill>
                <a:srgbClr val="0005CC"/>
              </a:solidFill>
            </a:endParaRPr>
          </a:p>
        </p:txBody>
      </p:sp>
      <p:pic>
        <p:nvPicPr>
          <p:cNvPr id="6" name="Picture 8" descr="http://www.atrativaengenharia.com.br/NOVO/Sistema/imagem/8c39f7d74dbc0d779c2ffac74ea382b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7" b="17258"/>
          <a:stretch/>
        </p:blipFill>
        <p:spPr bwMode="auto">
          <a:xfrm>
            <a:off x="544374" y="1239789"/>
            <a:ext cx="4356409" cy="24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http://www.atrativaengenharia.com.br/NOVO/Sistema/imagem/e16c0234ed3b2e975c80cc798c4a022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6"/>
          <a:stretch/>
        </p:blipFill>
        <p:spPr bwMode="auto">
          <a:xfrm>
            <a:off x="5004047" y="1027074"/>
            <a:ext cx="3730737" cy="265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://www.atrativaengenharia.com.br/NOVO/Sistema/imagem/30f50738333e791d6c1eb73b9358d95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6"/>
          <a:stretch/>
        </p:blipFill>
        <p:spPr bwMode="auto">
          <a:xfrm>
            <a:off x="5004047" y="3756143"/>
            <a:ext cx="3852200" cy="266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8" descr="http://www.atrativaengenharia.com.br/NOVO/Sistema/imagem/97cdd32866900ac9309a05054fb557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76" y="3756142"/>
            <a:ext cx="3709404" cy="278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917939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99830"/>
            <a:ext cx="79930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800" b="1" dirty="0" smtClean="0">
                <a:solidFill>
                  <a:srgbClr val="C00000"/>
                </a:solidFill>
              </a:rPr>
              <a:t>Pré-moldada:</a:t>
            </a:r>
            <a:endParaRPr lang="pt-BR" altLang="pt-BR" sz="2800" b="1" dirty="0" smtClean="0">
              <a:solidFill>
                <a:srgbClr val="7030A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196</a:t>
            </a:fld>
            <a:endParaRPr lang="en-US" dirty="0"/>
          </a:p>
        </p:txBody>
      </p:sp>
      <p:sp>
        <p:nvSpPr>
          <p:cNvPr id="9" name="Retângulo 8"/>
          <p:cNvSpPr/>
          <p:nvPr/>
        </p:nvSpPr>
        <p:spPr>
          <a:xfrm>
            <a:off x="755468" y="6396986"/>
            <a:ext cx="78507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solidFill>
                  <a:srgbClr val="0005CC"/>
                </a:solidFill>
              </a:rPr>
              <a:t>http://mold.com.br/produtos/pontes-e-viadutos/pontes-em-pre-moldado-de-canteiro</a:t>
            </a:r>
          </a:p>
        </p:txBody>
      </p:sp>
      <p:pic>
        <p:nvPicPr>
          <p:cNvPr id="10" name="Picture 2" descr="http://mold.com.br/manager/uploads/produtos/obras/20150716120824/20130103_10234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72"/>
          <a:stretch/>
        </p:blipFill>
        <p:spPr bwMode="auto">
          <a:xfrm>
            <a:off x="4870739" y="1403111"/>
            <a:ext cx="3942438" cy="479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mold.com.br/manager/uploads/produtos/obras/20150716120824/20130104_09363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72"/>
          <a:stretch/>
        </p:blipFill>
        <p:spPr bwMode="auto">
          <a:xfrm>
            <a:off x="644308" y="1431694"/>
            <a:ext cx="3942438" cy="479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836218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197</a:t>
            </a:fld>
            <a:endParaRPr lang="en-US" dirty="0"/>
          </a:p>
        </p:txBody>
      </p:sp>
      <p:pic>
        <p:nvPicPr>
          <p:cNvPr id="31748" name="Picture 4" descr="http://www.dormanlongtechnology.com/images_products/transporters/transporter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09" y="1051521"/>
            <a:ext cx="7499611" cy="315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991810" y="6519446"/>
            <a:ext cx="72728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http://www.dormanlongtechnology.com/en/Products/transporters.html</a:t>
            </a:r>
          </a:p>
        </p:txBody>
      </p:sp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03" y="4404148"/>
            <a:ext cx="7681621" cy="208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67544" y="116632"/>
            <a:ext cx="8517632" cy="42510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628903" y="541733"/>
            <a:ext cx="79930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800" b="1" dirty="0">
                <a:solidFill>
                  <a:srgbClr val="C00000"/>
                </a:solidFill>
              </a:rPr>
              <a:t>Pré-moldada:</a:t>
            </a:r>
            <a:endParaRPr lang="pt-BR" altLang="pt-BR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423157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00200" y="840993"/>
            <a:ext cx="79930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800" b="1" dirty="0" smtClean="0">
                <a:solidFill>
                  <a:srgbClr val="C00000"/>
                </a:solidFill>
              </a:rPr>
              <a:t>Balanços sucessivos:</a:t>
            </a:r>
            <a:endParaRPr lang="pt-BR" altLang="pt-BR" sz="2800" b="1" dirty="0" smtClean="0">
              <a:solidFill>
                <a:srgbClr val="7030A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198</a:t>
            </a:fld>
            <a:endParaRPr lang="en-US" dirty="0"/>
          </a:p>
        </p:txBody>
      </p:sp>
      <p:pic>
        <p:nvPicPr>
          <p:cNvPr id="5" name="Picture 2" descr="http://www.doka.com/web/media/images/references/Tverlandsbrua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28" y="1628800"/>
            <a:ext cx="3883943" cy="375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doka.com/web/media/images/references/Tverlandsbrua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1628800"/>
            <a:ext cx="3883943" cy="375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852315" y="5517232"/>
            <a:ext cx="74888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http://www.doka.com/br/references/europe/Tverlandsbrua_-_Norwegen</a:t>
            </a:r>
          </a:p>
        </p:txBody>
      </p:sp>
    </p:spTree>
    <p:extLst>
      <p:ext uri="{BB962C8B-B14F-4D97-AF65-F5344CB8AC3E}">
        <p14:creationId xmlns:p14="http://schemas.microsoft.com/office/powerpoint/2010/main" val="2335887507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00200" y="840993"/>
            <a:ext cx="79930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800" b="1" dirty="0" smtClean="0">
                <a:solidFill>
                  <a:srgbClr val="C00000"/>
                </a:solidFill>
              </a:rPr>
              <a:t>Balanços sucessivos:</a:t>
            </a:r>
            <a:endParaRPr lang="pt-BR" altLang="pt-BR" sz="2800" b="1" dirty="0" smtClean="0">
              <a:solidFill>
                <a:srgbClr val="7030A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199</a:t>
            </a:fld>
            <a:endParaRPr lang="en-US" dirty="0"/>
          </a:p>
        </p:txBody>
      </p:sp>
      <p:pic>
        <p:nvPicPr>
          <p:cNvPr id="8" name="Picture 2" descr="Divulgação: Alga Bras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748" y="1364212"/>
            <a:ext cx="5634635" cy="481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2457013" y="6177526"/>
            <a:ext cx="5508104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pt-BR" sz="1600" dirty="0">
                <a:solidFill>
                  <a:srgbClr val="0005CC"/>
                </a:solidFill>
              </a:rPr>
              <a:t>http://infraestruturaurbana.pini.com.br/solucoes-tecnicas/20/artigo271660-4.aspx</a:t>
            </a:r>
          </a:p>
        </p:txBody>
      </p:sp>
    </p:spTree>
    <p:extLst>
      <p:ext uri="{BB962C8B-B14F-4D97-AF65-F5344CB8AC3E}">
        <p14:creationId xmlns:p14="http://schemas.microsoft.com/office/powerpoint/2010/main" val="2375940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519113" y="188640"/>
            <a:ext cx="8229600" cy="796925"/>
          </a:xfrm>
        </p:spPr>
        <p:txBody>
          <a:bodyPr/>
          <a:lstStyle/>
          <a:p>
            <a:pPr eaLnBrk="1" hangingPunct="1"/>
            <a:r>
              <a:rPr lang="en-US" altLang="pt-BR" sz="3200" b="1" dirty="0" smtClean="0">
                <a:solidFill>
                  <a:srgbClr val="C00000"/>
                </a:solidFill>
              </a:rPr>
              <a:t>FONTES PRINCIPAIS:</a:t>
            </a:r>
          </a:p>
        </p:txBody>
      </p:sp>
      <p:sp>
        <p:nvSpPr>
          <p:cNvPr id="4099" name="TextBox 3"/>
          <p:cNvSpPr txBox="1">
            <a:spLocks noChangeArrowheads="1"/>
          </p:cNvSpPr>
          <p:nvPr/>
        </p:nvSpPr>
        <p:spPr bwMode="auto">
          <a:xfrm>
            <a:off x="755650" y="1052736"/>
            <a:ext cx="7993063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sz="2800" b="1" dirty="0">
                <a:solidFill>
                  <a:srgbClr val="0005CC"/>
                </a:solidFill>
              </a:rPr>
              <a:t>DEPARTAMENTO NACIONAL DE ESTRADAS DE RODAGEM. </a:t>
            </a:r>
            <a:r>
              <a:rPr lang="pt-BR" sz="2800" b="1" i="1" dirty="0">
                <a:solidFill>
                  <a:srgbClr val="0005CC"/>
                </a:solidFill>
              </a:rPr>
              <a:t>Manual de projeto de obras-de-arte especiais. </a:t>
            </a:r>
            <a:r>
              <a:rPr lang="pt-BR" sz="2800" b="1" dirty="0">
                <a:solidFill>
                  <a:srgbClr val="0005CC"/>
                </a:solidFill>
              </a:rPr>
              <a:t>IPR </a:t>
            </a:r>
            <a:r>
              <a:rPr lang="pt-BR" sz="2800" b="1" dirty="0" smtClean="0">
                <a:solidFill>
                  <a:srgbClr val="0005CC"/>
                </a:solidFill>
              </a:rPr>
              <a:t>Publicação </a:t>
            </a:r>
            <a:r>
              <a:rPr lang="pt-BR" sz="2800" b="1" dirty="0">
                <a:solidFill>
                  <a:srgbClr val="0005CC"/>
                </a:solidFill>
              </a:rPr>
              <a:t>698. Rio de Janeiro, DNER, Diretoria de Desenvolvimento Tecnológico. Divisão de Capacitação Tecnológica, 1996, 225p</a:t>
            </a:r>
            <a:r>
              <a:rPr lang="pt-BR" sz="2800" b="1" dirty="0" smtClean="0">
                <a:solidFill>
                  <a:srgbClr val="0005CC"/>
                </a:solidFill>
              </a:rPr>
              <a:t>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400" b="1" dirty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800" b="1" dirty="0" smtClean="0">
                <a:solidFill>
                  <a:srgbClr val="0070C0"/>
                </a:solidFill>
              </a:rPr>
              <a:t>EL </a:t>
            </a:r>
            <a:r>
              <a:rPr lang="pt-BR" sz="2800" b="1" dirty="0">
                <a:solidFill>
                  <a:srgbClr val="0070C0"/>
                </a:solidFill>
              </a:rPr>
              <a:t>DEBS, M.K. ; TAKEYA, T. </a:t>
            </a:r>
            <a:r>
              <a:rPr lang="pt-BR" sz="2800" b="1" i="1" dirty="0">
                <a:solidFill>
                  <a:srgbClr val="0070C0"/>
                </a:solidFill>
              </a:rPr>
              <a:t>Introdução às pontes de concreto</a:t>
            </a:r>
            <a:r>
              <a:rPr lang="pt-BR" sz="2800" b="1" dirty="0">
                <a:solidFill>
                  <a:srgbClr val="0070C0"/>
                </a:solidFill>
              </a:rPr>
              <a:t>. São Carlos, Departamento de Engenharia de Estruturas, Escola de Engenharia de São Carlos, USP, </a:t>
            </a:r>
            <a:r>
              <a:rPr lang="pt-BR" altLang="pt-BR" sz="2800" b="1" dirty="0">
                <a:solidFill>
                  <a:srgbClr val="0070C0"/>
                </a:solidFill>
              </a:rPr>
              <a:t>2009, 110p</a:t>
            </a:r>
            <a:r>
              <a:rPr lang="pt-BR" altLang="pt-BR" sz="2800" b="1" dirty="0" smtClean="0">
                <a:solidFill>
                  <a:srgbClr val="0070C0"/>
                </a:solidFill>
              </a:rPr>
              <a:t>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400" b="1" dirty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800" b="1" dirty="0" smtClean="0">
                <a:solidFill>
                  <a:srgbClr val="0005CC"/>
                </a:solidFill>
              </a:rPr>
              <a:t>LEONHARDT, F. </a:t>
            </a:r>
            <a:r>
              <a:rPr lang="pt-BR" altLang="pt-BR" sz="2800" b="1" i="1" dirty="0" smtClean="0">
                <a:solidFill>
                  <a:srgbClr val="0005CC"/>
                </a:solidFill>
              </a:rPr>
              <a:t>Construções de concreto – Princípios básicos da construção de pontes de concreto.</a:t>
            </a:r>
            <a:r>
              <a:rPr lang="pt-BR" altLang="pt-BR" sz="2800" b="1" dirty="0" smtClean="0">
                <a:solidFill>
                  <a:srgbClr val="0005CC"/>
                </a:solidFill>
              </a:rPr>
              <a:t> Rio de Janeiro, </a:t>
            </a:r>
            <a:r>
              <a:rPr lang="pt-BR" altLang="pt-BR" sz="2800" b="1" dirty="0">
                <a:solidFill>
                  <a:srgbClr val="0005CC"/>
                </a:solidFill>
              </a:rPr>
              <a:t>Ed. </a:t>
            </a:r>
            <a:r>
              <a:rPr lang="pt-BR" altLang="pt-BR" sz="2800" b="1" dirty="0" err="1" smtClean="0">
                <a:solidFill>
                  <a:srgbClr val="0005CC"/>
                </a:solidFill>
              </a:rPr>
              <a:t>Interciência</a:t>
            </a:r>
            <a:r>
              <a:rPr lang="pt-BR" altLang="pt-BR" sz="2800" b="1" dirty="0" smtClean="0">
                <a:solidFill>
                  <a:srgbClr val="0005CC"/>
                </a:solidFill>
              </a:rPr>
              <a:t>, vol</a:t>
            </a:r>
            <a:r>
              <a:rPr lang="pt-BR" altLang="pt-BR" sz="2800" b="1" dirty="0">
                <a:solidFill>
                  <a:srgbClr val="0005CC"/>
                </a:solidFill>
              </a:rPr>
              <a:t>. </a:t>
            </a:r>
            <a:r>
              <a:rPr lang="pt-BR" altLang="pt-BR" sz="2800" b="1" dirty="0" smtClean="0">
                <a:solidFill>
                  <a:srgbClr val="0005CC"/>
                </a:solidFill>
              </a:rPr>
              <a:t>6, 1ª</a:t>
            </a:r>
            <a:r>
              <a:rPr lang="pt-BR" altLang="pt-BR" sz="2800" b="1" dirty="0">
                <a:solidFill>
                  <a:srgbClr val="0005CC"/>
                </a:solidFill>
              </a:rPr>
              <a:t>. Ed., </a:t>
            </a:r>
            <a:r>
              <a:rPr lang="pt-BR" altLang="pt-BR" sz="2800" b="1" dirty="0" smtClean="0">
                <a:solidFill>
                  <a:srgbClr val="0005CC"/>
                </a:solidFill>
              </a:rPr>
              <a:t>1979, 241p.</a:t>
            </a:r>
            <a:endParaRPr lang="pt-BR" altLang="pt-BR" sz="2800" b="1" dirty="0">
              <a:solidFill>
                <a:srgbClr val="0005CC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5CC"/>
                </a:solidFill>
              </a:rPr>
              <a:t>Divisão de pontes em três partes principais: 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400" b="1" dirty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Infraestrutura (fundações);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Mesoestrutura;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Superestrutura.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67" y="3310080"/>
            <a:ext cx="7400448" cy="292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033592" y="6341408"/>
            <a:ext cx="1135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altLang="pt-BR" b="1" dirty="0" smtClean="0">
                <a:solidFill>
                  <a:srgbClr val="0005CC"/>
                </a:solidFill>
              </a:rPr>
              <a:t>(VITÓRIO)</a:t>
            </a:r>
            <a:endParaRPr lang="pt-BR" altLang="pt-BR" b="1" dirty="0">
              <a:solidFill>
                <a:srgbClr val="0005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55993"/>
            <a:ext cx="79930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800" b="1" dirty="0" smtClean="0">
                <a:solidFill>
                  <a:srgbClr val="C00000"/>
                </a:solidFill>
              </a:rPr>
              <a:t>Balanços sucessivos: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200</a:t>
            </a:fld>
            <a:endParaRPr lang="en-US" dirty="0"/>
          </a:p>
        </p:txBody>
      </p:sp>
      <p:sp>
        <p:nvSpPr>
          <p:cNvPr id="8" name="Retângulo 7"/>
          <p:cNvSpPr/>
          <p:nvPr/>
        </p:nvSpPr>
        <p:spPr>
          <a:xfrm>
            <a:off x="719659" y="6256168"/>
            <a:ext cx="77768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http://www.dormanlongtechnology.com/Download_files/DLT_General_Presentation.pdf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95" y="1359624"/>
            <a:ext cx="7637992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79831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93" y="1134741"/>
            <a:ext cx="8273807" cy="293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ângulo 7"/>
          <p:cNvSpPr/>
          <p:nvPr/>
        </p:nvSpPr>
        <p:spPr>
          <a:xfrm>
            <a:off x="3661357" y="4365104"/>
            <a:ext cx="2020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0005CC"/>
                </a:solidFill>
              </a:rPr>
              <a:t>(EL DEBS E TAKEYA)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0712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Infraestrutura (ou fundação): </a:t>
            </a:r>
            <a:r>
              <a:rPr lang="pt-BR" altLang="pt-BR" b="1" dirty="0" smtClean="0">
                <a:solidFill>
                  <a:srgbClr val="7030A0"/>
                </a:solidFill>
              </a:rPr>
              <a:t>parte da ponte constituída por elementos (blocos, sapatas, tubulões, etc.) que se destinam a apoiar no terreno (rocha ou solo) os esforços </a:t>
            </a:r>
            <a:r>
              <a:rPr lang="pt-BR" altLang="pt-BR" b="1" dirty="0" err="1" smtClean="0">
                <a:solidFill>
                  <a:srgbClr val="7030A0"/>
                </a:solidFill>
              </a:rPr>
              <a:t>transmi-tidos</a:t>
            </a:r>
            <a:r>
              <a:rPr lang="pt-BR" altLang="pt-BR" b="1" dirty="0" smtClean="0">
                <a:solidFill>
                  <a:srgbClr val="7030A0"/>
                </a:solidFill>
              </a:rPr>
              <a:t> da </a:t>
            </a:r>
            <a:r>
              <a:rPr lang="pt-BR" altLang="pt-BR" b="1" i="1" dirty="0" smtClean="0">
                <a:solidFill>
                  <a:srgbClr val="7030A0"/>
                </a:solidFill>
              </a:rPr>
              <a:t>Superestrutura</a:t>
            </a:r>
            <a:r>
              <a:rPr lang="pt-BR" altLang="pt-BR" b="1" dirty="0" smtClean="0">
                <a:solidFill>
                  <a:srgbClr val="7030A0"/>
                </a:solidFill>
              </a:rPr>
              <a:t> para a </a:t>
            </a:r>
            <a:r>
              <a:rPr lang="pt-BR" altLang="pt-BR" b="1" i="1" dirty="0" smtClean="0">
                <a:solidFill>
                  <a:srgbClr val="7030A0"/>
                </a:solidFill>
              </a:rPr>
              <a:t>Mesoestrutura</a:t>
            </a:r>
            <a:r>
              <a:rPr lang="pt-BR" altLang="pt-BR" b="1" dirty="0" smtClean="0">
                <a:solidFill>
                  <a:srgbClr val="7030A0"/>
                </a:solidFill>
              </a:rPr>
              <a:t>. </a:t>
            </a:r>
            <a:r>
              <a:rPr lang="pt-BR" altLang="pt-BR" b="1" dirty="0">
                <a:solidFill>
                  <a:srgbClr val="0005CC"/>
                </a:solidFill>
              </a:rPr>
              <a:t>(MARCHETTI</a:t>
            </a:r>
            <a:r>
              <a:rPr lang="pt-BR" altLang="pt-BR" b="1" dirty="0" smtClean="0">
                <a:solidFill>
                  <a:srgbClr val="0005CC"/>
                </a:solidFill>
              </a:rPr>
              <a:t>)</a:t>
            </a:r>
            <a:endParaRPr lang="pt-BR" altLang="pt-BR" b="1" dirty="0">
              <a:solidFill>
                <a:srgbClr val="0005CC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</p:spTree>
    <p:extLst>
      <p:ext uri="{BB962C8B-B14F-4D97-AF65-F5344CB8AC3E}">
        <p14:creationId xmlns:p14="http://schemas.microsoft.com/office/powerpoint/2010/main" val="114647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Infraestrutura:</a:t>
            </a:r>
            <a:r>
              <a:rPr lang="pt-BR" altLang="pt-BR" b="1" dirty="0" smtClean="0">
                <a:solidFill>
                  <a:srgbClr val="7030A0"/>
                </a:solidFill>
              </a:rPr>
              <a:t> parte da ponte por meio da qual são transmitidos ao terreno de </a:t>
            </a:r>
            <a:r>
              <a:rPr lang="pt-BR" altLang="pt-BR" b="1" dirty="0" err="1" smtClean="0">
                <a:solidFill>
                  <a:srgbClr val="7030A0"/>
                </a:solidFill>
              </a:rPr>
              <a:t>implan-tação</a:t>
            </a:r>
            <a:r>
              <a:rPr lang="pt-BR" altLang="pt-BR" b="1" dirty="0" smtClean="0">
                <a:solidFill>
                  <a:srgbClr val="7030A0"/>
                </a:solidFill>
              </a:rPr>
              <a:t> </a:t>
            </a:r>
            <a:r>
              <a:rPr lang="pt-BR" altLang="pt-BR" b="1" dirty="0">
                <a:solidFill>
                  <a:srgbClr val="7030A0"/>
                </a:solidFill>
              </a:rPr>
              <a:t>da </a:t>
            </a:r>
            <a:r>
              <a:rPr lang="pt-BR" altLang="pt-BR" b="1" dirty="0" smtClean="0">
                <a:solidFill>
                  <a:srgbClr val="7030A0"/>
                </a:solidFill>
              </a:rPr>
              <a:t>obra (</a:t>
            </a:r>
            <a:r>
              <a:rPr lang="pt-BR" altLang="pt-BR" b="1" dirty="0">
                <a:solidFill>
                  <a:srgbClr val="7030A0"/>
                </a:solidFill>
              </a:rPr>
              <a:t>rocha ou solo</a:t>
            </a:r>
            <a:r>
              <a:rPr lang="pt-BR" altLang="pt-BR" b="1" dirty="0" smtClean="0">
                <a:solidFill>
                  <a:srgbClr val="7030A0"/>
                </a:solidFill>
              </a:rPr>
              <a:t>), os esforços recebidos da </a:t>
            </a:r>
            <a:r>
              <a:rPr lang="pt-BR" altLang="pt-BR" b="1" i="1" dirty="0" smtClean="0">
                <a:solidFill>
                  <a:srgbClr val="7030A0"/>
                </a:solidFill>
              </a:rPr>
              <a:t>Mesoestrutura</a:t>
            </a:r>
            <a:r>
              <a:rPr lang="pt-BR" altLang="pt-BR" b="1" dirty="0">
                <a:solidFill>
                  <a:srgbClr val="7030A0"/>
                </a:solidFill>
              </a:rPr>
              <a:t>. </a:t>
            </a:r>
            <a:r>
              <a:rPr lang="pt-BR" altLang="pt-BR" b="1" dirty="0" smtClean="0">
                <a:solidFill>
                  <a:srgbClr val="7030A0"/>
                </a:solidFill>
              </a:rPr>
              <a:t> São os blocos</a:t>
            </a:r>
            <a:r>
              <a:rPr lang="pt-BR" altLang="pt-BR" b="1" dirty="0">
                <a:solidFill>
                  <a:srgbClr val="7030A0"/>
                </a:solidFill>
              </a:rPr>
              <a:t>, sapatas, estacas, tubulões, etc</a:t>
            </a:r>
            <a:r>
              <a:rPr lang="pt-BR" altLang="pt-BR" b="1" dirty="0" smtClean="0">
                <a:solidFill>
                  <a:srgbClr val="7030A0"/>
                </a:solidFill>
              </a:rPr>
              <a:t>., assim como as peças de ligação de seus diversos </a:t>
            </a:r>
            <a:r>
              <a:rPr lang="pt-BR" altLang="pt-BR" b="1" dirty="0" err="1" smtClean="0">
                <a:solidFill>
                  <a:srgbClr val="7030A0"/>
                </a:solidFill>
              </a:rPr>
              <a:t>ele-mentos</a:t>
            </a:r>
            <a:r>
              <a:rPr lang="pt-BR" altLang="pt-BR" b="1" dirty="0" smtClean="0">
                <a:solidFill>
                  <a:srgbClr val="7030A0"/>
                </a:solidFill>
              </a:rPr>
              <a:t> entre si, como vigas de enrijecimento de blocos. </a:t>
            </a:r>
            <a:r>
              <a:rPr lang="pt-BR" altLang="pt-BR" b="1" dirty="0" smtClean="0">
                <a:solidFill>
                  <a:srgbClr val="0005CC"/>
                </a:solidFill>
              </a:rPr>
              <a:t>(PFEIL)</a:t>
            </a:r>
            <a:endParaRPr lang="pt-BR" altLang="pt-BR" b="1" dirty="0">
              <a:solidFill>
                <a:srgbClr val="0005CC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</p:spTree>
    <p:extLst>
      <p:ext uri="{BB962C8B-B14F-4D97-AF65-F5344CB8AC3E}">
        <p14:creationId xmlns:p14="http://schemas.microsoft.com/office/powerpoint/2010/main" val="190572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http://www.rondoniaovivo.com/imagensEventos/16092014120818/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82" b="50000"/>
          <a:stretch/>
        </p:blipFill>
        <p:spPr bwMode="auto">
          <a:xfrm>
            <a:off x="493317" y="1371905"/>
            <a:ext cx="3934665" cy="232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Infraestrutura:</a:t>
            </a:r>
            <a:endParaRPr lang="pt-BR" altLang="pt-BR" b="1" dirty="0">
              <a:solidFill>
                <a:srgbClr val="C0000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  <p:pic>
        <p:nvPicPr>
          <p:cNvPr id="5" name="Picture 10" descr="http://www.rondoniaovivo.com/imagensEventos/16092014120818/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3" b="22232"/>
          <a:stretch/>
        </p:blipFill>
        <p:spPr bwMode="auto">
          <a:xfrm>
            <a:off x="3378149" y="3192970"/>
            <a:ext cx="5470836" cy="302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1043608" y="6244212"/>
            <a:ext cx="69847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http://www.ouropretoonline.com/modules/news/article.php?storyid=35656</a:t>
            </a:r>
          </a:p>
        </p:txBody>
      </p:sp>
    </p:spTree>
    <p:extLst>
      <p:ext uri="{BB962C8B-B14F-4D97-AF65-F5344CB8AC3E}">
        <p14:creationId xmlns:p14="http://schemas.microsoft.com/office/powerpoint/2010/main" val="141453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Infraestrutura:</a:t>
            </a:r>
            <a:endParaRPr lang="pt-BR" altLang="pt-BR" b="1" dirty="0">
              <a:solidFill>
                <a:srgbClr val="C0000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  <p:pic>
        <p:nvPicPr>
          <p:cNvPr id="5" name="Picture 2" descr="Ponte sobre o Rio Madeira está em construção (Foto: Marcela Ximenes/G1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9" r="3741" b="25983"/>
          <a:stretch/>
        </p:blipFill>
        <p:spPr bwMode="auto">
          <a:xfrm>
            <a:off x="1008392" y="1484784"/>
            <a:ext cx="7447535" cy="395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1465048" y="5589240"/>
            <a:ext cx="6534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solidFill>
                  <a:srgbClr val="0005CC"/>
                </a:solidFill>
              </a:rPr>
              <a:t>http://g1.globo.com/ro/rondonia/noticia/2012/09/margem-esquerda-do-madeira-passa-ser-area-urbana-de-porto-velho.html</a:t>
            </a:r>
          </a:p>
        </p:txBody>
      </p:sp>
    </p:spTree>
    <p:extLst>
      <p:ext uri="{BB962C8B-B14F-4D97-AF65-F5344CB8AC3E}">
        <p14:creationId xmlns:p14="http://schemas.microsoft.com/office/powerpoint/2010/main" val="178672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5115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Mesoestrutura:</a:t>
            </a:r>
            <a:r>
              <a:rPr lang="pt-BR" altLang="pt-BR" b="1" dirty="0" smtClean="0">
                <a:solidFill>
                  <a:srgbClr val="7030A0"/>
                </a:solidFill>
              </a:rPr>
              <a:t> parte da ponte constituída pelos pilares, aparelhos de apoio, </a:t>
            </a:r>
            <a:r>
              <a:rPr lang="pt-BR" b="1" dirty="0" smtClean="0">
                <a:solidFill>
                  <a:srgbClr val="7030A0"/>
                </a:solidFill>
              </a:rPr>
              <a:t>travessas </a:t>
            </a:r>
            <a:r>
              <a:rPr lang="pt-BR" b="1" dirty="0">
                <a:solidFill>
                  <a:srgbClr val="7030A0"/>
                </a:solidFill>
              </a:rPr>
              <a:t>e </a:t>
            </a:r>
            <a:r>
              <a:rPr lang="pt-BR" b="1" dirty="0" smtClean="0">
                <a:solidFill>
                  <a:srgbClr val="7030A0"/>
                </a:solidFill>
              </a:rPr>
              <a:t>encontros</a:t>
            </a:r>
            <a:r>
              <a:rPr lang="pt-BR" altLang="pt-BR" b="1" dirty="0" smtClean="0">
                <a:solidFill>
                  <a:srgbClr val="7030A0"/>
                </a:solidFill>
              </a:rPr>
              <a:t>; tem a</a:t>
            </a:r>
            <a:r>
              <a:rPr lang="pt-BR" b="1" dirty="0" smtClean="0">
                <a:solidFill>
                  <a:srgbClr val="7030A0"/>
                </a:solidFill>
              </a:rPr>
              <a:t> </a:t>
            </a:r>
            <a:r>
              <a:rPr lang="pt-BR" b="1" dirty="0">
                <a:solidFill>
                  <a:srgbClr val="7030A0"/>
                </a:solidFill>
              </a:rPr>
              <a:t>função </a:t>
            </a:r>
            <a:r>
              <a:rPr lang="pt-BR" b="1" dirty="0" smtClean="0">
                <a:solidFill>
                  <a:srgbClr val="7030A0"/>
                </a:solidFill>
              </a:rPr>
              <a:t>de </a:t>
            </a:r>
            <a:r>
              <a:rPr lang="pt-BR" b="1" dirty="0">
                <a:solidFill>
                  <a:srgbClr val="7030A0"/>
                </a:solidFill>
              </a:rPr>
              <a:t>conduzir as cargas da </a:t>
            </a:r>
            <a:r>
              <a:rPr lang="pt-BR" b="1" dirty="0" smtClean="0">
                <a:solidFill>
                  <a:srgbClr val="7030A0"/>
                </a:solidFill>
              </a:rPr>
              <a:t>superestrutura </a:t>
            </a:r>
            <a:r>
              <a:rPr lang="pt-BR" b="1" dirty="0">
                <a:solidFill>
                  <a:srgbClr val="7030A0"/>
                </a:solidFill>
              </a:rPr>
              <a:t>para as </a:t>
            </a:r>
            <a:r>
              <a:rPr lang="pt-BR" b="1" dirty="0" smtClean="0">
                <a:solidFill>
                  <a:srgbClr val="7030A0"/>
                </a:solidFill>
              </a:rPr>
              <a:t>fundações (</a:t>
            </a:r>
            <a:r>
              <a:rPr lang="pt-BR" b="1" dirty="0" err="1" smtClean="0">
                <a:solidFill>
                  <a:srgbClr val="7030A0"/>
                </a:solidFill>
              </a:rPr>
              <a:t>i</a:t>
            </a:r>
            <a:r>
              <a:rPr lang="pt-BR" altLang="pt-BR" b="1" dirty="0" err="1" smtClean="0">
                <a:solidFill>
                  <a:srgbClr val="7030A0"/>
                </a:solidFill>
              </a:rPr>
              <a:t>nfra-estrutura</a:t>
            </a:r>
            <a:r>
              <a:rPr lang="pt-BR" altLang="pt-BR" b="1" dirty="0" smtClean="0">
                <a:solidFill>
                  <a:srgbClr val="7030A0"/>
                </a:solidFill>
              </a:rPr>
              <a:t>).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7030A0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FF0000"/>
                </a:solidFill>
              </a:rPr>
              <a:t>Aparelho </a:t>
            </a:r>
            <a:r>
              <a:rPr lang="pt-BR" b="1" dirty="0">
                <a:solidFill>
                  <a:srgbClr val="FF0000"/>
                </a:solidFill>
              </a:rPr>
              <a:t>de apoio </a:t>
            </a:r>
            <a:r>
              <a:rPr lang="pt-BR" b="1" dirty="0">
                <a:solidFill>
                  <a:srgbClr val="2AA22A"/>
                </a:solidFill>
              </a:rPr>
              <a:t>é o elemento colocado entre a infraestrutura e a superestrutura</a:t>
            </a:r>
            <a:r>
              <a:rPr lang="pt-BR" b="1" dirty="0" smtClean="0">
                <a:solidFill>
                  <a:srgbClr val="2AA22A"/>
                </a:solidFill>
              </a:rPr>
              <a:t>, destinado </a:t>
            </a:r>
            <a:r>
              <a:rPr lang="pt-BR" b="1" dirty="0">
                <a:solidFill>
                  <a:srgbClr val="2AA22A"/>
                </a:solidFill>
              </a:rPr>
              <a:t>a transmitir as reações de apoio e permitir </a:t>
            </a:r>
            <a:r>
              <a:rPr lang="pt-BR" b="1" dirty="0" smtClean="0">
                <a:solidFill>
                  <a:srgbClr val="2AA22A"/>
                </a:solidFill>
              </a:rPr>
              <a:t>movimentos </a:t>
            </a:r>
            <a:r>
              <a:rPr lang="pt-BR" b="1" dirty="0">
                <a:solidFill>
                  <a:srgbClr val="2AA22A"/>
                </a:solidFill>
              </a:rPr>
              <a:t>da superestrutura</a:t>
            </a:r>
            <a:r>
              <a:rPr lang="pt-BR" b="1" dirty="0" smtClean="0">
                <a:solidFill>
                  <a:srgbClr val="2AA22A"/>
                </a:solidFill>
              </a:rPr>
              <a:t>.</a:t>
            </a:r>
            <a:endParaRPr lang="pt-BR" b="1" dirty="0">
              <a:solidFill>
                <a:srgbClr val="2AA22A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Mesoestrutura:</a:t>
            </a:r>
            <a:endParaRPr lang="pt-BR" altLang="pt-BR" b="1" dirty="0">
              <a:solidFill>
                <a:srgbClr val="C0000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  <p:pic>
        <p:nvPicPr>
          <p:cNvPr id="5" name="Picture 2" descr="https://c4.staticflickr.com/8/7778/17844233830_7608a102a9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"/>
          <a:stretch/>
        </p:blipFill>
        <p:spPr bwMode="auto">
          <a:xfrm>
            <a:off x="680936" y="1556792"/>
            <a:ext cx="4197216" cy="319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773220" y="4767211"/>
            <a:ext cx="39105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solidFill>
                  <a:srgbClr val="0005CC"/>
                </a:solidFill>
              </a:rPr>
              <a:t>http://www.skyscrapercity.com/showthread.php?t=1790542&amp;page=51</a:t>
            </a:r>
          </a:p>
        </p:txBody>
      </p:sp>
      <p:pic>
        <p:nvPicPr>
          <p:cNvPr id="8" name="Picture 6" descr="http://www.geoservnet.com.br/geoserv_industrial/img/pontes/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049" y="3156763"/>
            <a:ext cx="3712029" cy="279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5306887" y="6021288"/>
            <a:ext cx="31683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solidFill>
                  <a:srgbClr val="0005CC"/>
                </a:solidFill>
              </a:rPr>
              <a:t>http://www.geoservnet.com.br/geoserv_industrial/pontes_pontes.php</a:t>
            </a:r>
          </a:p>
        </p:txBody>
      </p:sp>
    </p:spTree>
    <p:extLst>
      <p:ext uri="{BB962C8B-B14F-4D97-AF65-F5344CB8AC3E}">
        <p14:creationId xmlns:p14="http://schemas.microsoft.com/office/powerpoint/2010/main" val="119645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Mesoestrutura:</a:t>
            </a:r>
            <a:endParaRPr lang="pt-BR" altLang="pt-BR" b="1" dirty="0">
              <a:solidFill>
                <a:srgbClr val="C0000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  <p:pic>
        <p:nvPicPr>
          <p:cNvPr id="5" name="Picture 2" descr="https://static.wixstatic.com/media/cd571c_3711b2a6e18842d1a37f682e04f0c336.jpg/v1/fill/w_770,h_508,al_c,q_90,usm_0.66_1.00_0.01/cd571c_3711b2a6e18842d1a37f682e04f0c3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02" y="1556792"/>
            <a:ext cx="4693277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static.wixstatic.com/media/cd571c_d07ba13a270a4937b959edae7201ca2e.jpg/v1/fill/w_375,h_508,al_c,q_90,usm_0.66_1.00_0.01/cd571c_d07ba13a270a4937b959edae7201ca2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139843"/>
            <a:ext cx="3131017" cy="424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936104" y="608508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</a:t>
            </a:r>
            <a:r>
              <a:rPr lang="pt-BR" sz="1600" dirty="0" smtClean="0">
                <a:solidFill>
                  <a:srgbClr val="0005CC"/>
                </a:solidFill>
              </a:rPr>
              <a:t>www.scac.com.br</a:t>
            </a:r>
            <a:endParaRPr lang="pt-BR" sz="1600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92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0803" y="620688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Mesoestrutura:</a:t>
            </a:r>
            <a:endParaRPr lang="pt-BR" altLang="pt-BR" b="1" dirty="0">
              <a:solidFill>
                <a:srgbClr val="C0000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  <p:pic>
        <p:nvPicPr>
          <p:cNvPr id="7" name="Picture 4" descr="http://piniweb.pini.com.br/construcao/infra-estrutura/imagens/i3611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5" b="5625"/>
          <a:stretch/>
        </p:blipFill>
        <p:spPr bwMode="auto">
          <a:xfrm>
            <a:off x="4000653" y="4084592"/>
            <a:ext cx="4704376" cy="234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395537" y="5589240"/>
            <a:ext cx="34563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rgbClr val="0005CC"/>
                </a:solidFill>
              </a:rPr>
              <a:t>http://piniweb.pini.com.br/construcao/infra-estrutura/construcao-da-ponte-estaiada-de-18-km-de-extensao-sobre-272959-1.aspx</a:t>
            </a:r>
          </a:p>
        </p:txBody>
      </p:sp>
      <p:pic>
        <p:nvPicPr>
          <p:cNvPr id="5" name="Picture 2" descr="http://piniweb.pini.com.br/construcao/infra-estrutura/imagens/i36111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96"/>
          <a:stretch/>
        </p:blipFill>
        <p:spPr bwMode="auto">
          <a:xfrm>
            <a:off x="631311" y="1228263"/>
            <a:ext cx="4956469" cy="278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92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519113" y="188640"/>
            <a:ext cx="8229600" cy="796925"/>
          </a:xfrm>
        </p:spPr>
        <p:txBody>
          <a:bodyPr/>
          <a:lstStyle/>
          <a:p>
            <a:pPr eaLnBrk="1" hangingPunct="1"/>
            <a:r>
              <a:rPr lang="en-US" altLang="pt-BR" sz="3200" b="1" dirty="0" smtClean="0">
                <a:solidFill>
                  <a:srgbClr val="C00000"/>
                </a:solidFill>
              </a:rPr>
              <a:t>FONTES PRINCIPAIS:</a:t>
            </a:r>
          </a:p>
        </p:txBody>
      </p:sp>
      <p:sp>
        <p:nvSpPr>
          <p:cNvPr id="4099" name="TextBox 3"/>
          <p:cNvSpPr txBox="1">
            <a:spLocks noChangeArrowheads="1"/>
          </p:cNvSpPr>
          <p:nvPr/>
        </p:nvSpPr>
        <p:spPr bwMode="auto">
          <a:xfrm>
            <a:off x="755650" y="1052736"/>
            <a:ext cx="7993063" cy="581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0005CC"/>
                </a:solidFill>
              </a:rPr>
              <a:t>MARCHETTI</a:t>
            </a:r>
            <a:r>
              <a:rPr lang="pt-BR" altLang="pt-BR" sz="2800" b="1" dirty="0">
                <a:solidFill>
                  <a:srgbClr val="0005CC"/>
                </a:solidFill>
              </a:rPr>
              <a:t>, O. </a:t>
            </a:r>
            <a:r>
              <a:rPr lang="pt-BR" altLang="pt-BR" sz="2800" b="1" i="1" dirty="0">
                <a:solidFill>
                  <a:srgbClr val="0005CC"/>
                </a:solidFill>
              </a:rPr>
              <a:t>Pontes de concreto armado</a:t>
            </a:r>
            <a:r>
              <a:rPr lang="pt-BR" altLang="pt-BR" sz="2800" b="1" dirty="0">
                <a:solidFill>
                  <a:srgbClr val="0005CC"/>
                </a:solidFill>
              </a:rPr>
              <a:t>. São Paulo, Ed. Edgard </a:t>
            </a:r>
            <a:r>
              <a:rPr lang="pt-BR" altLang="pt-BR" sz="2800" b="1" dirty="0" err="1">
                <a:solidFill>
                  <a:srgbClr val="0005CC"/>
                </a:solidFill>
              </a:rPr>
              <a:t>Blücher</a:t>
            </a:r>
            <a:r>
              <a:rPr lang="pt-BR" altLang="pt-BR" sz="2800" b="1" dirty="0">
                <a:solidFill>
                  <a:srgbClr val="0005CC"/>
                </a:solidFill>
              </a:rPr>
              <a:t>, 1ª. Ed., 2008, 237p.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400" b="1" dirty="0" smtClean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800" b="1" dirty="0" smtClean="0">
                <a:solidFill>
                  <a:srgbClr val="0070C0"/>
                </a:solidFill>
              </a:rPr>
              <a:t>PFEIL, W. </a:t>
            </a:r>
            <a:r>
              <a:rPr lang="pt-BR" altLang="pt-BR" sz="2800" b="1" i="1" dirty="0">
                <a:solidFill>
                  <a:srgbClr val="0070C0"/>
                </a:solidFill>
              </a:rPr>
              <a:t>Pontes </a:t>
            </a:r>
            <a:r>
              <a:rPr lang="pt-BR" altLang="pt-BR" sz="2800" b="1" i="1" dirty="0" smtClean="0">
                <a:solidFill>
                  <a:srgbClr val="0070C0"/>
                </a:solidFill>
              </a:rPr>
              <a:t>em </a:t>
            </a:r>
            <a:r>
              <a:rPr lang="pt-BR" altLang="pt-BR" sz="2800" b="1" i="1" dirty="0">
                <a:solidFill>
                  <a:srgbClr val="0070C0"/>
                </a:solidFill>
              </a:rPr>
              <a:t>concreto </a:t>
            </a:r>
            <a:r>
              <a:rPr lang="pt-BR" altLang="pt-BR" sz="2800" b="1" i="1" dirty="0" smtClean="0">
                <a:solidFill>
                  <a:srgbClr val="0070C0"/>
                </a:solidFill>
              </a:rPr>
              <a:t>armado – Elementos de projeto, solicitações e superestrutura</a:t>
            </a:r>
            <a:r>
              <a:rPr lang="pt-BR" altLang="pt-BR" sz="2800" b="1" dirty="0" smtClean="0">
                <a:solidFill>
                  <a:srgbClr val="0070C0"/>
                </a:solidFill>
              </a:rPr>
              <a:t>. </a:t>
            </a:r>
            <a:r>
              <a:rPr lang="pt-BR" altLang="pt-BR" sz="2800" b="1" dirty="0">
                <a:solidFill>
                  <a:srgbClr val="0070C0"/>
                </a:solidFill>
              </a:rPr>
              <a:t>São Paulo, Ed. </a:t>
            </a:r>
            <a:r>
              <a:rPr lang="pt-BR" altLang="pt-BR" sz="2800" b="1" dirty="0" smtClean="0">
                <a:solidFill>
                  <a:srgbClr val="0070C0"/>
                </a:solidFill>
              </a:rPr>
              <a:t>Livros Técnicos e Científicos, 3ª</a:t>
            </a:r>
            <a:r>
              <a:rPr lang="pt-BR" altLang="pt-BR" sz="2800" b="1" dirty="0">
                <a:solidFill>
                  <a:srgbClr val="0070C0"/>
                </a:solidFill>
              </a:rPr>
              <a:t>. Ed., </a:t>
            </a:r>
            <a:r>
              <a:rPr lang="pt-BR" altLang="pt-BR" sz="2800" b="1" dirty="0" smtClean="0">
                <a:solidFill>
                  <a:srgbClr val="0070C0"/>
                </a:solidFill>
              </a:rPr>
              <a:t>1983, 225p.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600" b="1" dirty="0" smtClean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800" b="1" dirty="0">
                <a:solidFill>
                  <a:srgbClr val="0005CC"/>
                </a:solidFill>
              </a:rPr>
              <a:t>VITÓRIO, A. </a:t>
            </a:r>
            <a:r>
              <a:rPr lang="pt-BR" sz="2800" b="1" i="1" dirty="0">
                <a:solidFill>
                  <a:srgbClr val="0005CC"/>
                </a:solidFill>
              </a:rPr>
              <a:t>Pontes Rodoviárias - Fundamentos, Conservação e Gestão</a:t>
            </a:r>
            <a:r>
              <a:rPr lang="pt-BR" sz="2800" b="1" dirty="0">
                <a:solidFill>
                  <a:srgbClr val="0005CC"/>
                </a:solidFill>
              </a:rPr>
              <a:t>. Recife, Conselho Regional de Engenharia Arquitetura e Agronomia de Pernambuco – CREA-PE, 1ª ed. 2002, 83p</a:t>
            </a:r>
            <a:r>
              <a:rPr lang="pt-BR" sz="2800" b="1" dirty="0" smtClean="0">
                <a:solidFill>
                  <a:srgbClr val="0005CC"/>
                </a:solidFill>
              </a:rPr>
              <a:t>. </a:t>
            </a:r>
            <a:r>
              <a:rPr lang="pt-BR" sz="2800" b="1" dirty="0">
                <a:solidFill>
                  <a:srgbClr val="0005CC"/>
                </a:solidFill>
              </a:rPr>
              <a:t>Disponível em: </a:t>
            </a:r>
            <a:r>
              <a:rPr lang="pt-BR" sz="2400" b="1" dirty="0" smtClean="0">
                <a:solidFill>
                  <a:srgbClr val="1F771F"/>
                </a:solidFill>
              </a:rPr>
              <a:t>http</a:t>
            </a:r>
            <a:r>
              <a:rPr lang="pt-BR" sz="2400" b="1" dirty="0">
                <a:solidFill>
                  <a:srgbClr val="1F771F"/>
                </a:solidFill>
              </a:rPr>
              <a:t>://vitorioemelo.com.br/publicacoes/Pontes_Rodoviarias_Fundamentos_Conservacao_Gestao.pdf</a:t>
            </a:r>
            <a:endParaRPr lang="pt-BR" altLang="pt-BR" sz="2400" b="1" dirty="0">
              <a:solidFill>
                <a:srgbClr val="1F771F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14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0803" y="620688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Mesoestrutura:</a:t>
            </a:r>
            <a:endParaRPr lang="pt-BR" altLang="pt-BR" b="1" dirty="0">
              <a:solidFill>
                <a:srgbClr val="C0000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  <p:pic>
        <p:nvPicPr>
          <p:cNvPr id="9" name="Picture 2" descr="http://www.atrativaengenharia.com.br/NOVO/Sistema/imagem/bfd72490ba9bd1e090eeeb5ae190453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93"/>
          <a:stretch/>
        </p:blipFill>
        <p:spPr bwMode="auto">
          <a:xfrm>
            <a:off x="536694" y="1231711"/>
            <a:ext cx="3432688" cy="288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://www.atrativaengenharia.com.br/NOVO/Sistema/imagem/5dad51d74a7f76604ab0f891baeef10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/>
          <a:stretch/>
        </p:blipFill>
        <p:spPr bwMode="auto">
          <a:xfrm>
            <a:off x="5328253" y="1205463"/>
            <a:ext cx="3514930" cy="288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756252" y="5999593"/>
            <a:ext cx="24475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rgbClr val="0005CC"/>
                </a:solidFill>
              </a:rPr>
              <a:t>http://</a:t>
            </a:r>
            <a:r>
              <a:rPr lang="pt-BR" sz="1600" dirty="0" smtClean="0">
                <a:solidFill>
                  <a:srgbClr val="0005CC"/>
                </a:solidFill>
              </a:rPr>
              <a:t>www.atrativaengenharia.com.br</a:t>
            </a:r>
            <a:endParaRPr lang="pt-BR" sz="1600" dirty="0">
              <a:solidFill>
                <a:srgbClr val="0005CC"/>
              </a:solidFill>
            </a:endParaRPr>
          </a:p>
        </p:txBody>
      </p:sp>
      <p:pic>
        <p:nvPicPr>
          <p:cNvPr id="12" name="Picture 14" descr="http://www.atrativaengenharia.com.br/NOVO/Sistema/imagem/d334efb8069726cff7c08f34f413c52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308" y="3169634"/>
            <a:ext cx="2372052" cy="355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85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01396" y="683985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Aparelho de apoio:</a:t>
            </a:r>
            <a:endParaRPr lang="pt-BR" altLang="pt-BR" b="1" dirty="0">
              <a:solidFill>
                <a:srgbClr val="C0000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  <p:sp>
        <p:nvSpPr>
          <p:cNvPr id="5" name="Retângulo 4"/>
          <p:cNvSpPr/>
          <p:nvPr/>
        </p:nvSpPr>
        <p:spPr>
          <a:xfrm>
            <a:off x="621964" y="3789040"/>
            <a:ext cx="32518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rgbClr val="0005CC"/>
                </a:solidFill>
              </a:rPr>
              <a:t>http://forum.outerspace.com.br/index.php?threads/engenharia-civil-as-mais-famosas-e-imponentes-pontes-do-mundo-fotos.97508/page-2</a:t>
            </a:r>
          </a:p>
        </p:txBody>
      </p:sp>
      <p:pic>
        <p:nvPicPr>
          <p:cNvPr id="7" name="Picture 4" descr="[​IMG]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7" r="2608" b="29425"/>
          <a:stretch/>
        </p:blipFill>
        <p:spPr bwMode="auto">
          <a:xfrm>
            <a:off x="539752" y="1412776"/>
            <a:ext cx="5600700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oncreto Protendi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467" y="3861048"/>
            <a:ext cx="4882020" cy="249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4906480" y="6359501"/>
            <a:ext cx="31139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400" dirty="0">
                <a:solidFill>
                  <a:srgbClr val="0005CC"/>
                </a:solidFill>
              </a:rPr>
              <a:t>https://www.ntcbrasil.com.br/empresa/</a:t>
            </a:r>
          </a:p>
        </p:txBody>
      </p:sp>
    </p:spTree>
    <p:extLst>
      <p:ext uri="{BB962C8B-B14F-4D97-AF65-F5344CB8AC3E}">
        <p14:creationId xmlns:p14="http://schemas.microsoft.com/office/powerpoint/2010/main" val="119645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01396" y="683985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Aparelho de apoio:</a:t>
            </a:r>
            <a:endParaRPr lang="pt-BR" altLang="pt-BR" b="1" dirty="0">
              <a:solidFill>
                <a:srgbClr val="C0000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  <p:pic>
        <p:nvPicPr>
          <p:cNvPr id="10" name="Picture 2" descr="C:\Users\Paulo\Disciplinas\Viga Protendida\Geral\DSC066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396" y="1412776"/>
            <a:ext cx="4083125" cy="3062344"/>
          </a:xfrm>
          <a:prstGeom prst="rect">
            <a:avLst/>
          </a:prstGeom>
          <a:noFill/>
        </p:spPr>
      </p:pic>
      <p:pic>
        <p:nvPicPr>
          <p:cNvPr id="11" name="Picture 2" descr="C:\Users\Paulo\Disciplinas\Viga Protendida\Geral\DSC06659.JPG"/>
          <p:cNvPicPr>
            <a:picLocks noChangeAspect="1" noChangeArrowheads="1"/>
          </p:cNvPicPr>
          <p:nvPr/>
        </p:nvPicPr>
        <p:blipFill rotWithShape="1">
          <a:blip r:embed="rId3" cstate="print"/>
          <a:srcRect t="25294"/>
          <a:stretch/>
        </p:blipFill>
        <p:spPr bwMode="auto">
          <a:xfrm>
            <a:off x="3923928" y="3645024"/>
            <a:ext cx="4961584" cy="2779938"/>
          </a:xfrm>
          <a:prstGeom prst="rect">
            <a:avLst/>
          </a:prstGeom>
          <a:noFill/>
        </p:spPr>
      </p:pic>
      <p:sp>
        <p:nvSpPr>
          <p:cNvPr id="7" name="Retângulo 6"/>
          <p:cNvSpPr/>
          <p:nvPr/>
        </p:nvSpPr>
        <p:spPr>
          <a:xfrm>
            <a:off x="614572" y="6068703"/>
            <a:ext cx="30803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600" dirty="0" smtClean="0">
                <a:solidFill>
                  <a:srgbClr val="0005CC"/>
                </a:solidFill>
              </a:rPr>
              <a:t>Fotografias de Paulo Sérgio Bastos</a:t>
            </a:r>
            <a:endParaRPr lang="pt-BR" sz="1600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17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Superestrutura: </a:t>
            </a:r>
            <a:r>
              <a:rPr lang="pt-BR" altLang="pt-BR" b="1" dirty="0" smtClean="0">
                <a:solidFill>
                  <a:srgbClr val="7030A0"/>
                </a:solidFill>
              </a:rPr>
              <a:t>é a parte que </a:t>
            </a:r>
            <a:r>
              <a:rPr lang="pt-BR" b="1" dirty="0" smtClean="0">
                <a:solidFill>
                  <a:srgbClr val="7030A0"/>
                </a:solidFill>
              </a:rPr>
              <a:t>vence </a:t>
            </a:r>
            <a:r>
              <a:rPr lang="pt-BR" b="1" dirty="0">
                <a:solidFill>
                  <a:srgbClr val="7030A0"/>
                </a:solidFill>
              </a:rPr>
              <a:t>o vão necessário a ser transposto pela ponte e recebe diretamente as cargas provenientes do tráfego dos veículos, transmitindo-as à </a:t>
            </a:r>
            <a:r>
              <a:rPr lang="pt-BR" b="1" dirty="0" err="1" smtClean="0">
                <a:solidFill>
                  <a:srgbClr val="7030A0"/>
                </a:solidFill>
              </a:rPr>
              <a:t>meso</a:t>
            </a:r>
            <a:r>
              <a:rPr lang="pt-BR" b="1" dirty="0" smtClean="0">
                <a:solidFill>
                  <a:srgbClr val="7030A0"/>
                </a:solidFill>
              </a:rPr>
              <a:t>-estrutura, sendo </a:t>
            </a:r>
            <a:r>
              <a:rPr lang="pt-BR" altLang="pt-BR" b="1" dirty="0" smtClean="0">
                <a:solidFill>
                  <a:srgbClr val="7030A0"/>
                </a:solidFill>
              </a:rPr>
              <a:t>composta de </a:t>
            </a:r>
            <a:r>
              <a:rPr lang="pt-BR" b="1" dirty="0">
                <a:solidFill>
                  <a:srgbClr val="7030A0"/>
                </a:solidFill>
              </a:rPr>
              <a:t>vigamento longitudinal (vigas principais ou longarinas), de vigamento transversal (transversinas) e das lajes superior, e inferior (no caso de estrado </a:t>
            </a:r>
            <a:r>
              <a:rPr lang="pt-BR" b="1" dirty="0" smtClean="0">
                <a:solidFill>
                  <a:srgbClr val="7030A0"/>
                </a:solidFill>
              </a:rPr>
              <a:t>celular ou caixão).</a:t>
            </a:r>
            <a:endParaRPr lang="pt-BR" b="1" dirty="0" smtClean="0">
              <a:solidFill>
                <a:srgbClr val="7030A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5041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Superestrutura: </a:t>
            </a:r>
            <a:r>
              <a:rPr lang="pt-BR" b="1" dirty="0" smtClean="0">
                <a:solidFill>
                  <a:srgbClr val="7030A0"/>
                </a:solidFill>
              </a:rPr>
              <a:t>pode ser </a:t>
            </a:r>
            <a:r>
              <a:rPr lang="pt-BR" b="1" dirty="0">
                <a:solidFill>
                  <a:srgbClr val="7030A0"/>
                </a:solidFill>
              </a:rPr>
              <a:t>subdividida em duas </a:t>
            </a:r>
            <a:r>
              <a:rPr lang="pt-BR" b="1" dirty="0" smtClean="0">
                <a:solidFill>
                  <a:srgbClr val="7030A0"/>
                </a:solidFill>
              </a:rPr>
              <a:t>partes:</a:t>
            </a:r>
          </a:p>
          <a:p>
            <a:pPr algn="just">
              <a:buNone/>
            </a:pPr>
            <a:endParaRPr lang="pt-BR" sz="1200" b="1" dirty="0" smtClean="0">
              <a:solidFill>
                <a:srgbClr val="7030A0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1F771F"/>
                </a:solidFill>
              </a:rPr>
              <a:t>- </a:t>
            </a:r>
            <a:r>
              <a:rPr lang="pt-BR" b="1" u="sng" dirty="0" smtClean="0">
                <a:solidFill>
                  <a:srgbClr val="1F771F"/>
                </a:solidFill>
              </a:rPr>
              <a:t>Estrutura </a:t>
            </a:r>
            <a:r>
              <a:rPr lang="pt-BR" b="1" u="sng" dirty="0">
                <a:solidFill>
                  <a:srgbClr val="1F771F"/>
                </a:solidFill>
              </a:rPr>
              <a:t>principal</a:t>
            </a:r>
            <a:r>
              <a:rPr lang="pt-BR" b="1" dirty="0">
                <a:solidFill>
                  <a:srgbClr val="1F771F"/>
                </a:solidFill>
              </a:rPr>
              <a:t> (ou sistema estrutural principal ou simplesmente sistema </a:t>
            </a:r>
            <a:r>
              <a:rPr lang="pt-BR" b="1" dirty="0" err="1" smtClean="0">
                <a:solidFill>
                  <a:srgbClr val="1F771F"/>
                </a:solidFill>
              </a:rPr>
              <a:t>estru-tural</a:t>
            </a:r>
            <a:r>
              <a:rPr lang="pt-BR" b="1" dirty="0" smtClean="0">
                <a:solidFill>
                  <a:srgbClr val="1F771F"/>
                </a:solidFill>
              </a:rPr>
              <a:t>): </a:t>
            </a:r>
            <a:r>
              <a:rPr lang="pt-BR" b="1" dirty="0" smtClean="0">
                <a:solidFill>
                  <a:srgbClr val="7030A0"/>
                </a:solidFill>
              </a:rPr>
              <a:t>tem </a:t>
            </a:r>
            <a:r>
              <a:rPr lang="pt-BR" b="1" dirty="0">
                <a:solidFill>
                  <a:srgbClr val="7030A0"/>
                </a:solidFill>
              </a:rPr>
              <a:t>a função de vencer o vão livre;</a:t>
            </a:r>
          </a:p>
          <a:p>
            <a:pPr algn="just">
              <a:buNone/>
            </a:pPr>
            <a:r>
              <a:rPr lang="pt-BR" b="1" dirty="0" smtClean="0">
                <a:solidFill>
                  <a:srgbClr val="1F771F"/>
                </a:solidFill>
              </a:rPr>
              <a:t>- </a:t>
            </a:r>
            <a:r>
              <a:rPr lang="pt-BR" b="1" u="sng" dirty="0" smtClean="0">
                <a:solidFill>
                  <a:srgbClr val="1F771F"/>
                </a:solidFill>
              </a:rPr>
              <a:t>Estrutura </a:t>
            </a:r>
            <a:r>
              <a:rPr lang="pt-BR" b="1" u="sng" dirty="0">
                <a:solidFill>
                  <a:srgbClr val="1F771F"/>
                </a:solidFill>
              </a:rPr>
              <a:t>secundária</a:t>
            </a:r>
            <a:r>
              <a:rPr lang="pt-BR" b="1" dirty="0">
                <a:solidFill>
                  <a:srgbClr val="1F771F"/>
                </a:solidFill>
              </a:rPr>
              <a:t> (ou tabuleiro ou estrado</a:t>
            </a:r>
            <a:r>
              <a:rPr lang="pt-BR" b="1" dirty="0" smtClean="0">
                <a:solidFill>
                  <a:srgbClr val="1F771F"/>
                </a:solidFill>
              </a:rPr>
              <a:t>): </a:t>
            </a:r>
            <a:r>
              <a:rPr lang="pt-BR" b="1" dirty="0" smtClean="0">
                <a:solidFill>
                  <a:srgbClr val="7030A0"/>
                </a:solidFill>
              </a:rPr>
              <a:t>recebe </a:t>
            </a:r>
            <a:r>
              <a:rPr lang="pt-BR" b="1" dirty="0">
                <a:solidFill>
                  <a:srgbClr val="7030A0"/>
                </a:solidFill>
              </a:rPr>
              <a:t>a ação direta das cargas e </a:t>
            </a:r>
            <a:r>
              <a:rPr lang="pt-BR" b="1" dirty="0" smtClean="0">
                <a:solidFill>
                  <a:srgbClr val="7030A0"/>
                </a:solidFill>
              </a:rPr>
              <a:t>a transmite </a:t>
            </a:r>
            <a:r>
              <a:rPr lang="pt-BR" b="1" dirty="0">
                <a:solidFill>
                  <a:srgbClr val="7030A0"/>
                </a:solidFill>
              </a:rPr>
              <a:t>para a estrutura principal</a:t>
            </a:r>
            <a:r>
              <a:rPr lang="pt-BR" b="1" dirty="0" smtClean="0">
                <a:solidFill>
                  <a:srgbClr val="7030A0"/>
                </a:solidFill>
              </a:rPr>
              <a:t>.</a:t>
            </a:r>
          </a:p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</a:t>
            </a:r>
            <a:r>
              <a:rPr lang="pt-BR" b="1" dirty="0">
                <a:solidFill>
                  <a:srgbClr val="0005CC"/>
                </a:solidFill>
              </a:rPr>
              <a:t>EL DEBS E TAKEYA</a:t>
            </a:r>
            <a:r>
              <a:rPr lang="pt-BR" b="1" dirty="0" smtClean="0">
                <a:solidFill>
                  <a:srgbClr val="0005CC"/>
                </a:solidFill>
              </a:rPr>
              <a:t>)</a:t>
            </a:r>
            <a:endParaRPr lang="pt-BR" b="1" dirty="0">
              <a:solidFill>
                <a:srgbClr val="0005CC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</p:spTree>
    <p:extLst>
      <p:ext uri="{BB962C8B-B14F-4D97-AF65-F5344CB8AC3E}">
        <p14:creationId xmlns:p14="http://schemas.microsoft.com/office/powerpoint/2010/main" val="92118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Superestrutura:</a:t>
            </a:r>
            <a:endParaRPr lang="pt-BR" altLang="pt-BR" b="1" dirty="0">
              <a:solidFill>
                <a:srgbClr val="C0000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  <p:sp>
        <p:nvSpPr>
          <p:cNvPr id="5" name="Retângulo 4"/>
          <p:cNvSpPr/>
          <p:nvPr/>
        </p:nvSpPr>
        <p:spPr>
          <a:xfrm>
            <a:off x="2322091" y="6320762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</a:t>
            </a:r>
            <a:r>
              <a:rPr lang="pt-BR" sz="1600" dirty="0" smtClean="0">
                <a:solidFill>
                  <a:srgbClr val="0005CC"/>
                </a:solidFill>
              </a:rPr>
              <a:t>www.atrativaengenharia.com.br</a:t>
            </a:r>
            <a:endParaRPr lang="pt-BR" sz="1600" dirty="0">
              <a:solidFill>
                <a:srgbClr val="0005CC"/>
              </a:solidFill>
            </a:endParaRPr>
          </a:p>
        </p:txBody>
      </p:sp>
      <p:pic>
        <p:nvPicPr>
          <p:cNvPr id="7" name="Picture 2" descr="http://www.atrativaengenharia.com.br/NOVO/Sistema/imagem/8444fa72a858cf01365e25027bcdd8d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06"/>
          <a:stretch/>
        </p:blipFill>
        <p:spPr bwMode="auto">
          <a:xfrm>
            <a:off x="721764" y="1484784"/>
            <a:ext cx="3490196" cy="467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www.atrativaengenharia.com.br/NOVO/Sistema/imagem/730689e84f44eade317e838637fe37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03"/>
          <a:stretch/>
        </p:blipFill>
        <p:spPr bwMode="auto">
          <a:xfrm>
            <a:off x="4268640" y="2348880"/>
            <a:ext cx="4446332" cy="396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45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539552" y="692696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Superestrutura:</a:t>
            </a:r>
            <a:endParaRPr lang="pt-BR" altLang="pt-BR" b="1" dirty="0">
              <a:solidFill>
                <a:srgbClr val="C0000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  <p:pic>
        <p:nvPicPr>
          <p:cNvPr id="9" name="Picture 2" descr="http://www.atrativaengenharia.com.br/NOVO/Sistema/imagem/0e94fd9228d1177461a57b211927549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4" b="19254"/>
          <a:stretch/>
        </p:blipFill>
        <p:spPr bwMode="auto">
          <a:xfrm>
            <a:off x="713554" y="1277471"/>
            <a:ext cx="3822529" cy="272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4644008" y="6237312"/>
            <a:ext cx="34918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rgbClr val="0005CC"/>
                </a:solidFill>
              </a:rPr>
              <a:t>http://</a:t>
            </a:r>
            <a:r>
              <a:rPr lang="pt-BR" sz="1600" dirty="0" smtClean="0">
                <a:solidFill>
                  <a:srgbClr val="0005CC"/>
                </a:solidFill>
              </a:rPr>
              <a:t>www.atrativaengenharia.com.br</a:t>
            </a:r>
            <a:endParaRPr lang="pt-BR" sz="1600" dirty="0">
              <a:solidFill>
                <a:srgbClr val="0005CC"/>
              </a:solidFill>
            </a:endParaRPr>
          </a:p>
        </p:txBody>
      </p:sp>
      <p:pic>
        <p:nvPicPr>
          <p:cNvPr id="11" name="Picture 4" descr="http://www.atrativaengenharia.com.br/NOVO/Sistema/imagem/32c43c3e433cc1f5ca11d11fb6557ea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77471"/>
            <a:ext cx="4094573" cy="307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www.atrativaengenharia.com.br/NOVO/Sistema/imagem/5786914e02ea4b36487529ac56f4caa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53" y="4186055"/>
            <a:ext cx="3354391" cy="251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18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47722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Sistema estrutural principal e tabuleiro:</a:t>
            </a:r>
            <a:endParaRPr lang="pt-BR" altLang="pt-BR" b="1" dirty="0">
              <a:solidFill>
                <a:srgbClr val="C0000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  <p:pic>
        <p:nvPicPr>
          <p:cNvPr id="5" name="Picture 8" descr="Marina Pit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07"/>
          <a:stretch/>
        </p:blipFill>
        <p:spPr bwMode="auto">
          <a:xfrm>
            <a:off x="642075" y="1368565"/>
            <a:ext cx="4458191" cy="3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1430303" y="6165502"/>
            <a:ext cx="63555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solidFill>
                  <a:srgbClr val="0005CC"/>
                </a:solidFill>
              </a:rPr>
              <a:t>http://piniweb.pini.com.br/construcao/infra-estrutura/ponte-na-br-381-e-construida-em-quatro-meses-240388-1.aspx</a:t>
            </a:r>
          </a:p>
        </p:txBody>
      </p:sp>
      <p:pic>
        <p:nvPicPr>
          <p:cNvPr id="8" name="Picture 2" descr="Marina Pi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439384"/>
            <a:ext cx="4598530" cy="273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45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b="1" dirty="0" smtClean="0">
                <a:solidFill>
                  <a:srgbClr val="C00000"/>
                </a:solidFill>
              </a:rPr>
              <a:t>Encontro: </a:t>
            </a:r>
            <a:r>
              <a:rPr lang="pt-BR" b="1" dirty="0" smtClean="0">
                <a:solidFill>
                  <a:srgbClr val="7030A0"/>
                </a:solidFill>
              </a:rPr>
              <a:t>elemento situado </a:t>
            </a:r>
            <a:r>
              <a:rPr lang="pt-BR" b="1" dirty="0">
                <a:solidFill>
                  <a:srgbClr val="7030A0"/>
                </a:solidFill>
              </a:rPr>
              <a:t>nas </a:t>
            </a:r>
            <a:r>
              <a:rPr lang="pt-BR" b="1" dirty="0" err="1" smtClean="0">
                <a:solidFill>
                  <a:srgbClr val="7030A0"/>
                </a:solidFill>
              </a:rPr>
              <a:t>extremida-des</a:t>
            </a:r>
            <a:r>
              <a:rPr lang="pt-BR" b="1" dirty="0" smtClean="0">
                <a:solidFill>
                  <a:srgbClr val="7030A0"/>
                </a:solidFill>
              </a:rPr>
              <a:t> </a:t>
            </a:r>
            <a:r>
              <a:rPr lang="pt-BR" b="1" dirty="0">
                <a:solidFill>
                  <a:srgbClr val="7030A0"/>
                </a:solidFill>
              </a:rPr>
              <a:t>da ponte, na transição </a:t>
            </a:r>
            <a:r>
              <a:rPr lang="pt-BR" b="1" dirty="0" smtClean="0">
                <a:solidFill>
                  <a:srgbClr val="7030A0"/>
                </a:solidFill>
              </a:rPr>
              <a:t>com o aterro </a:t>
            </a:r>
            <a:r>
              <a:rPr lang="pt-BR" b="1" dirty="0">
                <a:solidFill>
                  <a:srgbClr val="7030A0"/>
                </a:solidFill>
              </a:rPr>
              <a:t>da via, </a:t>
            </a:r>
            <a:r>
              <a:rPr lang="pt-BR" b="1" dirty="0" smtClean="0">
                <a:solidFill>
                  <a:srgbClr val="7030A0"/>
                </a:solidFill>
              </a:rPr>
              <a:t>com </a:t>
            </a:r>
            <a:r>
              <a:rPr lang="pt-BR" b="1" dirty="0">
                <a:solidFill>
                  <a:srgbClr val="7030A0"/>
                </a:solidFill>
              </a:rPr>
              <a:t>dupla </a:t>
            </a:r>
            <a:r>
              <a:rPr lang="pt-BR" b="1" dirty="0" smtClean="0">
                <a:solidFill>
                  <a:srgbClr val="7030A0"/>
                </a:solidFill>
              </a:rPr>
              <a:t>função: </a:t>
            </a:r>
            <a:r>
              <a:rPr lang="pt-BR" b="1" dirty="0">
                <a:solidFill>
                  <a:srgbClr val="7030A0"/>
                </a:solidFill>
              </a:rPr>
              <a:t>de </a:t>
            </a:r>
            <a:r>
              <a:rPr lang="pt-BR" b="1" dirty="0" smtClean="0">
                <a:solidFill>
                  <a:srgbClr val="7030A0"/>
                </a:solidFill>
              </a:rPr>
              <a:t>apoio da </a:t>
            </a:r>
            <a:r>
              <a:rPr lang="pt-BR" b="1" dirty="0" err="1" smtClean="0">
                <a:solidFill>
                  <a:srgbClr val="7030A0"/>
                </a:solidFill>
              </a:rPr>
              <a:t>superes-trutura</a:t>
            </a:r>
            <a:r>
              <a:rPr lang="pt-BR" b="1" dirty="0" smtClean="0">
                <a:solidFill>
                  <a:srgbClr val="7030A0"/>
                </a:solidFill>
              </a:rPr>
              <a:t>, </a:t>
            </a:r>
            <a:r>
              <a:rPr lang="pt-BR" b="1" dirty="0">
                <a:solidFill>
                  <a:srgbClr val="7030A0"/>
                </a:solidFill>
              </a:rPr>
              <a:t>e de arrimo do </a:t>
            </a:r>
            <a:r>
              <a:rPr lang="pt-BR" b="1" dirty="0" smtClean="0">
                <a:solidFill>
                  <a:srgbClr val="7030A0"/>
                </a:solidFill>
              </a:rPr>
              <a:t>solo nas </a:t>
            </a:r>
            <a:r>
              <a:rPr lang="pt-BR" b="1" dirty="0">
                <a:solidFill>
                  <a:srgbClr val="7030A0"/>
                </a:solidFill>
              </a:rPr>
              <a:t>extremidades da </a:t>
            </a:r>
            <a:r>
              <a:rPr lang="pt-BR" b="1" dirty="0" smtClean="0">
                <a:solidFill>
                  <a:srgbClr val="7030A0"/>
                </a:solidFill>
              </a:rPr>
              <a:t>ponte. Nem sempre é </a:t>
            </a:r>
            <a:r>
              <a:rPr lang="pt-BR" b="1" dirty="0" smtClean="0">
                <a:solidFill>
                  <a:srgbClr val="7030A0"/>
                </a:solidFill>
              </a:rPr>
              <a:t>utilizado</a:t>
            </a:r>
            <a:r>
              <a:rPr lang="pt-BR" b="1" dirty="0" smtClean="0">
                <a:solidFill>
                  <a:srgbClr val="7030A0"/>
                </a:solidFill>
              </a:rPr>
              <a:t>. </a:t>
            </a:r>
            <a:endParaRPr lang="pt-BR" b="1" dirty="0" smtClean="0">
              <a:solidFill>
                <a:srgbClr val="0005CC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42" y="3356992"/>
            <a:ext cx="7164493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 6"/>
          <p:cNvSpPr/>
          <p:nvPr/>
        </p:nvSpPr>
        <p:spPr>
          <a:xfrm>
            <a:off x="4040370" y="6381328"/>
            <a:ext cx="1135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b="1" dirty="0">
                <a:solidFill>
                  <a:srgbClr val="0005CC"/>
                </a:solidFill>
              </a:rPr>
              <a:t>(VITÓRIO)</a:t>
            </a:r>
            <a:endParaRPr lang="pt-BR" altLang="pt-BR" b="1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29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599001" y="764704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C00000"/>
                </a:solidFill>
              </a:rPr>
              <a:t>Encontro:</a:t>
            </a:r>
            <a:endParaRPr lang="pt-BR" altLang="pt-BR" b="1" dirty="0">
              <a:solidFill>
                <a:srgbClr val="0005CC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238" y="1449421"/>
            <a:ext cx="6718587" cy="451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391176" y="6140043"/>
            <a:ext cx="64087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http://www.lem.ep.usp.br/PEF2404/Apostila%20meso%20e%20infra.pdf</a:t>
            </a:r>
          </a:p>
        </p:txBody>
      </p:sp>
    </p:spTree>
    <p:extLst>
      <p:ext uri="{BB962C8B-B14F-4D97-AF65-F5344CB8AC3E}">
        <p14:creationId xmlns:p14="http://schemas.microsoft.com/office/powerpoint/2010/main" val="354755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95300" y="476250"/>
            <a:ext cx="8229600" cy="796925"/>
          </a:xfrm>
        </p:spPr>
        <p:txBody>
          <a:bodyPr/>
          <a:lstStyle/>
          <a:p>
            <a:pPr eaLnBrk="1" hangingPunct="1"/>
            <a:r>
              <a:rPr lang="en-US" altLang="pt-BR" sz="3200" b="1" dirty="0" smtClean="0">
                <a:solidFill>
                  <a:srgbClr val="C00000"/>
                </a:solidFill>
              </a:rPr>
              <a:t>OUTRAS FONTES:</a:t>
            </a:r>
          </a:p>
        </p:txBody>
      </p:sp>
      <p:sp>
        <p:nvSpPr>
          <p:cNvPr id="4099" name="TextBox 3"/>
          <p:cNvSpPr txBox="1">
            <a:spLocks noChangeArrowheads="1"/>
          </p:cNvSpPr>
          <p:nvPr/>
        </p:nvSpPr>
        <p:spPr bwMode="auto">
          <a:xfrm>
            <a:off x="755650" y="1484784"/>
            <a:ext cx="7993063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800" b="1" dirty="0" smtClean="0">
                <a:solidFill>
                  <a:srgbClr val="0005CC"/>
                </a:solidFill>
              </a:rPr>
              <a:t>MASON</a:t>
            </a:r>
            <a:r>
              <a:rPr lang="pt-BR" altLang="pt-BR" sz="2800" b="1" dirty="0">
                <a:solidFill>
                  <a:srgbClr val="0005CC"/>
                </a:solidFill>
              </a:rPr>
              <a:t>, J. </a:t>
            </a:r>
            <a:r>
              <a:rPr lang="pt-BR" altLang="pt-BR" sz="2800" b="1" i="1" dirty="0">
                <a:solidFill>
                  <a:srgbClr val="0005CC"/>
                </a:solidFill>
              </a:rPr>
              <a:t>Pontes em concreto armado e protendido – Princípios do projeto e cálculo</a:t>
            </a:r>
            <a:r>
              <a:rPr lang="pt-BR" altLang="pt-BR" sz="2800" b="1" dirty="0">
                <a:solidFill>
                  <a:srgbClr val="0005CC"/>
                </a:solidFill>
              </a:rPr>
              <a:t>. Rio de Janeiro, Ed. Livros Técnicos e Científicos, 1977, 305p.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1600" b="1" dirty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800" b="1" dirty="0">
                <a:solidFill>
                  <a:srgbClr val="0070C0"/>
                </a:solidFill>
              </a:rPr>
              <a:t>O’CONNOR, C. </a:t>
            </a:r>
            <a:r>
              <a:rPr lang="pt-BR" altLang="pt-BR" sz="2800" b="1" i="1" dirty="0">
                <a:solidFill>
                  <a:srgbClr val="0070C0"/>
                </a:solidFill>
              </a:rPr>
              <a:t>Pontes - Superestruturas</a:t>
            </a:r>
            <a:r>
              <a:rPr lang="pt-BR" altLang="pt-BR" sz="2800" b="1" dirty="0">
                <a:solidFill>
                  <a:srgbClr val="0070C0"/>
                </a:solidFill>
              </a:rPr>
              <a:t>. Rio de Janeiro, Ed. LTC/EDUSP (Ed. Livros Técnicos e Científicos/Universidade de São Paulo), vol. 1, 1975, 281p</a:t>
            </a:r>
            <a:r>
              <a:rPr lang="pt-BR" altLang="pt-BR" sz="2800" b="1" dirty="0" smtClean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3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599001" y="764704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C00000"/>
                </a:solidFill>
              </a:rPr>
              <a:t>Encontro:</a:t>
            </a:r>
            <a:endParaRPr lang="pt-BR" altLang="pt-BR" b="1" dirty="0">
              <a:solidFill>
                <a:srgbClr val="0005CC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  <p:sp>
        <p:nvSpPr>
          <p:cNvPr id="4" name="Retângulo 3"/>
          <p:cNvSpPr/>
          <p:nvPr/>
        </p:nvSpPr>
        <p:spPr>
          <a:xfrm>
            <a:off x="1391176" y="6140043"/>
            <a:ext cx="64087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http://www.lem.ep.usp.br/PEF2404/Apostila%20meso%20e%20infra.pdf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168" y="1462947"/>
            <a:ext cx="6552728" cy="4519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026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599001" y="764704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C00000"/>
                </a:solidFill>
              </a:rPr>
              <a:t>Encontro:</a:t>
            </a:r>
            <a:endParaRPr lang="pt-BR" altLang="pt-BR" b="1" dirty="0">
              <a:solidFill>
                <a:srgbClr val="0005CC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  <p:sp>
        <p:nvSpPr>
          <p:cNvPr id="4" name="Retângulo 3"/>
          <p:cNvSpPr/>
          <p:nvPr/>
        </p:nvSpPr>
        <p:spPr>
          <a:xfrm>
            <a:off x="1391176" y="6140043"/>
            <a:ext cx="64087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http://www.lem.ep.usp.br/PEF2404/Apostila%20meso%20e%20infra.pdf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00" y="1484784"/>
            <a:ext cx="7320464" cy="4467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347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599001" y="764704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C00000"/>
                </a:solidFill>
              </a:rPr>
              <a:t>Encontro:</a:t>
            </a:r>
            <a:endParaRPr lang="pt-BR" altLang="pt-BR" b="1" dirty="0">
              <a:solidFill>
                <a:srgbClr val="0005CC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  <p:sp>
        <p:nvSpPr>
          <p:cNvPr id="4" name="Retângulo 3"/>
          <p:cNvSpPr/>
          <p:nvPr/>
        </p:nvSpPr>
        <p:spPr>
          <a:xfrm>
            <a:off x="1391175" y="5445224"/>
            <a:ext cx="64087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http://www.lem.ep.usp.br/PEF2404/Apostila%20meso%20e%20infra.pdf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74" y="1556792"/>
            <a:ext cx="7542515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347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3600" b="1" dirty="0" smtClean="0"/>
              <a:t>REQUISITOS PRINCIPAIS DE UMA PONTE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1196752"/>
            <a:ext cx="7993062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Funcionalidade: </a:t>
            </a:r>
            <a:r>
              <a:rPr lang="pt-BR" altLang="pt-BR" b="1" dirty="0" smtClean="0">
                <a:solidFill>
                  <a:srgbClr val="7030A0"/>
                </a:solidFill>
              </a:rPr>
              <a:t>a ponte deve satisfazer de forma perfeita as exigências de tráfego, vazão, etc</a:t>
            </a:r>
            <a:r>
              <a:rPr lang="pt-BR" altLang="pt-BR" b="1" dirty="0">
                <a:solidFill>
                  <a:srgbClr val="7030A0"/>
                </a:solidFill>
              </a:rPr>
              <a:t>.</a:t>
            </a:r>
            <a:endParaRPr lang="pt-BR" altLang="pt-BR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Segurança: </a:t>
            </a:r>
            <a:r>
              <a:rPr lang="pt-BR" altLang="pt-BR" b="1" dirty="0" smtClean="0">
                <a:solidFill>
                  <a:srgbClr val="7030A0"/>
                </a:solidFill>
              </a:rPr>
              <a:t>a ponte deve ter seus materiais constituintes solicitados por esforços que neles provoquem tensões menores que as admissíveis ou que possam provocar </a:t>
            </a:r>
            <a:r>
              <a:rPr lang="pt-BR" altLang="pt-BR" b="1" dirty="0" smtClean="0">
                <a:solidFill>
                  <a:srgbClr val="7030A0"/>
                </a:solidFill>
              </a:rPr>
              <a:t>sua ruptura</a:t>
            </a:r>
            <a:r>
              <a:rPr lang="pt-BR" altLang="pt-BR" b="1" dirty="0">
                <a:solidFill>
                  <a:srgbClr val="7030A0"/>
                </a:solidFill>
              </a:rPr>
              <a:t>.</a:t>
            </a:r>
            <a:endParaRPr lang="pt-BR" altLang="pt-BR" b="1" dirty="0" smtClean="0">
              <a:solidFill>
                <a:srgbClr val="7030A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517632" cy="432048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REQUISITOS PRINCIPAIS DE UMA PONTE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1052736"/>
            <a:ext cx="7993062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Estética:</a:t>
            </a:r>
            <a:r>
              <a:rPr lang="pt-BR" altLang="pt-BR" b="1" dirty="0" smtClean="0">
                <a:solidFill>
                  <a:srgbClr val="7030A0"/>
                </a:solidFill>
              </a:rPr>
              <a:t> a ponte deve apresentar aspecto agradável e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se harmonizar com o ambiente</a:t>
            </a:r>
            <a:r>
              <a:rPr lang="pt-BR" altLang="pt-BR" b="1" dirty="0" smtClean="0">
                <a:solidFill>
                  <a:srgbClr val="7030A0"/>
                </a:solidFill>
              </a:rPr>
              <a:t> em que se situa;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Durabilidade:</a:t>
            </a:r>
            <a:r>
              <a:rPr lang="pt-BR" altLang="pt-BR" b="1" dirty="0" smtClean="0">
                <a:solidFill>
                  <a:srgbClr val="7030A0"/>
                </a:solidFill>
              </a:rPr>
              <a:t> a ponte deve atender às exigências de uso durante um certo período de tempo </a:t>
            </a:r>
            <a:r>
              <a:rPr lang="pt-BR" altLang="pt-BR" b="1" dirty="0" smtClean="0">
                <a:solidFill>
                  <a:srgbClr val="7030A0"/>
                </a:solidFill>
              </a:rPr>
              <a:t>previsto (vida útil);</a:t>
            </a:r>
            <a:endParaRPr lang="pt-BR" altLang="pt-BR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Economia:</a:t>
            </a:r>
            <a:r>
              <a:rPr lang="pt-BR" altLang="pt-BR" b="1" dirty="0" smtClean="0">
                <a:solidFill>
                  <a:srgbClr val="7030A0"/>
                </a:solidFill>
              </a:rPr>
              <a:t> deve-se realizar um estudo comparativo de possíveis soluções, para escolha da mais econômica, atendidos os demais </a:t>
            </a:r>
            <a:r>
              <a:rPr lang="pt-BR" altLang="pt-BR" b="1" dirty="0" smtClean="0">
                <a:solidFill>
                  <a:srgbClr val="7030A0"/>
                </a:solidFill>
              </a:rPr>
              <a:t>itens (requisitos).</a:t>
            </a:r>
            <a:endParaRPr lang="pt-BR" altLang="pt-BR" b="1" dirty="0" smtClean="0">
              <a:solidFill>
                <a:srgbClr val="7030A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3600" b="1" dirty="0" smtClean="0"/>
              <a:t>CLASSIFICAÇÕES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1196752"/>
            <a:ext cx="7993062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14350" indent="-514350"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5CC"/>
                </a:solidFill>
              </a:rPr>
              <a:t>Segundo a </a:t>
            </a:r>
            <a:r>
              <a:rPr lang="pt-BR" altLang="pt-BR" b="1" u="sng" dirty="0" smtClean="0">
                <a:solidFill>
                  <a:srgbClr val="0005CC"/>
                </a:solidFill>
              </a:rPr>
              <a:t>extensão</a:t>
            </a:r>
            <a:r>
              <a:rPr lang="pt-BR" altLang="pt-BR" b="1" dirty="0" smtClean="0">
                <a:solidFill>
                  <a:srgbClr val="0005CC"/>
                </a:solidFill>
              </a:rPr>
              <a:t>:</a:t>
            </a:r>
            <a:endParaRPr lang="pt-BR" altLang="pt-BR" b="1" dirty="0" smtClean="0">
              <a:solidFill>
                <a:srgbClr val="0005CC"/>
              </a:solidFill>
            </a:endParaRPr>
          </a:p>
          <a:p>
            <a:pPr marL="514350" indent="-514350" algn="just" eaLnBrk="1" hangingPunct="1">
              <a:spcBef>
                <a:spcPct val="0"/>
              </a:spcBef>
              <a:buNone/>
            </a:pPr>
            <a:endParaRPr lang="pt-BR" altLang="pt-BR" sz="2400" b="1" dirty="0" smtClean="0">
              <a:solidFill>
                <a:srgbClr val="7030A0"/>
              </a:solidFill>
            </a:endParaRPr>
          </a:p>
          <a:p>
            <a:pPr marL="514350" indent="-514350"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-  </a:t>
            </a:r>
            <a:r>
              <a:rPr lang="pt-BR" altLang="pt-BR" b="1" dirty="0" smtClean="0">
                <a:solidFill>
                  <a:srgbClr val="C00000"/>
                </a:solidFill>
              </a:rPr>
              <a:t>Galeria (bueiro)</a:t>
            </a:r>
            <a:r>
              <a:rPr lang="pt-BR" altLang="pt-BR" b="1" dirty="0" smtClean="0">
                <a:solidFill>
                  <a:srgbClr val="7030A0"/>
                </a:solidFill>
              </a:rPr>
              <a:t> </a:t>
            </a:r>
            <a:r>
              <a:rPr lang="pt-BR" altLang="pt-BR" b="1" dirty="0">
                <a:solidFill>
                  <a:srgbClr val="7030A0"/>
                </a:solidFill>
              </a:rPr>
              <a:t>– </a:t>
            </a:r>
            <a:r>
              <a:rPr lang="pt-BR" altLang="pt-BR" b="1" dirty="0" smtClean="0">
                <a:solidFill>
                  <a:srgbClr val="7030A0"/>
                </a:solidFill>
              </a:rPr>
              <a:t>de 2 a 3 m;</a:t>
            </a:r>
          </a:p>
          <a:p>
            <a:pPr marL="514350" indent="-514350"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7030A0"/>
              </a:solidFill>
            </a:endParaRPr>
          </a:p>
          <a:p>
            <a:pPr marL="514350" indent="-514350"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-  </a:t>
            </a:r>
            <a:r>
              <a:rPr lang="pt-BR" altLang="pt-BR" b="1" dirty="0" smtClean="0">
                <a:solidFill>
                  <a:srgbClr val="C00000"/>
                </a:solidFill>
              </a:rPr>
              <a:t>Pontilhão</a:t>
            </a:r>
            <a:r>
              <a:rPr lang="pt-BR" altLang="pt-BR" b="1" dirty="0" smtClean="0">
                <a:solidFill>
                  <a:srgbClr val="7030A0"/>
                </a:solidFill>
              </a:rPr>
              <a:t> </a:t>
            </a:r>
            <a:r>
              <a:rPr lang="pt-BR" altLang="pt-BR" b="1" dirty="0">
                <a:solidFill>
                  <a:srgbClr val="7030A0"/>
                </a:solidFill>
              </a:rPr>
              <a:t>– </a:t>
            </a:r>
            <a:r>
              <a:rPr lang="pt-BR" altLang="pt-BR" b="1" dirty="0" smtClean="0">
                <a:solidFill>
                  <a:srgbClr val="7030A0"/>
                </a:solidFill>
              </a:rPr>
              <a:t>de 3 a 10 m;</a:t>
            </a:r>
          </a:p>
          <a:p>
            <a:pPr marL="514350" indent="-514350"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5CC"/>
                </a:solidFill>
              </a:rPr>
              <a:t>-  </a:t>
            </a:r>
            <a:r>
              <a:rPr lang="pt-BR" altLang="pt-BR" b="1" dirty="0" smtClean="0">
                <a:solidFill>
                  <a:srgbClr val="C00000"/>
                </a:solidFill>
              </a:rPr>
              <a:t>Ponte</a:t>
            </a:r>
            <a:r>
              <a:rPr lang="pt-BR" altLang="pt-BR" b="1" dirty="0" smtClean="0">
                <a:solidFill>
                  <a:srgbClr val="7030A0"/>
                </a:solidFill>
              </a:rPr>
              <a:t> – acima de 10 m.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3600" b="1" dirty="0" smtClean="0"/>
              <a:t>CLASSIFICAÇÕES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1196752"/>
            <a:ext cx="8136904" cy="3182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14350" indent="-514350"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5CC"/>
                </a:solidFill>
              </a:rPr>
              <a:t>Quanto ao </a:t>
            </a:r>
            <a:r>
              <a:rPr lang="pt-BR" altLang="pt-BR" b="1" u="sng" dirty="0" smtClean="0">
                <a:solidFill>
                  <a:srgbClr val="0005CC"/>
                </a:solidFill>
              </a:rPr>
              <a:t>comprimento do vão da ponte</a:t>
            </a:r>
            <a:r>
              <a:rPr lang="pt-BR" altLang="pt-BR" b="1" dirty="0" smtClean="0">
                <a:solidFill>
                  <a:srgbClr val="0005CC"/>
                </a:solidFill>
              </a:rPr>
              <a:t>:</a:t>
            </a:r>
          </a:p>
          <a:p>
            <a:pPr marL="514350" indent="-514350" algn="just" eaLnBrk="1" hangingPunct="1">
              <a:spcBef>
                <a:spcPct val="0"/>
              </a:spcBef>
              <a:buNone/>
            </a:pPr>
            <a:endParaRPr lang="pt-BR" altLang="pt-BR" sz="2400" b="1" dirty="0" smtClean="0">
              <a:solidFill>
                <a:srgbClr val="7030A0"/>
              </a:solidFill>
            </a:endParaRPr>
          </a:p>
          <a:p>
            <a:pPr marL="457200" indent="-457200" algn="just">
              <a:buFontTx/>
              <a:buChar char="-"/>
            </a:pPr>
            <a:r>
              <a:rPr lang="pt-BR" b="1" dirty="0" smtClean="0">
                <a:solidFill>
                  <a:srgbClr val="C00000"/>
                </a:solidFill>
              </a:rPr>
              <a:t>Ponte </a:t>
            </a:r>
            <a:r>
              <a:rPr lang="pt-BR" b="1" dirty="0">
                <a:solidFill>
                  <a:srgbClr val="C00000"/>
                </a:solidFill>
              </a:rPr>
              <a:t>de </a:t>
            </a:r>
            <a:r>
              <a:rPr lang="pt-BR" b="1" dirty="0" smtClean="0">
                <a:solidFill>
                  <a:srgbClr val="C00000"/>
                </a:solidFill>
              </a:rPr>
              <a:t>pequeno vão </a:t>
            </a:r>
            <a:r>
              <a:rPr lang="pt-BR" b="1" dirty="0">
                <a:solidFill>
                  <a:srgbClr val="7030A0"/>
                </a:solidFill>
              </a:rPr>
              <a:t>– até 30 </a:t>
            </a:r>
            <a:r>
              <a:rPr lang="pt-BR" b="1" dirty="0" smtClean="0">
                <a:solidFill>
                  <a:srgbClr val="7030A0"/>
                </a:solidFill>
              </a:rPr>
              <a:t>m;</a:t>
            </a:r>
          </a:p>
          <a:p>
            <a:pPr algn="just">
              <a:buNone/>
            </a:pPr>
            <a:endParaRPr lang="pt-BR" sz="1100" b="1" dirty="0">
              <a:solidFill>
                <a:srgbClr val="7030A0"/>
              </a:solidFill>
            </a:endParaRPr>
          </a:p>
          <a:p>
            <a:pPr marL="457200" indent="-457200" algn="just">
              <a:buFontTx/>
              <a:buChar char="-"/>
            </a:pPr>
            <a:r>
              <a:rPr lang="pt-BR" b="1" dirty="0" smtClean="0">
                <a:solidFill>
                  <a:srgbClr val="C00000"/>
                </a:solidFill>
              </a:rPr>
              <a:t>Ponte </a:t>
            </a:r>
            <a:r>
              <a:rPr lang="pt-BR" b="1" dirty="0">
                <a:solidFill>
                  <a:srgbClr val="C00000"/>
                </a:solidFill>
              </a:rPr>
              <a:t>de </a:t>
            </a:r>
            <a:r>
              <a:rPr lang="pt-BR" b="1" dirty="0" smtClean="0">
                <a:solidFill>
                  <a:srgbClr val="C00000"/>
                </a:solidFill>
              </a:rPr>
              <a:t>médio vão </a:t>
            </a:r>
            <a:r>
              <a:rPr lang="pt-BR" b="1" dirty="0">
                <a:solidFill>
                  <a:srgbClr val="7030A0"/>
                </a:solidFill>
              </a:rPr>
              <a:t>– de 30 a </a:t>
            </a:r>
            <a:r>
              <a:rPr lang="pt-BR" b="1" dirty="0" smtClean="0">
                <a:solidFill>
                  <a:srgbClr val="7030A0"/>
                </a:solidFill>
              </a:rPr>
              <a:t>60-80 m;</a:t>
            </a:r>
          </a:p>
          <a:p>
            <a:pPr algn="just">
              <a:buNone/>
            </a:pPr>
            <a:endParaRPr lang="pt-BR" sz="1100" b="1" dirty="0">
              <a:solidFill>
                <a:srgbClr val="7030A0"/>
              </a:solidFill>
            </a:endParaRPr>
          </a:p>
          <a:p>
            <a:pPr marL="457200" indent="-457200" algn="just">
              <a:buFontTx/>
              <a:buChar char="-"/>
            </a:pPr>
            <a:r>
              <a:rPr lang="pt-BR" b="1" dirty="0" smtClean="0">
                <a:solidFill>
                  <a:srgbClr val="C00000"/>
                </a:solidFill>
              </a:rPr>
              <a:t>Ponte </a:t>
            </a:r>
            <a:r>
              <a:rPr lang="pt-BR" b="1" dirty="0">
                <a:solidFill>
                  <a:srgbClr val="C00000"/>
                </a:solidFill>
              </a:rPr>
              <a:t>de </a:t>
            </a:r>
            <a:r>
              <a:rPr lang="pt-BR" b="1" dirty="0" smtClean="0">
                <a:solidFill>
                  <a:srgbClr val="C00000"/>
                </a:solidFill>
              </a:rPr>
              <a:t>grande vão </a:t>
            </a:r>
            <a:r>
              <a:rPr lang="pt-BR" b="1" dirty="0">
                <a:solidFill>
                  <a:srgbClr val="7030A0"/>
                </a:solidFill>
              </a:rPr>
              <a:t>– acima de </a:t>
            </a:r>
            <a:r>
              <a:rPr lang="pt-BR" b="1" dirty="0" smtClean="0">
                <a:solidFill>
                  <a:srgbClr val="7030A0"/>
                </a:solidFill>
              </a:rPr>
              <a:t>60-80 m.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96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1052736"/>
            <a:ext cx="7993062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14350" indent="-514350"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5CC"/>
                </a:solidFill>
              </a:rPr>
              <a:t>Segundo a </a:t>
            </a:r>
            <a:r>
              <a:rPr lang="pt-BR" altLang="pt-BR" b="1" u="sng" dirty="0" smtClean="0">
                <a:solidFill>
                  <a:srgbClr val="0005CC"/>
                </a:solidFill>
              </a:rPr>
              <a:t>durabilidade</a:t>
            </a:r>
            <a:r>
              <a:rPr lang="pt-BR" altLang="pt-BR" b="1" dirty="0" smtClean="0">
                <a:solidFill>
                  <a:srgbClr val="0005CC"/>
                </a:solidFill>
              </a:rPr>
              <a:t>:</a:t>
            </a:r>
          </a:p>
          <a:p>
            <a:pPr marL="514350" indent="-514350"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7030A0"/>
              </a:solidFill>
            </a:endParaRPr>
          </a:p>
          <a:p>
            <a:pPr marL="514350" indent="-514350" algn="just" eaLnBrk="1" hangingPunct="1">
              <a:spcBef>
                <a:spcPct val="0"/>
              </a:spcBef>
              <a:buFontTx/>
              <a:buChar char="-"/>
            </a:pPr>
            <a:r>
              <a:rPr lang="pt-BR" altLang="pt-BR" b="1" dirty="0" smtClean="0">
                <a:solidFill>
                  <a:srgbClr val="C00000"/>
                </a:solidFill>
              </a:rPr>
              <a:t>Permanente</a:t>
            </a:r>
            <a:r>
              <a:rPr lang="pt-BR" altLang="pt-BR" b="1" dirty="0" smtClean="0">
                <a:solidFill>
                  <a:srgbClr val="7030A0"/>
                </a:solidFill>
              </a:rPr>
              <a:t> – aquela construída em </a:t>
            </a:r>
            <a:r>
              <a:rPr lang="pt-BR" altLang="pt-BR" b="1" dirty="0" err="1" smtClean="0">
                <a:solidFill>
                  <a:srgbClr val="7030A0"/>
                </a:solidFill>
              </a:rPr>
              <a:t>cará-ter</a:t>
            </a:r>
            <a:r>
              <a:rPr lang="pt-BR" altLang="pt-BR" b="1" dirty="0" smtClean="0">
                <a:solidFill>
                  <a:srgbClr val="7030A0"/>
                </a:solidFill>
              </a:rPr>
              <a:t> definitivo;</a:t>
            </a:r>
          </a:p>
          <a:p>
            <a:pPr marL="514350" indent="-514350" algn="just" eaLnBrk="1" hangingPunct="1">
              <a:spcBef>
                <a:spcPct val="0"/>
              </a:spcBef>
              <a:buFontTx/>
              <a:buChar char="-"/>
            </a:pPr>
            <a:r>
              <a:rPr lang="pt-BR" altLang="pt-BR" b="1" dirty="0" smtClean="0">
                <a:solidFill>
                  <a:srgbClr val="C00000"/>
                </a:solidFill>
              </a:rPr>
              <a:t>Provisória</a:t>
            </a:r>
            <a:r>
              <a:rPr lang="pt-BR" altLang="pt-BR" b="1" dirty="0" smtClean="0">
                <a:solidFill>
                  <a:srgbClr val="7030A0"/>
                </a:solidFill>
              </a:rPr>
              <a:t> – aquela construída para uma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duração limitada</a:t>
            </a:r>
            <a:r>
              <a:rPr lang="pt-BR" altLang="pt-BR" b="1" dirty="0" smtClean="0">
                <a:solidFill>
                  <a:srgbClr val="7030A0"/>
                </a:solidFill>
              </a:rPr>
              <a:t>, geralmente até que se construa a obra definitiva. Geralmente serve para o desvio do tráfego;</a:t>
            </a:r>
          </a:p>
          <a:p>
            <a:pPr marL="514350" indent="-514350" algn="just" eaLnBrk="1" hangingPunct="1">
              <a:spcBef>
                <a:spcPct val="0"/>
              </a:spcBef>
              <a:buFontTx/>
              <a:buChar char="-"/>
            </a:pPr>
            <a:r>
              <a:rPr lang="pt-BR" altLang="pt-BR" b="1" dirty="0" smtClean="0">
                <a:solidFill>
                  <a:srgbClr val="C00000"/>
                </a:solidFill>
              </a:rPr>
              <a:t>Desmontável</a:t>
            </a:r>
            <a:r>
              <a:rPr lang="pt-BR" altLang="pt-BR" b="1" dirty="0" smtClean="0">
                <a:solidFill>
                  <a:srgbClr val="7030A0"/>
                </a:solidFill>
              </a:rPr>
              <a:t> – aquela construída para uma duração limitada, diferindo da provisória por ser reaproveitável.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1052736"/>
            <a:ext cx="7993062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14350" indent="-514350"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5CC"/>
                </a:solidFill>
              </a:rPr>
              <a:t>Segundo a </a:t>
            </a:r>
            <a:r>
              <a:rPr lang="pt-BR" altLang="pt-BR" b="1" u="sng" dirty="0" smtClean="0">
                <a:solidFill>
                  <a:srgbClr val="0005CC"/>
                </a:solidFill>
              </a:rPr>
              <a:t>natureza do tráfego</a:t>
            </a:r>
            <a:r>
              <a:rPr lang="pt-BR" altLang="pt-BR" b="1" dirty="0" smtClean="0">
                <a:solidFill>
                  <a:srgbClr val="0005CC"/>
                </a:solidFill>
              </a:rPr>
              <a:t>:</a:t>
            </a:r>
          </a:p>
          <a:p>
            <a:pPr marL="514350" indent="-514350"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0005CC"/>
              </a:solidFill>
            </a:endParaRPr>
          </a:p>
          <a:p>
            <a:pPr marL="514350" indent="-514350" algn="just" eaLnBrk="1" hangingPunct="1">
              <a:spcBef>
                <a:spcPct val="0"/>
              </a:spcBef>
              <a:buFontTx/>
              <a:buChar char="-"/>
            </a:pPr>
            <a:r>
              <a:rPr lang="pt-BR" altLang="pt-BR" b="1" dirty="0" smtClean="0">
                <a:solidFill>
                  <a:srgbClr val="C00000"/>
                </a:solidFill>
              </a:rPr>
              <a:t>Rodoviária;</a:t>
            </a:r>
          </a:p>
          <a:p>
            <a:pPr marL="514350" indent="-514350" algn="just" eaLnBrk="1" hangingPunct="1">
              <a:spcBef>
                <a:spcPct val="0"/>
              </a:spcBef>
              <a:buFontTx/>
              <a:buChar char="-"/>
            </a:pPr>
            <a:r>
              <a:rPr lang="pt-BR" altLang="pt-BR" b="1" dirty="0" smtClean="0">
                <a:solidFill>
                  <a:srgbClr val="C00000"/>
                </a:solidFill>
              </a:rPr>
              <a:t>Ferroviária;</a:t>
            </a:r>
          </a:p>
          <a:p>
            <a:pPr marL="514350" indent="-514350" algn="just" eaLnBrk="1" hangingPunct="1">
              <a:spcBef>
                <a:spcPct val="0"/>
              </a:spcBef>
              <a:buFontTx/>
              <a:buChar char="-"/>
            </a:pPr>
            <a:r>
              <a:rPr lang="pt-BR" altLang="pt-BR" b="1" dirty="0" smtClean="0">
                <a:solidFill>
                  <a:srgbClr val="C00000"/>
                </a:solidFill>
              </a:rPr>
              <a:t>Rodoferroviária;</a:t>
            </a:r>
          </a:p>
          <a:p>
            <a:pPr marL="514350" indent="-514350" algn="just" eaLnBrk="1" hangingPunct="1">
              <a:spcBef>
                <a:spcPct val="0"/>
              </a:spcBef>
              <a:buFontTx/>
              <a:buChar char="-"/>
            </a:pPr>
            <a:r>
              <a:rPr lang="pt-BR" altLang="pt-BR" b="1" dirty="0" smtClean="0">
                <a:solidFill>
                  <a:srgbClr val="C00000"/>
                </a:solidFill>
              </a:rPr>
              <a:t>Passarela de pedestre;</a:t>
            </a:r>
          </a:p>
          <a:p>
            <a:pPr marL="514350" indent="-514350" algn="just" eaLnBrk="1" hangingPunct="1">
              <a:spcBef>
                <a:spcPct val="0"/>
              </a:spcBef>
              <a:buFontTx/>
              <a:buChar char="-"/>
            </a:pPr>
            <a:r>
              <a:rPr lang="pt-BR" altLang="pt-BR" b="1" dirty="0" smtClean="0">
                <a:solidFill>
                  <a:srgbClr val="C00000"/>
                </a:solidFill>
              </a:rPr>
              <a:t>Aqueduto;</a:t>
            </a:r>
          </a:p>
          <a:p>
            <a:pPr marL="514350" indent="-514350" algn="just" eaLnBrk="1" hangingPunct="1">
              <a:spcBef>
                <a:spcPct val="0"/>
              </a:spcBef>
              <a:buFontTx/>
              <a:buChar char="-"/>
            </a:pPr>
            <a:r>
              <a:rPr lang="pt-BR" altLang="pt-BR" b="1" dirty="0" smtClean="0">
                <a:solidFill>
                  <a:srgbClr val="C00000"/>
                </a:solidFill>
              </a:rPr>
              <a:t>Canal;</a:t>
            </a:r>
          </a:p>
          <a:p>
            <a:pPr marL="514350" indent="-514350" algn="just" eaLnBrk="1" hangingPunct="1">
              <a:spcBef>
                <a:spcPct val="0"/>
              </a:spcBef>
              <a:buFontTx/>
              <a:buChar char="-"/>
            </a:pPr>
            <a:r>
              <a:rPr lang="pt-BR" altLang="pt-BR" b="1" dirty="0" smtClean="0">
                <a:solidFill>
                  <a:srgbClr val="C00000"/>
                </a:solidFill>
              </a:rPr>
              <a:t>Aeroviária.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Rodoviária: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pic>
        <p:nvPicPr>
          <p:cNvPr id="5" name="Picture 4" descr="http://www.rondoniaovivo.com/imagensEventos/16092014120818/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65"/>
          <a:stretch/>
        </p:blipFill>
        <p:spPr bwMode="auto">
          <a:xfrm>
            <a:off x="611560" y="1628800"/>
            <a:ext cx="3986907" cy="329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http://www.rondoniaovivo.com/imagensEventos/16092014120818/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98" y="3249728"/>
            <a:ext cx="4327242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611560" y="5913784"/>
            <a:ext cx="39869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rgbClr val="0005CC"/>
                </a:solidFill>
              </a:rPr>
              <a:t>http://www.ouropretoonline.com/modules/news/article.php?storyid=35656</a:t>
            </a:r>
          </a:p>
        </p:txBody>
      </p:sp>
    </p:spTree>
    <p:extLst>
      <p:ext uri="{BB962C8B-B14F-4D97-AF65-F5344CB8AC3E}">
        <p14:creationId xmlns:p14="http://schemas.microsoft.com/office/powerpoint/2010/main" val="220053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3600" b="1" dirty="0" smtClean="0"/>
              <a:t>DEFINIÇÕES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1052736"/>
            <a:ext cx="7993062" cy="486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3600" b="1" dirty="0" smtClean="0">
                <a:solidFill>
                  <a:srgbClr val="C00000"/>
                </a:solidFill>
              </a:rPr>
              <a:t>Normas gerais aplicadas às pontes: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1800" b="1" dirty="0" smtClean="0">
              <a:solidFill>
                <a:srgbClr val="C00000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0005CC"/>
                </a:solidFill>
              </a:rPr>
              <a:t>NBR 7187/03 </a:t>
            </a:r>
            <a:r>
              <a:rPr lang="pt-BR" altLang="pt-BR" b="1" dirty="0">
                <a:solidFill>
                  <a:srgbClr val="0005CC"/>
                </a:solidFill>
              </a:rPr>
              <a:t>- </a:t>
            </a:r>
            <a:r>
              <a:rPr lang="pt-BR" altLang="pt-BR" b="1" i="1" dirty="0">
                <a:solidFill>
                  <a:srgbClr val="0005CC"/>
                </a:solidFill>
              </a:rPr>
              <a:t>Projeto </a:t>
            </a:r>
            <a:r>
              <a:rPr lang="pt-BR" altLang="pt-BR" b="1" i="1" dirty="0" smtClean="0">
                <a:solidFill>
                  <a:srgbClr val="0005CC"/>
                </a:solidFill>
              </a:rPr>
              <a:t>de pontes </a:t>
            </a:r>
            <a:r>
              <a:rPr lang="pt-BR" altLang="pt-BR" b="1" i="1" dirty="0">
                <a:solidFill>
                  <a:srgbClr val="0005CC"/>
                </a:solidFill>
              </a:rPr>
              <a:t>de </a:t>
            </a:r>
            <a:r>
              <a:rPr lang="pt-BR" altLang="pt-BR" b="1" i="1" dirty="0" smtClean="0">
                <a:solidFill>
                  <a:srgbClr val="0005CC"/>
                </a:solidFill>
              </a:rPr>
              <a:t>Concreto </a:t>
            </a:r>
            <a:r>
              <a:rPr lang="pt-BR" altLang="pt-BR" b="1" i="1" dirty="0">
                <a:solidFill>
                  <a:srgbClr val="0005CC"/>
                </a:solidFill>
              </a:rPr>
              <a:t>Armado e </a:t>
            </a:r>
            <a:r>
              <a:rPr lang="pt-BR" altLang="pt-BR" b="1" i="1" dirty="0" smtClean="0">
                <a:solidFill>
                  <a:srgbClr val="0005CC"/>
                </a:solidFill>
              </a:rPr>
              <a:t>de Concreto Protendido – Procedimento</a:t>
            </a:r>
            <a:r>
              <a:rPr lang="pt-BR" altLang="pt-BR" b="1" dirty="0" smtClean="0">
                <a:solidFill>
                  <a:srgbClr val="0005CC"/>
                </a:solidFill>
              </a:rPr>
              <a:t>;</a:t>
            </a:r>
            <a:endParaRPr lang="pt-BR" altLang="pt-BR" b="1" dirty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0070C0"/>
                </a:solidFill>
              </a:rPr>
              <a:t>NBR 7188/13 </a:t>
            </a:r>
            <a:r>
              <a:rPr lang="pt-BR" altLang="pt-BR" b="1" dirty="0">
                <a:solidFill>
                  <a:srgbClr val="0070C0"/>
                </a:solidFill>
              </a:rPr>
              <a:t>- </a:t>
            </a:r>
            <a:r>
              <a:rPr lang="pt-BR" altLang="pt-BR" b="1" i="1" dirty="0">
                <a:solidFill>
                  <a:srgbClr val="0070C0"/>
                </a:solidFill>
              </a:rPr>
              <a:t>Carga </a:t>
            </a:r>
            <a:r>
              <a:rPr lang="pt-BR" altLang="pt-BR" b="1" i="1" dirty="0" smtClean="0">
                <a:solidFill>
                  <a:srgbClr val="0070C0"/>
                </a:solidFill>
              </a:rPr>
              <a:t>móvel rodoviária e de pedestres em pontes, viadutos, passarelas e outras estruturas</a:t>
            </a:r>
            <a:r>
              <a:rPr lang="pt-BR" altLang="pt-BR" b="1" dirty="0" smtClean="0">
                <a:solidFill>
                  <a:srgbClr val="0070C0"/>
                </a:solidFill>
              </a:rPr>
              <a:t>;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5CC"/>
                </a:solidFill>
              </a:rPr>
              <a:t>NBR 16694/20 </a:t>
            </a:r>
            <a:r>
              <a:rPr lang="pt-BR" altLang="pt-BR" b="1" dirty="0">
                <a:solidFill>
                  <a:srgbClr val="0005CC"/>
                </a:solidFill>
              </a:rPr>
              <a:t>- </a:t>
            </a:r>
            <a:r>
              <a:rPr lang="pt-BR" altLang="pt-BR" b="1" dirty="0" smtClean="0">
                <a:solidFill>
                  <a:srgbClr val="0005CC"/>
                </a:solidFill>
              </a:rPr>
              <a:t>Projeto </a:t>
            </a:r>
            <a:r>
              <a:rPr lang="pt-BR" altLang="pt-BR" b="1" dirty="0">
                <a:solidFill>
                  <a:srgbClr val="0005CC"/>
                </a:solidFill>
              </a:rPr>
              <a:t>de pontes rodoviárias de aço e </a:t>
            </a:r>
            <a:r>
              <a:rPr lang="pt-BR" altLang="pt-BR" b="1" dirty="0" smtClean="0">
                <a:solidFill>
                  <a:srgbClr val="0005CC"/>
                </a:solidFill>
              </a:rPr>
              <a:t>mistas de </a:t>
            </a:r>
            <a:r>
              <a:rPr lang="pt-BR" altLang="pt-BR" b="1" dirty="0">
                <a:solidFill>
                  <a:srgbClr val="0005CC"/>
                </a:solidFill>
              </a:rPr>
              <a:t>aço e </a:t>
            </a:r>
            <a:r>
              <a:rPr lang="pt-BR" altLang="pt-BR" b="1" dirty="0" smtClean="0">
                <a:solidFill>
                  <a:srgbClr val="0005CC"/>
                </a:solidFill>
              </a:rPr>
              <a:t>concreto;</a:t>
            </a:r>
            <a:endParaRPr lang="pt-BR" altLang="pt-BR" b="1" dirty="0">
              <a:solidFill>
                <a:srgbClr val="0005CC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75116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Rodoviária: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pic>
        <p:nvPicPr>
          <p:cNvPr id="5" name="Picture 2" descr="https://images-blogger-opensocial.googleusercontent.com/gadgets/proxy?url=http%3A%2F%2Fimg-fotki.yandex.ru%2Fget%2F3700%2Fpicturesofmoscow.0%2F0_1cf5f_2c3ed3a0_XL.jpg&amp;container=blogger&amp;gadget=a&amp;rewriteMime=image%2F*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958" y="1556790"/>
            <a:ext cx="6087132" cy="456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1358508" y="6266048"/>
            <a:ext cx="72461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http://www.clubedoconcreto.com.br/2014/07/pontes-estranhas.html</a:t>
            </a:r>
          </a:p>
        </p:txBody>
      </p:sp>
    </p:spTree>
    <p:extLst>
      <p:ext uri="{BB962C8B-B14F-4D97-AF65-F5344CB8AC3E}">
        <p14:creationId xmlns:p14="http://schemas.microsoft.com/office/powerpoint/2010/main" val="222428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Rodoviária: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pic>
        <p:nvPicPr>
          <p:cNvPr id="16386" name="Picture 2" descr="Ponte Rio-Niterói – R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746" y="1484783"/>
            <a:ext cx="6372621" cy="451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096937" y="6093296"/>
            <a:ext cx="52022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http://www.janeladohorizonte.com.br/search/label/pontes</a:t>
            </a:r>
          </a:p>
        </p:txBody>
      </p:sp>
    </p:spTree>
    <p:extLst>
      <p:ext uri="{BB962C8B-B14F-4D97-AF65-F5344CB8AC3E}">
        <p14:creationId xmlns:p14="http://schemas.microsoft.com/office/powerpoint/2010/main" val="245324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Rodoviária: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pic>
        <p:nvPicPr>
          <p:cNvPr id="7" name="Picture 2" descr="Ponte circular no Uruguai faz com que motoristas reduzam a velocidade e apreciem a paisagem Instagram @roguillenea / Reprodução/Reproduçã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575" y="1484784"/>
            <a:ext cx="6840760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1619671" y="5733256"/>
            <a:ext cx="60905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http://diariogaucho.rbsdirect.com.br/imagesrc/17905200.jpg?w=620</a:t>
            </a:r>
          </a:p>
        </p:txBody>
      </p:sp>
    </p:spTree>
    <p:extLst>
      <p:ext uri="{BB962C8B-B14F-4D97-AF65-F5344CB8AC3E}">
        <p14:creationId xmlns:p14="http://schemas.microsoft.com/office/powerpoint/2010/main" val="299517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Ferroviária: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pic>
        <p:nvPicPr>
          <p:cNvPr id="14338" name="Picture 2" descr="Ponte ferroviária do Rio Pelotas – Vacaria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110" y="1648654"/>
            <a:ext cx="6653962" cy="431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574924" y="5960423"/>
            <a:ext cx="60663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solidFill>
                  <a:srgbClr val="0005CC"/>
                </a:solidFill>
              </a:rPr>
              <a:t>http://www.janeladohorizonte.com.br/2014/06/5-viadutos-ferroviarios-incriveis-no-rio-grande-do-sul.html</a:t>
            </a:r>
          </a:p>
        </p:txBody>
      </p:sp>
    </p:spTree>
    <p:extLst>
      <p:ext uri="{BB962C8B-B14F-4D97-AF65-F5344CB8AC3E}">
        <p14:creationId xmlns:p14="http://schemas.microsoft.com/office/powerpoint/2010/main" val="124217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Ferroviária: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pic>
        <p:nvPicPr>
          <p:cNvPr id="15362" name="Picture 2" descr="Viaduto 13 - Vespasiano Corre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544" y="1598724"/>
            <a:ext cx="6390832" cy="451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1466825" y="6110653"/>
            <a:ext cx="62825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solidFill>
                  <a:srgbClr val="0005CC"/>
                </a:solidFill>
              </a:rPr>
              <a:t>http://www.janeladohorizonte.com.br/2014/06/5-viadutos-ferroviarios-incriveis-no-rio-grande-do-sul.html</a:t>
            </a:r>
          </a:p>
        </p:txBody>
      </p:sp>
    </p:spTree>
    <p:extLst>
      <p:ext uri="{BB962C8B-B14F-4D97-AF65-F5344CB8AC3E}">
        <p14:creationId xmlns:p14="http://schemas.microsoft.com/office/powerpoint/2010/main" val="39607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59" y="908720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Rodoferroviária: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1762961" y="6096918"/>
            <a:ext cx="57618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solidFill>
                  <a:srgbClr val="0005CC"/>
                </a:solidFill>
              </a:rPr>
              <a:t>http://www.janeladohorizonte.com.br/search/label/pontes</a:t>
            </a:r>
          </a:p>
        </p:txBody>
      </p:sp>
      <p:pic>
        <p:nvPicPr>
          <p:cNvPr id="16388" name="Picture 4" descr="Ponte Rodoferroviária – SP/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464" y="1664953"/>
            <a:ext cx="6629253" cy="442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75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59" y="836712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Rodoferroviária: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pic>
        <p:nvPicPr>
          <p:cNvPr id="7" name="Picture 2" descr="http://www.doka.com/web/media/images/references/Orinoco_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811" y="1493495"/>
            <a:ext cx="5040560" cy="487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1378998" y="6388110"/>
            <a:ext cx="64581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solidFill>
                  <a:srgbClr val="0005CC"/>
                </a:solidFill>
              </a:rPr>
              <a:t>http://www.doka.com/br/references/south-america/Bruecke_Fluss_Orinoco</a:t>
            </a:r>
          </a:p>
        </p:txBody>
      </p:sp>
    </p:spTree>
    <p:extLst>
      <p:ext uri="{BB962C8B-B14F-4D97-AF65-F5344CB8AC3E}">
        <p14:creationId xmlns:p14="http://schemas.microsoft.com/office/powerpoint/2010/main" val="33110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836712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Passarela de pedestre: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pic>
        <p:nvPicPr>
          <p:cNvPr id="23554" name="Picture 2" descr="Esse pedaço valioso de concreto custou R$ 109 milhões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56790"/>
            <a:ext cx="6696918" cy="446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655763" y="6026539"/>
            <a:ext cx="5904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solidFill>
                  <a:srgbClr val="0005CC"/>
                </a:solidFill>
              </a:rPr>
              <a:t>http://www.chicoalves.com.br/2015/12/26/a-passarela-de-r-100-milhoes-e-a-crise-na-saude/</a:t>
            </a:r>
          </a:p>
        </p:txBody>
      </p:sp>
    </p:spTree>
    <p:extLst>
      <p:ext uri="{BB962C8B-B14F-4D97-AF65-F5344CB8AC3E}">
        <p14:creationId xmlns:p14="http://schemas.microsoft.com/office/powerpoint/2010/main" val="124217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836712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Passarela de pedestre: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p:pic>
        <p:nvPicPr>
          <p:cNvPr id="7" name="Picture 12" descr="http://avidabloga.files.wordpress.com/2012/05/ponteprojetadaporleonardodavinci4.jpg?w=400&amp;h=26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468" y="1628800"/>
            <a:ext cx="6227246" cy="412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1627472" y="5887979"/>
            <a:ext cx="59612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solidFill>
                  <a:srgbClr val="0005CC"/>
                </a:solidFill>
              </a:rPr>
              <a:t>http://www.clubedoconcreto.com.br/2014/07/pontes-estranhas.html</a:t>
            </a:r>
          </a:p>
        </p:txBody>
      </p:sp>
    </p:spTree>
    <p:extLst>
      <p:ext uri="{BB962C8B-B14F-4D97-AF65-F5344CB8AC3E}">
        <p14:creationId xmlns:p14="http://schemas.microsoft.com/office/powerpoint/2010/main" val="111330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836712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Passarela de pedestre: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  <p:sp>
        <p:nvSpPr>
          <p:cNvPr id="9" name="Retângulo 8"/>
          <p:cNvSpPr/>
          <p:nvPr/>
        </p:nvSpPr>
        <p:spPr>
          <a:xfrm>
            <a:off x="2729339" y="6362012"/>
            <a:ext cx="33176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>
                <a:solidFill>
                  <a:srgbClr val="0005CC"/>
                </a:solidFill>
              </a:rPr>
              <a:t>http://www.oldcastleprecastspokane.com/</a:t>
            </a:r>
          </a:p>
        </p:txBody>
      </p:sp>
      <p:pic>
        <p:nvPicPr>
          <p:cNvPr id="10" name="Picture 2" descr="http://www.oldcastleprecastspokane.com/core/files/oldcastleprecastspokane/uploads/images/WSU%20pedestrain%20brid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059" y="1484784"/>
            <a:ext cx="6192601" cy="487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17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5232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C00000"/>
                </a:solidFill>
              </a:rPr>
              <a:t>Outras normas aplicadas às pontes: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1800" b="1" dirty="0" smtClean="0">
              <a:solidFill>
                <a:srgbClr val="C0000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>
                <a:solidFill>
                  <a:srgbClr val="00B0F0"/>
                </a:solidFill>
              </a:rPr>
              <a:t>NBR 6118/14 – Projeto de estruturas de concreto – Procedimento;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0005CC"/>
                </a:solidFill>
              </a:rPr>
              <a:t>NBR </a:t>
            </a:r>
            <a:r>
              <a:rPr lang="pt-BR" altLang="pt-BR" b="1" dirty="0" smtClean="0">
                <a:solidFill>
                  <a:srgbClr val="0005CC"/>
                </a:solidFill>
              </a:rPr>
              <a:t>7190/97 </a:t>
            </a:r>
            <a:r>
              <a:rPr lang="pt-BR" altLang="pt-BR" b="1" dirty="0">
                <a:solidFill>
                  <a:srgbClr val="0005CC"/>
                </a:solidFill>
              </a:rPr>
              <a:t>- </a:t>
            </a:r>
            <a:r>
              <a:rPr lang="pt-BR" b="1" dirty="0">
                <a:solidFill>
                  <a:srgbClr val="0005CC"/>
                </a:solidFill>
              </a:rPr>
              <a:t>Projeto de estruturas de </a:t>
            </a:r>
            <a:r>
              <a:rPr lang="pt-BR" b="1" dirty="0" smtClean="0">
                <a:solidFill>
                  <a:srgbClr val="0005CC"/>
                </a:solidFill>
              </a:rPr>
              <a:t>madeira;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>
                <a:solidFill>
                  <a:srgbClr val="0070C0"/>
                </a:solidFill>
              </a:rPr>
              <a:t>NBR </a:t>
            </a:r>
            <a:r>
              <a:rPr lang="pt-BR" altLang="pt-BR" b="1" dirty="0" smtClean="0">
                <a:solidFill>
                  <a:srgbClr val="0070C0"/>
                </a:solidFill>
              </a:rPr>
              <a:t>8800/08 </a:t>
            </a:r>
            <a:r>
              <a:rPr lang="pt-BR" altLang="pt-BR" b="1" dirty="0">
                <a:solidFill>
                  <a:srgbClr val="0070C0"/>
                </a:solidFill>
              </a:rPr>
              <a:t>- </a:t>
            </a:r>
            <a:r>
              <a:rPr lang="pt-BR" b="1" dirty="0" smtClean="0">
                <a:solidFill>
                  <a:srgbClr val="0070C0"/>
                </a:solidFill>
              </a:rPr>
              <a:t>Projeto </a:t>
            </a:r>
            <a:r>
              <a:rPr lang="pt-BR" b="1" dirty="0">
                <a:solidFill>
                  <a:srgbClr val="0070C0"/>
                </a:solidFill>
              </a:rPr>
              <a:t>de estruturas de aço e de estruturas mistas de aço e concreto de </a:t>
            </a:r>
            <a:r>
              <a:rPr lang="pt-BR" b="1" dirty="0" smtClean="0">
                <a:solidFill>
                  <a:srgbClr val="0070C0"/>
                </a:solidFill>
              </a:rPr>
              <a:t>edifícios;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5CC"/>
                </a:solidFill>
              </a:rPr>
              <a:t>NBR 9062/17 </a:t>
            </a:r>
            <a:r>
              <a:rPr lang="pt-BR" altLang="pt-BR" b="1" dirty="0">
                <a:solidFill>
                  <a:srgbClr val="0005CC"/>
                </a:solidFill>
              </a:rPr>
              <a:t>- </a:t>
            </a:r>
            <a:r>
              <a:rPr lang="pt-BR" b="1" dirty="0">
                <a:solidFill>
                  <a:srgbClr val="0005CC"/>
                </a:solidFill>
              </a:rPr>
              <a:t>Projeto e execução de </a:t>
            </a:r>
            <a:r>
              <a:rPr lang="pt-BR" b="1" dirty="0" err="1" smtClean="0">
                <a:solidFill>
                  <a:srgbClr val="0005CC"/>
                </a:solidFill>
              </a:rPr>
              <a:t>estru-turas</a:t>
            </a:r>
            <a:r>
              <a:rPr lang="pt-BR" b="1" dirty="0" smtClean="0">
                <a:solidFill>
                  <a:srgbClr val="0005CC"/>
                </a:solidFill>
              </a:rPr>
              <a:t> </a:t>
            </a:r>
            <a:r>
              <a:rPr lang="pt-BR" b="1" dirty="0">
                <a:solidFill>
                  <a:srgbClr val="0005CC"/>
                </a:solidFill>
              </a:rPr>
              <a:t>de concreto </a:t>
            </a:r>
            <a:r>
              <a:rPr lang="pt-BR" b="1" dirty="0" smtClean="0">
                <a:solidFill>
                  <a:srgbClr val="0005CC"/>
                </a:solidFill>
              </a:rPr>
              <a:t>pré-moldado;</a:t>
            </a:r>
            <a:endParaRPr lang="pt-BR" altLang="pt-BR" b="1" dirty="0">
              <a:solidFill>
                <a:srgbClr val="0005CC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</p:spTree>
    <p:extLst>
      <p:ext uri="{BB962C8B-B14F-4D97-AF65-F5344CB8AC3E}">
        <p14:creationId xmlns:p14="http://schemas.microsoft.com/office/powerpoint/2010/main" val="287057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62760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Aqueduto: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  <p:pic>
        <p:nvPicPr>
          <p:cNvPr id="28674" name="Picture 2" descr="Ponte antes do desabamento (Foto: Reprodução/TV Sergipe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941" y="1412776"/>
            <a:ext cx="5976663" cy="448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259719" y="5913845"/>
            <a:ext cx="66967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solidFill>
                  <a:srgbClr val="0005CC"/>
                </a:solidFill>
              </a:rPr>
              <a:t>http://g1.globo.com/se/sergipe/noticia/2015/05/veja-antes-e-depois-do-desabamento-de-ponte-que-rompeu-tubulacao.html</a:t>
            </a:r>
          </a:p>
        </p:txBody>
      </p:sp>
    </p:spTree>
    <p:extLst>
      <p:ext uri="{BB962C8B-B14F-4D97-AF65-F5344CB8AC3E}">
        <p14:creationId xmlns:p14="http://schemas.microsoft.com/office/powerpoint/2010/main" val="124217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596314" y="775116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en-US" altLang="pt-BR" b="1" dirty="0" smtClean="0">
                <a:solidFill>
                  <a:srgbClr val="C00000"/>
                </a:solidFill>
              </a:rPr>
              <a:t>Canal: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  <p:pic>
        <p:nvPicPr>
          <p:cNvPr id="27650" name="Picture 2" descr="magdebur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569" y="1354967"/>
            <a:ext cx="6373043" cy="477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524393" y="6236011"/>
            <a:ext cx="81369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solidFill>
                  <a:srgbClr val="0005CC"/>
                </a:solidFill>
              </a:rPr>
              <a:t>http://viajadas.com.br/conheca-magdeburg-maior-ponte-navegavel-mundo/</a:t>
            </a:r>
          </a:p>
        </p:txBody>
      </p:sp>
    </p:spTree>
    <p:extLst>
      <p:ext uri="{BB962C8B-B14F-4D97-AF65-F5344CB8AC3E}">
        <p14:creationId xmlns:p14="http://schemas.microsoft.com/office/powerpoint/2010/main" val="124217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  <p:pic>
        <p:nvPicPr>
          <p:cNvPr id="27652" name="Picture 4" descr="Iate atravessando um aquedu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707" y="1556792"/>
            <a:ext cx="6912768" cy="424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en-US" altLang="pt-BR" b="1" dirty="0" smtClean="0">
                <a:solidFill>
                  <a:srgbClr val="C00000"/>
                </a:solidFill>
              </a:rPr>
              <a:t>Canal:</a:t>
            </a:r>
          </a:p>
        </p:txBody>
      </p:sp>
    </p:spTree>
    <p:extLst>
      <p:ext uri="{BB962C8B-B14F-4D97-AF65-F5344CB8AC3E}">
        <p14:creationId xmlns:p14="http://schemas.microsoft.com/office/powerpoint/2010/main" val="241638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Aeroviária: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  <p:pic>
        <p:nvPicPr>
          <p:cNvPr id="30722" name="Picture 2" descr="http://cdn-www.airliners.net/photos/airliners/4/6/3/0984364.jpg?v=v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734" y="1628799"/>
            <a:ext cx="6678713" cy="453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250702" y="6140338"/>
            <a:ext cx="69847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solidFill>
                  <a:srgbClr val="0005CC"/>
                </a:solidFill>
              </a:rPr>
              <a:t>http://www.airliners.net/photo/Singapore-Airlines-%28Airbus%29/Airbus-A380-841/984364</a:t>
            </a:r>
          </a:p>
        </p:txBody>
      </p:sp>
    </p:spTree>
    <p:extLst>
      <p:ext uri="{BB962C8B-B14F-4D97-AF65-F5344CB8AC3E}">
        <p14:creationId xmlns:p14="http://schemas.microsoft.com/office/powerpoint/2010/main" val="124217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1052736"/>
            <a:ext cx="7993062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14350" indent="-514350"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5CC"/>
                </a:solidFill>
              </a:rPr>
              <a:t>Segundo o </a:t>
            </a:r>
            <a:r>
              <a:rPr lang="pt-BR" altLang="pt-BR" b="1" u="sng" dirty="0" smtClean="0">
                <a:solidFill>
                  <a:srgbClr val="0005CC"/>
                </a:solidFill>
              </a:rPr>
              <a:t>desenvolvimento planimétrico</a:t>
            </a:r>
            <a:r>
              <a:rPr lang="pt-BR" altLang="pt-BR" b="1" dirty="0" smtClean="0">
                <a:solidFill>
                  <a:srgbClr val="0005CC"/>
                </a:solidFill>
              </a:rPr>
              <a:t>:</a:t>
            </a:r>
          </a:p>
          <a:p>
            <a:pPr marL="514350" indent="-514350"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- Considerando a projeção do eixo da ponte em um plano horizontal (</a:t>
            </a:r>
            <a:r>
              <a:rPr lang="pt-BR" altLang="pt-BR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planta</a:t>
            </a:r>
            <a:r>
              <a:rPr lang="pt-BR" altLang="pt-BR" b="1" dirty="0" smtClean="0">
                <a:solidFill>
                  <a:srgbClr val="7030A0"/>
                </a:solidFill>
              </a:rPr>
              <a:t>):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en-US" altLang="pt-BR" sz="20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- Reta:</a:t>
            </a:r>
            <a:r>
              <a:rPr lang="pt-BR" altLang="pt-BR" b="1" dirty="0" smtClean="0">
                <a:solidFill>
                  <a:srgbClr val="7030A0"/>
                </a:solidFill>
              </a:rPr>
              <a:t> ortogonal ou esconsa;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4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- Curva.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65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522" y="1164545"/>
            <a:ext cx="7488832" cy="474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/>
        </p:nvSpPr>
        <p:spPr>
          <a:xfrm>
            <a:off x="3868204" y="6278006"/>
            <a:ext cx="2020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0005CC"/>
                </a:solidFill>
              </a:rPr>
              <a:t>(EL DEBS E TAKEYA)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6083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835675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Curva e </a:t>
            </a:r>
            <a:r>
              <a:rPr lang="pt-BR" altLang="pt-BR" b="1" dirty="0" err="1" smtClean="0">
                <a:solidFill>
                  <a:srgbClr val="C00000"/>
                </a:solidFill>
              </a:rPr>
              <a:t>estaiada</a:t>
            </a:r>
            <a:r>
              <a:rPr lang="pt-BR" altLang="pt-BR" b="1" dirty="0" smtClean="0">
                <a:solidFill>
                  <a:srgbClr val="C00000"/>
                </a:solidFill>
              </a:rPr>
              <a:t>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66</a:t>
            </a:fld>
            <a:endParaRPr lang="en-US" dirty="0"/>
          </a:p>
        </p:txBody>
      </p:sp>
      <p:pic>
        <p:nvPicPr>
          <p:cNvPr id="5124" name="Picture 4" descr="http://www.saopaulo.sp.gov.br/imageDownload.php?filename=/bancoImagens/albuns/8276/390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666" y="1611520"/>
            <a:ext cx="6372708" cy="437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827671" y="6124654"/>
            <a:ext cx="75608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solidFill>
                  <a:srgbClr val="0005CC"/>
                </a:solidFill>
              </a:rPr>
              <a:t>http://www.saopaulo.sp.gov.br/spnoticias/lenoticia.php?id=213561#0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14350" indent="-514350" algn="just" eaLnBrk="1" hangingPunct="1">
              <a:spcBef>
                <a:spcPct val="0"/>
              </a:spcBef>
              <a:buNone/>
            </a:pPr>
            <a:r>
              <a:rPr lang="pt-BR" altLang="pt-BR" sz="3000" b="1" dirty="0" smtClean="0">
                <a:solidFill>
                  <a:srgbClr val="0005CC"/>
                </a:solidFill>
              </a:rPr>
              <a:t>Segundo o </a:t>
            </a:r>
            <a:r>
              <a:rPr lang="pt-BR" altLang="pt-BR" sz="3000" b="1" u="sng" dirty="0" smtClean="0">
                <a:solidFill>
                  <a:srgbClr val="0005CC"/>
                </a:solidFill>
              </a:rPr>
              <a:t>desenvolvimento altimétrico</a:t>
            </a:r>
            <a:r>
              <a:rPr lang="pt-BR" altLang="pt-BR" sz="3000" b="1" dirty="0" smtClean="0">
                <a:solidFill>
                  <a:srgbClr val="0005CC"/>
                </a:solidFill>
              </a:rPr>
              <a:t>:</a:t>
            </a:r>
          </a:p>
          <a:p>
            <a:pPr marL="514350" indent="-514350" algn="just" eaLnBrk="1" hangingPunct="1">
              <a:spcBef>
                <a:spcPct val="0"/>
              </a:spcBef>
              <a:buNone/>
            </a:pPr>
            <a:endParaRPr lang="pt-BR" altLang="pt-BR" sz="12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3000" b="1" dirty="0" smtClean="0">
                <a:solidFill>
                  <a:srgbClr val="7030A0"/>
                </a:solidFill>
              </a:rPr>
              <a:t>- Considerando a projeção do eixo da ponte em plano vertical (</a:t>
            </a:r>
            <a:r>
              <a:rPr lang="pt-BR" altLang="pt-BR" sz="30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elevação</a:t>
            </a:r>
            <a:r>
              <a:rPr lang="pt-BR" altLang="pt-BR" sz="3000" b="1" dirty="0" smtClean="0">
                <a:solidFill>
                  <a:srgbClr val="7030A0"/>
                </a:solidFill>
              </a:rPr>
              <a:t>):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en-US" altLang="pt-BR" sz="12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en-US" altLang="pt-BR" sz="3000" b="1" dirty="0" smtClean="0">
                <a:solidFill>
                  <a:srgbClr val="C00000"/>
                </a:solidFill>
              </a:rPr>
              <a:t>- Horizontal </a:t>
            </a:r>
            <a:r>
              <a:rPr lang="en-US" altLang="pt-BR" sz="3000" b="1" dirty="0" smtClean="0">
                <a:solidFill>
                  <a:srgbClr val="C00000"/>
                </a:solidFill>
              </a:rPr>
              <a:t>(</a:t>
            </a:r>
            <a:r>
              <a:rPr lang="pt-BR" altLang="pt-BR" sz="3000" b="1" dirty="0" smtClean="0">
                <a:solidFill>
                  <a:srgbClr val="C00000"/>
                </a:solidFill>
              </a:rPr>
              <a:t>ou </a:t>
            </a:r>
            <a:r>
              <a:rPr lang="pt-BR" altLang="pt-BR" sz="3000" b="1" dirty="0" smtClean="0">
                <a:solidFill>
                  <a:srgbClr val="C00000"/>
                </a:solidFill>
              </a:rPr>
              <a:t>em </a:t>
            </a:r>
            <a:r>
              <a:rPr lang="pt-BR" altLang="pt-BR" sz="3000" b="1" dirty="0" smtClean="0">
                <a:solidFill>
                  <a:srgbClr val="C00000"/>
                </a:solidFill>
              </a:rPr>
              <a:t>nível);</a:t>
            </a:r>
            <a:endParaRPr lang="pt-BR" altLang="pt-BR" sz="3000" b="1" dirty="0" smtClean="0">
              <a:solidFill>
                <a:srgbClr val="C0000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200" b="1" dirty="0">
              <a:solidFill>
                <a:srgbClr val="C0000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3000" b="1" dirty="0" smtClean="0">
                <a:solidFill>
                  <a:srgbClr val="C00000"/>
                </a:solidFill>
              </a:rPr>
              <a:t>- Em rampa (retilínea ou curvilínea).</a:t>
            </a:r>
            <a:endParaRPr lang="en-US" altLang="pt-BR" sz="3000" b="1" dirty="0">
              <a:solidFill>
                <a:srgbClr val="C0000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67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743" y="3799363"/>
            <a:ext cx="7164387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/>
        </p:nvSpPr>
        <p:spPr>
          <a:xfrm>
            <a:off x="3868202" y="6462672"/>
            <a:ext cx="2020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0005CC"/>
                </a:solidFill>
              </a:rPr>
              <a:t>(EL DEBS E TAKEYA)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1052736"/>
            <a:ext cx="7848872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5CC"/>
                </a:solidFill>
              </a:rPr>
              <a:t>Segundo o </a:t>
            </a:r>
            <a:r>
              <a:rPr lang="pt-BR" altLang="pt-BR" b="1" u="sng" dirty="0" smtClean="0">
                <a:solidFill>
                  <a:srgbClr val="0005CC"/>
                </a:solidFill>
              </a:rPr>
              <a:t>sistema estrutural da </a:t>
            </a:r>
            <a:r>
              <a:rPr lang="pt-BR" altLang="pt-BR" b="1" u="sng" dirty="0" err="1" smtClean="0">
                <a:solidFill>
                  <a:srgbClr val="0005CC"/>
                </a:solidFill>
              </a:rPr>
              <a:t>super-estrutura</a:t>
            </a:r>
            <a:r>
              <a:rPr lang="pt-BR" altLang="pt-BR" b="1" dirty="0" smtClean="0">
                <a:solidFill>
                  <a:srgbClr val="0005CC"/>
                </a:solidFill>
              </a:rPr>
              <a:t>, as pontes podem ser: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en-US" altLang="pt-BR" sz="20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- em Lajes</a:t>
            </a:r>
            <a:r>
              <a:rPr lang="pt-BR" altLang="pt-BR" b="1" dirty="0">
                <a:solidFill>
                  <a:srgbClr val="C00000"/>
                </a:solidFill>
              </a:rPr>
              <a:t>;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- em Vigas;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- em Pórticos;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- em Arcos;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- Pênseis;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- </a:t>
            </a:r>
            <a:r>
              <a:rPr lang="pt-BR" altLang="pt-BR" b="1" dirty="0" err="1" smtClean="0">
                <a:solidFill>
                  <a:srgbClr val="C00000"/>
                </a:solidFill>
              </a:rPr>
              <a:t>Estaiadas</a:t>
            </a:r>
            <a:r>
              <a:rPr lang="pt-BR" altLang="pt-BR" b="1" dirty="0">
                <a:solidFill>
                  <a:srgbClr val="C00000"/>
                </a:solidFill>
              </a:rPr>
              <a:t>.</a:t>
            </a:r>
            <a:endParaRPr lang="pt-BR" altLang="pt-BR" b="1" dirty="0" smtClean="0">
              <a:solidFill>
                <a:srgbClr val="C0000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68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69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767" y="1628800"/>
            <a:ext cx="6126336" cy="4547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0005CC"/>
                </a:solidFill>
              </a:rPr>
              <a:t>Segundo o sistema estrutural da superestrutura:</a:t>
            </a:r>
          </a:p>
        </p:txBody>
      </p:sp>
      <p:sp>
        <p:nvSpPr>
          <p:cNvPr id="8" name="Retângulo 7"/>
          <p:cNvSpPr/>
          <p:nvPr/>
        </p:nvSpPr>
        <p:spPr>
          <a:xfrm>
            <a:off x="3868202" y="6290451"/>
            <a:ext cx="2020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0005CC"/>
                </a:solidFill>
              </a:rPr>
              <a:t>(EL DEBS E TAKEYA)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9497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597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C00000"/>
                </a:solidFill>
              </a:rPr>
              <a:t>Outras normas aplicadas às pontes: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1800" b="1" dirty="0" smtClean="0">
              <a:solidFill>
                <a:srgbClr val="C0000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>
                <a:solidFill>
                  <a:srgbClr val="0005CC"/>
                </a:solidFill>
              </a:rPr>
              <a:t>NBR </a:t>
            </a:r>
            <a:r>
              <a:rPr lang="pt-BR" altLang="pt-BR" b="1" dirty="0" smtClean="0">
                <a:solidFill>
                  <a:srgbClr val="0005CC"/>
                </a:solidFill>
              </a:rPr>
              <a:t>6120/19 </a:t>
            </a:r>
            <a:r>
              <a:rPr lang="pt-BR" altLang="pt-BR" b="1" dirty="0">
                <a:solidFill>
                  <a:srgbClr val="0005CC"/>
                </a:solidFill>
              </a:rPr>
              <a:t>- Ações para o cálculo de estruturas de </a:t>
            </a:r>
            <a:r>
              <a:rPr lang="pt-BR" altLang="pt-BR" b="1" dirty="0" smtClean="0">
                <a:solidFill>
                  <a:srgbClr val="0005CC"/>
                </a:solidFill>
              </a:rPr>
              <a:t>edificações;</a:t>
            </a:r>
            <a:endParaRPr lang="pt-BR" altLang="pt-BR" b="1" dirty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5CC"/>
                </a:solidFill>
              </a:rPr>
              <a:t>NBR </a:t>
            </a:r>
            <a:r>
              <a:rPr lang="pt-BR" altLang="pt-BR" b="1" dirty="0">
                <a:solidFill>
                  <a:srgbClr val="0005CC"/>
                </a:solidFill>
              </a:rPr>
              <a:t>6122/10 - Projeto e execução de </a:t>
            </a:r>
            <a:r>
              <a:rPr lang="pt-BR" altLang="pt-BR" b="1" dirty="0" err="1" smtClean="0">
                <a:solidFill>
                  <a:srgbClr val="0005CC"/>
                </a:solidFill>
              </a:rPr>
              <a:t>funda-ções</a:t>
            </a:r>
            <a:r>
              <a:rPr lang="pt-BR" altLang="pt-BR" b="1" dirty="0">
                <a:solidFill>
                  <a:srgbClr val="0005CC"/>
                </a:solidFill>
              </a:rPr>
              <a:t>;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0070C0"/>
                </a:solidFill>
              </a:rPr>
              <a:t>NBR 6123/88 </a:t>
            </a:r>
            <a:r>
              <a:rPr lang="pt-BR" altLang="pt-BR" b="1" dirty="0">
                <a:solidFill>
                  <a:srgbClr val="0070C0"/>
                </a:solidFill>
              </a:rPr>
              <a:t>- Forças </a:t>
            </a:r>
            <a:r>
              <a:rPr lang="pt-BR" altLang="pt-BR" b="1" dirty="0" smtClean="0">
                <a:solidFill>
                  <a:srgbClr val="0070C0"/>
                </a:solidFill>
              </a:rPr>
              <a:t>devidas </a:t>
            </a:r>
            <a:r>
              <a:rPr lang="pt-BR" altLang="pt-BR" b="1" dirty="0">
                <a:solidFill>
                  <a:srgbClr val="0070C0"/>
                </a:solidFill>
              </a:rPr>
              <a:t>ao </a:t>
            </a:r>
            <a:r>
              <a:rPr lang="pt-BR" altLang="pt-BR" b="1" dirty="0" smtClean="0">
                <a:solidFill>
                  <a:srgbClr val="0070C0"/>
                </a:solidFill>
              </a:rPr>
              <a:t>vento </a:t>
            </a:r>
            <a:r>
              <a:rPr lang="pt-BR" altLang="pt-BR" b="1" dirty="0">
                <a:solidFill>
                  <a:srgbClr val="0070C0"/>
                </a:solidFill>
              </a:rPr>
              <a:t>em </a:t>
            </a:r>
            <a:r>
              <a:rPr lang="pt-BR" altLang="pt-BR" b="1" dirty="0" smtClean="0">
                <a:solidFill>
                  <a:srgbClr val="0070C0"/>
                </a:solidFill>
              </a:rPr>
              <a:t>edificações;</a:t>
            </a:r>
            <a:endParaRPr lang="pt-BR" altLang="pt-BR" b="1" dirty="0">
              <a:solidFill>
                <a:srgbClr val="0070C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5CC"/>
                </a:solidFill>
              </a:rPr>
              <a:t>NBR 8681/03 </a:t>
            </a:r>
            <a:r>
              <a:rPr lang="pt-BR" altLang="pt-BR" b="1" dirty="0">
                <a:solidFill>
                  <a:srgbClr val="0005CC"/>
                </a:solidFill>
              </a:rPr>
              <a:t>- </a:t>
            </a:r>
            <a:r>
              <a:rPr lang="pt-BR" altLang="pt-BR" b="1" dirty="0" smtClean="0">
                <a:solidFill>
                  <a:srgbClr val="0005CC"/>
                </a:solidFill>
              </a:rPr>
              <a:t>Ações </a:t>
            </a:r>
            <a:r>
              <a:rPr lang="pt-BR" altLang="pt-BR" b="1" dirty="0">
                <a:solidFill>
                  <a:srgbClr val="0005CC"/>
                </a:solidFill>
              </a:rPr>
              <a:t>e s</a:t>
            </a:r>
            <a:r>
              <a:rPr lang="pt-BR" altLang="pt-BR" b="1" dirty="0" smtClean="0">
                <a:solidFill>
                  <a:srgbClr val="0005CC"/>
                </a:solidFill>
              </a:rPr>
              <a:t>egurança </a:t>
            </a:r>
            <a:r>
              <a:rPr lang="pt-BR" altLang="pt-BR" b="1" dirty="0">
                <a:solidFill>
                  <a:srgbClr val="0005CC"/>
                </a:solidFill>
              </a:rPr>
              <a:t>nas </a:t>
            </a:r>
            <a:r>
              <a:rPr lang="pt-BR" altLang="pt-BR" b="1" dirty="0" err="1" smtClean="0">
                <a:solidFill>
                  <a:srgbClr val="0005CC"/>
                </a:solidFill>
              </a:rPr>
              <a:t>estrutu-ras</a:t>
            </a:r>
            <a:r>
              <a:rPr lang="pt-BR" altLang="pt-BR" b="1" dirty="0" smtClean="0">
                <a:solidFill>
                  <a:srgbClr val="0005CC"/>
                </a:solidFill>
              </a:rPr>
              <a:t> – Procedimento</a:t>
            </a:r>
            <a:r>
              <a:rPr lang="pt-BR" altLang="pt-BR" b="1" dirty="0" smtClean="0">
                <a:solidFill>
                  <a:srgbClr val="0005CC"/>
                </a:solidFill>
              </a:rPr>
              <a:t>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600" b="1" dirty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0070C0"/>
                </a:solidFill>
              </a:rPr>
              <a:t>Manual </a:t>
            </a:r>
            <a:r>
              <a:rPr lang="pt-BR" altLang="pt-BR" b="1" dirty="0">
                <a:solidFill>
                  <a:srgbClr val="0070C0"/>
                </a:solidFill>
              </a:rPr>
              <a:t>de </a:t>
            </a:r>
            <a:r>
              <a:rPr lang="pt-BR" altLang="pt-BR" b="1" dirty="0" smtClean="0">
                <a:solidFill>
                  <a:srgbClr val="0070C0"/>
                </a:solidFill>
              </a:rPr>
              <a:t>projeto </a:t>
            </a:r>
            <a:r>
              <a:rPr lang="pt-BR" altLang="pt-BR" b="1" dirty="0">
                <a:solidFill>
                  <a:srgbClr val="0070C0"/>
                </a:solidFill>
              </a:rPr>
              <a:t>de </a:t>
            </a:r>
            <a:r>
              <a:rPr lang="pt-BR" altLang="pt-BR" b="1" dirty="0" smtClean="0">
                <a:solidFill>
                  <a:srgbClr val="0070C0"/>
                </a:solidFill>
              </a:rPr>
              <a:t>obras de arte especiais MT/DNER/IPR13.</a:t>
            </a:r>
            <a:endParaRPr lang="pt-BR" altLang="pt-BR" b="1" dirty="0">
              <a:solidFill>
                <a:srgbClr val="0070C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</p:spTree>
    <p:extLst>
      <p:ext uri="{BB962C8B-B14F-4D97-AF65-F5344CB8AC3E}">
        <p14:creationId xmlns:p14="http://schemas.microsoft.com/office/powerpoint/2010/main" val="82643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70</a:t>
            </a:fld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91" y="1671654"/>
            <a:ext cx="7812087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0005CC"/>
                </a:solidFill>
              </a:rPr>
              <a:t>Segundo o sistema estrutural da superestrutura:</a:t>
            </a:r>
          </a:p>
        </p:txBody>
      </p:sp>
      <p:sp>
        <p:nvSpPr>
          <p:cNvPr id="8" name="Retângulo 7"/>
          <p:cNvSpPr/>
          <p:nvPr/>
        </p:nvSpPr>
        <p:spPr>
          <a:xfrm>
            <a:off x="3868202" y="5770294"/>
            <a:ext cx="2020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0005CC"/>
                </a:solidFill>
              </a:rPr>
              <a:t>(EL DEBS E TAKEYA)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2957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71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1556792"/>
            <a:ext cx="79930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5CC"/>
                </a:solidFill>
              </a:rPr>
              <a:t>A seção transversal pode ser maciça</a:t>
            </a:r>
            <a:r>
              <a:rPr lang="pt-BR" altLang="pt-BR" b="1" dirty="0">
                <a:solidFill>
                  <a:srgbClr val="0005CC"/>
                </a:solidFill>
              </a:rPr>
              <a:t> </a:t>
            </a:r>
            <a:r>
              <a:rPr lang="pt-BR" altLang="pt-BR" b="1" dirty="0" smtClean="0">
                <a:solidFill>
                  <a:srgbClr val="0005CC"/>
                </a:solidFill>
              </a:rPr>
              <a:t>ou vazada.</a:t>
            </a:r>
          </a:p>
        </p:txBody>
      </p:sp>
      <p:sp>
        <p:nvSpPr>
          <p:cNvPr id="8" name="Retângulo 7"/>
          <p:cNvSpPr/>
          <p:nvPr/>
        </p:nvSpPr>
        <p:spPr>
          <a:xfrm>
            <a:off x="4040371" y="5548590"/>
            <a:ext cx="1135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0005CC"/>
                </a:solidFill>
              </a:rPr>
              <a:t>(VITORIO)</a:t>
            </a:r>
            <a:endParaRPr lang="pt-BR" dirty="0"/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575469" y="764704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>
                <a:solidFill>
                  <a:srgbClr val="C00000"/>
                </a:solidFill>
              </a:rPr>
              <a:t>Ponte </a:t>
            </a:r>
            <a:r>
              <a:rPr lang="pt-BR" altLang="pt-BR" b="1" dirty="0" smtClean="0">
                <a:solidFill>
                  <a:srgbClr val="C00000"/>
                </a:solidFill>
              </a:rPr>
              <a:t>em laje:</a:t>
            </a:r>
            <a:endParaRPr lang="pt-BR" altLang="pt-BR" b="1" dirty="0">
              <a:solidFill>
                <a:srgbClr val="C0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691" y="2924944"/>
            <a:ext cx="5148615" cy="844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618" y="4365104"/>
            <a:ext cx="5130677" cy="861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636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72</a:t>
            </a:fld>
            <a:endParaRPr lang="en-US" dirty="0"/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575469" y="764704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rgbClr val="C00000"/>
                </a:solidFill>
              </a:rPr>
              <a:t>Ponte </a:t>
            </a:r>
            <a:r>
              <a:rPr lang="pt-BR" altLang="pt-BR" sz="2400" b="1" dirty="0" smtClean="0">
                <a:solidFill>
                  <a:srgbClr val="C00000"/>
                </a:solidFill>
              </a:rPr>
              <a:t>em laje:</a:t>
            </a:r>
            <a:endParaRPr lang="pt-BR" altLang="pt-BR" sz="2400" b="1" dirty="0">
              <a:solidFill>
                <a:srgbClr val="C0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691" y="2924944"/>
            <a:ext cx="5148615" cy="844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618" y="4365104"/>
            <a:ext cx="5130677" cy="861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http://www.oldcastleprecastspokane.com/core/files/oldcastleprecastspokane/uploads/images/Jim%20Little%20Bridge%20-%202-10-06%200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12776"/>
            <a:ext cx="6516724" cy="488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ângulo 12"/>
          <p:cNvSpPr/>
          <p:nvPr/>
        </p:nvSpPr>
        <p:spPr>
          <a:xfrm>
            <a:off x="2693246" y="6262167"/>
            <a:ext cx="3757503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r>
              <a:rPr lang="pt-BR" sz="1600" dirty="0">
                <a:solidFill>
                  <a:srgbClr val="0005CC"/>
                </a:solidFill>
              </a:rPr>
              <a:t>http://www.oldcastleprecastspokane.com/</a:t>
            </a:r>
          </a:p>
        </p:txBody>
      </p:sp>
    </p:spTree>
    <p:extLst>
      <p:ext uri="{BB962C8B-B14F-4D97-AF65-F5344CB8AC3E}">
        <p14:creationId xmlns:p14="http://schemas.microsoft.com/office/powerpoint/2010/main" val="89054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73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03603" y="1556792"/>
            <a:ext cx="7993062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70C0"/>
                </a:solidFill>
              </a:rPr>
              <a:t>É uma </a:t>
            </a:r>
            <a:r>
              <a:rPr lang="pt-BR" b="1" dirty="0" smtClean="0">
                <a:solidFill>
                  <a:srgbClr val="0070C0"/>
                </a:solidFill>
              </a:rPr>
              <a:t>solução para pequenos </a:t>
            </a:r>
            <a:r>
              <a:rPr lang="pt-BR" b="1" dirty="0">
                <a:solidFill>
                  <a:srgbClr val="0070C0"/>
                </a:solidFill>
              </a:rPr>
              <a:t>vãos </a:t>
            </a:r>
            <a:r>
              <a:rPr lang="pt-BR" b="1" dirty="0" smtClean="0">
                <a:solidFill>
                  <a:srgbClr val="0070C0"/>
                </a:solidFill>
              </a:rPr>
              <a:t>(máximo de 15 m</a:t>
            </a:r>
            <a:r>
              <a:rPr lang="pt-BR" b="1" dirty="0">
                <a:solidFill>
                  <a:srgbClr val="0070C0"/>
                </a:solidFill>
              </a:rPr>
              <a:t>), apresentando algumas vantagens </a:t>
            </a:r>
            <a:r>
              <a:rPr lang="pt-BR" b="1" dirty="0" smtClean="0">
                <a:solidFill>
                  <a:srgbClr val="0070C0"/>
                </a:solidFill>
              </a:rPr>
              <a:t>como: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2000" b="1" dirty="0" smtClean="0">
              <a:solidFill>
                <a:srgbClr val="7030A0"/>
              </a:solidFill>
            </a:endParaRPr>
          </a:p>
          <a:p>
            <a:pPr marL="514350" indent="-514350" algn="just" eaLnBrk="1" hangingPunct="1">
              <a:spcBef>
                <a:spcPct val="0"/>
              </a:spcBef>
              <a:buAutoNum type="alphaLcParenR"/>
            </a:pPr>
            <a:r>
              <a:rPr lang="pt-BR" b="1" dirty="0" smtClean="0">
                <a:solidFill>
                  <a:srgbClr val="7030A0"/>
                </a:solidFill>
              </a:rPr>
              <a:t>pequena </a:t>
            </a:r>
            <a:r>
              <a:rPr lang="pt-BR" b="1" dirty="0">
                <a:solidFill>
                  <a:srgbClr val="7030A0"/>
                </a:solidFill>
              </a:rPr>
              <a:t>altura de </a:t>
            </a:r>
            <a:r>
              <a:rPr lang="pt-BR" b="1" dirty="0" smtClean="0">
                <a:solidFill>
                  <a:srgbClr val="7030A0"/>
                </a:solidFill>
              </a:rPr>
              <a:t>construção;</a:t>
            </a:r>
          </a:p>
          <a:p>
            <a:pPr marL="514350" indent="-514350" algn="just" eaLnBrk="1" hangingPunct="1">
              <a:spcBef>
                <a:spcPct val="0"/>
              </a:spcBef>
              <a:buAutoNum type="alphaLcParenR"/>
            </a:pPr>
            <a:r>
              <a:rPr lang="pt-BR" b="1" dirty="0" smtClean="0">
                <a:solidFill>
                  <a:srgbClr val="7030A0"/>
                </a:solidFill>
              </a:rPr>
              <a:t>grande </a:t>
            </a:r>
            <a:r>
              <a:rPr lang="pt-BR" b="1" dirty="0">
                <a:solidFill>
                  <a:srgbClr val="7030A0"/>
                </a:solidFill>
              </a:rPr>
              <a:t>resistência à </a:t>
            </a:r>
            <a:r>
              <a:rPr lang="pt-BR" b="1" dirty="0" smtClean="0">
                <a:solidFill>
                  <a:srgbClr val="7030A0"/>
                </a:solidFill>
              </a:rPr>
              <a:t>torção;</a:t>
            </a:r>
          </a:p>
          <a:p>
            <a:pPr marL="514350" indent="-514350" algn="just" eaLnBrk="1" hangingPunct="1">
              <a:spcBef>
                <a:spcPct val="0"/>
              </a:spcBef>
              <a:buAutoNum type="alphaLcParenR"/>
            </a:pPr>
            <a:r>
              <a:rPr lang="pt-BR" b="1" dirty="0" smtClean="0">
                <a:solidFill>
                  <a:srgbClr val="7030A0"/>
                </a:solidFill>
              </a:rPr>
              <a:t>grande </a:t>
            </a:r>
            <a:r>
              <a:rPr lang="pt-BR" b="1" dirty="0">
                <a:solidFill>
                  <a:srgbClr val="7030A0"/>
                </a:solidFill>
              </a:rPr>
              <a:t>resistência ao fissuramento; </a:t>
            </a:r>
            <a:endParaRPr lang="pt-BR" b="1" dirty="0" smtClean="0">
              <a:solidFill>
                <a:srgbClr val="7030A0"/>
              </a:solidFill>
            </a:endParaRPr>
          </a:p>
          <a:p>
            <a:pPr marL="514350" indent="-514350" algn="just" eaLnBrk="1" hangingPunct="1">
              <a:spcBef>
                <a:spcPct val="0"/>
              </a:spcBef>
              <a:buAutoNum type="alphaLcParenR"/>
            </a:pPr>
            <a:r>
              <a:rPr lang="pt-BR" b="1" dirty="0" smtClean="0">
                <a:solidFill>
                  <a:srgbClr val="7030A0"/>
                </a:solidFill>
              </a:rPr>
              <a:t>simplicidade </a:t>
            </a:r>
            <a:r>
              <a:rPr lang="pt-BR" b="1" dirty="0">
                <a:solidFill>
                  <a:srgbClr val="7030A0"/>
                </a:solidFill>
              </a:rPr>
              <a:t>e rapidez de construção; </a:t>
            </a:r>
            <a:endParaRPr lang="pt-BR" b="1" dirty="0" smtClean="0">
              <a:solidFill>
                <a:srgbClr val="7030A0"/>
              </a:solidFill>
            </a:endParaRPr>
          </a:p>
          <a:p>
            <a:pPr marL="514350" indent="-514350" algn="just" eaLnBrk="1" hangingPunct="1">
              <a:spcBef>
                <a:spcPct val="0"/>
              </a:spcBef>
              <a:buAutoNum type="alphaLcParenR"/>
            </a:pPr>
            <a:r>
              <a:rPr lang="pt-BR" b="1" dirty="0" smtClean="0">
                <a:solidFill>
                  <a:srgbClr val="7030A0"/>
                </a:solidFill>
              </a:rPr>
              <a:t>boa </a:t>
            </a:r>
            <a:r>
              <a:rPr lang="pt-BR" b="1" dirty="0">
                <a:solidFill>
                  <a:srgbClr val="7030A0"/>
                </a:solidFill>
              </a:rPr>
              <a:t>solução para obras </a:t>
            </a:r>
            <a:r>
              <a:rPr lang="pt-BR" b="1" dirty="0" smtClean="0">
                <a:solidFill>
                  <a:srgbClr val="7030A0"/>
                </a:solidFill>
              </a:rPr>
              <a:t>esconsas.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7030A0"/>
                </a:solidFill>
              </a:rPr>
              <a:t> </a:t>
            </a:r>
            <a:r>
              <a:rPr lang="pt-BR" b="1" dirty="0" smtClean="0">
                <a:solidFill>
                  <a:srgbClr val="0005CC"/>
                </a:solidFill>
              </a:rPr>
              <a:t>(VITÓRIO)</a:t>
            </a:r>
            <a:endParaRPr lang="pt-BR" b="1" dirty="0">
              <a:solidFill>
                <a:srgbClr val="0005CC"/>
              </a:solidFill>
            </a:endParaRP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575469" y="764704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>
                <a:solidFill>
                  <a:srgbClr val="C00000"/>
                </a:solidFill>
              </a:rPr>
              <a:t>Ponte </a:t>
            </a:r>
            <a:r>
              <a:rPr lang="pt-BR" altLang="pt-BR" b="1" dirty="0" smtClean="0">
                <a:solidFill>
                  <a:srgbClr val="C00000"/>
                </a:solidFill>
              </a:rPr>
              <a:t>em laje:</a:t>
            </a:r>
            <a:endParaRPr lang="pt-BR" altLang="pt-B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14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74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1186340"/>
            <a:ext cx="7993062" cy="535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3000" b="1" dirty="0" smtClean="0">
                <a:solidFill>
                  <a:srgbClr val="7030A0"/>
                </a:solidFill>
              </a:rPr>
              <a:t>Uma</a:t>
            </a:r>
            <a:r>
              <a:rPr lang="pt-BR" sz="3000" b="1" dirty="0" smtClean="0">
                <a:solidFill>
                  <a:srgbClr val="7030A0"/>
                </a:solidFill>
              </a:rPr>
              <a:t> </a:t>
            </a:r>
            <a:r>
              <a:rPr lang="pt-BR" sz="3000" b="1" dirty="0">
                <a:solidFill>
                  <a:srgbClr val="7030A0"/>
                </a:solidFill>
              </a:rPr>
              <a:t>grande </a:t>
            </a:r>
            <a:r>
              <a:rPr lang="pt-BR" sz="3000" b="1" dirty="0" smtClean="0">
                <a:solidFill>
                  <a:srgbClr val="7030A0"/>
                </a:solidFill>
              </a:rPr>
              <a:t>desvantagem </a:t>
            </a:r>
            <a:r>
              <a:rPr lang="pt-BR" sz="3000" b="1" dirty="0" smtClean="0">
                <a:solidFill>
                  <a:srgbClr val="7030A0"/>
                </a:solidFill>
              </a:rPr>
              <a:t>da ponte em laje </a:t>
            </a:r>
            <a:r>
              <a:rPr lang="pt-BR" sz="3000" b="1" dirty="0" smtClean="0">
                <a:solidFill>
                  <a:srgbClr val="7030A0"/>
                </a:solidFill>
              </a:rPr>
              <a:t>é </a:t>
            </a:r>
            <a:r>
              <a:rPr lang="pt-BR" sz="3000" b="1" dirty="0">
                <a:solidFill>
                  <a:srgbClr val="7030A0"/>
                </a:solidFill>
              </a:rPr>
              <a:t>o </a:t>
            </a:r>
            <a:r>
              <a:rPr lang="pt-BR" sz="3000" b="1" u="sng" dirty="0">
                <a:solidFill>
                  <a:srgbClr val="7030A0"/>
                </a:solidFill>
              </a:rPr>
              <a:t>elevado peso próprio</a:t>
            </a:r>
            <a:r>
              <a:rPr lang="pt-BR" sz="3000" b="1" dirty="0">
                <a:solidFill>
                  <a:srgbClr val="7030A0"/>
                </a:solidFill>
              </a:rPr>
              <a:t>, o que inviabiliza a sua utilização para grandes vãos. Nesses casos, podem ser empregadas lajes ocas com </a:t>
            </a:r>
            <a:r>
              <a:rPr lang="pt-BR" sz="3000" b="1" dirty="0" smtClean="0">
                <a:solidFill>
                  <a:srgbClr val="7030A0"/>
                </a:solidFill>
              </a:rPr>
              <a:t>fôrmas </a:t>
            </a:r>
            <a:r>
              <a:rPr lang="pt-BR" sz="3000" b="1" dirty="0">
                <a:solidFill>
                  <a:srgbClr val="7030A0"/>
                </a:solidFill>
              </a:rPr>
              <a:t>tubulares perdidas, reduzindo assim o peso </a:t>
            </a:r>
            <a:r>
              <a:rPr lang="pt-BR" sz="3000" b="1" dirty="0" smtClean="0">
                <a:solidFill>
                  <a:srgbClr val="7030A0"/>
                </a:solidFill>
              </a:rPr>
              <a:t>próprio</a:t>
            </a:r>
            <a:r>
              <a:rPr lang="pt-BR" sz="3000" b="1" dirty="0" smtClean="0">
                <a:solidFill>
                  <a:srgbClr val="7030A0"/>
                </a:solidFill>
              </a:rPr>
              <a:t>. </a:t>
            </a:r>
            <a:r>
              <a:rPr lang="pt-BR" altLang="pt-BR" sz="3000" b="1" dirty="0" smtClean="0">
                <a:solidFill>
                  <a:srgbClr val="7030A0"/>
                </a:solidFill>
              </a:rPr>
              <a:t>A</a:t>
            </a:r>
            <a:r>
              <a:rPr lang="pt-BR" sz="3000" b="1" dirty="0" smtClean="0">
                <a:solidFill>
                  <a:srgbClr val="7030A0"/>
                </a:solidFill>
              </a:rPr>
              <a:t> </a:t>
            </a:r>
            <a:r>
              <a:rPr lang="pt-BR" sz="3000" b="1" dirty="0">
                <a:solidFill>
                  <a:srgbClr val="7030A0"/>
                </a:solidFill>
              </a:rPr>
              <a:t>esbeltez </a:t>
            </a:r>
            <a:r>
              <a:rPr lang="pt-BR" sz="3000" b="1" dirty="0">
                <a:solidFill>
                  <a:srgbClr val="7030A0"/>
                </a:solidFill>
                <a:sym typeface="MT Extra"/>
              </a:rPr>
              <a:t></a:t>
            </a:r>
            <a:r>
              <a:rPr lang="pt-BR" sz="3000" b="1" dirty="0">
                <a:solidFill>
                  <a:srgbClr val="7030A0"/>
                </a:solidFill>
              </a:rPr>
              <a:t>/h deve atender aos seguintes valores:</a:t>
            </a:r>
          </a:p>
          <a:p>
            <a:pPr marL="457200" indent="-457200" algn="just" eaLnBrk="1" hangingPunct="1">
              <a:spcBef>
                <a:spcPct val="0"/>
              </a:spcBef>
              <a:buFontTx/>
              <a:buChar char="-"/>
            </a:pPr>
            <a:r>
              <a:rPr lang="pt-BR" sz="3000" b="1" dirty="0" smtClean="0">
                <a:solidFill>
                  <a:srgbClr val="7030A0"/>
                </a:solidFill>
              </a:rPr>
              <a:t>15 </a:t>
            </a:r>
            <a:r>
              <a:rPr lang="pt-BR" sz="3000" b="1" dirty="0">
                <a:solidFill>
                  <a:srgbClr val="7030A0"/>
                </a:solidFill>
              </a:rPr>
              <a:t>a 22, para CA;</a:t>
            </a:r>
          </a:p>
          <a:p>
            <a:pPr marL="457200" indent="-457200" algn="just" eaLnBrk="1" hangingPunct="1">
              <a:spcBef>
                <a:spcPct val="0"/>
              </a:spcBef>
              <a:buFontTx/>
              <a:buChar char="-"/>
            </a:pPr>
            <a:r>
              <a:rPr lang="pt-BR" sz="3000" b="1" dirty="0">
                <a:solidFill>
                  <a:srgbClr val="7030A0"/>
                </a:solidFill>
              </a:rPr>
              <a:t>18 a 30, para CP;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200" b="1" dirty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3000" b="1" dirty="0">
                <a:solidFill>
                  <a:srgbClr val="7030A0"/>
                </a:solidFill>
              </a:rPr>
              <a:t>onde </a:t>
            </a:r>
            <a:r>
              <a:rPr lang="pt-BR" sz="3000" b="1" dirty="0" smtClean="0">
                <a:solidFill>
                  <a:srgbClr val="7030A0"/>
                </a:solidFill>
                <a:sym typeface="MT Extra"/>
              </a:rPr>
              <a:t> </a:t>
            </a:r>
            <a:r>
              <a:rPr lang="pt-BR" sz="3000" b="1" dirty="0">
                <a:solidFill>
                  <a:srgbClr val="7030A0"/>
                </a:solidFill>
              </a:rPr>
              <a:t>é o vão e h é a espessura da laje. </a:t>
            </a:r>
            <a:r>
              <a:rPr lang="pt-BR" sz="3000" b="1" dirty="0">
                <a:solidFill>
                  <a:srgbClr val="0005CC"/>
                </a:solidFill>
              </a:rPr>
              <a:t>(VITÓRIO</a:t>
            </a:r>
            <a:r>
              <a:rPr lang="pt-BR" sz="3000" b="1" dirty="0" smtClean="0">
                <a:solidFill>
                  <a:srgbClr val="0005CC"/>
                </a:solidFill>
              </a:rPr>
              <a:t>)</a:t>
            </a:r>
            <a:endParaRPr lang="pt-BR" sz="3000" b="1" dirty="0">
              <a:solidFill>
                <a:srgbClr val="0005CC"/>
              </a:solidFill>
            </a:endParaRP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645740" y="601565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>
                <a:solidFill>
                  <a:srgbClr val="C00000"/>
                </a:solidFill>
              </a:rPr>
              <a:t>Ponte </a:t>
            </a:r>
            <a:r>
              <a:rPr lang="pt-BR" altLang="pt-BR" b="1" dirty="0" smtClean="0">
                <a:solidFill>
                  <a:srgbClr val="C00000"/>
                </a:solidFill>
              </a:rPr>
              <a:t>em laje:</a:t>
            </a:r>
            <a:endParaRPr lang="pt-BR" altLang="pt-B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88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CLASSIFICAÇÕES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75</a:t>
            </a:fld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917817" y="2852936"/>
            <a:ext cx="7380547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1556792"/>
            <a:ext cx="7993062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900" b="1" dirty="0" smtClean="0">
                <a:solidFill>
                  <a:srgbClr val="0005CC"/>
                </a:solidFill>
              </a:rPr>
              <a:t>A viga pode ter </a:t>
            </a:r>
            <a:r>
              <a:rPr lang="pt-BR" altLang="pt-BR" sz="2900" b="1" u="sng" dirty="0" smtClean="0">
                <a:solidFill>
                  <a:srgbClr val="0005CC"/>
                </a:solidFill>
              </a:rPr>
              <a:t>seção transversal</a:t>
            </a:r>
            <a:r>
              <a:rPr lang="pt-BR" altLang="pt-BR" sz="2900" b="1" dirty="0" smtClean="0">
                <a:solidFill>
                  <a:srgbClr val="0005CC"/>
                </a:solidFill>
              </a:rPr>
              <a:t> de forma variada, sendo as mais comuns a I, T e celular (caixão).</a:t>
            </a:r>
          </a:p>
        </p:txBody>
      </p:sp>
      <p:sp>
        <p:nvSpPr>
          <p:cNvPr id="8" name="Retângulo 7"/>
          <p:cNvSpPr/>
          <p:nvPr/>
        </p:nvSpPr>
        <p:spPr>
          <a:xfrm>
            <a:off x="3561659" y="4725144"/>
            <a:ext cx="2020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0005CC"/>
                </a:solidFill>
              </a:rPr>
              <a:t>(EL DEBS E TAKEYA)</a:t>
            </a:r>
            <a:endParaRPr lang="pt-BR" dirty="0"/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575469" y="764704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>
                <a:solidFill>
                  <a:srgbClr val="C00000"/>
                </a:solidFill>
              </a:rPr>
              <a:t>Ponte </a:t>
            </a:r>
            <a:r>
              <a:rPr lang="pt-BR" altLang="pt-BR" b="1" dirty="0" smtClean="0">
                <a:solidFill>
                  <a:srgbClr val="C00000"/>
                </a:solidFill>
              </a:rPr>
              <a:t>em viga:</a:t>
            </a:r>
            <a:endParaRPr lang="pt-BR" altLang="pt-B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05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575469" y="764704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>
                <a:solidFill>
                  <a:srgbClr val="C00000"/>
                </a:solidFill>
              </a:rPr>
              <a:t>Ponte </a:t>
            </a:r>
            <a:r>
              <a:rPr lang="pt-BR" altLang="pt-BR" b="1" dirty="0" smtClean="0">
                <a:solidFill>
                  <a:srgbClr val="C00000"/>
                </a:solidFill>
              </a:rPr>
              <a:t>em viga:</a:t>
            </a:r>
            <a:endParaRPr lang="pt-BR" altLang="pt-BR" b="1" dirty="0">
              <a:solidFill>
                <a:srgbClr val="C0000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  <p:pic>
        <p:nvPicPr>
          <p:cNvPr id="39938" name="Picture 2" descr="Pellentesque erat ar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988" y="1594158"/>
            <a:ext cx="6909420" cy="460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637928" y="6402015"/>
            <a:ext cx="5868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0005CC"/>
                </a:solidFill>
              </a:rPr>
              <a:t>http://www.varzeagrande.mt.gov.br/portal/conteudo/7971</a:t>
            </a:r>
          </a:p>
        </p:txBody>
      </p:sp>
    </p:spTree>
    <p:extLst>
      <p:ext uri="{BB962C8B-B14F-4D97-AF65-F5344CB8AC3E}">
        <p14:creationId xmlns:p14="http://schemas.microsoft.com/office/powerpoint/2010/main" val="427065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>
                <a:solidFill>
                  <a:srgbClr val="C00000"/>
                </a:solidFill>
              </a:rPr>
              <a:t>Ponte </a:t>
            </a:r>
            <a:r>
              <a:rPr lang="pt-BR" altLang="pt-BR" b="1" dirty="0" smtClean="0">
                <a:solidFill>
                  <a:srgbClr val="C00000"/>
                </a:solidFill>
              </a:rPr>
              <a:t>em viga:</a:t>
            </a:r>
            <a:endParaRPr lang="pt-BR" altLang="pt-BR" b="1" dirty="0">
              <a:solidFill>
                <a:srgbClr val="C0000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323" y="1504950"/>
            <a:ext cx="7285535" cy="437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929531" y="6018741"/>
            <a:ext cx="73571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0005CC"/>
                </a:solidFill>
              </a:rPr>
              <a:t>http://www.thiel.eng.br/fotos/detalhes/37&amp;codigoRepresentacao=3&amp;representacao=BPM%20PR%C3%89-MOLDADOS%20LTDA.#prettyPhoto</a:t>
            </a:r>
          </a:p>
        </p:txBody>
      </p:sp>
    </p:spTree>
    <p:extLst>
      <p:ext uri="{BB962C8B-B14F-4D97-AF65-F5344CB8AC3E}">
        <p14:creationId xmlns:p14="http://schemas.microsoft.com/office/powerpoint/2010/main" val="63402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836712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>
                <a:solidFill>
                  <a:srgbClr val="C00000"/>
                </a:solidFill>
              </a:rPr>
              <a:t>Ponte </a:t>
            </a:r>
            <a:r>
              <a:rPr lang="pt-BR" altLang="pt-BR" b="1" dirty="0" smtClean="0">
                <a:solidFill>
                  <a:srgbClr val="C00000"/>
                </a:solidFill>
              </a:rPr>
              <a:t>em viga:</a:t>
            </a:r>
            <a:endParaRPr lang="pt-BR" altLang="pt-BR" b="1" dirty="0">
              <a:solidFill>
                <a:srgbClr val="C0000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  <p:pic>
        <p:nvPicPr>
          <p:cNvPr id="44034" name="Picture 2" descr="De olho nas estradas: Obras de duplicação em trecho da Régis Bittencour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1"/>
          <a:stretch/>
        </p:blipFill>
        <p:spPr bwMode="auto">
          <a:xfrm>
            <a:off x="809464" y="1628800"/>
            <a:ext cx="7597253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746026" y="5393117"/>
            <a:ext cx="57241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0005CC"/>
                </a:solidFill>
              </a:rPr>
              <a:t>https://rodoviariaonline.com.br/de-olho-vivo-nas-estradas/</a:t>
            </a:r>
          </a:p>
        </p:txBody>
      </p:sp>
    </p:spTree>
    <p:extLst>
      <p:ext uri="{BB962C8B-B14F-4D97-AF65-F5344CB8AC3E}">
        <p14:creationId xmlns:p14="http://schemas.microsoft.com/office/powerpoint/2010/main" val="231926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836712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>
                <a:solidFill>
                  <a:srgbClr val="C00000"/>
                </a:solidFill>
              </a:rPr>
              <a:t>Ponte </a:t>
            </a:r>
            <a:r>
              <a:rPr lang="pt-BR" altLang="pt-BR" b="1" dirty="0" smtClean="0">
                <a:solidFill>
                  <a:srgbClr val="C00000"/>
                </a:solidFill>
              </a:rPr>
              <a:t>em viga:</a:t>
            </a:r>
            <a:endParaRPr lang="pt-BR" altLang="pt-BR" b="1" dirty="0">
              <a:solidFill>
                <a:srgbClr val="C0000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  <p:pic>
        <p:nvPicPr>
          <p:cNvPr id="43010" name="Picture 2" descr="http://www.tbsa.com.br/upload/products/4da4a11a80b7ea1c1d3ea6825544e00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" r="3881"/>
          <a:stretch/>
        </p:blipFill>
        <p:spPr bwMode="auto">
          <a:xfrm>
            <a:off x="1182079" y="1556792"/>
            <a:ext cx="6852024" cy="435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043695" y="5908630"/>
            <a:ext cx="712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0005CC"/>
                </a:solidFill>
              </a:rPr>
              <a:t>http://www.skyscrapercity.com/showthread.php?t=1516196&amp;page=46</a:t>
            </a:r>
          </a:p>
        </p:txBody>
      </p:sp>
    </p:spTree>
    <p:extLst>
      <p:ext uri="{BB962C8B-B14F-4D97-AF65-F5344CB8AC3E}">
        <p14:creationId xmlns:p14="http://schemas.microsoft.com/office/powerpoint/2010/main" val="231926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557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C00000"/>
                </a:solidFill>
              </a:rPr>
              <a:t>Outras normas aplicadas às pontes: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1800" b="1" dirty="0" smtClean="0">
              <a:solidFill>
                <a:srgbClr val="C00000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3100" b="1" dirty="0" smtClean="0">
                <a:solidFill>
                  <a:srgbClr val="0005CC"/>
                </a:solidFill>
              </a:rPr>
              <a:t>“</a:t>
            </a:r>
            <a:r>
              <a:rPr lang="pt-BR" altLang="pt-BR" sz="3100" b="1" i="1" dirty="0" smtClean="0">
                <a:solidFill>
                  <a:srgbClr val="0005CC"/>
                </a:solidFill>
              </a:rPr>
              <a:t>Nos </a:t>
            </a:r>
            <a:r>
              <a:rPr lang="pt-BR" altLang="pt-BR" sz="3100" b="1" i="1" dirty="0">
                <a:solidFill>
                  <a:srgbClr val="0005CC"/>
                </a:solidFill>
              </a:rPr>
              <a:t>casos de inexistência de Normas Brasileiras ou quando estas forem omissas, será permitida a utilização de </a:t>
            </a:r>
            <a:r>
              <a:rPr lang="pt-BR" altLang="pt-BR" sz="3100" b="1" i="1" u="sng" dirty="0">
                <a:solidFill>
                  <a:srgbClr val="0005CC"/>
                </a:solidFill>
              </a:rPr>
              <a:t>normas estrangeiras</a:t>
            </a:r>
            <a:r>
              <a:rPr lang="pt-BR" altLang="pt-BR" sz="3100" b="1" i="1" dirty="0">
                <a:solidFill>
                  <a:srgbClr val="0005CC"/>
                </a:solidFill>
              </a:rPr>
              <a:t>, mediante autorização, por escrito, do Departamento Nacional de Estradas de Rodagem. Em particular, para obras de concreto armado, convencional ou protendido, recomenda-se o CEB-FIP </a:t>
            </a:r>
            <a:r>
              <a:rPr lang="pt-BR" altLang="pt-BR" sz="3100" b="1" i="1" dirty="0" err="1">
                <a:solidFill>
                  <a:srgbClr val="0005CC"/>
                </a:solidFill>
              </a:rPr>
              <a:t>Model</a:t>
            </a:r>
            <a:r>
              <a:rPr lang="pt-BR" altLang="pt-BR" sz="3100" b="1" i="1" dirty="0">
                <a:solidFill>
                  <a:srgbClr val="0005CC"/>
                </a:solidFill>
              </a:rPr>
              <a:t> </a:t>
            </a:r>
            <a:r>
              <a:rPr lang="pt-BR" altLang="pt-BR" sz="3100" b="1" i="1" dirty="0" err="1">
                <a:solidFill>
                  <a:srgbClr val="0005CC"/>
                </a:solidFill>
              </a:rPr>
              <a:t>Code</a:t>
            </a:r>
            <a:r>
              <a:rPr lang="pt-BR" altLang="pt-BR" sz="3100" b="1" i="1" dirty="0">
                <a:solidFill>
                  <a:srgbClr val="0005CC"/>
                </a:solidFill>
              </a:rPr>
              <a:t> 1990 e, para pontes metálicas, Normas Americanas ou a DIN-1045, alemã</a:t>
            </a:r>
            <a:r>
              <a:rPr lang="pt-BR" altLang="pt-BR" sz="3100" b="1" dirty="0" smtClean="0">
                <a:solidFill>
                  <a:srgbClr val="0005CC"/>
                </a:solidFill>
              </a:rPr>
              <a:t>.” </a:t>
            </a:r>
            <a:r>
              <a:rPr lang="pt-BR" altLang="pt-BR" sz="3100" b="1" dirty="0" smtClean="0">
                <a:solidFill>
                  <a:srgbClr val="0070C0"/>
                </a:solidFill>
              </a:rPr>
              <a:t>(DNER,  IPR 698)</a:t>
            </a:r>
            <a:endParaRPr lang="pt-BR" altLang="pt-BR" sz="3100" b="1" dirty="0">
              <a:solidFill>
                <a:srgbClr val="0070C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</p:spTree>
    <p:extLst>
      <p:ext uri="{BB962C8B-B14F-4D97-AF65-F5344CB8AC3E}">
        <p14:creationId xmlns:p14="http://schemas.microsoft.com/office/powerpoint/2010/main" val="107107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59" y="836712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>
                <a:solidFill>
                  <a:srgbClr val="C00000"/>
                </a:solidFill>
              </a:rPr>
              <a:t>Ponte </a:t>
            </a:r>
            <a:r>
              <a:rPr lang="pt-BR" altLang="pt-BR" b="1" dirty="0" smtClean="0">
                <a:solidFill>
                  <a:srgbClr val="C00000"/>
                </a:solidFill>
              </a:rPr>
              <a:t>em viga:</a:t>
            </a:r>
            <a:endParaRPr lang="pt-BR" altLang="pt-BR" b="1" dirty="0">
              <a:solidFill>
                <a:srgbClr val="C0000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  <p:pic>
        <p:nvPicPr>
          <p:cNvPr id="41986" name="Picture 2" descr="http://www.tbsa.com.br/upload/products/7e05c833da7cdeb1b19a1bd32fa32ae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" r="18779"/>
          <a:stretch/>
        </p:blipFill>
        <p:spPr bwMode="auto">
          <a:xfrm>
            <a:off x="1605289" y="1421486"/>
            <a:ext cx="6005602" cy="441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935683" y="5836622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0005CC"/>
                </a:solidFill>
              </a:rPr>
              <a:t>http://www.skyscrapercity.com/showthread.php?t=1516196&amp;page=46</a:t>
            </a:r>
          </a:p>
        </p:txBody>
      </p:sp>
    </p:spTree>
    <p:extLst>
      <p:ext uri="{BB962C8B-B14F-4D97-AF65-F5344CB8AC3E}">
        <p14:creationId xmlns:p14="http://schemas.microsoft.com/office/powerpoint/2010/main" val="231926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59" y="692696"/>
            <a:ext cx="79930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Ponte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em viga:</a:t>
            </a:r>
            <a:endParaRPr lang="pt-BR" altLang="pt-BR" b="1" dirty="0">
              <a:solidFill>
                <a:srgbClr val="C0000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998" y="908720"/>
            <a:ext cx="5828114" cy="5093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971600" y="6093296"/>
            <a:ext cx="7056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0005CC"/>
                </a:solidFill>
              </a:rPr>
              <a:t>http://en.midasuser.com/training/tutorial_read.asp?idx=501&amp;pg=4&amp;so=&amp;sort=&amp;bid=6&amp;nCat=&amp;nCat2=127&amp;bType=&amp;totCount=28</a:t>
            </a:r>
          </a:p>
        </p:txBody>
      </p:sp>
    </p:spTree>
    <p:extLst>
      <p:ext uri="{BB962C8B-B14F-4D97-AF65-F5344CB8AC3E}">
        <p14:creationId xmlns:p14="http://schemas.microsoft.com/office/powerpoint/2010/main" val="228283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548680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>
                <a:solidFill>
                  <a:srgbClr val="C00000"/>
                </a:solidFill>
              </a:rPr>
              <a:t>Ponte </a:t>
            </a:r>
            <a:r>
              <a:rPr lang="pt-BR" altLang="pt-BR" b="1" dirty="0" smtClean="0">
                <a:solidFill>
                  <a:srgbClr val="C00000"/>
                </a:solidFill>
              </a:rPr>
              <a:t>em pórtico:</a:t>
            </a:r>
            <a:endParaRPr lang="pt-BR" altLang="pt-BR" b="1" dirty="0">
              <a:solidFill>
                <a:srgbClr val="C0000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  <p:pic>
        <p:nvPicPr>
          <p:cNvPr id="5" name="Picture 4" descr="http://2.bp.blogspot.com/-cNRR-qt8otQ/UuVB3n340tI/AAAAAAAAMqI/pxauAClDUzc/s1600/RIO+ARAGUARI+10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49"/>
          <a:stretch/>
        </p:blipFill>
        <p:spPr bwMode="auto">
          <a:xfrm>
            <a:off x="1293289" y="1240659"/>
            <a:ext cx="6629603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1562001" y="6098659"/>
            <a:ext cx="63073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http://photosdeviagens.blogspot.com.br/2014/01/rio-araguari.html</a:t>
            </a:r>
          </a:p>
        </p:txBody>
      </p:sp>
    </p:spTree>
    <p:extLst>
      <p:ext uri="{BB962C8B-B14F-4D97-AF65-F5344CB8AC3E}">
        <p14:creationId xmlns:p14="http://schemas.microsoft.com/office/powerpoint/2010/main" val="4629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548680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>
                <a:solidFill>
                  <a:srgbClr val="C00000"/>
                </a:solidFill>
              </a:rPr>
              <a:t>Ponte </a:t>
            </a:r>
            <a:r>
              <a:rPr lang="pt-BR" altLang="pt-BR" b="1" dirty="0" smtClean="0">
                <a:solidFill>
                  <a:srgbClr val="C00000"/>
                </a:solidFill>
              </a:rPr>
              <a:t>em pórtico:</a:t>
            </a:r>
            <a:endParaRPr lang="pt-BR" altLang="pt-BR" b="1" dirty="0">
              <a:solidFill>
                <a:srgbClr val="C0000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  <p:sp>
        <p:nvSpPr>
          <p:cNvPr id="7" name="Retângulo 6"/>
          <p:cNvSpPr/>
          <p:nvPr/>
        </p:nvSpPr>
        <p:spPr>
          <a:xfrm>
            <a:off x="755576" y="4805571"/>
            <a:ext cx="33843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solidFill>
                  <a:srgbClr val="0005CC"/>
                </a:solidFill>
              </a:rPr>
              <a:t>http://www.dourovalley.eu/Multimedia/6/52/DSC04476_1024x768.jpg</a:t>
            </a:r>
          </a:p>
        </p:txBody>
      </p:sp>
      <p:sp>
        <p:nvSpPr>
          <p:cNvPr id="3" name="Retângulo 2"/>
          <p:cNvSpPr/>
          <p:nvPr/>
        </p:nvSpPr>
        <p:spPr>
          <a:xfrm>
            <a:off x="3818294" y="628289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400" dirty="0">
                <a:solidFill>
                  <a:srgbClr val="0005CC"/>
                </a:solidFill>
              </a:rPr>
              <a:t>http://67.media.tumblr.com/0842a2fdaf74b1aed25159e921571547/tumblr_o3wzmw8BVO1ssauhoo1_1280.jpg</a:t>
            </a:r>
          </a:p>
        </p:txBody>
      </p:sp>
      <p:pic>
        <p:nvPicPr>
          <p:cNvPr id="7172" name="Picture 4" descr="Imagem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7" b="14495"/>
          <a:stretch/>
        </p:blipFill>
        <p:spPr bwMode="auto">
          <a:xfrm>
            <a:off x="605630" y="1133455"/>
            <a:ext cx="4830466" cy="352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Resultado de imagem para ponte são joão portug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621" y="3645024"/>
            <a:ext cx="3969554" cy="264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66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548680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>
                <a:solidFill>
                  <a:srgbClr val="C00000"/>
                </a:solidFill>
              </a:rPr>
              <a:t>Ponte </a:t>
            </a:r>
            <a:r>
              <a:rPr lang="pt-BR" altLang="pt-BR" b="1" dirty="0" smtClean="0">
                <a:solidFill>
                  <a:srgbClr val="C00000"/>
                </a:solidFill>
              </a:rPr>
              <a:t>em pórtico:</a:t>
            </a:r>
            <a:endParaRPr lang="pt-BR" altLang="pt-BR" b="1" dirty="0">
              <a:solidFill>
                <a:srgbClr val="C0000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  <p:sp>
        <p:nvSpPr>
          <p:cNvPr id="3" name="Retângulo 2"/>
          <p:cNvSpPr/>
          <p:nvPr/>
        </p:nvSpPr>
        <p:spPr>
          <a:xfrm>
            <a:off x="2322091" y="5978691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400" dirty="0">
                <a:solidFill>
                  <a:srgbClr val="0005CC"/>
                </a:solidFill>
              </a:rPr>
              <a:t>http://cdn.olhares.pt/client/files/foto/big/324/3246841.jpg</a:t>
            </a:r>
          </a:p>
        </p:txBody>
      </p:sp>
      <p:pic>
        <p:nvPicPr>
          <p:cNvPr id="7174" name="Picture 6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216" y="1196752"/>
            <a:ext cx="71437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21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85</a:t>
            </a:fld>
            <a:endParaRPr lang="en-US" dirty="0"/>
          </a:p>
        </p:txBody>
      </p:sp>
      <p:pic>
        <p:nvPicPr>
          <p:cNvPr id="10242" name="Picture 2" descr="http://photos1.blogger.com/blogger/6741/2230/1600/ponte%20da%20Arrabi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284" y="1700808"/>
            <a:ext cx="6556715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698369" y="6234462"/>
            <a:ext cx="3819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dirty="0">
                <a:solidFill>
                  <a:srgbClr val="0005CC"/>
                </a:solidFill>
              </a:rPr>
              <a:t>http://magda-kendik.blogspot.com.br/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>
                <a:solidFill>
                  <a:srgbClr val="C00000"/>
                </a:solidFill>
              </a:rPr>
              <a:t>Ponte </a:t>
            </a:r>
            <a:r>
              <a:rPr lang="pt-BR" altLang="pt-BR" b="1" dirty="0" smtClean="0">
                <a:solidFill>
                  <a:srgbClr val="C00000"/>
                </a:solidFill>
              </a:rPr>
              <a:t>em arco:</a:t>
            </a:r>
            <a:endParaRPr lang="pt-BR" altLang="pt-BR" b="1" dirty="0">
              <a:solidFill>
                <a:srgbClr val="C00000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</p:spTree>
    <p:extLst>
      <p:ext uri="{BB962C8B-B14F-4D97-AF65-F5344CB8AC3E}">
        <p14:creationId xmlns:p14="http://schemas.microsoft.com/office/powerpoint/2010/main" val="336057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86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594470" y="6165304"/>
            <a:ext cx="77768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solidFill>
                  <a:srgbClr val="0005CC"/>
                </a:solidFill>
              </a:rPr>
              <a:t>http://4.bp.blogspot.com/-6psZ6E0ks6w/UD3sd5GJv6I/AAAAAAAAhVs/MpobiLU7Nak/s1600/Ponte-do-Infante-Porto.jpg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>
                <a:solidFill>
                  <a:srgbClr val="C00000"/>
                </a:solidFill>
              </a:rPr>
              <a:t>Ponte </a:t>
            </a:r>
            <a:r>
              <a:rPr lang="pt-BR" altLang="pt-BR" b="1" dirty="0" smtClean="0">
                <a:solidFill>
                  <a:srgbClr val="C00000"/>
                </a:solidFill>
              </a:rPr>
              <a:t>em arco:</a:t>
            </a:r>
            <a:endParaRPr lang="pt-BR" altLang="pt-BR" b="1" dirty="0">
              <a:solidFill>
                <a:srgbClr val="C00000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  <p:pic>
        <p:nvPicPr>
          <p:cNvPr id="8194" name="Picture 2" descr="Resultado de imagem para ponte do infante portuga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3"/>
          <a:stretch/>
        </p:blipFill>
        <p:spPr bwMode="auto">
          <a:xfrm>
            <a:off x="1335213" y="1493495"/>
            <a:ext cx="6295377" cy="4527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7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87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>
                <a:solidFill>
                  <a:srgbClr val="C00000"/>
                </a:solidFill>
              </a:rPr>
              <a:t>Ponte </a:t>
            </a:r>
            <a:r>
              <a:rPr lang="pt-BR" altLang="pt-BR" b="1" dirty="0" smtClean="0">
                <a:solidFill>
                  <a:srgbClr val="C00000"/>
                </a:solidFill>
              </a:rPr>
              <a:t>em arco:</a:t>
            </a:r>
            <a:endParaRPr lang="pt-BR" altLang="pt-BR" b="1" dirty="0">
              <a:solidFill>
                <a:srgbClr val="C00000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  <p:pic>
        <p:nvPicPr>
          <p:cNvPr id="8" name="Picture 2" descr="C:\Users\Paulo\Disciplinas\Pontes\Aulas\Fotos\Ponte Rio das Antas\20171031_1441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46" y="1772816"/>
            <a:ext cx="7596336" cy="427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2037258" y="6093296"/>
            <a:ext cx="53165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 smtClean="0">
                <a:solidFill>
                  <a:srgbClr val="0005CC"/>
                </a:solidFill>
              </a:rPr>
              <a:t>Fotografia do Autor</a:t>
            </a:r>
            <a:endParaRPr lang="pt-BR" sz="1600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34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88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>
                <a:solidFill>
                  <a:srgbClr val="C00000"/>
                </a:solidFill>
              </a:rPr>
              <a:t>Ponte </a:t>
            </a:r>
            <a:r>
              <a:rPr lang="pt-BR" altLang="pt-BR" b="1" dirty="0" smtClean="0">
                <a:solidFill>
                  <a:srgbClr val="C00000"/>
                </a:solidFill>
              </a:rPr>
              <a:t>em arco:</a:t>
            </a:r>
            <a:endParaRPr lang="pt-BR" altLang="pt-BR" b="1" dirty="0">
              <a:solidFill>
                <a:srgbClr val="C00000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  <p:pic>
        <p:nvPicPr>
          <p:cNvPr id="11" name="Picture 2" descr="Ponte da Amizade? by www.irregular.com.b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05" y="1375576"/>
            <a:ext cx="6552728" cy="493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/>
          <p:cNvSpPr/>
          <p:nvPr/>
        </p:nvSpPr>
        <p:spPr>
          <a:xfrm>
            <a:off x="2672321" y="6381328"/>
            <a:ext cx="40866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http://py.worldmapz.com/photo/4119_de.htm</a:t>
            </a:r>
          </a:p>
        </p:txBody>
      </p:sp>
    </p:spTree>
    <p:extLst>
      <p:ext uri="{BB962C8B-B14F-4D97-AF65-F5344CB8AC3E}">
        <p14:creationId xmlns:p14="http://schemas.microsoft.com/office/powerpoint/2010/main" val="202705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11560" y="649563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>
                <a:solidFill>
                  <a:srgbClr val="C00000"/>
                </a:solidFill>
              </a:rPr>
              <a:t>Ponte </a:t>
            </a:r>
            <a:r>
              <a:rPr lang="pt-BR" altLang="pt-BR" b="1" dirty="0" smtClean="0">
                <a:solidFill>
                  <a:srgbClr val="C00000"/>
                </a:solidFill>
              </a:rPr>
              <a:t>pênsil:</a:t>
            </a:r>
            <a:endParaRPr lang="pt-BR" altLang="pt-BR" b="1" dirty="0" smtClean="0">
              <a:solidFill>
                <a:srgbClr val="0005CC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322091" y="616280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https://pt.wikipedia.org/wiki/Ponte_Golden_Gate#/media/File:GoldenGateBridge-001.jpg</a:t>
            </a:r>
          </a:p>
        </p:txBody>
      </p:sp>
      <p:pic>
        <p:nvPicPr>
          <p:cNvPr id="5124" name="Picture 4" descr="https://upload.wikimedia.org/wikipedia/commons/thumb/0/0c/GoldenGateBridge-001.jpg/1280px-GoldenGateBridge-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442" y="1336331"/>
            <a:ext cx="6435297" cy="482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75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589506" y="836712"/>
            <a:ext cx="7993062" cy="510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3600" b="1" dirty="0" smtClean="0">
                <a:solidFill>
                  <a:srgbClr val="C00000"/>
                </a:solidFill>
              </a:rPr>
              <a:t>Ponte: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1800" b="1" dirty="0" smtClean="0">
              <a:solidFill>
                <a:srgbClr val="C00000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i="1" dirty="0" smtClean="0">
                <a:solidFill>
                  <a:srgbClr val="1F771F"/>
                </a:solidFill>
              </a:rPr>
              <a:t>- obra destinada a permitir a transposição de obstáculos (rios, vales, vias, etc.) à </a:t>
            </a:r>
            <a:r>
              <a:rPr lang="pt-BR" altLang="pt-BR" b="1" i="1" dirty="0" err="1" smtClean="0">
                <a:solidFill>
                  <a:srgbClr val="1F771F"/>
                </a:solidFill>
              </a:rPr>
              <a:t>continui-dade</a:t>
            </a:r>
            <a:r>
              <a:rPr lang="pt-BR" altLang="pt-BR" b="1" i="1" dirty="0" smtClean="0">
                <a:solidFill>
                  <a:srgbClr val="1F771F"/>
                </a:solidFill>
              </a:rPr>
              <a:t> de uma via de comunicação qualquer. </a:t>
            </a:r>
            <a:r>
              <a:rPr lang="pt-BR" altLang="pt-BR" b="1" dirty="0" smtClean="0">
                <a:solidFill>
                  <a:srgbClr val="0005CC"/>
                </a:solidFill>
              </a:rPr>
              <a:t>(MARCHETTI)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1800" b="1" dirty="0" smtClean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i="1" dirty="0" smtClean="0">
                <a:solidFill>
                  <a:srgbClr val="7030A0"/>
                </a:solidFill>
              </a:rPr>
              <a:t>- obra </a:t>
            </a:r>
            <a:r>
              <a:rPr lang="pt-BR" altLang="pt-BR" b="1" i="1" dirty="0">
                <a:solidFill>
                  <a:srgbClr val="7030A0"/>
                </a:solidFill>
              </a:rPr>
              <a:t>destinada </a:t>
            </a:r>
            <a:r>
              <a:rPr lang="pt-BR" altLang="pt-BR" b="1" i="1" dirty="0" smtClean="0">
                <a:solidFill>
                  <a:srgbClr val="7030A0"/>
                </a:solidFill>
              </a:rPr>
              <a:t>à </a:t>
            </a:r>
            <a:r>
              <a:rPr lang="pt-BR" altLang="pt-BR" b="1" i="1" dirty="0">
                <a:solidFill>
                  <a:srgbClr val="7030A0"/>
                </a:solidFill>
              </a:rPr>
              <a:t>transposição de obstáculos </a:t>
            </a:r>
            <a:r>
              <a:rPr lang="pt-BR" altLang="pt-BR" b="1" i="1" dirty="0" smtClean="0">
                <a:solidFill>
                  <a:srgbClr val="7030A0"/>
                </a:solidFill>
              </a:rPr>
              <a:t>à </a:t>
            </a:r>
            <a:r>
              <a:rPr lang="pt-BR" altLang="pt-BR" b="1" i="1" dirty="0">
                <a:solidFill>
                  <a:srgbClr val="7030A0"/>
                </a:solidFill>
              </a:rPr>
              <a:t>continuidade </a:t>
            </a:r>
            <a:r>
              <a:rPr lang="pt-BR" altLang="pt-BR" b="1" i="1" dirty="0" smtClean="0">
                <a:solidFill>
                  <a:srgbClr val="7030A0"/>
                </a:solidFill>
              </a:rPr>
              <a:t>do leito normal de </a:t>
            </a:r>
            <a:r>
              <a:rPr lang="pt-BR" altLang="pt-BR" b="1" i="1" dirty="0">
                <a:solidFill>
                  <a:srgbClr val="7030A0"/>
                </a:solidFill>
              </a:rPr>
              <a:t>uma </a:t>
            </a:r>
            <a:r>
              <a:rPr lang="pt-BR" altLang="pt-BR" b="1" i="1" dirty="0" smtClean="0">
                <a:solidFill>
                  <a:srgbClr val="7030A0"/>
                </a:solidFill>
              </a:rPr>
              <a:t>via, tais como rios</a:t>
            </a:r>
            <a:r>
              <a:rPr lang="pt-BR" altLang="pt-BR" b="1" i="1" dirty="0">
                <a:solidFill>
                  <a:srgbClr val="7030A0"/>
                </a:solidFill>
              </a:rPr>
              <a:t>, </a:t>
            </a:r>
            <a:r>
              <a:rPr lang="pt-BR" altLang="pt-BR" b="1" i="1" dirty="0" smtClean="0">
                <a:solidFill>
                  <a:srgbClr val="7030A0"/>
                </a:solidFill>
              </a:rPr>
              <a:t>braços de mar, vales </a:t>
            </a:r>
            <a:r>
              <a:rPr lang="pt-BR" altLang="pt-BR" b="1" i="1" dirty="0" err="1" smtClean="0">
                <a:solidFill>
                  <a:srgbClr val="7030A0"/>
                </a:solidFill>
              </a:rPr>
              <a:t>profun-dos</a:t>
            </a:r>
            <a:r>
              <a:rPr lang="pt-BR" altLang="pt-BR" b="1" i="1" dirty="0" smtClean="0">
                <a:solidFill>
                  <a:srgbClr val="7030A0"/>
                </a:solidFill>
              </a:rPr>
              <a:t>, outras </a:t>
            </a:r>
            <a:r>
              <a:rPr lang="pt-BR" altLang="pt-BR" b="1" i="1" dirty="0">
                <a:solidFill>
                  <a:srgbClr val="7030A0"/>
                </a:solidFill>
              </a:rPr>
              <a:t>vias, etc</a:t>
            </a:r>
            <a:r>
              <a:rPr lang="pt-BR" altLang="pt-BR" b="1" i="1" dirty="0" smtClean="0">
                <a:solidFill>
                  <a:srgbClr val="7030A0"/>
                </a:solidFill>
              </a:rPr>
              <a:t>. </a:t>
            </a:r>
            <a:r>
              <a:rPr lang="pt-BR" altLang="pt-BR" b="1" dirty="0" smtClean="0">
                <a:solidFill>
                  <a:srgbClr val="0005CC"/>
                </a:solidFill>
              </a:rPr>
              <a:t>(PFEIL)</a:t>
            </a:r>
            <a:endParaRPr lang="pt-BR" altLang="pt-BR" b="1" dirty="0">
              <a:solidFill>
                <a:srgbClr val="0005CC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</p:spTree>
    <p:extLst>
      <p:ext uri="{BB962C8B-B14F-4D97-AF65-F5344CB8AC3E}">
        <p14:creationId xmlns:p14="http://schemas.microsoft.com/office/powerpoint/2010/main" val="228150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11559" y="692696"/>
            <a:ext cx="79930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>
                <a:solidFill>
                  <a:srgbClr val="C00000"/>
                </a:solidFill>
              </a:rPr>
              <a:t>Ponte </a:t>
            </a:r>
            <a:r>
              <a:rPr lang="pt-BR" altLang="pt-BR" b="1" dirty="0" smtClean="0">
                <a:solidFill>
                  <a:srgbClr val="C00000"/>
                </a:solidFill>
              </a:rPr>
              <a:t>pênsil: </a:t>
            </a:r>
            <a:r>
              <a:rPr lang="pt-BR" b="1" dirty="0" err="1">
                <a:solidFill>
                  <a:srgbClr val="0005CC"/>
                </a:solidFill>
              </a:rPr>
              <a:t>Akashi-Kaikyo</a:t>
            </a:r>
            <a:endParaRPr lang="pt-BR" altLang="pt-BR" b="1" dirty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000" dirty="0" smtClean="0">
                <a:solidFill>
                  <a:srgbClr val="C00000"/>
                </a:solidFill>
                <a:hlinkClick r:id="rId2"/>
              </a:rPr>
              <a:t>http</a:t>
            </a:r>
            <a:r>
              <a:rPr lang="pt-BR" altLang="pt-BR" sz="2000" dirty="0">
                <a:solidFill>
                  <a:srgbClr val="C00000"/>
                </a:solidFill>
                <a:hlinkClick r:id="rId2"/>
              </a:rPr>
              <a:t>://</a:t>
            </a:r>
            <a:r>
              <a:rPr lang="pt-BR" altLang="pt-BR" sz="2000" dirty="0" smtClean="0">
                <a:solidFill>
                  <a:srgbClr val="C00000"/>
                </a:solidFill>
                <a:hlinkClick r:id="rId2"/>
              </a:rPr>
              <a:t>gigantesdomundo.blogspot.com.br/2011/10/as-10-maiores-pontes-suspensas-do-mundo.html</a:t>
            </a:r>
            <a:endParaRPr lang="pt-BR" altLang="pt-BR" sz="2000" dirty="0" smtClean="0">
              <a:solidFill>
                <a:srgbClr val="C00000"/>
              </a:solidFill>
            </a:endParaRPr>
          </a:p>
        </p:txBody>
      </p:sp>
      <p:pic>
        <p:nvPicPr>
          <p:cNvPr id="21506" name="Picture 2" descr="https://upload.wikimedia.org/wikipedia/commons/1/12/Akashi_Kaikyo_Ohashi_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726" y="1988840"/>
            <a:ext cx="6822729" cy="42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863588" y="6253046"/>
            <a:ext cx="74890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0005CC"/>
                </a:solidFill>
              </a:rPr>
              <a:t>https://commons.wikimedia.org/wiki/File:Akashi_Kaikyo_Ohashi_01.jpg</a:t>
            </a:r>
          </a:p>
        </p:txBody>
      </p:sp>
    </p:spTree>
    <p:extLst>
      <p:ext uri="{BB962C8B-B14F-4D97-AF65-F5344CB8AC3E}">
        <p14:creationId xmlns:p14="http://schemas.microsoft.com/office/powerpoint/2010/main" val="165539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91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>
                <a:solidFill>
                  <a:srgbClr val="C00000"/>
                </a:solidFill>
              </a:rPr>
              <a:t>Ponte </a:t>
            </a:r>
            <a:r>
              <a:rPr lang="pt-BR" altLang="pt-BR" b="1" dirty="0" smtClean="0">
                <a:solidFill>
                  <a:srgbClr val="C00000"/>
                </a:solidFill>
              </a:rPr>
              <a:t>pênsil: </a:t>
            </a:r>
            <a:r>
              <a:rPr lang="pt-BR" b="1" dirty="0" err="1" smtClean="0">
                <a:solidFill>
                  <a:srgbClr val="0005CC"/>
                </a:solidFill>
              </a:rPr>
              <a:t>Akashi-Kaikyo</a:t>
            </a:r>
            <a:endParaRPr lang="pt-BR" altLang="pt-BR" b="1" dirty="0" smtClean="0">
              <a:solidFill>
                <a:srgbClr val="0005CC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59662" y="5982402"/>
            <a:ext cx="84968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0005CC"/>
                </a:solidFill>
              </a:rPr>
              <a:t>https://commons.wikimedia.org/wiki/Akashi-Kaikyo_Bridge#/media/File:Akashi_Bridge.JPG</a:t>
            </a:r>
          </a:p>
        </p:txBody>
      </p:sp>
      <p:pic>
        <p:nvPicPr>
          <p:cNvPr id="1028" name="Picture 4" descr="https://upload.wikimedia.org/wikipedia/commons/thumb/f/f1/Akashi_Bridge.JPG/1280px-Akashi_Bridg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3" r="5106"/>
          <a:stretch/>
        </p:blipFill>
        <p:spPr bwMode="auto">
          <a:xfrm>
            <a:off x="824591" y="1309736"/>
            <a:ext cx="7567000" cy="467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21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>
                <a:solidFill>
                  <a:srgbClr val="C00000"/>
                </a:solidFill>
              </a:rPr>
              <a:t>Ponte </a:t>
            </a:r>
            <a:r>
              <a:rPr lang="pt-BR" altLang="pt-BR" b="1" dirty="0" smtClean="0">
                <a:solidFill>
                  <a:srgbClr val="C00000"/>
                </a:solidFill>
              </a:rPr>
              <a:t>pênsil: </a:t>
            </a:r>
            <a:r>
              <a:rPr lang="pt-BR" b="1" dirty="0" err="1" smtClean="0">
                <a:solidFill>
                  <a:srgbClr val="0005CC"/>
                </a:solidFill>
              </a:rPr>
              <a:t>Akashi-Kaikyo</a:t>
            </a:r>
            <a:endParaRPr lang="pt-BR" altLang="pt-BR" b="1" dirty="0" smtClean="0">
              <a:solidFill>
                <a:srgbClr val="0005CC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84322" y="6112909"/>
            <a:ext cx="84968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0005CC"/>
                </a:solidFill>
              </a:rPr>
              <a:t>https://commons.wikimedia.org/wiki/Akashi-Kaikyo_Bridge#/media/File:TopOfPearlBridge02.jpg</a:t>
            </a:r>
          </a:p>
        </p:txBody>
      </p:sp>
      <p:pic>
        <p:nvPicPr>
          <p:cNvPr id="1026" name="Picture 2" descr="https://upload.wikimedia.org/wikipedia/commons/thumb/f/fd/TopOfPearlBridge02.jpg/1280px-TopOfPearlBridge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2"/>
          <a:stretch/>
        </p:blipFill>
        <p:spPr bwMode="auto">
          <a:xfrm>
            <a:off x="1274592" y="1322495"/>
            <a:ext cx="6666997" cy="477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14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12876" y="620937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>
                <a:solidFill>
                  <a:srgbClr val="C00000"/>
                </a:solidFill>
              </a:rPr>
              <a:t>Ponte </a:t>
            </a:r>
            <a:r>
              <a:rPr lang="pt-BR" altLang="pt-BR" b="1" dirty="0" smtClean="0">
                <a:solidFill>
                  <a:srgbClr val="C00000"/>
                </a:solidFill>
              </a:rPr>
              <a:t>pênsil: </a:t>
            </a:r>
            <a:r>
              <a:rPr lang="pt-BR" b="1" dirty="0" err="1" smtClean="0">
                <a:solidFill>
                  <a:srgbClr val="0005CC"/>
                </a:solidFill>
              </a:rPr>
              <a:t>Akashi-Kaikyo</a:t>
            </a:r>
            <a:endParaRPr lang="pt-BR" altLang="pt-BR" b="1" dirty="0" smtClean="0">
              <a:solidFill>
                <a:srgbClr val="0005CC"/>
              </a:solidFill>
            </a:endParaRPr>
          </a:p>
        </p:txBody>
      </p:sp>
      <p:pic>
        <p:nvPicPr>
          <p:cNvPr id="52228" name="Picture 4" descr="File:Maiko Marine Promenade 201206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83" y="1340768"/>
            <a:ext cx="7012016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467631" y="6061220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0005CC"/>
                </a:solidFill>
              </a:rPr>
              <a:t>https://commons.wikimedia.org/wiki/File:Maiko_Marine_Promenade_201206-6.jpg</a:t>
            </a:r>
          </a:p>
        </p:txBody>
      </p:sp>
    </p:spTree>
    <p:extLst>
      <p:ext uri="{BB962C8B-B14F-4D97-AF65-F5344CB8AC3E}">
        <p14:creationId xmlns:p14="http://schemas.microsoft.com/office/powerpoint/2010/main" val="298310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>
                <a:solidFill>
                  <a:srgbClr val="C00000"/>
                </a:solidFill>
              </a:rPr>
              <a:t>Ponte </a:t>
            </a:r>
            <a:r>
              <a:rPr lang="pt-BR" altLang="pt-BR" b="1" dirty="0" smtClean="0">
                <a:solidFill>
                  <a:srgbClr val="C00000"/>
                </a:solidFill>
              </a:rPr>
              <a:t>pênsil:</a:t>
            </a:r>
            <a:endParaRPr lang="pt-BR" altLang="pt-BR" b="1" dirty="0" smtClean="0">
              <a:solidFill>
                <a:srgbClr val="0005CC"/>
              </a:solidFill>
            </a:endParaRPr>
          </a:p>
        </p:txBody>
      </p:sp>
      <p:pic>
        <p:nvPicPr>
          <p:cNvPr id="522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3" r="3770" b="13237"/>
          <a:stretch/>
        </p:blipFill>
        <p:spPr bwMode="auto">
          <a:xfrm>
            <a:off x="665312" y="1493495"/>
            <a:ext cx="5959224" cy="2829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665312" y="4334115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400" dirty="0">
                <a:solidFill>
                  <a:srgbClr val="0005CC"/>
                </a:solidFill>
              </a:rPr>
              <a:t>http://</a:t>
            </a:r>
            <a:r>
              <a:rPr lang="pt-BR" sz="1400" dirty="0" smtClean="0">
                <a:solidFill>
                  <a:srgbClr val="0005CC"/>
                </a:solidFill>
              </a:rPr>
              <a:t>www.tribunadeouro.com</a:t>
            </a:r>
            <a:endParaRPr lang="pt-BR" sz="1400" dirty="0">
              <a:solidFill>
                <a:srgbClr val="0005CC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172233" y="5973974"/>
            <a:ext cx="40324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solidFill>
                  <a:srgbClr val="0005CC"/>
                </a:solidFill>
              </a:rPr>
              <a:t>http://guiadolitoral.uol.com.br/fotosdepraia-saovicente-sp-3597.html</a:t>
            </a:r>
          </a:p>
        </p:txBody>
      </p:sp>
      <p:pic>
        <p:nvPicPr>
          <p:cNvPr id="9" name="Picture 2" descr="são vicen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99259"/>
            <a:ext cx="3755908" cy="281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26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>
                <a:solidFill>
                  <a:srgbClr val="C00000"/>
                </a:solidFill>
              </a:rPr>
              <a:t>Ponte </a:t>
            </a:r>
            <a:r>
              <a:rPr lang="pt-BR" altLang="pt-BR" b="1" dirty="0" err="1" smtClean="0">
                <a:solidFill>
                  <a:srgbClr val="C00000"/>
                </a:solidFill>
              </a:rPr>
              <a:t>estaiada</a:t>
            </a:r>
            <a:r>
              <a:rPr lang="pt-BR" altLang="pt-BR" b="1" dirty="0" smtClean="0">
                <a:solidFill>
                  <a:srgbClr val="C00000"/>
                </a:solidFill>
              </a:rPr>
              <a:t>:</a:t>
            </a:r>
            <a:endParaRPr lang="pt-BR" altLang="pt-BR" b="1" dirty="0" smtClean="0">
              <a:solidFill>
                <a:srgbClr val="0005CC"/>
              </a:solidFill>
            </a:endParaRPr>
          </a:p>
        </p:txBody>
      </p:sp>
      <p:pic>
        <p:nvPicPr>
          <p:cNvPr id="53250" name="Picture 2" descr="http://4.bp.blogspot.com/-tP6tex5_6hA/UOljqCJ2tXI/AAAAAAAAdC0/zPAwT8J2E4o/s1600/459592_425761684109618_1405226891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776170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188155" y="5157192"/>
            <a:ext cx="5040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0005CC"/>
                </a:solidFill>
              </a:rPr>
              <a:t>http://sergipeemfotos.blogspot.com.br/2013/01/ponte-construtor-joao-alves-aracaju.html</a:t>
            </a:r>
          </a:p>
        </p:txBody>
      </p:sp>
    </p:spTree>
    <p:extLst>
      <p:ext uri="{BB962C8B-B14F-4D97-AF65-F5344CB8AC3E}">
        <p14:creationId xmlns:p14="http://schemas.microsoft.com/office/powerpoint/2010/main" val="39522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  <p:pic>
        <p:nvPicPr>
          <p:cNvPr id="1026" name="Picture 2" descr="http://4.bp.blogspot.com/-4cfK3NRaArI/TnjvqwkF4pI/AAAAAAAAgqE/PaaUk3rUoCA/s640/worlds-tallest-bridge-millau-viaduct-france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018" y="1400248"/>
            <a:ext cx="6926145" cy="462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2322091" y="616530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http://curiososnomundo.blogspot.com.br/2012/04/ponte-mais-alta-do-mundo.html</a:t>
            </a: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>
                <a:solidFill>
                  <a:srgbClr val="C00000"/>
                </a:solidFill>
              </a:rPr>
              <a:t>Ponte </a:t>
            </a:r>
            <a:r>
              <a:rPr lang="pt-BR" altLang="pt-BR" b="1" dirty="0" err="1" smtClean="0">
                <a:solidFill>
                  <a:srgbClr val="C00000"/>
                </a:solidFill>
              </a:rPr>
              <a:t>estaiada</a:t>
            </a:r>
            <a:r>
              <a:rPr lang="pt-BR" altLang="pt-BR" b="1" dirty="0" smtClean="0">
                <a:solidFill>
                  <a:srgbClr val="C00000"/>
                </a:solidFill>
              </a:rPr>
              <a:t>:</a:t>
            </a:r>
            <a:endParaRPr lang="pt-BR" altLang="pt-B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3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  <p:pic>
        <p:nvPicPr>
          <p:cNvPr id="2050" name="Picture 2" descr="http://www.terra.com.br/turismo/infograficos/pontes-assustadoras/img/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161576"/>
            <a:ext cx="5444547" cy="326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1.bp.blogspot.com/_zNEWYa3f7Pw/TUn109aOmXI/AAAAAAAAADw/vXL7jQuf2eE/s640/viaduto+de+millau+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93" y="1256622"/>
            <a:ext cx="4162888" cy="312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970893" y="1628800"/>
            <a:ext cx="38935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0005CC"/>
                </a:solidFill>
              </a:rPr>
              <a:t>http://curiososnomundo.blogspot.com.br/2012/04/ponte-mais-alta-do-mundo.html</a:t>
            </a: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617081" y="620688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>
                <a:solidFill>
                  <a:srgbClr val="C00000"/>
                </a:solidFill>
              </a:rPr>
              <a:t>Ponte </a:t>
            </a:r>
            <a:r>
              <a:rPr lang="pt-BR" altLang="pt-BR" b="1" dirty="0" smtClean="0">
                <a:solidFill>
                  <a:srgbClr val="C00000"/>
                </a:solidFill>
              </a:rPr>
              <a:t>estaiada:</a:t>
            </a:r>
            <a:endParaRPr lang="pt-BR" altLang="pt-B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46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i372.photobucket.com/albums/oo161/killjoybr/pont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868" y="1484784"/>
            <a:ext cx="6048672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98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  <p:sp>
        <p:nvSpPr>
          <p:cNvPr id="7" name="Retângulo 6"/>
          <p:cNvSpPr/>
          <p:nvPr/>
        </p:nvSpPr>
        <p:spPr>
          <a:xfrm>
            <a:off x="2479204" y="621166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http://curiososnomundo.blogspot.com.br/2012/04/ponte-mais-alta-do-mundo.html</a:t>
            </a: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>
                <a:solidFill>
                  <a:srgbClr val="C00000"/>
                </a:solidFill>
              </a:rPr>
              <a:t>Ponte </a:t>
            </a:r>
            <a:r>
              <a:rPr lang="pt-BR" altLang="pt-BR" b="1" dirty="0" err="1" smtClean="0">
                <a:solidFill>
                  <a:srgbClr val="C00000"/>
                </a:solidFill>
              </a:rPr>
              <a:t>estaiada</a:t>
            </a:r>
            <a:r>
              <a:rPr lang="pt-BR" altLang="pt-BR" b="1" dirty="0" smtClean="0">
                <a:solidFill>
                  <a:srgbClr val="C00000"/>
                </a:solidFill>
              </a:rPr>
              <a:t>:</a:t>
            </a:r>
            <a:endParaRPr lang="pt-BR" altLang="pt-B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47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/>
              <a:t>DEFINIÇÕES</a:t>
            </a:r>
          </a:p>
        </p:txBody>
      </p:sp>
      <p:pic>
        <p:nvPicPr>
          <p:cNvPr id="22530" name="Picture 2" descr="http://teleseries.com.br/wp-content/uploads/2014/04/FOTO-0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708" y="1510105"/>
            <a:ext cx="6894766" cy="459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043695" y="6114782"/>
            <a:ext cx="71287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http://teleseries.com.br/wp-content/uploads/2014/04/FOTO-061.jpg</a:t>
            </a: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>
                <a:solidFill>
                  <a:srgbClr val="C00000"/>
                </a:solidFill>
              </a:rPr>
              <a:t>Ponte </a:t>
            </a:r>
            <a:r>
              <a:rPr lang="pt-BR" altLang="pt-BR" b="1" dirty="0" err="1" smtClean="0">
                <a:solidFill>
                  <a:srgbClr val="C00000"/>
                </a:solidFill>
              </a:rPr>
              <a:t>estaiada</a:t>
            </a:r>
            <a:r>
              <a:rPr lang="pt-BR" altLang="pt-BR" b="1" dirty="0" smtClean="0">
                <a:solidFill>
                  <a:srgbClr val="C00000"/>
                </a:solidFill>
              </a:rPr>
              <a:t>:</a:t>
            </a:r>
            <a:endParaRPr lang="pt-BR" altLang="pt-B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87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21498</TotalTime>
  <Words>5044</Words>
  <Application>Microsoft Office PowerPoint</Application>
  <PresentationFormat>Apresentação na tela (4:3)</PresentationFormat>
  <Paragraphs>989</Paragraphs>
  <Slides>200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200</vt:i4>
      </vt:variant>
    </vt:vector>
  </HeadingPairs>
  <TitlesOfParts>
    <vt:vector size="201" baseType="lpstr">
      <vt:lpstr>Office Theme</vt:lpstr>
      <vt:lpstr>Apresentação do PowerPoint</vt:lpstr>
      <vt:lpstr>FONTES PRINCIPAIS:</vt:lpstr>
      <vt:lpstr>FONTES PRINCIPAIS:</vt:lpstr>
      <vt:lpstr>OUTRAS FONTES:</vt:lpstr>
      <vt:lpstr>DEFINIÇÕES</vt:lpstr>
      <vt:lpstr>DEFINIÇÕES</vt:lpstr>
      <vt:lpstr>DEFINIÇÕES</vt:lpstr>
      <vt:lpstr>DEFINIÇÕES</vt:lpstr>
      <vt:lpstr>DEFINIÇÕES</vt:lpstr>
      <vt:lpstr>DEFINIÇÕES</vt:lpstr>
      <vt:lpstr>DEFINIÇÕES</vt:lpstr>
      <vt:lpstr>DEFINIÇÕES</vt:lpstr>
      <vt:lpstr>DEFINIÇÕES</vt:lpstr>
      <vt:lpstr>DEFINIÇÕES</vt:lpstr>
      <vt:lpstr>DEFINIÇÕES</vt:lpstr>
      <vt:lpstr>DEFINIÇÕES</vt:lpstr>
      <vt:lpstr>DEFINIÇÕES</vt:lpstr>
      <vt:lpstr>DEFINIÇÕES</vt:lpstr>
      <vt:lpstr>DEFINIÇÕES</vt:lpstr>
      <vt:lpstr>DEFINIÇÕES</vt:lpstr>
      <vt:lpstr>DEFINIÇÕES</vt:lpstr>
      <vt:lpstr>DEFINIÇÕES</vt:lpstr>
      <vt:lpstr>DEFINIÇÕES</vt:lpstr>
      <vt:lpstr>DEFINIÇÕES</vt:lpstr>
      <vt:lpstr>DEFINIÇÕES</vt:lpstr>
      <vt:lpstr>DEFINIÇÕES</vt:lpstr>
      <vt:lpstr>DEFINIÇÕES</vt:lpstr>
      <vt:lpstr>DEFINIÇÕES</vt:lpstr>
      <vt:lpstr>DEFINIÇÕES</vt:lpstr>
      <vt:lpstr>DEFINIÇÕES</vt:lpstr>
      <vt:lpstr>DEFINIÇÕES</vt:lpstr>
      <vt:lpstr>DEFINIÇÕES</vt:lpstr>
      <vt:lpstr>DEFINIÇÕES</vt:lpstr>
      <vt:lpstr>DEFINIÇÕES</vt:lpstr>
      <vt:lpstr>DEFINIÇÕES</vt:lpstr>
      <vt:lpstr>DEFINIÇÕES</vt:lpstr>
      <vt:lpstr>DEFINIÇÕES</vt:lpstr>
      <vt:lpstr>DEFINIÇÕES</vt:lpstr>
      <vt:lpstr>DEFINIÇÕES</vt:lpstr>
      <vt:lpstr>DEFINIÇÕES</vt:lpstr>
      <vt:lpstr>DEFINIÇÕES</vt:lpstr>
      <vt:lpstr>DEFINIÇÕES</vt:lpstr>
      <vt:lpstr>REQUISITOS PRINCIPAIS DE UMA PONTE</vt:lpstr>
      <vt:lpstr>REQUISITOS PRINCIPAIS DE UMA PONTE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DEFINIÇÕES</vt:lpstr>
      <vt:lpstr>DEFINIÇÕES</vt:lpstr>
      <vt:lpstr>DEFINIÇÕES</vt:lpstr>
      <vt:lpstr>DEFINIÇÕES</vt:lpstr>
      <vt:lpstr>DEFINIÇÕES</vt:lpstr>
      <vt:lpstr>DEFINIÇÕES</vt:lpstr>
      <vt:lpstr>DEFINIÇÕES</vt:lpstr>
      <vt:lpstr>DEFINIÇÕES</vt:lpstr>
      <vt:lpstr>DEFINIÇÕES</vt:lpstr>
      <vt:lpstr>DEFINIÇÕES</vt:lpstr>
      <vt:lpstr>DEFINIÇÕES</vt:lpstr>
      <vt:lpstr>DEFINIÇÕES</vt:lpstr>
      <vt:lpstr>DEFINIÇÕES</vt:lpstr>
      <vt:lpstr>DEFINIÇÕES</vt:lpstr>
      <vt:lpstr>DEFINIÇÕES</vt:lpstr>
      <vt:lpstr>DEFINIÇÕES</vt:lpstr>
      <vt:lpstr>DEFINIÇÕES</vt:lpstr>
      <vt:lpstr>DEFINIÇÕES</vt:lpstr>
      <vt:lpstr>DEFINIÇÕES</vt:lpstr>
      <vt:lpstr>DEFINIÇÕES</vt:lpstr>
      <vt:lpstr>DEFINIÇÕES</vt:lpstr>
      <vt:lpstr>DEFINIÇÕES</vt:lpstr>
      <vt:lpstr>DEFINIÇÕES</vt:lpstr>
      <vt:lpstr>DEFINIÇÕES</vt:lpstr>
      <vt:lpstr>Apresentação do PowerPoint</vt:lpstr>
      <vt:lpstr>Apresentação do PowerPoint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Apresentação do PowerPoint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Apresentação do PowerPoint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Apresentação do PowerPoint</vt:lpstr>
      <vt:lpstr>Apresentação do PowerPoint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CLASSIFICAÇÕES</vt:lpstr>
      <vt:lpstr>Apresentação do PowerPoint</vt:lpstr>
      <vt:lpstr>CLASSIFICAÇÕES</vt:lpstr>
      <vt:lpstr>CLASSIFICAÇÕES</vt:lpstr>
      <vt:lpstr>CLASSIFICAÇÕES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Paulo</dc:creator>
  <cp:lastModifiedBy>UNESP</cp:lastModifiedBy>
  <cp:revision>600</cp:revision>
  <dcterms:created xsi:type="dcterms:W3CDTF">2015-10-05T13:14:13Z</dcterms:created>
  <dcterms:modified xsi:type="dcterms:W3CDTF">2020-11-11T11:24:48Z</dcterms:modified>
</cp:coreProperties>
</file>