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300" r:id="rId2"/>
    <p:sldId id="306" r:id="rId3"/>
    <p:sldId id="1000" r:id="rId4"/>
    <p:sldId id="965" r:id="rId5"/>
    <p:sldId id="998" r:id="rId6"/>
    <p:sldId id="999" r:id="rId7"/>
    <p:sldId id="936" r:id="rId8"/>
    <p:sldId id="906" r:id="rId9"/>
    <p:sldId id="907" r:id="rId10"/>
    <p:sldId id="908" r:id="rId11"/>
    <p:sldId id="909" r:id="rId12"/>
    <p:sldId id="910" r:id="rId13"/>
    <p:sldId id="911" r:id="rId14"/>
    <p:sldId id="912" r:id="rId15"/>
    <p:sldId id="913" r:id="rId16"/>
    <p:sldId id="931" r:id="rId17"/>
    <p:sldId id="914" r:id="rId18"/>
    <p:sldId id="915" r:id="rId19"/>
    <p:sldId id="916" r:id="rId20"/>
    <p:sldId id="917" r:id="rId21"/>
    <p:sldId id="918" r:id="rId22"/>
    <p:sldId id="919" r:id="rId23"/>
    <p:sldId id="920" r:id="rId24"/>
    <p:sldId id="921" r:id="rId25"/>
    <p:sldId id="922" r:id="rId26"/>
    <p:sldId id="923" r:id="rId27"/>
    <p:sldId id="924" r:id="rId28"/>
    <p:sldId id="925" r:id="rId29"/>
    <p:sldId id="967" r:id="rId30"/>
    <p:sldId id="927" r:id="rId31"/>
    <p:sldId id="939" r:id="rId32"/>
    <p:sldId id="1001" r:id="rId33"/>
    <p:sldId id="938" r:id="rId34"/>
    <p:sldId id="940" r:id="rId35"/>
    <p:sldId id="958" r:id="rId36"/>
    <p:sldId id="942" r:id="rId37"/>
    <p:sldId id="943" r:id="rId38"/>
    <p:sldId id="968" r:id="rId39"/>
    <p:sldId id="944" r:id="rId40"/>
    <p:sldId id="1003" r:id="rId41"/>
    <p:sldId id="1004" r:id="rId42"/>
    <p:sldId id="1005" r:id="rId43"/>
    <p:sldId id="1006" r:id="rId44"/>
    <p:sldId id="1002" r:id="rId45"/>
    <p:sldId id="1009" r:id="rId46"/>
    <p:sldId id="1011" r:id="rId47"/>
    <p:sldId id="964" r:id="rId48"/>
    <p:sldId id="959" r:id="rId49"/>
    <p:sldId id="961" r:id="rId50"/>
    <p:sldId id="946" r:id="rId51"/>
    <p:sldId id="950" r:id="rId52"/>
    <p:sldId id="951" r:id="rId53"/>
    <p:sldId id="952" r:id="rId54"/>
    <p:sldId id="953" r:id="rId55"/>
    <p:sldId id="954" r:id="rId56"/>
    <p:sldId id="955" r:id="rId57"/>
    <p:sldId id="956" r:id="rId58"/>
    <p:sldId id="1010" r:id="rId59"/>
    <p:sldId id="1007" r:id="rId60"/>
    <p:sldId id="1008" r:id="rId61"/>
    <p:sldId id="966" r:id="rId62"/>
    <p:sldId id="949" r:id="rId63"/>
    <p:sldId id="1014" r:id="rId64"/>
    <p:sldId id="1012" r:id="rId65"/>
    <p:sldId id="969" r:id="rId66"/>
    <p:sldId id="971" r:id="rId67"/>
    <p:sldId id="1039" r:id="rId68"/>
    <p:sldId id="979" r:id="rId69"/>
    <p:sldId id="973" r:id="rId70"/>
    <p:sldId id="972" r:id="rId71"/>
    <p:sldId id="982" r:id="rId72"/>
    <p:sldId id="980" r:id="rId73"/>
    <p:sldId id="1013" r:id="rId74"/>
    <p:sldId id="976" r:id="rId75"/>
    <p:sldId id="983" r:id="rId76"/>
    <p:sldId id="981" r:id="rId77"/>
    <p:sldId id="984" r:id="rId78"/>
    <p:sldId id="985" r:id="rId79"/>
    <p:sldId id="990" r:id="rId80"/>
    <p:sldId id="1023" r:id="rId81"/>
    <p:sldId id="991" r:id="rId82"/>
    <p:sldId id="1024" r:id="rId83"/>
    <p:sldId id="1026" r:id="rId84"/>
    <p:sldId id="1028" r:id="rId85"/>
    <p:sldId id="1025" r:id="rId86"/>
    <p:sldId id="995" r:id="rId87"/>
    <p:sldId id="1029" r:id="rId88"/>
    <p:sldId id="996" r:id="rId89"/>
    <p:sldId id="997" r:id="rId90"/>
    <p:sldId id="1030" r:id="rId91"/>
    <p:sldId id="1035" r:id="rId92"/>
    <p:sldId id="1031" r:id="rId93"/>
    <p:sldId id="1032" r:id="rId94"/>
    <p:sldId id="1034" r:id="rId95"/>
    <p:sldId id="1033" r:id="rId96"/>
    <p:sldId id="1040" r:id="rId97"/>
    <p:sldId id="1036" r:id="rId98"/>
    <p:sldId id="1041" r:id="rId99"/>
    <p:sldId id="1042" r:id="rId100"/>
    <p:sldId id="1043" r:id="rId101"/>
    <p:sldId id="1037" r:id="rId102"/>
    <p:sldId id="1046" r:id="rId103"/>
    <p:sldId id="1047" r:id="rId104"/>
    <p:sldId id="1049" r:id="rId105"/>
    <p:sldId id="1045" r:id="rId106"/>
    <p:sldId id="1038" r:id="rId107"/>
    <p:sldId id="1015" r:id="rId108"/>
    <p:sldId id="1016" r:id="rId10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5CC"/>
    <a:srgbClr val="1F771F"/>
    <a:srgbClr val="2AA22A"/>
    <a:srgbClr val="D12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681" autoAdjust="0"/>
    <p:restoredTop sz="98827" autoAdjust="0"/>
  </p:normalViewPr>
  <p:slideViewPr>
    <p:cSldViewPr>
      <p:cViewPr>
        <p:scale>
          <a:sx n="98" d="100"/>
          <a:sy n="98" d="100"/>
        </p:scale>
        <p:origin x="-72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FF9709-AC93-4577-8E54-2671E4242B09}" type="datetimeFigureOut">
              <a:rPr lang="pt-BR"/>
              <a:pPr>
                <a:defRPr/>
              </a:pPr>
              <a:t>06/12/2016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E3B948-CB6F-4396-B83C-C0F2278F28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30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3B948-CB6F-4396-B83C-C0F2278F28AE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69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B844-F888-42C9-89A0-3ACEDE6BF22A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8AAC-0B16-4BBE-B50E-60FE87A55B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203D-2C4C-4F2E-A787-45DA92F9ED5F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5433-B866-4909-8618-4BC509F93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D75F-E19B-4D11-8FC2-9362DE572503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982F-2540-4069-B63B-A3E61056FC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8219-9F66-4625-B08E-588EB5919A36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B02A-0F15-4C94-9AF9-6D383CEA07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B3DF-23A9-407D-BAB2-762CD08FF715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EA1A-F2D6-4976-9368-26CD65CFE2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1920-730A-4A25-9951-360EFB5C85E4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1136-71D6-4FF7-A2F5-C5BB86D212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0664-77DC-4091-B314-D5E0F97CC3BB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B6F7-6F67-48E9-B634-0D7623CDB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C8E62-D2F4-480A-B23F-0C81E434230B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6458-21DE-4B10-80D6-11475294CF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AFED-3D80-46F9-9F1A-E36F911149B6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C6E7C4-D5BD-4C7D-A31B-50C4F867BB6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9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7577-045F-4DD9-B785-EA11E5C3A010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B039-C51D-4BFF-ADCE-4F1537C8D8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871F-AA1E-43CF-9EBB-1D85969A2288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27D4-6E96-4A19-A077-832A39912A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8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D3B2F-6DA6-4D3C-B189-8126EA2AFD06}" type="datetime1">
              <a:rPr lang="en-US" smtClean="0"/>
              <a:pPr>
                <a:defRPr/>
              </a:pPr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9AA43-79B2-45C5-BB1E-030FDD1E47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gueiredoferraz.com.br/br/portfolio/transportes/pontes-e-viadutos/item/download/38_f746f4e8696c7cd0bd4973a6e66cad35" TargetMode="External"/><Relationship Id="rId2" Type="http://schemas.openxmlformats.org/officeDocument/2006/relationships/hyperlink" Target="http://www.ibracon.org.br/eventos/52cbc/HENRIQUE_DOMINGUES.pdf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gueiredoferraz.com.br/br/portfolio/transportes/rodovias/item/download/41_e6405c7cf3eda000bcb63f3bc4407291" TargetMode="External"/><Relationship Id="rId2" Type="http://schemas.openxmlformats.org/officeDocument/2006/relationships/hyperlink" Target="http://www.figueiredoferraz.com.br/br/portfolio/transportes/pontes-e-viadutos/item/download/4_4fe315f245fd21853616bb46f35358b1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FzO4X6hKKY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0Hh_WtRtnI" TargetMode="External"/><Relationship Id="rId2" Type="http://schemas.openxmlformats.org/officeDocument/2006/relationships/hyperlink" Target="https://www.youtube.com/watch?v=NGJTXO0dOSo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IO_xcn4NWk" TargetMode="External"/><Relationship Id="rId2" Type="http://schemas.openxmlformats.org/officeDocument/2006/relationships/hyperlink" Target="https://www.youtube.com/watch?v=FmMC4QGYFo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wt6PyJP2ZpQ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534988" y="1916113"/>
            <a:ext cx="8070850" cy="456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BR" altLang="pt-BR" sz="800" b="1" dirty="0"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100" dirty="0"/>
          </a:p>
          <a:p>
            <a:pPr algn="ctr" eaLnBrk="1" hangingPunct="1">
              <a:lnSpc>
                <a:spcPct val="70000"/>
              </a:lnSpc>
              <a:spcBef>
                <a:spcPts val="0"/>
              </a:spcBef>
            </a:pPr>
            <a:r>
              <a:rPr lang="pt-BR" altLang="pt-BR" sz="2800" b="1" i="1" dirty="0">
                <a:solidFill>
                  <a:srgbClr val="2AA22A"/>
                </a:solidFill>
              </a:rPr>
              <a:t>2134 - PONTES</a:t>
            </a:r>
          </a:p>
          <a:p>
            <a:pPr algn="ctr" eaLnBrk="1" hangingPunct="1">
              <a:lnSpc>
                <a:spcPct val="70000"/>
              </a:lnSpc>
              <a:spcBef>
                <a:spcPts val="400"/>
              </a:spcBef>
            </a:pPr>
            <a:r>
              <a:rPr lang="pt-BR" altLang="pt-BR" b="1" dirty="0">
                <a:cs typeface="Times New Roman" pitchFamily="18" charset="0"/>
              </a:rPr>
              <a:t>NOTAS DE AULA</a:t>
            </a:r>
            <a:r>
              <a:rPr lang="pt-BR" altLang="pt-BR" b="1" dirty="0"/>
              <a:t>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600" b="1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3600" b="1" i="1" dirty="0" smtClean="0">
                <a:solidFill>
                  <a:srgbClr val="F00000"/>
                </a:solidFill>
              </a:rPr>
              <a:t>EXEMPLOS DE PONTES BRASILEIRAS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3600" b="1" i="1" dirty="0" smtClean="0">
                <a:solidFill>
                  <a:srgbClr val="F00000"/>
                </a:solidFill>
              </a:rPr>
              <a:t>JÁ CONSTRUÍDAS</a:t>
            </a:r>
            <a:endParaRPr lang="pt-BR" altLang="pt-BR" sz="24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000" b="1" dirty="0">
                <a:solidFill>
                  <a:srgbClr val="0000FF"/>
                </a:solidFill>
              </a:rPr>
              <a:t>Prof. Dr. PAULO SÉRGIO DOS SANTOS BASTOS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 smtClean="0"/>
              <a:t>Out/2016</a:t>
            </a:r>
            <a:endParaRPr lang="pt-BR" altLang="pt-BR" b="1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UNIVERSIDADE ESTADUAL PAULISTA</a:t>
            </a:r>
            <a: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UNESP - Campus de Bauru/SP</a:t>
            </a:r>
            <a:b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FACULDADE DE ENGENHARIA</a:t>
            </a:r>
            <a:r>
              <a:rPr kumimoji="0" lang="pt-BR" alt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Departamento de </a:t>
            </a:r>
            <a:r>
              <a:rPr kumimoji="0" lang="pt-BR" altLang="pt-BR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Engenharia</a:t>
            </a: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Civil</a:t>
            </a:r>
            <a:b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endParaRPr kumimoji="0" lang="pt-BR" altLang="pt-BR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7863-9562-4CB1-B6DE-A3C7BD03F10B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30" y="6149132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29" y="1279903"/>
            <a:ext cx="6632724" cy="48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817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79930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A </a:t>
            </a:r>
            <a:r>
              <a:rPr lang="pt-BR" sz="3200" b="1" i="1" dirty="0">
                <a:solidFill>
                  <a:srgbClr val="0005CC"/>
                </a:solidFill>
              </a:rPr>
              <a:t>experiência adquirida durante a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implan-tação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da Pista Ascendente confirma o acerto na adoção de tubulões escavados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manual-mente</a:t>
            </a:r>
            <a:r>
              <a:rPr lang="pt-BR" sz="3200" b="1" i="1" dirty="0">
                <a:solidFill>
                  <a:srgbClr val="0005CC"/>
                </a:solidFill>
              </a:rPr>
              <a:t>, uma vez que, a medida que a escavação prossegue, esta solução permite que seja feita a inspeção das paredes da escavação, com a verificação de </a:t>
            </a:r>
            <a:r>
              <a:rPr lang="pt-BR" sz="3200" b="1" i="1" dirty="0" smtClean="0">
                <a:solidFill>
                  <a:srgbClr val="0005CC"/>
                </a:solidFill>
              </a:rPr>
              <a:t>eventuais </a:t>
            </a:r>
            <a:r>
              <a:rPr lang="pt-BR" sz="3200" b="1" i="1" dirty="0">
                <a:solidFill>
                  <a:srgbClr val="0005CC"/>
                </a:solidFill>
              </a:rPr>
              <a:t>anomalias de natureza geológica ao longo da profundidade e principalmente na cota de assentamento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</p:spTree>
    <p:extLst>
      <p:ext uri="{BB962C8B-B14F-4D97-AF65-F5344CB8AC3E}">
        <p14:creationId xmlns:p14="http://schemas.microsoft.com/office/powerpoint/2010/main" val="11527427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40776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Devido </a:t>
            </a:r>
            <a:r>
              <a:rPr lang="pt-BR" sz="3200" b="1" i="1" dirty="0">
                <a:solidFill>
                  <a:srgbClr val="0005CC"/>
                </a:solidFill>
              </a:rPr>
              <a:t>à magnitude dos esforços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solici-tantes</a:t>
            </a:r>
            <a:r>
              <a:rPr lang="pt-BR" sz="3200" b="1" i="1" dirty="0">
                <a:solidFill>
                  <a:srgbClr val="0005CC"/>
                </a:solidFill>
              </a:rPr>
              <a:t>, as bases dos tubulões mais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carre-gados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chegaram a 4,60 </a:t>
            </a:r>
            <a:r>
              <a:rPr lang="pt-BR" sz="3200" b="1" i="1" dirty="0" smtClean="0">
                <a:solidFill>
                  <a:srgbClr val="0005CC"/>
                </a:solidFill>
              </a:rPr>
              <a:t>m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785405" y="6090796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94780"/>
            <a:ext cx="37623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5446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79930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Na </a:t>
            </a:r>
            <a:r>
              <a:rPr lang="pt-BR" sz="3200" b="1" i="1" dirty="0">
                <a:solidFill>
                  <a:srgbClr val="0005CC"/>
                </a:solidFill>
              </a:rPr>
              <a:t>região de encontros dos viadutos junto aos emboques de túneis foram adotados soluções em micro estacas e estacas raiz. Nas regiões de ocorrência de corpos de </a:t>
            </a:r>
            <a:r>
              <a:rPr lang="pt-BR" sz="3200" b="1" i="1" dirty="0" err="1">
                <a:solidFill>
                  <a:srgbClr val="0005CC"/>
                </a:solidFill>
              </a:rPr>
              <a:t>talus</a:t>
            </a:r>
            <a:r>
              <a:rPr lang="pt-BR" sz="3200" b="1" i="1" dirty="0">
                <a:solidFill>
                  <a:srgbClr val="0005CC"/>
                </a:solidFill>
              </a:rPr>
              <a:t> foram previstos anéis de proteção de concreto ao redor dos tubulões com a finalidade de evitar os empuxos provenientes da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movi-mentação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deste horizonte que pode chegar a </a:t>
            </a:r>
            <a:r>
              <a:rPr lang="pt-BR" sz="3200" b="1" i="1" dirty="0" smtClean="0">
                <a:solidFill>
                  <a:srgbClr val="0005CC"/>
                </a:solidFill>
              </a:rPr>
              <a:t>15 m </a:t>
            </a:r>
            <a:r>
              <a:rPr lang="pt-BR" sz="3200" b="1" i="1" dirty="0">
                <a:solidFill>
                  <a:srgbClr val="0005CC"/>
                </a:solidFill>
              </a:rPr>
              <a:t>de espessura, no viaduto VD-07, no vale do Rio </a:t>
            </a:r>
            <a:r>
              <a:rPr lang="pt-BR" sz="3200" b="1" i="1" dirty="0" smtClean="0">
                <a:solidFill>
                  <a:srgbClr val="0005CC"/>
                </a:solidFill>
              </a:rPr>
              <a:t>Cubatão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</p:spTree>
    <p:extLst>
      <p:ext uri="{BB962C8B-B14F-4D97-AF65-F5344CB8AC3E}">
        <p14:creationId xmlns:p14="http://schemas.microsoft.com/office/powerpoint/2010/main" val="18935248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81100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Durante </a:t>
            </a:r>
            <a:r>
              <a:rPr lang="pt-BR" sz="3200" b="1" dirty="0">
                <a:solidFill>
                  <a:srgbClr val="0005CC"/>
                </a:solidFill>
              </a:rPr>
              <a:t>a fase de detalhamento do projeto, algumas alterações foram introduzidas </a:t>
            </a:r>
            <a:r>
              <a:rPr lang="pt-BR" sz="3200" b="1" dirty="0" smtClean="0">
                <a:solidFill>
                  <a:srgbClr val="0005CC"/>
                </a:solidFill>
              </a:rPr>
              <a:t>e as </a:t>
            </a:r>
            <a:r>
              <a:rPr lang="pt-BR" sz="3200" b="1" dirty="0">
                <a:solidFill>
                  <a:srgbClr val="0005CC"/>
                </a:solidFill>
              </a:rPr>
              <a:t>fundações foram </a:t>
            </a:r>
            <a:r>
              <a:rPr lang="pt-BR" sz="3200" b="1" dirty="0" smtClean="0">
                <a:solidFill>
                  <a:srgbClr val="0005CC"/>
                </a:solidFill>
              </a:rPr>
              <a:t>reestudadas [...]. “</a:t>
            </a:r>
            <a:r>
              <a:rPr lang="pt-BR" sz="3200" b="1" i="1" dirty="0" smtClean="0">
                <a:solidFill>
                  <a:srgbClr val="0005CC"/>
                </a:solidFill>
              </a:rPr>
              <a:t>Desta </a:t>
            </a:r>
            <a:r>
              <a:rPr lang="pt-BR" sz="3200" b="1" i="1" dirty="0">
                <a:solidFill>
                  <a:srgbClr val="0005CC"/>
                </a:solidFill>
              </a:rPr>
              <a:t>forma, as fundações passaram a ser em estacas escavadas de grande diâmetro, tendo sido distinguidas duas principais situações: a primeira em que as estacas estavam localizadas em sedimentos recentes, pouco consolidados, onde tiveram que </a:t>
            </a:r>
            <a:r>
              <a:rPr lang="pt-BR" sz="3200" b="1" i="1" dirty="0" smtClean="0">
                <a:solidFill>
                  <a:srgbClr val="0005CC"/>
                </a:solidFill>
              </a:rPr>
              <a:t>ser embutidas</a:t>
            </a:r>
            <a:endParaRPr lang="pt-BR" sz="3200" b="1" i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</p:spTree>
    <p:extLst>
      <p:ext uri="{BB962C8B-B14F-4D97-AF65-F5344CB8AC3E}">
        <p14:creationId xmlns:p14="http://schemas.microsoft.com/office/powerpoint/2010/main" val="25013660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79930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i="1" dirty="0" smtClean="0">
                <a:solidFill>
                  <a:srgbClr val="0005CC"/>
                </a:solidFill>
              </a:rPr>
              <a:t>no </a:t>
            </a:r>
            <a:r>
              <a:rPr lang="pt-BR" sz="3200" b="1" i="1" dirty="0">
                <a:solidFill>
                  <a:srgbClr val="0005CC"/>
                </a:solidFill>
              </a:rPr>
              <a:t>maciço rochoso, e a segunda situação em que as estacas estavam embutidas em solo de alteração, que apresentava resistência </a:t>
            </a:r>
            <a:r>
              <a:rPr lang="pt-BR" sz="3200" b="1" i="1" dirty="0" smtClean="0">
                <a:solidFill>
                  <a:srgbClr val="0005CC"/>
                </a:solidFill>
              </a:rPr>
              <a:t>suficiente </a:t>
            </a:r>
            <a:r>
              <a:rPr lang="pt-BR" sz="3200" b="1" i="1" dirty="0">
                <a:solidFill>
                  <a:srgbClr val="0005CC"/>
                </a:solidFill>
              </a:rPr>
              <a:t>para absorver os esforços. Nos apoios onde as condições de acesso de </a:t>
            </a:r>
            <a:r>
              <a:rPr lang="pt-BR" sz="3200" b="1" i="1" dirty="0" smtClean="0">
                <a:solidFill>
                  <a:srgbClr val="0005CC"/>
                </a:solidFill>
              </a:rPr>
              <a:t>equipamentos </a:t>
            </a:r>
            <a:r>
              <a:rPr lang="pt-BR" sz="3200" b="1" i="1" dirty="0">
                <a:solidFill>
                  <a:srgbClr val="0005CC"/>
                </a:solidFill>
              </a:rPr>
              <a:t>não foi possível, a solução em tubulões foi </a:t>
            </a:r>
            <a:r>
              <a:rPr lang="pt-BR" sz="3200" b="1" i="1" dirty="0" smtClean="0">
                <a:solidFill>
                  <a:srgbClr val="0005CC"/>
                </a:solidFill>
              </a:rPr>
              <a:t>mantida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</p:spTree>
    <p:extLst>
      <p:ext uri="{BB962C8B-B14F-4D97-AF65-F5344CB8AC3E}">
        <p14:creationId xmlns:p14="http://schemas.microsoft.com/office/powerpoint/2010/main" val="35807748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Coletor de resíduos:</a:t>
            </a:r>
          </a:p>
        </p:txBody>
      </p:sp>
      <p:sp>
        <p:nvSpPr>
          <p:cNvPr id="7" name="Retângulo 6"/>
          <p:cNvSpPr/>
          <p:nvPr/>
        </p:nvSpPr>
        <p:spPr>
          <a:xfrm>
            <a:off x="3602635" y="6083510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05" y="1484784"/>
            <a:ext cx="5976664" cy="45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3600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0" y="1108720"/>
            <a:ext cx="782033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588143" y="648583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446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412776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pt-BR" sz="3600" b="1" dirty="0">
                <a:solidFill>
                  <a:srgbClr val="0070C0"/>
                </a:solidFill>
              </a:rPr>
              <a:t>Ponte </a:t>
            </a:r>
            <a:r>
              <a:rPr lang="pt-BR" sz="3600" b="1" dirty="0" smtClean="0">
                <a:solidFill>
                  <a:srgbClr val="0070C0"/>
                </a:solidFill>
              </a:rPr>
              <a:t>Rio-</a:t>
            </a:r>
            <a:r>
              <a:rPr lang="pt-BR" sz="3600" b="1" dirty="0" err="1" smtClean="0">
                <a:solidFill>
                  <a:srgbClr val="0070C0"/>
                </a:solidFill>
              </a:rPr>
              <a:t>Niteroi</a:t>
            </a:r>
            <a:endParaRPr lang="pt-BR" sz="3600" b="1" dirty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pt-BR" altLang="pt-BR" sz="2800" b="1" dirty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()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382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5163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pt-BR" sz="2400" b="1" dirty="0">
                <a:solidFill>
                  <a:srgbClr val="FF0000"/>
                </a:solidFill>
              </a:rPr>
              <a:t>Ponte </a:t>
            </a:r>
            <a:r>
              <a:rPr lang="pt-BR" sz="2400" b="1" dirty="0" smtClean="0">
                <a:solidFill>
                  <a:srgbClr val="FF0000"/>
                </a:solidFill>
              </a:rPr>
              <a:t>Rio-</a:t>
            </a:r>
            <a:r>
              <a:rPr lang="pt-BR" sz="2400" b="1" dirty="0" err="1" smtClean="0">
                <a:solidFill>
                  <a:srgbClr val="FF0000"/>
                </a:solidFill>
              </a:rPr>
              <a:t>Niteroi</a:t>
            </a:r>
            <a:r>
              <a:rPr 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5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91" y="1252686"/>
            <a:ext cx="4924599" cy="504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81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 – </a:t>
            </a:r>
            <a:r>
              <a:rPr lang="pt-BR" altLang="pt-BR" sz="2400" b="1" u="sng" dirty="0" smtClean="0">
                <a:solidFill>
                  <a:srgbClr val="FF0000"/>
                </a:solidFill>
              </a:rPr>
              <a:t>Fundação em água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8" y="5805264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1" y="1412776"/>
            <a:ext cx="7920880" cy="427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31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00" y="1257421"/>
            <a:ext cx="7220980" cy="506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4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8" y="6309437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3" y="1215831"/>
            <a:ext cx="84105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4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2" y="1234881"/>
            <a:ext cx="8235155" cy="494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4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7" y="6309437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2" y="1340767"/>
            <a:ext cx="78390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6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8" y="1168486"/>
            <a:ext cx="7633245" cy="519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4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04" y="1186043"/>
            <a:ext cx="7707172" cy="5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49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/>
          <a:stretch/>
        </p:blipFill>
        <p:spPr bwMode="auto">
          <a:xfrm>
            <a:off x="1078637" y="1284135"/>
            <a:ext cx="7058907" cy="502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4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55650" y="980728"/>
            <a:ext cx="7993063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</a:rPr>
              <a:t>CAMARGO CORRÊA. </a:t>
            </a:r>
            <a:r>
              <a:rPr lang="pt-BR" sz="2400" b="1" i="1" dirty="0" smtClean="0">
                <a:solidFill>
                  <a:srgbClr val="0005CC"/>
                </a:solidFill>
              </a:rPr>
              <a:t>Ponte estaiada sobre o rio Negro. </a:t>
            </a:r>
            <a:r>
              <a:rPr lang="pt-BR" sz="2400" b="1" dirty="0" smtClean="0">
                <a:solidFill>
                  <a:srgbClr val="0005CC"/>
                </a:solidFill>
              </a:rPr>
              <a:t>Manaus, Secretaria </a:t>
            </a:r>
            <a:r>
              <a:rPr lang="pt-BR" sz="2400" b="1" dirty="0">
                <a:solidFill>
                  <a:srgbClr val="0005CC"/>
                </a:solidFill>
              </a:rPr>
              <a:t>de Desenvolvimento </a:t>
            </a:r>
            <a:r>
              <a:rPr lang="pt-BR" sz="2400" b="1" dirty="0" smtClean="0">
                <a:solidFill>
                  <a:srgbClr val="0005CC"/>
                </a:solidFill>
              </a:rPr>
              <a:t>Sustentável da </a:t>
            </a:r>
            <a:r>
              <a:rPr lang="pt-BR" sz="2400" b="1" dirty="0">
                <a:solidFill>
                  <a:srgbClr val="0005CC"/>
                </a:solidFill>
              </a:rPr>
              <a:t>Região Metropolitana de </a:t>
            </a:r>
            <a:r>
              <a:rPr lang="pt-BR" sz="2400" b="1" dirty="0" smtClean="0">
                <a:solidFill>
                  <a:srgbClr val="0005CC"/>
                </a:solidFill>
              </a:rPr>
              <a:t>Manaus, Unidade </a:t>
            </a:r>
            <a:r>
              <a:rPr lang="pt-BR" sz="2400" b="1" dirty="0">
                <a:solidFill>
                  <a:srgbClr val="0005CC"/>
                </a:solidFill>
              </a:rPr>
              <a:t>Gestora do Programa de </a:t>
            </a:r>
            <a:r>
              <a:rPr lang="pt-BR" sz="2400" b="1" dirty="0" smtClean="0">
                <a:solidFill>
                  <a:srgbClr val="0005CC"/>
                </a:solidFill>
              </a:rPr>
              <a:t>Desenvolvimento e </a:t>
            </a:r>
            <a:r>
              <a:rPr lang="pt-BR" sz="2400" b="1" dirty="0">
                <a:solidFill>
                  <a:srgbClr val="0005CC"/>
                </a:solidFill>
              </a:rPr>
              <a:t>Integração da Região Sul da Cidade de </a:t>
            </a:r>
            <a:r>
              <a:rPr lang="pt-BR" sz="2400" b="1" dirty="0" smtClean="0">
                <a:solidFill>
                  <a:srgbClr val="0005CC"/>
                </a:solidFill>
              </a:rPr>
              <a:t>Manaus,  2010, 119p. Disponível em</a:t>
            </a:r>
            <a:r>
              <a:rPr lang="pt-BR" sz="2400" b="1" dirty="0">
                <a:solidFill>
                  <a:srgbClr val="0005CC"/>
                </a:solidFill>
              </a:rPr>
              <a:t>: </a:t>
            </a:r>
            <a:r>
              <a:rPr lang="pt-BR" sz="2000" b="1" dirty="0">
                <a:solidFill>
                  <a:srgbClr val="002060"/>
                </a:solidFill>
                <a:hlinkClick r:id="rId2"/>
              </a:rPr>
              <a:t>http://</a:t>
            </a:r>
            <a:r>
              <a:rPr lang="pt-BR" sz="2000" b="1" dirty="0" smtClean="0">
                <a:solidFill>
                  <a:srgbClr val="002060"/>
                </a:solidFill>
                <a:hlinkClick r:id="rId2"/>
              </a:rPr>
              <a:t>www.ibracon.org.br/eventos/52cbc/HENRIQUE_DOMINGUES.pdf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</a:rPr>
              <a:t>FIGUEIREDO FERRAZ. </a:t>
            </a:r>
            <a:r>
              <a:rPr lang="pt-BR" sz="2400" b="1" i="1" dirty="0" smtClean="0">
                <a:solidFill>
                  <a:srgbClr val="0005CC"/>
                </a:solidFill>
              </a:rPr>
              <a:t>III </a:t>
            </a:r>
            <a:r>
              <a:rPr lang="pt-BR" sz="2400" b="1" i="1" dirty="0">
                <a:solidFill>
                  <a:srgbClr val="0005CC"/>
                </a:solidFill>
              </a:rPr>
              <a:t>p</a:t>
            </a:r>
            <a:r>
              <a:rPr lang="pt-BR" sz="2400" b="1" i="1" dirty="0" smtClean="0">
                <a:solidFill>
                  <a:srgbClr val="0005CC"/>
                </a:solidFill>
              </a:rPr>
              <a:t>onte rodoferroviária sobre </a:t>
            </a:r>
            <a:r>
              <a:rPr lang="pt-BR" sz="2400" b="1" i="1" dirty="0">
                <a:solidFill>
                  <a:srgbClr val="0005CC"/>
                </a:solidFill>
              </a:rPr>
              <a:t>o rio </a:t>
            </a:r>
            <a:r>
              <a:rPr lang="pt-BR" sz="2400" b="1" i="1" dirty="0" smtClean="0">
                <a:solidFill>
                  <a:srgbClr val="0005CC"/>
                </a:solidFill>
              </a:rPr>
              <a:t>Orinoco. </a:t>
            </a:r>
            <a:r>
              <a:rPr lang="pt-BR" sz="2400" b="1" dirty="0" smtClean="0">
                <a:solidFill>
                  <a:srgbClr val="0005CC"/>
                </a:solidFill>
              </a:rPr>
              <a:t>São Paulo, s/d, 11p</a:t>
            </a:r>
            <a:r>
              <a:rPr lang="pt-BR" sz="2400" b="1" dirty="0">
                <a:solidFill>
                  <a:srgbClr val="0005CC"/>
                </a:solidFill>
              </a:rPr>
              <a:t>. Disponível em: </a:t>
            </a:r>
            <a:r>
              <a:rPr lang="pt-BR" sz="2000" b="1" dirty="0">
                <a:solidFill>
                  <a:srgbClr val="002060"/>
                </a:solidFill>
                <a:hlinkClick r:id="rId3"/>
              </a:rPr>
              <a:t>http://</a:t>
            </a:r>
            <a:r>
              <a:rPr lang="pt-BR" sz="2000" b="1" dirty="0" smtClean="0">
                <a:solidFill>
                  <a:srgbClr val="002060"/>
                </a:solidFill>
                <a:hlinkClick r:id="rId3"/>
              </a:rPr>
              <a:t>www.figueiredoferraz.com.br/br/portfolio/transportes/pontes-e-viadutos/item/download/38_f746f4e8696c7cd0bd4973a6e66cad35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000" b="1" dirty="0" smtClean="0">
              <a:solidFill>
                <a:srgbClr val="00206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93611" y="260648"/>
            <a:ext cx="8229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rgbClr val="C00000"/>
                </a:solidFill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17269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154273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0" y="1268760"/>
            <a:ext cx="83439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49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97" y="1202733"/>
            <a:ext cx="7265988" cy="51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49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38" y="1186557"/>
            <a:ext cx="7029103" cy="513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49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6" y="1315104"/>
            <a:ext cx="82105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86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5805264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2" y="1335881"/>
            <a:ext cx="7919218" cy="434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86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0" y="1285678"/>
            <a:ext cx="8102662" cy="503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86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3" y="1278316"/>
            <a:ext cx="7533654" cy="50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86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6" y="1210678"/>
            <a:ext cx="84772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34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76329" y="6321231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8" y="1315207"/>
            <a:ext cx="7880744" cy="492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556792"/>
            <a:ext cx="799306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III PONTE SOBRE O RIO ORINOCO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pt-BR" altLang="pt-BR" sz="3600" b="1" dirty="0" smtClean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b="1" dirty="0" smtClean="0"/>
              <a:t>(Construtora </a:t>
            </a:r>
            <a:r>
              <a:rPr lang="pt-BR" b="1" dirty="0"/>
              <a:t>Norberto </a:t>
            </a:r>
            <a:r>
              <a:rPr lang="pt-BR" b="1" dirty="0" smtClean="0"/>
              <a:t>Odebrecht)</a:t>
            </a:r>
            <a:endParaRPr lang="pt-BR" altLang="pt-BR" b="1" dirty="0" smtClean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55650" y="980728"/>
            <a:ext cx="7993063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</a:rPr>
              <a:t>FIGUEIREDO </a:t>
            </a:r>
            <a:r>
              <a:rPr lang="pt-BR" sz="2400" b="1" dirty="0">
                <a:solidFill>
                  <a:srgbClr val="0005CC"/>
                </a:solidFill>
              </a:rPr>
              <a:t>FERRAZ. </a:t>
            </a:r>
            <a:r>
              <a:rPr lang="pt-BR" sz="2400" b="1" i="1" dirty="0" smtClean="0">
                <a:solidFill>
                  <a:srgbClr val="0005CC"/>
                </a:solidFill>
              </a:rPr>
              <a:t>II </a:t>
            </a:r>
            <a:r>
              <a:rPr lang="pt-BR" sz="2400" b="1" i="1" dirty="0">
                <a:solidFill>
                  <a:srgbClr val="0005CC"/>
                </a:solidFill>
              </a:rPr>
              <a:t>ponte </a:t>
            </a:r>
            <a:r>
              <a:rPr lang="pt-BR" sz="2400" b="1" i="1" dirty="0" smtClean="0">
                <a:solidFill>
                  <a:srgbClr val="0005CC"/>
                </a:solidFill>
              </a:rPr>
              <a:t>sobre </a:t>
            </a:r>
            <a:r>
              <a:rPr lang="pt-BR" sz="2400" b="1" i="1" dirty="0">
                <a:solidFill>
                  <a:srgbClr val="0005CC"/>
                </a:solidFill>
              </a:rPr>
              <a:t>o rio Orinoco. </a:t>
            </a:r>
            <a:r>
              <a:rPr lang="pt-BR" sz="2400" b="1" dirty="0">
                <a:solidFill>
                  <a:srgbClr val="0005CC"/>
                </a:solidFill>
              </a:rPr>
              <a:t>São Paulo, </a:t>
            </a:r>
            <a:r>
              <a:rPr lang="pt-BR" sz="2400" b="1" dirty="0" smtClean="0">
                <a:solidFill>
                  <a:srgbClr val="0005CC"/>
                </a:solidFill>
              </a:rPr>
              <a:t>2006, </a:t>
            </a:r>
            <a:r>
              <a:rPr lang="pt-BR" sz="2400" b="1" dirty="0">
                <a:solidFill>
                  <a:srgbClr val="0005CC"/>
                </a:solidFill>
              </a:rPr>
              <a:t>11p. Disponível em</a:t>
            </a:r>
            <a:r>
              <a:rPr lang="pt-BR" sz="2400" b="1" dirty="0" smtClean="0">
                <a:solidFill>
                  <a:srgbClr val="0005CC"/>
                </a:solidFill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 smtClean="0">
                <a:solidFill>
                  <a:srgbClr val="002060"/>
                </a:solidFill>
                <a:hlinkClick r:id="rId2"/>
              </a:rPr>
              <a:t>http</a:t>
            </a:r>
            <a:r>
              <a:rPr lang="pt-BR" sz="2000" b="1" dirty="0">
                <a:solidFill>
                  <a:srgbClr val="002060"/>
                </a:solidFill>
                <a:hlinkClick r:id="rId2"/>
              </a:rPr>
              <a:t>://</a:t>
            </a:r>
            <a:r>
              <a:rPr lang="pt-BR" sz="2000" b="1" dirty="0" smtClean="0">
                <a:solidFill>
                  <a:srgbClr val="002060"/>
                </a:solidFill>
                <a:hlinkClick r:id="rId2"/>
              </a:rPr>
              <a:t>www.figueiredoferraz.com.br/br/portfolio/transportes/pontes-e-viadutos/item/download/4_4fe315f245fd21853616bb46f35358b1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0005CC"/>
                </a:solidFill>
              </a:rPr>
              <a:t>FIGUEIREDO FERRAZ. </a:t>
            </a:r>
            <a:r>
              <a:rPr lang="pt-BR" sz="2400" b="1" i="1" dirty="0" smtClean="0">
                <a:solidFill>
                  <a:srgbClr val="0005CC"/>
                </a:solidFill>
              </a:rPr>
              <a:t>Rodovia dos Imigrantes – Projeto, Acompanhamento de obra. </a:t>
            </a:r>
            <a:r>
              <a:rPr lang="pt-BR" sz="2400" b="1" dirty="0">
                <a:solidFill>
                  <a:srgbClr val="0005CC"/>
                </a:solidFill>
              </a:rPr>
              <a:t>São Paulo, </a:t>
            </a:r>
            <a:r>
              <a:rPr lang="pt-BR" sz="2400" b="1" dirty="0" smtClean="0">
                <a:solidFill>
                  <a:srgbClr val="0005CC"/>
                </a:solidFill>
              </a:rPr>
              <a:t>2003, 17p</a:t>
            </a:r>
            <a:r>
              <a:rPr lang="pt-BR" sz="2400" b="1" dirty="0">
                <a:solidFill>
                  <a:srgbClr val="0005CC"/>
                </a:solidFill>
              </a:rPr>
              <a:t>. Disponível em: </a:t>
            </a:r>
            <a:r>
              <a:rPr lang="pt-BR" sz="2000" b="1" dirty="0">
                <a:solidFill>
                  <a:srgbClr val="002060"/>
                </a:solidFill>
                <a:hlinkClick r:id="rId3"/>
              </a:rPr>
              <a:t>http://</a:t>
            </a:r>
            <a:r>
              <a:rPr lang="pt-BR" sz="2000" b="1" dirty="0" smtClean="0">
                <a:solidFill>
                  <a:srgbClr val="002060"/>
                </a:solidFill>
                <a:hlinkClick r:id="rId3"/>
              </a:rPr>
              <a:t>www.figueiredoferraz.com.br/br/portfolio/transportes/rodovias/item/download/41_e6405c7cf3eda000bcb63f3bc4407291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000" b="1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93611" y="260648"/>
            <a:ext cx="8229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rgbClr val="C00000"/>
                </a:solidFill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16604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III Ponte sobre Rio Orinoco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22790" y="6321231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83" y="1259786"/>
            <a:ext cx="7136416" cy="506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III Ponte sobre Rio Orinoco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403648" y="6149957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7"/>
          <a:stretch/>
        </p:blipFill>
        <p:spPr bwMode="auto">
          <a:xfrm>
            <a:off x="470875" y="1170968"/>
            <a:ext cx="6974613" cy="32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91" y="3219948"/>
            <a:ext cx="4419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83568" y="2132856"/>
            <a:ext cx="7993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  <a:hlinkClick r:id="rId2"/>
              </a:rPr>
              <a:t>https</a:t>
            </a:r>
            <a:r>
              <a:rPr lang="pt-BR" sz="2400" b="1" dirty="0">
                <a:solidFill>
                  <a:srgbClr val="0005CC"/>
                </a:solidFill>
                <a:hlinkClick r:id="rId2"/>
              </a:rPr>
              <a:t>://</a:t>
            </a:r>
            <a:r>
              <a:rPr lang="pt-BR" sz="2400" b="1" dirty="0" smtClean="0">
                <a:solidFill>
                  <a:srgbClr val="0005CC"/>
                </a:solidFill>
                <a:hlinkClick r:id="rId2"/>
              </a:rPr>
              <a:t>www.youtube.com/watch?v=wFzO4X6hKKY</a:t>
            </a:r>
            <a:endParaRPr lang="pt-BR" sz="2400" b="1" dirty="0" smtClean="0">
              <a:solidFill>
                <a:srgbClr val="0005CC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pt-BR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III Ponte sobre Rio Orinoco: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1F771F"/>
                </a:solidFill>
              </a:rPr>
              <a:t>Vídeo de maquete eletrônica:</a:t>
            </a:r>
          </a:p>
        </p:txBody>
      </p:sp>
    </p:spTree>
    <p:extLst>
      <p:ext uri="{BB962C8B-B14F-4D97-AF65-F5344CB8AC3E}">
        <p14:creationId xmlns:p14="http://schemas.microsoft.com/office/powerpoint/2010/main" val="339357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22790" y="6321231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0" y="1154361"/>
            <a:ext cx="7056784" cy="519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4288429" y="6321231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r="11572"/>
          <a:stretch/>
        </p:blipFill>
        <p:spPr bwMode="auto">
          <a:xfrm>
            <a:off x="395536" y="1268760"/>
            <a:ext cx="587868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6" y="3091568"/>
            <a:ext cx="3267461" cy="361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04131"/>
            <a:ext cx="2532439" cy="520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22790" y="6321231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55" y="1340766"/>
            <a:ext cx="6840672" cy="47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0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III Ponte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2051720" y="6225276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16045"/>
            <a:ext cx="4188399" cy="60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04572" y="1916832"/>
            <a:ext cx="34353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05CC"/>
                </a:solidFill>
              </a:rPr>
              <a:t>Fundações profundas </a:t>
            </a:r>
            <a:r>
              <a:rPr lang="pt-BR" sz="2800" b="1" dirty="0" smtClean="0">
                <a:solidFill>
                  <a:srgbClr val="0005CC"/>
                </a:solidFill>
              </a:rPr>
              <a:t>com </a:t>
            </a:r>
            <a:r>
              <a:rPr lang="pt-BR" sz="2800" b="1" dirty="0">
                <a:solidFill>
                  <a:srgbClr val="0005CC"/>
                </a:solidFill>
              </a:rPr>
              <a:t>estacas </a:t>
            </a:r>
            <a:r>
              <a:rPr lang="pt-BR" sz="2800" b="1" dirty="0" err="1" smtClean="0">
                <a:solidFill>
                  <a:srgbClr val="0005CC"/>
                </a:solidFill>
              </a:rPr>
              <a:t>escava-das</a:t>
            </a:r>
            <a:r>
              <a:rPr lang="pt-BR" sz="2800" b="1" dirty="0" smtClean="0">
                <a:solidFill>
                  <a:srgbClr val="0005CC"/>
                </a:solidFill>
              </a:rPr>
              <a:t> (diâmetro </a:t>
            </a:r>
            <a:r>
              <a:rPr lang="pt-BR" sz="2800" b="1" dirty="0">
                <a:solidFill>
                  <a:srgbClr val="0005CC"/>
                </a:solidFill>
              </a:rPr>
              <a:t>200 e 250 </a:t>
            </a:r>
            <a:r>
              <a:rPr lang="pt-BR" sz="2800" b="1" dirty="0" smtClean="0">
                <a:solidFill>
                  <a:srgbClr val="0005CC"/>
                </a:solidFill>
              </a:rPr>
              <a:t>cm), com </a:t>
            </a:r>
            <a:r>
              <a:rPr lang="pt-BR" sz="2800" b="1" dirty="0" err="1" smtClean="0">
                <a:solidFill>
                  <a:srgbClr val="0005CC"/>
                </a:solidFill>
              </a:rPr>
              <a:t>profun-didades</a:t>
            </a:r>
            <a:r>
              <a:rPr lang="pt-BR" sz="2800" b="1" dirty="0" smtClean="0">
                <a:solidFill>
                  <a:srgbClr val="0005CC"/>
                </a:solidFill>
              </a:rPr>
              <a:t> </a:t>
            </a:r>
            <a:r>
              <a:rPr lang="pt-BR" sz="2800" b="1" dirty="0">
                <a:solidFill>
                  <a:srgbClr val="0005CC"/>
                </a:solidFill>
              </a:rPr>
              <a:t>de até </a:t>
            </a:r>
            <a:r>
              <a:rPr lang="pt-BR" sz="2800" b="1" dirty="0" smtClean="0">
                <a:solidFill>
                  <a:srgbClr val="0005CC"/>
                </a:solidFill>
              </a:rPr>
              <a:t>90 m</a:t>
            </a:r>
            <a:r>
              <a:rPr lang="pt-BR" sz="2800" b="1" dirty="0">
                <a:solidFill>
                  <a:srgbClr val="0005CC"/>
                </a:solidFill>
              </a:rPr>
              <a:t>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82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III Ponte sobre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812886" y="623731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7822"/>
            <a:ext cx="4005904" cy="604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99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340768"/>
            <a:ext cx="7993062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II PONTE SOBRE O RIO ORINOCO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pt-BR" altLang="pt-BR" b="1" dirty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(FIGUEIREDO FERRAZ)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b="1" dirty="0"/>
              <a:t>(Construtora Norberto Odebrecht</a:t>
            </a:r>
            <a:r>
              <a:rPr lang="pt-BR" b="1" dirty="0" smtClean="0"/>
              <a:t>)</a:t>
            </a:r>
            <a:endParaRPr lang="pt-BR" altLang="pt-BR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17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22789" y="551723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r="856"/>
          <a:stretch/>
        </p:blipFill>
        <p:spPr bwMode="auto">
          <a:xfrm>
            <a:off x="483645" y="1412776"/>
            <a:ext cx="824889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7" y="3861048"/>
            <a:ext cx="846312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99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268760"/>
            <a:ext cx="799306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PONTE SOBRE O RIO NEGRO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pt-BR" altLang="pt-BR" sz="3600" b="1" dirty="0" smtClean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III PONTE SOBRE RIO ORINOCO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pt-BR" altLang="pt-BR" sz="3600" b="1" dirty="0" smtClean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II PONTE SOBRE RIO ORINOCO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pt-BR" altLang="pt-BR" sz="3600" b="1" dirty="0" smtClean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PONTES DA RODOVIA DOS IMIGRANTES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5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36314" y="595551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II Ponte Rodoferroviária sobre o Rio Orino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6" y="1268760"/>
            <a:ext cx="85725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104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36314" y="5792486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Click to enlarge image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ck to enlarge image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52" y="1268760"/>
            <a:ext cx="6552728" cy="446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873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22789" y="6293939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Click to enlarge image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ck to enlarge image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32" y="1139303"/>
            <a:ext cx="60674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1658794" y="3316305"/>
            <a:ext cx="5829300" cy="294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994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22789" y="5229200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Click to enlarge image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ick to enlarge image 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07" y="1312667"/>
            <a:ext cx="7400475" cy="384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098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4192" y="710502"/>
            <a:ext cx="79930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 Ponte sobre Rio Orinoco: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1F771F"/>
                </a:solidFill>
              </a:rPr>
              <a:t>Vídeo </a:t>
            </a:r>
            <a:r>
              <a:rPr lang="pt-BR" altLang="pt-BR" sz="2400" b="1" dirty="0">
                <a:solidFill>
                  <a:srgbClr val="1F771F"/>
                </a:solidFill>
              </a:rPr>
              <a:t>1 – Maquete eletrônica: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1F771F"/>
                </a:solidFill>
                <a:hlinkClick r:id="rId2"/>
              </a:rPr>
              <a:t>https://www.youtube.com/watch?v=NGJTXO0dOSo</a:t>
            </a:r>
            <a:endParaRPr lang="pt-BR" altLang="pt-BR" sz="24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1F771F"/>
                </a:solidFill>
              </a:rPr>
              <a:t>Vídeo 2 – Obras de 2001 a 2003: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hlinkClick r:id="rId3"/>
              </a:rPr>
              <a:t>https://</a:t>
            </a:r>
            <a:r>
              <a:rPr lang="pt-BR" sz="2400" b="1" dirty="0" smtClean="0">
                <a:hlinkClick r:id="rId3"/>
              </a:rPr>
              <a:t>www.youtube.com/watch?v=X0Hh_WtRtnI</a:t>
            </a:r>
            <a:endParaRPr lang="pt-BR" sz="2400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620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588143" y="5301208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5" y="1396518"/>
            <a:ext cx="7742392" cy="384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457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22789" y="6182408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38" y="1334206"/>
            <a:ext cx="6957706" cy="483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551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72758"/>
            <a:ext cx="2304430" cy="583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4067944" y="6215390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95319" y="1607595"/>
            <a:ext cx="51845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05CC"/>
                </a:solidFill>
              </a:rPr>
              <a:t>Para a execução dos pilares vazados, </a:t>
            </a:r>
            <a:r>
              <a:rPr lang="pt-BR" sz="2800" b="1" dirty="0" smtClean="0">
                <a:solidFill>
                  <a:srgbClr val="0005CC"/>
                </a:solidFill>
              </a:rPr>
              <a:t>seção retangular </a:t>
            </a:r>
            <a:r>
              <a:rPr lang="pt-BR" sz="2800" b="1" dirty="0">
                <a:solidFill>
                  <a:srgbClr val="0005CC"/>
                </a:solidFill>
              </a:rPr>
              <a:t>de </a:t>
            </a:r>
            <a:r>
              <a:rPr lang="pt-BR" sz="2800" b="1" dirty="0" smtClean="0">
                <a:solidFill>
                  <a:srgbClr val="0005CC"/>
                </a:solidFill>
              </a:rPr>
              <a:t>3 m </a:t>
            </a:r>
            <a:r>
              <a:rPr lang="pt-BR" sz="2800" b="1" dirty="0">
                <a:solidFill>
                  <a:srgbClr val="0005CC"/>
                </a:solidFill>
              </a:rPr>
              <a:t>por </a:t>
            </a:r>
            <a:r>
              <a:rPr lang="pt-BR" sz="2800" b="1" dirty="0" smtClean="0">
                <a:solidFill>
                  <a:srgbClr val="0005CC"/>
                </a:solidFill>
              </a:rPr>
              <a:t>7 m </a:t>
            </a:r>
            <a:r>
              <a:rPr lang="pt-BR" sz="2800" b="1" dirty="0">
                <a:solidFill>
                  <a:srgbClr val="0005CC"/>
                </a:solidFill>
              </a:rPr>
              <a:t>e alturas </a:t>
            </a:r>
            <a:r>
              <a:rPr lang="pt-BR" sz="2800" b="1" dirty="0" smtClean="0">
                <a:solidFill>
                  <a:srgbClr val="0005CC"/>
                </a:solidFill>
              </a:rPr>
              <a:t>de até 40 m</a:t>
            </a:r>
            <a:r>
              <a:rPr lang="pt-BR" sz="2800" b="1" dirty="0">
                <a:solidFill>
                  <a:srgbClr val="0005CC"/>
                </a:solidFill>
              </a:rPr>
              <a:t>, utilizou-se o sistema de </a:t>
            </a:r>
            <a:r>
              <a:rPr lang="pt-BR" sz="2800" b="1" dirty="0" smtClean="0">
                <a:solidFill>
                  <a:srgbClr val="0005CC"/>
                </a:solidFill>
              </a:rPr>
              <a:t>fôrmas deslizantes</a:t>
            </a:r>
            <a:r>
              <a:rPr lang="pt-BR" sz="2800" b="1" dirty="0">
                <a:solidFill>
                  <a:srgbClr val="0005CC"/>
                </a:solidFill>
              </a:rPr>
              <a:t>. Este mesmo processo foi </a:t>
            </a:r>
            <a:r>
              <a:rPr lang="pt-BR" sz="2800" b="1" dirty="0" smtClean="0">
                <a:solidFill>
                  <a:srgbClr val="0005CC"/>
                </a:solidFill>
              </a:rPr>
              <a:t>utilizado para </a:t>
            </a:r>
            <a:r>
              <a:rPr lang="pt-BR" sz="2800" b="1" dirty="0">
                <a:solidFill>
                  <a:srgbClr val="0005CC"/>
                </a:solidFill>
              </a:rPr>
              <a:t>a execução das 4 torres principais, </a:t>
            </a:r>
            <a:r>
              <a:rPr lang="pt-BR" sz="2800" b="1" dirty="0" smtClean="0">
                <a:solidFill>
                  <a:srgbClr val="0005CC"/>
                </a:solidFill>
              </a:rPr>
              <a:t>com alturas </a:t>
            </a:r>
            <a:r>
              <a:rPr lang="pt-BR" sz="2800" b="1" dirty="0">
                <a:solidFill>
                  <a:srgbClr val="0005CC"/>
                </a:solidFill>
              </a:rPr>
              <a:t>de 120 </a:t>
            </a:r>
            <a:r>
              <a:rPr lang="pt-BR" sz="2800" b="1" dirty="0" smtClean="0">
                <a:solidFill>
                  <a:srgbClr val="0005CC"/>
                </a:solidFill>
              </a:rPr>
              <a:t>m, em </a:t>
            </a:r>
            <a:r>
              <a:rPr lang="pt-BR" sz="2800" b="1" dirty="0">
                <a:solidFill>
                  <a:srgbClr val="0005CC"/>
                </a:solidFill>
              </a:rPr>
              <a:t>forma de H e </a:t>
            </a:r>
            <a:r>
              <a:rPr lang="pt-BR" sz="2800" b="1" dirty="0" smtClean="0">
                <a:solidFill>
                  <a:srgbClr val="0005CC"/>
                </a:solidFill>
              </a:rPr>
              <a:t>com </a:t>
            </a:r>
            <a:r>
              <a:rPr lang="pt-BR" sz="2800" b="1" dirty="0">
                <a:solidFill>
                  <a:srgbClr val="0005CC"/>
                </a:solidFill>
              </a:rPr>
              <a:t>mastros inclinados.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96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II Ponte sobre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4412347" y="6381328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39581"/>
            <a:ext cx="4819650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65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803342" y="6459149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154361"/>
            <a:ext cx="6707932" cy="53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1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9584" y="2276872"/>
            <a:ext cx="799306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PONTE SOBRE O RIO NEGRO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pt-BR" altLang="pt-BR" b="1" dirty="0" smtClean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(Camargo Corrêa)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718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167526" y="6270801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0338"/>
            <a:ext cx="5321896" cy="498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39552" y="1340768"/>
            <a:ext cx="28083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0005CC"/>
                </a:solidFill>
              </a:rPr>
              <a:t>E</a:t>
            </a:r>
            <a:r>
              <a:rPr lang="pt-BR" sz="3200" b="1" dirty="0" smtClean="0">
                <a:solidFill>
                  <a:srgbClr val="0005CC"/>
                </a:solidFill>
              </a:rPr>
              <a:t>stacas </a:t>
            </a:r>
            <a:r>
              <a:rPr lang="pt-BR" sz="3200" b="1" dirty="0" smtClean="0">
                <a:solidFill>
                  <a:srgbClr val="0005CC"/>
                </a:solidFill>
                <a:sym typeface="Symbol"/>
              </a:rPr>
              <a:t> </a:t>
            </a:r>
            <a:r>
              <a:rPr lang="pt-BR" sz="3200" b="1" dirty="0" smtClean="0">
                <a:solidFill>
                  <a:srgbClr val="0005CC"/>
                </a:solidFill>
              </a:rPr>
              <a:t>2 e 2,5 m, </a:t>
            </a:r>
            <a:r>
              <a:rPr lang="pt-BR" sz="3200" b="1" dirty="0" err="1" smtClean="0">
                <a:solidFill>
                  <a:srgbClr val="0005CC"/>
                </a:solidFill>
              </a:rPr>
              <a:t>com-primento</a:t>
            </a:r>
            <a:r>
              <a:rPr lang="pt-BR" sz="3200" b="1" dirty="0" smtClean="0">
                <a:solidFill>
                  <a:srgbClr val="0005CC"/>
                </a:solidFill>
              </a:rPr>
              <a:t> de 9 a 86 </a:t>
            </a:r>
            <a:r>
              <a:rPr lang="pt-BR" sz="3200" b="1" dirty="0">
                <a:solidFill>
                  <a:srgbClr val="0005CC"/>
                </a:solidFill>
              </a:rPr>
              <a:t>m, </a:t>
            </a:r>
            <a:r>
              <a:rPr lang="pt-BR" sz="3200" b="1" dirty="0" smtClean="0">
                <a:solidFill>
                  <a:srgbClr val="0005CC"/>
                </a:solidFill>
              </a:rPr>
              <a:t>cargas de trabalho </a:t>
            </a:r>
            <a:r>
              <a:rPr lang="pt-BR" sz="3200" b="1" dirty="0">
                <a:solidFill>
                  <a:srgbClr val="0005CC"/>
                </a:solidFill>
              </a:rPr>
              <a:t>de 1.800 </a:t>
            </a:r>
            <a:r>
              <a:rPr lang="pt-BR" sz="3200" b="1" dirty="0" smtClean="0">
                <a:solidFill>
                  <a:srgbClr val="0005CC"/>
                </a:solidFill>
              </a:rPr>
              <a:t>e </a:t>
            </a:r>
            <a:r>
              <a:rPr lang="pt-BR" sz="3200" b="1" dirty="0">
                <a:solidFill>
                  <a:srgbClr val="0005CC"/>
                </a:solidFill>
              </a:rPr>
              <a:t>2.500 </a:t>
            </a:r>
            <a:r>
              <a:rPr lang="pt-BR" sz="3200" b="1" dirty="0" smtClean="0">
                <a:solidFill>
                  <a:srgbClr val="0005CC"/>
                </a:solidFill>
              </a:rPr>
              <a:t>tf.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74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362692" y="5680417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1340768"/>
            <a:ext cx="30963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Estacas </a:t>
            </a:r>
            <a:r>
              <a:rPr lang="pt-BR" sz="3200" b="1" dirty="0">
                <a:solidFill>
                  <a:srgbClr val="0005CC"/>
                </a:solidFill>
              </a:rPr>
              <a:t>com </a:t>
            </a:r>
            <a:r>
              <a:rPr lang="pt-BR" sz="3200" b="1" dirty="0" err="1" smtClean="0">
                <a:solidFill>
                  <a:srgbClr val="0005CC"/>
                </a:solidFill>
              </a:rPr>
              <a:t>ca-misa</a:t>
            </a:r>
            <a:r>
              <a:rPr lang="pt-BR" sz="3200" b="1" dirty="0" smtClean="0">
                <a:solidFill>
                  <a:srgbClr val="0005CC"/>
                </a:solidFill>
              </a:rPr>
              <a:t> </a:t>
            </a:r>
            <a:r>
              <a:rPr lang="pt-BR" sz="3200" b="1" dirty="0">
                <a:solidFill>
                  <a:srgbClr val="0005CC"/>
                </a:solidFill>
              </a:rPr>
              <a:t>de aço de 5/8</a:t>
            </a:r>
            <a:r>
              <a:rPr lang="pt-BR" sz="3200" b="1" dirty="0" smtClean="0">
                <a:solidFill>
                  <a:srgbClr val="0005CC"/>
                </a:solidFill>
              </a:rPr>
              <a:t>” (16 mm) de espessura, </a:t>
            </a:r>
            <a:r>
              <a:rPr lang="pt-BR" sz="3200" b="1" dirty="0" err="1" smtClean="0">
                <a:solidFill>
                  <a:srgbClr val="0005CC"/>
                </a:solidFill>
              </a:rPr>
              <a:t>crava-das</a:t>
            </a:r>
            <a:r>
              <a:rPr lang="pt-BR" sz="3200" b="1" dirty="0">
                <a:solidFill>
                  <a:srgbClr val="0005CC"/>
                </a:solidFill>
              </a:rPr>
              <a:t> </a:t>
            </a:r>
            <a:r>
              <a:rPr lang="pt-BR" sz="3200" b="1" dirty="0" smtClean="0">
                <a:solidFill>
                  <a:srgbClr val="0005CC"/>
                </a:solidFill>
              </a:rPr>
              <a:t>com </a:t>
            </a:r>
            <a:r>
              <a:rPr lang="pt-BR" sz="3200" b="1" dirty="0" err="1" smtClean="0">
                <a:solidFill>
                  <a:srgbClr val="0005CC"/>
                </a:solidFill>
              </a:rPr>
              <a:t>marte-los</a:t>
            </a:r>
            <a:r>
              <a:rPr lang="pt-BR" sz="3200" b="1" dirty="0" smtClean="0">
                <a:solidFill>
                  <a:srgbClr val="0005CC"/>
                </a:solidFill>
              </a:rPr>
              <a:t> </a:t>
            </a:r>
            <a:r>
              <a:rPr lang="pt-BR" sz="3200" b="1" dirty="0">
                <a:solidFill>
                  <a:srgbClr val="0005CC"/>
                </a:solidFill>
              </a:rPr>
              <a:t>de </a:t>
            </a:r>
            <a:r>
              <a:rPr lang="pt-BR" sz="3200" b="1" dirty="0" smtClean="0">
                <a:solidFill>
                  <a:srgbClr val="0005CC"/>
                </a:solidFill>
              </a:rPr>
              <a:t>vibração e </a:t>
            </a:r>
            <a:r>
              <a:rPr lang="pt-BR" sz="3200" b="1" dirty="0">
                <a:solidFill>
                  <a:srgbClr val="0005CC"/>
                </a:solidFill>
              </a:rPr>
              <a:t>com martelos </a:t>
            </a:r>
            <a:r>
              <a:rPr lang="pt-BR" sz="3200" b="1" dirty="0" err="1" smtClean="0">
                <a:solidFill>
                  <a:srgbClr val="0005CC"/>
                </a:solidFill>
              </a:rPr>
              <a:t>hi-dráulicos</a:t>
            </a:r>
            <a:r>
              <a:rPr lang="pt-BR" sz="3200" b="1" dirty="0">
                <a:solidFill>
                  <a:srgbClr val="0005CC"/>
                </a:solidFill>
              </a:rPr>
              <a:t>.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92" y="1484784"/>
            <a:ext cx="483400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142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760084" y="5229200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1340768"/>
            <a:ext cx="38164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0005CC"/>
                </a:solidFill>
              </a:rPr>
              <a:t>Perfuração </a:t>
            </a:r>
            <a:r>
              <a:rPr lang="pt-BR" sz="2800" b="1" dirty="0">
                <a:solidFill>
                  <a:srgbClr val="0005CC"/>
                </a:solidFill>
              </a:rPr>
              <a:t>em </a:t>
            </a:r>
            <a:r>
              <a:rPr lang="pt-BR" sz="2800" b="1" dirty="0" smtClean="0">
                <a:solidFill>
                  <a:srgbClr val="0005CC"/>
                </a:solidFill>
              </a:rPr>
              <a:t>rocha </a:t>
            </a:r>
            <a:r>
              <a:rPr lang="pt-BR" sz="2800" b="1" dirty="0">
                <a:solidFill>
                  <a:srgbClr val="0005CC"/>
                </a:solidFill>
              </a:rPr>
              <a:t>com  perfuratrizes </a:t>
            </a:r>
            <a:r>
              <a:rPr lang="pt-BR" sz="2800" b="1" dirty="0" err="1" smtClean="0">
                <a:solidFill>
                  <a:srgbClr val="0005CC"/>
                </a:solidFill>
              </a:rPr>
              <a:t>hi-dráulicas</a:t>
            </a:r>
            <a:r>
              <a:rPr lang="pt-BR" sz="2800" b="1" dirty="0" smtClean="0">
                <a:solidFill>
                  <a:srgbClr val="0005CC"/>
                </a:solidFill>
              </a:rPr>
              <a:t> Wirth ( </a:t>
            </a:r>
            <a:r>
              <a:rPr lang="pt-BR" sz="2800" b="1" dirty="0" smtClean="0">
                <a:solidFill>
                  <a:srgbClr val="0005CC"/>
                </a:solidFill>
                <a:sym typeface="Symbol"/>
              </a:rPr>
              <a:t> </a:t>
            </a:r>
            <a:r>
              <a:rPr lang="pt-BR" sz="2800" b="1" dirty="0" smtClean="0">
                <a:solidFill>
                  <a:srgbClr val="0005CC"/>
                </a:solidFill>
              </a:rPr>
              <a:t>1,80 m).</a:t>
            </a:r>
          </a:p>
          <a:p>
            <a:pPr algn="just"/>
            <a:r>
              <a:rPr lang="pt-BR" sz="2800" b="1" dirty="0">
                <a:solidFill>
                  <a:srgbClr val="0005CC"/>
                </a:solidFill>
              </a:rPr>
              <a:t>Após a limpeza das camisas, </a:t>
            </a:r>
            <a:r>
              <a:rPr lang="pt-BR" sz="2800" b="1" dirty="0" smtClean="0">
                <a:solidFill>
                  <a:srgbClr val="0005CC"/>
                </a:solidFill>
              </a:rPr>
              <a:t>com </a:t>
            </a:r>
            <a:r>
              <a:rPr lang="pt-BR" sz="2800" b="1" dirty="0" err="1" smtClean="0">
                <a:solidFill>
                  <a:srgbClr val="0005CC"/>
                </a:solidFill>
              </a:rPr>
              <a:t>recircu-lação</a:t>
            </a:r>
            <a:r>
              <a:rPr lang="pt-BR" sz="2800" b="1" dirty="0" smtClean="0">
                <a:solidFill>
                  <a:srgbClr val="0005CC"/>
                </a:solidFill>
              </a:rPr>
              <a:t> de </a:t>
            </a:r>
            <a:r>
              <a:rPr lang="pt-BR" sz="2800" b="1" dirty="0">
                <a:solidFill>
                  <a:srgbClr val="0005CC"/>
                </a:solidFill>
              </a:rPr>
              <a:t>ar e água (</a:t>
            </a:r>
            <a:r>
              <a:rPr lang="pt-BR" sz="2800" b="1" dirty="0" err="1">
                <a:solidFill>
                  <a:srgbClr val="0005CC"/>
                </a:solidFill>
              </a:rPr>
              <a:t>air</a:t>
            </a:r>
            <a:r>
              <a:rPr lang="pt-BR" sz="2800" b="1" dirty="0">
                <a:solidFill>
                  <a:srgbClr val="0005CC"/>
                </a:solidFill>
              </a:rPr>
              <a:t> </a:t>
            </a:r>
            <a:r>
              <a:rPr lang="pt-BR" sz="2800" b="1" dirty="0" err="1">
                <a:solidFill>
                  <a:srgbClr val="0005CC"/>
                </a:solidFill>
              </a:rPr>
              <a:t>lift</a:t>
            </a:r>
            <a:r>
              <a:rPr lang="pt-BR" sz="2800" b="1" dirty="0">
                <a:solidFill>
                  <a:srgbClr val="0005CC"/>
                </a:solidFill>
              </a:rPr>
              <a:t>), procede-se à </a:t>
            </a:r>
            <a:r>
              <a:rPr lang="pt-BR" sz="2800" b="1" dirty="0" err="1" smtClean="0">
                <a:solidFill>
                  <a:srgbClr val="0005CC"/>
                </a:solidFill>
              </a:rPr>
              <a:t>colo-cação</a:t>
            </a:r>
            <a:r>
              <a:rPr lang="pt-BR" sz="2800" b="1" dirty="0" smtClean="0">
                <a:solidFill>
                  <a:srgbClr val="0005CC"/>
                </a:solidFill>
              </a:rPr>
              <a:t> da armadura </a:t>
            </a:r>
            <a:r>
              <a:rPr lang="pt-BR" sz="2800" b="1" dirty="0">
                <a:solidFill>
                  <a:srgbClr val="0005CC"/>
                </a:solidFill>
              </a:rPr>
              <a:t>de aço e ao lançamento do concreto.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10" y="1508555"/>
            <a:ext cx="4281952" cy="36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835897" y="431116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1" y="1340768"/>
            <a:ext cx="40338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05CC"/>
                </a:solidFill>
              </a:rPr>
              <a:t>Cravação das camisas </a:t>
            </a:r>
            <a:r>
              <a:rPr lang="pt-BR" sz="2800" b="1" dirty="0" err="1" smtClean="0">
                <a:solidFill>
                  <a:srgbClr val="0005CC"/>
                </a:solidFill>
              </a:rPr>
              <a:t>me-tálicas</a:t>
            </a:r>
            <a:r>
              <a:rPr lang="pt-BR" sz="2800" b="1" dirty="0" smtClean="0">
                <a:solidFill>
                  <a:srgbClr val="0005CC"/>
                </a:solidFill>
              </a:rPr>
              <a:t> </a:t>
            </a:r>
            <a:r>
              <a:rPr lang="pt-BR" sz="2800" b="1" dirty="0">
                <a:solidFill>
                  <a:srgbClr val="0005CC"/>
                </a:solidFill>
              </a:rPr>
              <a:t>e </a:t>
            </a:r>
            <a:r>
              <a:rPr lang="pt-BR" sz="2800" b="1" dirty="0" smtClean="0">
                <a:solidFill>
                  <a:srgbClr val="0005CC"/>
                </a:solidFill>
              </a:rPr>
              <a:t>posicionamento </a:t>
            </a:r>
            <a:r>
              <a:rPr lang="pt-BR" sz="2800" b="1" dirty="0">
                <a:solidFill>
                  <a:srgbClr val="0005CC"/>
                </a:solidFill>
              </a:rPr>
              <a:t>feitos </a:t>
            </a:r>
            <a:r>
              <a:rPr lang="pt-BR" sz="2800" b="1" dirty="0" smtClean="0">
                <a:solidFill>
                  <a:srgbClr val="0005CC"/>
                </a:solidFill>
              </a:rPr>
              <a:t>com GPS</a:t>
            </a:r>
            <a:r>
              <a:rPr lang="pt-BR" sz="2800" b="1" dirty="0">
                <a:solidFill>
                  <a:srgbClr val="0005CC"/>
                </a:solidFill>
              </a:rPr>
              <a:t>, com </a:t>
            </a:r>
            <a:r>
              <a:rPr lang="pt-BR" sz="2800" b="1" dirty="0" err="1" smtClean="0">
                <a:solidFill>
                  <a:srgbClr val="0005CC"/>
                </a:solidFill>
              </a:rPr>
              <a:t>mo-nitoramento</a:t>
            </a:r>
            <a:r>
              <a:rPr lang="pt-BR" sz="2800" b="1" dirty="0" smtClean="0">
                <a:solidFill>
                  <a:srgbClr val="0005CC"/>
                </a:solidFill>
              </a:rPr>
              <a:t>  instalado sobre o flutuante dos equipamentos </a:t>
            </a:r>
            <a:r>
              <a:rPr lang="pt-BR" sz="2800" b="1" dirty="0">
                <a:solidFill>
                  <a:srgbClr val="0005CC"/>
                </a:solidFill>
              </a:rPr>
              <a:t>de </a:t>
            </a:r>
            <a:r>
              <a:rPr lang="pt-BR" sz="2800" b="1" dirty="0" err="1" smtClean="0">
                <a:solidFill>
                  <a:srgbClr val="0005CC"/>
                </a:solidFill>
              </a:rPr>
              <a:t>perfu-ração</a:t>
            </a:r>
            <a:r>
              <a:rPr lang="pt-BR" sz="2800" b="1" dirty="0" smtClean="0">
                <a:solidFill>
                  <a:srgbClr val="0005CC"/>
                </a:solidFill>
              </a:rPr>
              <a:t> </a:t>
            </a:r>
            <a:r>
              <a:rPr lang="pt-BR" sz="2800" b="1" dirty="0">
                <a:solidFill>
                  <a:srgbClr val="0005CC"/>
                </a:solidFill>
              </a:rPr>
              <a:t>e </a:t>
            </a:r>
            <a:r>
              <a:rPr lang="pt-BR" sz="2800" b="1" dirty="0" smtClean="0">
                <a:solidFill>
                  <a:srgbClr val="0005CC"/>
                </a:solidFill>
              </a:rPr>
              <a:t>cravação </a:t>
            </a:r>
            <a:r>
              <a:rPr lang="pt-BR" sz="2800" b="1" dirty="0">
                <a:solidFill>
                  <a:srgbClr val="0005CC"/>
                </a:solidFill>
              </a:rPr>
              <a:t>das camisas das estacas.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778318" cy="282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10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641034" y="1320457"/>
            <a:ext cx="799288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100" b="1" dirty="0">
                <a:solidFill>
                  <a:srgbClr val="0005CC"/>
                </a:solidFill>
              </a:rPr>
              <a:t>Para execução das estacas mais longas (de até 86 m), apoiadas em extrato arenoso, </a:t>
            </a:r>
            <a:r>
              <a:rPr lang="pt-BR" sz="3100" b="1" dirty="0" err="1" smtClean="0">
                <a:solidFill>
                  <a:srgbClr val="0005CC"/>
                </a:solidFill>
              </a:rPr>
              <a:t>empre-gou-se</a:t>
            </a:r>
            <a:r>
              <a:rPr lang="pt-BR" sz="3100" b="1" dirty="0" smtClean="0">
                <a:solidFill>
                  <a:srgbClr val="0005CC"/>
                </a:solidFill>
              </a:rPr>
              <a:t> </a:t>
            </a:r>
            <a:r>
              <a:rPr lang="pt-BR" sz="3100" b="1" dirty="0">
                <a:solidFill>
                  <a:srgbClr val="0005CC"/>
                </a:solidFill>
              </a:rPr>
              <a:t>sistema de </a:t>
            </a:r>
            <a:r>
              <a:rPr lang="pt-BR" sz="3100" b="1" dirty="0" err="1">
                <a:solidFill>
                  <a:srgbClr val="0005CC"/>
                </a:solidFill>
              </a:rPr>
              <a:t>telescopagem</a:t>
            </a:r>
            <a:r>
              <a:rPr lang="pt-BR" sz="3100" b="1" dirty="0">
                <a:solidFill>
                  <a:srgbClr val="0005CC"/>
                </a:solidFill>
              </a:rPr>
              <a:t>, que consiste em cravar inicialmente uma camisa metálica de maior diâmetro (2,7 m) até uma profundidade previamente estabelecida, </a:t>
            </a:r>
            <a:r>
              <a:rPr lang="pt-BR" sz="3100" b="1" dirty="0" smtClean="0">
                <a:solidFill>
                  <a:srgbClr val="0005CC"/>
                </a:solidFill>
              </a:rPr>
              <a:t>efetuar em </a:t>
            </a:r>
            <a:r>
              <a:rPr lang="pt-BR" sz="3100" b="1" dirty="0">
                <a:solidFill>
                  <a:srgbClr val="0005CC"/>
                </a:solidFill>
              </a:rPr>
              <a:t>seguida a limpeza da areia com recirculação de ar e água (</a:t>
            </a:r>
            <a:r>
              <a:rPr lang="pt-BR" sz="3100" b="1" dirty="0" err="1">
                <a:solidFill>
                  <a:srgbClr val="0005CC"/>
                </a:solidFill>
              </a:rPr>
              <a:t>air</a:t>
            </a:r>
            <a:r>
              <a:rPr lang="pt-BR" sz="3100" b="1" dirty="0">
                <a:solidFill>
                  <a:srgbClr val="0005CC"/>
                </a:solidFill>
              </a:rPr>
              <a:t> </a:t>
            </a:r>
            <a:r>
              <a:rPr lang="pt-BR" sz="3100" b="1" dirty="0" err="1">
                <a:solidFill>
                  <a:srgbClr val="0005CC"/>
                </a:solidFill>
              </a:rPr>
              <a:t>lift</a:t>
            </a:r>
            <a:r>
              <a:rPr lang="pt-BR" sz="3100" b="1" dirty="0">
                <a:solidFill>
                  <a:srgbClr val="0005CC"/>
                </a:solidFill>
              </a:rPr>
              <a:t>) e depois cravar a camisa de menor diâmetro (2,5 m) dentro da anterior, até chegar à cota de projeto.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73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653030" y="4872014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1340768"/>
            <a:ext cx="38884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05CC"/>
                </a:solidFill>
              </a:rPr>
              <a:t>Os blocos de fundação, com alturas </a:t>
            </a:r>
            <a:r>
              <a:rPr lang="pt-BR" sz="2800" b="1" dirty="0" smtClean="0">
                <a:solidFill>
                  <a:srgbClr val="0005CC"/>
                </a:solidFill>
              </a:rPr>
              <a:t>de 3,5 a 6 m </a:t>
            </a:r>
            <a:r>
              <a:rPr lang="pt-BR" sz="2800" b="1" dirty="0">
                <a:solidFill>
                  <a:srgbClr val="0005CC"/>
                </a:solidFill>
              </a:rPr>
              <a:t>e volumes de até </a:t>
            </a:r>
            <a:r>
              <a:rPr lang="pt-BR" sz="2800" b="1" dirty="0" smtClean="0">
                <a:solidFill>
                  <a:srgbClr val="0005CC"/>
                </a:solidFill>
              </a:rPr>
              <a:t>8.000 m</a:t>
            </a:r>
            <a:r>
              <a:rPr lang="pt-BR" sz="2800" b="1" baseline="30000" dirty="0" smtClean="0">
                <a:solidFill>
                  <a:srgbClr val="0005CC"/>
                </a:solidFill>
              </a:rPr>
              <a:t>3</a:t>
            </a:r>
            <a:r>
              <a:rPr lang="pt-BR" sz="2800" b="1" dirty="0" smtClean="0">
                <a:solidFill>
                  <a:srgbClr val="0005CC"/>
                </a:solidFill>
              </a:rPr>
              <a:t>, </a:t>
            </a:r>
            <a:r>
              <a:rPr lang="pt-BR" sz="2800" b="1" dirty="0">
                <a:solidFill>
                  <a:srgbClr val="0005CC"/>
                </a:solidFill>
              </a:rPr>
              <a:t>foram executados com </a:t>
            </a:r>
            <a:r>
              <a:rPr lang="pt-BR" sz="2800" b="1" dirty="0" smtClean="0">
                <a:solidFill>
                  <a:srgbClr val="0005CC"/>
                </a:solidFill>
              </a:rPr>
              <a:t>utilização </a:t>
            </a:r>
            <a:r>
              <a:rPr lang="pt-BR" sz="2800" b="1" dirty="0">
                <a:solidFill>
                  <a:srgbClr val="0005CC"/>
                </a:solidFill>
              </a:rPr>
              <a:t>de </a:t>
            </a:r>
            <a:r>
              <a:rPr lang="pt-BR" sz="2800" b="1" dirty="0" err="1">
                <a:solidFill>
                  <a:srgbClr val="0005CC"/>
                </a:solidFill>
              </a:rPr>
              <a:t>pré</a:t>
            </a:r>
            <a:r>
              <a:rPr lang="pt-BR" sz="2800" b="1" dirty="0">
                <a:solidFill>
                  <a:srgbClr val="0005CC"/>
                </a:solidFill>
              </a:rPr>
              <a:t>-lajes de concreto não incorporadas à estrutura do bloco, e apoiadas em anéis metálicos fixados nas camisas das </a:t>
            </a:r>
            <a:r>
              <a:rPr lang="pt-BR" sz="2800" b="1" dirty="0" smtClean="0">
                <a:solidFill>
                  <a:srgbClr val="0005CC"/>
                </a:solidFill>
              </a:rPr>
              <a:t>estacas.</a:t>
            </a:r>
            <a:endParaRPr lang="pt-BR" sz="2800" b="1" dirty="0">
              <a:solidFill>
                <a:srgbClr val="0005CC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10" y="1412776"/>
            <a:ext cx="401164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68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638926" y="4877809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1340768"/>
            <a:ext cx="39604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0005CC"/>
                </a:solidFill>
              </a:rPr>
              <a:t>Após </a:t>
            </a:r>
            <a:r>
              <a:rPr lang="pt-BR" sz="2800" b="1" dirty="0">
                <a:solidFill>
                  <a:srgbClr val="0005CC"/>
                </a:solidFill>
              </a:rPr>
              <a:t>o </a:t>
            </a:r>
            <a:r>
              <a:rPr lang="pt-BR" sz="2800" b="1" dirty="0" smtClean="0">
                <a:solidFill>
                  <a:srgbClr val="0005CC"/>
                </a:solidFill>
              </a:rPr>
              <a:t>posicionamento e fixação </a:t>
            </a:r>
            <a:r>
              <a:rPr lang="pt-BR" sz="2800" b="1" dirty="0">
                <a:solidFill>
                  <a:srgbClr val="0005CC"/>
                </a:solidFill>
              </a:rPr>
              <a:t>das </a:t>
            </a:r>
            <a:r>
              <a:rPr lang="pt-BR" sz="2800" b="1" dirty="0" smtClean="0">
                <a:solidFill>
                  <a:srgbClr val="0005CC"/>
                </a:solidFill>
              </a:rPr>
              <a:t>armaduras </a:t>
            </a:r>
            <a:r>
              <a:rPr lang="pt-BR" sz="2800" b="1" dirty="0">
                <a:solidFill>
                  <a:srgbClr val="0005CC"/>
                </a:solidFill>
              </a:rPr>
              <a:t>e montagem dos painéis das </a:t>
            </a:r>
            <a:r>
              <a:rPr lang="pt-BR" sz="2800" b="1" dirty="0" smtClean="0">
                <a:solidFill>
                  <a:srgbClr val="0005CC"/>
                </a:solidFill>
              </a:rPr>
              <a:t>fôrmas laterais </a:t>
            </a:r>
            <a:r>
              <a:rPr lang="pt-BR" sz="2800" b="1" dirty="0" err="1" smtClean="0">
                <a:solidFill>
                  <a:srgbClr val="0005CC"/>
                </a:solidFill>
              </a:rPr>
              <a:t>estru-turadas</a:t>
            </a:r>
            <a:r>
              <a:rPr lang="pt-BR" sz="2800" b="1" dirty="0" smtClean="0">
                <a:solidFill>
                  <a:srgbClr val="0005CC"/>
                </a:solidFill>
              </a:rPr>
              <a:t> </a:t>
            </a:r>
            <a:r>
              <a:rPr lang="pt-BR" sz="2800" b="1" dirty="0">
                <a:solidFill>
                  <a:srgbClr val="0005CC"/>
                </a:solidFill>
              </a:rPr>
              <a:t>com perfis de </a:t>
            </a:r>
            <a:r>
              <a:rPr lang="pt-BR" sz="2800" b="1" dirty="0" smtClean="0">
                <a:solidFill>
                  <a:srgbClr val="0005CC"/>
                </a:solidFill>
              </a:rPr>
              <a:t>alumínio,  foi </a:t>
            </a:r>
            <a:r>
              <a:rPr lang="pt-BR" sz="2800" b="1" dirty="0">
                <a:solidFill>
                  <a:srgbClr val="0005CC"/>
                </a:solidFill>
              </a:rPr>
              <a:t>feita a </a:t>
            </a:r>
            <a:r>
              <a:rPr lang="pt-BR" sz="2800" b="1" dirty="0" err="1" smtClean="0">
                <a:solidFill>
                  <a:srgbClr val="0005CC"/>
                </a:solidFill>
              </a:rPr>
              <a:t>com-cretagem</a:t>
            </a:r>
            <a:r>
              <a:rPr lang="pt-BR" sz="2800" b="1" dirty="0" smtClean="0">
                <a:solidFill>
                  <a:srgbClr val="0005CC"/>
                </a:solidFill>
              </a:rPr>
              <a:t> </a:t>
            </a:r>
            <a:r>
              <a:rPr lang="pt-BR" sz="2800" b="1" dirty="0">
                <a:solidFill>
                  <a:srgbClr val="0005CC"/>
                </a:solidFill>
              </a:rPr>
              <a:t>com a </a:t>
            </a:r>
            <a:r>
              <a:rPr lang="pt-BR" sz="2800" b="1" dirty="0" err="1" smtClean="0">
                <a:solidFill>
                  <a:srgbClr val="0005CC"/>
                </a:solidFill>
              </a:rPr>
              <a:t>utiliza-ção</a:t>
            </a:r>
            <a:r>
              <a:rPr lang="pt-BR" sz="2800" b="1" dirty="0" smtClean="0">
                <a:solidFill>
                  <a:srgbClr val="0005CC"/>
                </a:solidFill>
              </a:rPr>
              <a:t> </a:t>
            </a:r>
            <a:r>
              <a:rPr lang="pt-BR" sz="2800" b="1" dirty="0">
                <a:solidFill>
                  <a:srgbClr val="0005CC"/>
                </a:solidFill>
              </a:rPr>
              <a:t>de lanças</a:t>
            </a:r>
            <a:r>
              <a:rPr lang="pt-BR" sz="2800" b="1" dirty="0" smtClean="0">
                <a:solidFill>
                  <a:srgbClr val="0005CC"/>
                </a:solidFill>
              </a:rPr>
              <a:t>.</a:t>
            </a:r>
            <a:endParaRPr lang="pt-BR" sz="2800" b="1" dirty="0">
              <a:solidFill>
                <a:srgbClr val="0005CC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15148"/>
            <a:ext cx="3996531" cy="33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02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35712" y="6301375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1340768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0005CC"/>
                </a:solidFill>
              </a:rPr>
              <a:t>Para os blocos com </a:t>
            </a:r>
            <a:r>
              <a:rPr lang="pt-BR" sz="2800" b="1" dirty="0">
                <a:solidFill>
                  <a:srgbClr val="0005CC"/>
                </a:solidFill>
              </a:rPr>
              <a:t>dimensões em planta superiores a 1.400 </a:t>
            </a:r>
            <a:r>
              <a:rPr lang="pt-BR" sz="2800" b="1" dirty="0" smtClean="0">
                <a:solidFill>
                  <a:srgbClr val="0005CC"/>
                </a:solidFill>
              </a:rPr>
              <a:t>m</a:t>
            </a:r>
            <a:r>
              <a:rPr lang="pt-BR" sz="2800" b="1" baseline="30000" dirty="0" smtClean="0">
                <a:solidFill>
                  <a:srgbClr val="0005CC"/>
                </a:solidFill>
              </a:rPr>
              <a:t>2</a:t>
            </a:r>
            <a:r>
              <a:rPr lang="pt-BR" sz="2800" b="1" dirty="0" smtClean="0">
                <a:solidFill>
                  <a:srgbClr val="0005CC"/>
                </a:solidFill>
              </a:rPr>
              <a:t> fez-se um </a:t>
            </a:r>
            <a:r>
              <a:rPr lang="pt-BR" sz="2800" b="1" dirty="0" err="1">
                <a:solidFill>
                  <a:srgbClr val="0005CC"/>
                </a:solidFill>
              </a:rPr>
              <a:t>faseamento</a:t>
            </a:r>
            <a:r>
              <a:rPr lang="pt-BR" sz="2800" b="1" dirty="0">
                <a:solidFill>
                  <a:srgbClr val="0005CC"/>
                </a:solidFill>
              </a:rPr>
              <a:t> </a:t>
            </a:r>
            <a:r>
              <a:rPr lang="pt-BR" sz="2800" b="1" dirty="0" smtClean="0">
                <a:solidFill>
                  <a:srgbClr val="0005CC"/>
                </a:solidFill>
              </a:rPr>
              <a:t>da concretagem, </a:t>
            </a:r>
            <a:r>
              <a:rPr lang="pt-BR" sz="2800" b="1" dirty="0">
                <a:solidFill>
                  <a:srgbClr val="0005CC"/>
                </a:solidFill>
              </a:rPr>
              <a:t>para melhor controle da temperatura.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81629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310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Superestrutura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22789" y="6136565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5" y="1366619"/>
            <a:ext cx="7693492" cy="464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07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Superestrutura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790307" y="5805264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89605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16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9350" y="82190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Ponte sobre o Rio Negro – Amazonas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8" y="1772816"/>
            <a:ext cx="84677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61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Superestrutura – II Ponte sobre Rio Orinoco: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588143" y="6155088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41" y="1268760"/>
            <a:ext cx="6827208" cy="487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596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412776"/>
            <a:ext cx="7993062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RODOVIA DOS IMIGRANTES –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b="1" dirty="0" smtClean="0">
                <a:solidFill>
                  <a:srgbClr val="0070C0"/>
                </a:solidFill>
              </a:rPr>
              <a:t>SEGUNDA PISTA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pt-BR" altLang="pt-BR" b="1" dirty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(FIGUEIREDO FERRAZ)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b="1" dirty="0" smtClean="0"/>
              <a:t>(C.R</a:t>
            </a:r>
            <a:r>
              <a:rPr lang="pt-BR" b="1" dirty="0"/>
              <a:t>. ALMEIDA Engenharia de </a:t>
            </a:r>
            <a:r>
              <a:rPr lang="pt-BR" b="1" dirty="0" smtClean="0"/>
              <a:t>Obras)</a:t>
            </a:r>
            <a:endParaRPr lang="pt-BR" altLang="pt-BR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50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Segunda pista: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02635" y="6176319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62" y="1102674"/>
            <a:ext cx="7688150" cy="508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748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</a:t>
            </a:r>
            <a:r>
              <a:rPr lang="pt-BR" altLang="pt-BR" sz="2400" b="1" dirty="0">
                <a:solidFill>
                  <a:srgbClr val="FF0000"/>
                </a:solidFill>
              </a:rPr>
              <a:t>Imigrantes – 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588142" y="5373216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32" y="1192355"/>
            <a:ext cx="7701425" cy="410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393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4192" y="710502"/>
            <a:ext cx="7993062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</a:t>
            </a:r>
            <a:r>
              <a:rPr lang="pt-BR" altLang="pt-BR" sz="2400" b="1" dirty="0">
                <a:solidFill>
                  <a:srgbClr val="FF0000"/>
                </a:solidFill>
              </a:rPr>
              <a:t>dos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Imigrantes - Segunda Pista: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1F771F"/>
                </a:solidFill>
              </a:rPr>
              <a:t>Vídeo </a:t>
            </a:r>
            <a:r>
              <a:rPr lang="pt-BR" altLang="pt-BR" sz="2400" b="1" dirty="0">
                <a:solidFill>
                  <a:srgbClr val="1F771F"/>
                </a:solidFill>
              </a:rPr>
              <a:t>1 </a:t>
            </a:r>
            <a:r>
              <a:rPr lang="pt-BR" altLang="pt-BR" sz="2400" b="1" dirty="0" smtClean="0">
                <a:solidFill>
                  <a:srgbClr val="1F771F"/>
                </a:solidFill>
              </a:rPr>
              <a:t>– Técnicas aplicadas às obras:</a:t>
            </a:r>
            <a:endParaRPr lang="pt-BR" altLang="pt-BR" sz="2400" b="1" dirty="0">
              <a:solidFill>
                <a:srgbClr val="1F771F"/>
              </a:solidFill>
            </a:endParaRPr>
          </a:p>
          <a:p>
            <a:pPr>
              <a:buNone/>
            </a:pPr>
            <a:r>
              <a:rPr lang="pt-BR" sz="2400" b="1" dirty="0">
                <a:hlinkClick r:id="rId2"/>
              </a:rPr>
              <a:t>https://</a:t>
            </a:r>
            <a:r>
              <a:rPr lang="pt-BR" sz="2400" b="1" dirty="0" smtClean="0">
                <a:hlinkClick r:id="rId2"/>
              </a:rPr>
              <a:t>www.youtube.com/watch?v=FmMC4QGYFo4</a:t>
            </a:r>
            <a:endParaRPr lang="pt-BR" sz="2400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1F771F"/>
                </a:solidFill>
              </a:rPr>
              <a:t>Vídeo 2 – Ingeniería y </a:t>
            </a:r>
            <a:r>
              <a:rPr lang="pt-BR" altLang="pt-BR" sz="2400" b="1" dirty="0" err="1" smtClean="0">
                <a:solidFill>
                  <a:srgbClr val="1F771F"/>
                </a:solidFill>
              </a:rPr>
              <a:t>medio</a:t>
            </a:r>
            <a:r>
              <a:rPr lang="pt-BR" altLang="pt-BR" sz="2400" b="1" dirty="0" smtClean="0">
                <a:solidFill>
                  <a:srgbClr val="1F771F"/>
                </a:solidFill>
              </a:rPr>
              <a:t> ambiente </a:t>
            </a:r>
            <a:r>
              <a:rPr lang="pt-BR" altLang="pt-BR" sz="2400" b="1" dirty="0" err="1" smtClean="0">
                <a:solidFill>
                  <a:srgbClr val="1F771F"/>
                </a:solidFill>
              </a:rPr>
              <a:t>caminando</a:t>
            </a:r>
            <a:r>
              <a:rPr lang="pt-BR" altLang="pt-BR" sz="2400" b="1" dirty="0" smtClean="0">
                <a:solidFill>
                  <a:srgbClr val="1F771F"/>
                </a:solidFill>
              </a:rPr>
              <a:t> juntos: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hlinkClick r:id="rId3"/>
              </a:rPr>
              <a:t>https://</a:t>
            </a:r>
            <a:r>
              <a:rPr lang="pt-BR" sz="2400" b="1" dirty="0" smtClean="0">
                <a:hlinkClick r:id="rId3"/>
              </a:rPr>
              <a:t>www.youtube.com/watch?v=zIO_xcn4NWk</a:t>
            </a:r>
            <a:endParaRPr lang="pt-BR" sz="2400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/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1F771F"/>
                </a:solidFill>
              </a:rPr>
              <a:t>Vídeo </a:t>
            </a:r>
            <a:r>
              <a:rPr lang="pt-BR" altLang="pt-BR" sz="2400" b="1" dirty="0" smtClean="0">
                <a:solidFill>
                  <a:srgbClr val="1F771F"/>
                </a:solidFill>
              </a:rPr>
              <a:t>3 </a:t>
            </a:r>
            <a:r>
              <a:rPr lang="pt-BR" altLang="pt-BR" sz="2400" b="1" dirty="0">
                <a:solidFill>
                  <a:srgbClr val="1F771F"/>
                </a:solidFill>
              </a:rPr>
              <a:t>– </a:t>
            </a:r>
            <a:r>
              <a:rPr lang="pt-BR" altLang="pt-BR" sz="2400" b="1" dirty="0" smtClean="0">
                <a:solidFill>
                  <a:srgbClr val="1F771F"/>
                </a:solidFill>
              </a:rPr>
              <a:t>Projeto Figueiredo Ferraz:</a:t>
            </a:r>
            <a:endParaRPr lang="pt-BR" altLang="pt-BR" sz="2400" b="1" dirty="0">
              <a:solidFill>
                <a:srgbClr val="1F771F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hlinkClick r:id="rId4"/>
              </a:rPr>
              <a:t>https://</a:t>
            </a:r>
            <a:r>
              <a:rPr lang="pt-BR" sz="2400" b="1" dirty="0" smtClean="0">
                <a:hlinkClick r:id="rId4"/>
              </a:rPr>
              <a:t>www.youtube.com/watch?v=wt6PyJP2ZpQ</a:t>
            </a:r>
            <a:endParaRPr lang="pt-BR" sz="2400" b="1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72146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</a:t>
            </a:r>
            <a:r>
              <a:rPr lang="pt-BR" altLang="pt-BR" sz="2400" b="1" dirty="0">
                <a:solidFill>
                  <a:srgbClr val="FF0000"/>
                </a:solidFill>
              </a:rPr>
              <a:t>Imigrantes -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>
                <a:solidFill>
                  <a:srgbClr val="FF0000"/>
                </a:solidFill>
              </a:rPr>
              <a:t>Pista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124744"/>
            <a:ext cx="78864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2AA22A"/>
                </a:solidFill>
              </a:rPr>
              <a:t>Segunda </a:t>
            </a:r>
            <a:r>
              <a:rPr lang="pt-BR" sz="3200" b="1" dirty="0">
                <a:solidFill>
                  <a:srgbClr val="2AA22A"/>
                </a:solidFill>
              </a:rPr>
              <a:t>pista da Rodovia dos </a:t>
            </a:r>
            <a:r>
              <a:rPr lang="pt-BR" sz="3200" b="1" dirty="0" smtClean="0">
                <a:solidFill>
                  <a:srgbClr val="2AA22A"/>
                </a:solidFill>
              </a:rPr>
              <a:t>Imigrantes:</a:t>
            </a:r>
          </a:p>
          <a:p>
            <a:pPr algn="just"/>
            <a:endParaRPr lang="pt-BR" sz="2000" b="1" dirty="0">
              <a:solidFill>
                <a:srgbClr val="2AA22A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5CC"/>
                </a:solidFill>
              </a:rPr>
              <a:t>inaugurada </a:t>
            </a:r>
            <a:r>
              <a:rPr lang="pt-BR" sz="3200" b="1" dirty="0">
                <a:solidFill>
                  <a:srgbClr val="0005CC"/>
                </a:solidFill>
              </a:rPr>
              <a:t>em </a:t>
            </a:r>
            <a:r>
              <a:rPr lang="pt-BR" sz="3200" b="1" dirty="0" smtClean="0">
                <a:solidFill>
                  <a:srgbClr val="0005CC"/>
                </a:solidFill>
              </a:rPr>
              <a:t>2002;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5CC"/>
                </a:solidFill>
              </a:rPr>
              <a:t>liga as cidades de São Paulo e Santos;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5CC"/>
                </a:solidFill>
              </a:rPr>
              <a:t>tem </a:t>
            </a:r>
            <a:r>
              <a:rPr lang="pt-BR" sz="3200" b="1" dirty="0">
                <a:solidFill>
                  <a:srgbClr val="0005CC"/>
                </a:solidFill>
              </a:rPr>
              <a:t>21 km de </a:t>
            </a:r>
            <a:r>
              <a:rPr lang="pt-BR" sz="3200" b="1" dirty="0" smtClean="0">
                <a:solidFill>
                  <a:srgbClr val="0005CC"/>
                </a:solidFill>
              </a:rPr>
              <a:t>extensão;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5CC"/>
                </a:solidFill>
              </a:rPr>
              <a:t>trecho em serra vence desnível </a:t>
            </a:r>
            <a:r>
              <a:rPr lang="pt-BR" sz="3200" b="1" dirty="0">
                <a:solidFill>
                  <a:srgbClr val="0005CC"/>
                </a:solidFill>
              </a:rPr>
              <a:t>de </a:t>
            </a:r>
            <a:r>
              <a:rPr lang="pt-BR" sz="3200" b="1" dirty="0" smtClean="0">
                <a:solidFill>
                  <a:srgbClr val="0005CC"/>
                </a:solidFill>
              </a:rPr>
              <a:t>700 m;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5CC"/>
                </a:solidFill>
              </a:rPr>
              <a:t>ampliou a capacidade de tráfego </a:t>
            </a:r>
            <a:r>
              <a:rPr lang="pt-BR" sz="3200" b="1" dirty="0">
                <a:solidFill>
                  <a:srgbClr val="0005CC"/>
                </a:solidFill>
              </a:rPr>
              <a:t>em 70 </a:t>
            </a:r>
            <a:r>
              <a:rPr lang="pt-BR" sz="3200" b="1" dirty="0" smtClean="0">
                <a:solidFill>
                  <a:srgbClr val="0005CC"/>
                </a:solidFill>
              </a:rPr>
              <a:t>%;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5CC"/>
                </a:solidFill>
              </a:rPr>
              <a:t>integra o Sistema Anchieta-Imigrantes, constituído pela Anchieta, construída na década de 50, e pela Imigrantes.</a:t>
            </a:r>
          </a:p>
        </p:txBody>
      </p:sp>
    </p:spTree>
    <p:extLst>
      <p:ext uri="{BB962C8B-B14F-4D97-AF65-F5344CB8AC3E}">
        <p14:creationId xmlns:p14="http://schemas.microsoft.com/office/powerpoint/2010/main" val="39863462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</a:t>
            </a:r>
            <a:r>
              <a:rPr lang="pt-BR" altLang="pt-BR" sz="2400" b="1" dirty="0">
                <a:solidFill>
                  <a:srgbClr val="FF0000"/>
                </a:solidFill>
              </a:rPr>
              <a:t>Imigrantes – Segunda pista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124744"/>
            <a:ext cx="7886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5CC"/>
                </a:solidFill>
              </a:rPr>
              <a:t>rodovia </a:t>
            </a:r>
            <a:r>
              <a:rPr lang="pt-BR" sz="3200" b="1" dirty="0">
                <a:solidFill>
                  <a:srgbClr val="0005CC"/>
                </a:solidFill>
              </a:rPr>
              <a:t>dos </a:t>
            </a:r>
            <a:r>
              <a:rPr lang="pt-BR" sz="3200" b="1" dirty="0" smtClean="0">
                <a:solidFill>
                  <a:srgbClr val="0005CC"/>
                </a:solidFill>
              </a:rPr>
              <a:t>Imigrantes é composta </a:t>
            </a:r>
            <a:r>
              <a:rPr lang="pt-BR" sz="3200" b="1" dirty="0">
                <a:solidFill>
                  <a:srgbClr val="0005CC"/>
                </a:solidFill>
              </a:rPr>
              <a:t>pelas pistas ascendente</a:t>
            </a:r>
            <a:r>
              <a:rPr lang="pt-BR" sz="3200" b="1" dirty="0" smtClean="0">
                <a:solidFill>
                  <a:srgbClr val="0005CC"/>
                </a:solidFill>
              </a:rPr>
              <a:t>, executada </a:t>
            </a:r>
            <a:r>
              <a:rPr lang="pt-BR" sz="3200" b="1" dirty="0">
                <a:solidFill>
                  <a:srgbClr val="0005CC"/>
                </a:solidFill>
              </a:rPr>
              <a:t>na década de </a:t>
            </a:r>
            <a:r>
              <a:rPr lang="pt-BR" sz="3200" b="1" dirty="0" smtClean="0">
                <a:solidFill>
                  <a:srgbClr val="0005CC"/>
                </a:solidFill>
              </a:rPr>
              <a:t>70 </a:t>
            </a:r>
            <a:r>
              <a:rPr lang="pt-BR" sz="3200" b="1" dirty="0">
                <a:solidFill>
                  <a:srgbClr val="0005CC"/>
                </a:solidFill>
              </a:rPr>
              <a:t>e pela </a:t>
            </a:r>
            <a:r>
              <a:rPr lang="pt-BR" sz="3200" b="1" dirty="0" smtClean="0">
                <a:solidFill>
                  <a:srgbClr val="0005CC"/>
                </a:solidFill>
              </a:rPr>
              <a:t>descendente;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>
                <a:solidFill>
                  <a:srgbClr val="0005CC"/>
                </a:solidFill>
              </a:rPr>
              <a:t>p</a:t>
            </a:r>
            <a:r>
              <a:rPr lang="pt-BR" sz="3200" b="1" dirty="0" smtClean="0">
                <a:solidFill>
                  <a:srgbClr val="0005CC"/>
                </a:solidFill>
              </a:rPr>
              <a:t>rojeto da Figueiredo Ferraz, do Prof</a:t>
            </a:r>
            <a:r>
              <a:rPr lang="pt-BR" sz="3200" b="1" dirty="0">
                <a:solidFill>
                  <a:srgbClr val="0005CC"/>
                </a:solidFill>
              </a:rPr>
              <a:t>. José Carlos de Figueiredo </a:t>
            </a:r>
            <a:r>
              <a:rPr lang="pt-BR" sz="3200" b="1" dirty="0" smtClean="0">
                <a:solidFill>
                  <a:srgbClr val="0005CC"/>
                </a:solidFill>
              </a:rPr>
              <a:t>Ferraz;</a:t>
            </a:r>
          </a:p>
          <a:p>
            <a:pPr marL="457200" indent="-457200" algn="just">
              <a:buFontTx/>
              <a:buChar char="-"/>
            </a:pPr>
            <a:r>
              <a:rPr lang="pt-BR" sz="3200" b="1" dirty="0" smtClean="0">
                <a:solidFill>
                  <a:srgbClr val="0005CC"/>
                </a:solidFill>
              </a:rPr>
              <a:t>construção por C.R</a:t>
            </a:r>
            <a:r>
              <a:rPr lang="pt-BR" sz="3200" b="1" dirty="0">
                <a:solidFill>
                  <a:srgbClr val="0005CC"/>
                </a:solidFill>
              </a:rPr>
              <a:t>. ALMEIDA Engenharia de </a:t>
            </a:r>
            <a:r>
              <a:rPr lang="pt-BR" sz="3200" b="1" dirty="0" smtClean="0">
                <a:solidFill>
                  <a:srgbClr val="0005CC"/>
                </a:solidFill>
              </a:rPr>
              <a:t>Obras.</a:t>
            </a:r>
          </a:p>
        </p:txBody>
      </p:sp>
    </p:spTree>
    <p:extLst>
      <p:ext uri="{BB962C8B-B14F-4D97-AF65-F5344CB8AC3E}">
        <p14:creationId xmlns:p14="http://schemas.microsoft.com/office/powerpoint/2010/main" val="349387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</a:t>
            </a:r>
            <a:r>
              <a:rPr lang="pt-BR" altLang="pt-BR" sz="2400" b="1" dirty="0">
                <a:solidFill>
                  <a:srgbClr val="FF0000"/>
                </a:solidFill>
              </a:rPr>
              <a:t>Imigrantes – Segunda pista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124744"/>
            <a:ext cx="78864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05CC"/>
                </a:solidFill>
              </a:rPr>
              <a:t>Estruturas </a:t>
            </a:r>
            <a:r>
              <a:rPr lang="pt-BR" sz="3200" b="1" dirty="0">
                <a:solidFill>
                  <a:srgbClr val="0005CC"/>
                </a:solidFill>
              </a:rPr>
              <a:t>em balanços sucessivos </a:t>
            </a:r>
            <a:r>
              <a:rPr lang="pt-BR" sz="3200" b="1" dirty="0" smtClean="0">
                <a:solidFill>
                  <a:srgbClr val="0005CC"/>
                </a:solidFill>
              </a:rPr>
              <a:t>- 2.238 m;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05CC"/>
                </a:solidFill>
              </a:rPr>
              <a:t>Estruturas </a:t>
            </a:r>
            <a:r>
              <a:rPr lang="pt-BR" sz="3200" b="1" dirty="0">
                <a:solidFill>
                  <a:srgbClr val="0005CC"/>
                </a:solidFill>
              </a:rPr>
              <a:t>em solução </a:t>
            </a:r>
            <a:r>
              <a:rPr lang="pt-BR" sz="3200" b="1" dirty="0" smtClean="0">
                <a:solidFill>
                  <a:srgbClr val="0005CC"/>
                </a:solidFill>
              </a:rPr>
              <a:t>empurrada - </a:t>
            </a:r>
            <a:r>
              <a:rPr lang="pt-BR" sz="3200" b="1" dirty="0">
                <a:solidFill>
                  <a:srgbClr val="0005CC"/>
                </a:solidFill>
              </a:rPr>
              <a:t>996 </a:t>
            </a:r>
            <a:r>
              <a:rPr lang="pt-BR" sz="3200" b="1" dirty="0" smtClean="0">
                <a:solidFill>
                  <a:srgbClr val="0005CC"/>
                </a:solidFill>
              </a:rPr>
              <a:t>m;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05CC"/>
                </a:solidFill>
              </a:rPr>
              <a:t>Estruturas </a:t>
            </a:r>
            <a:r>
              <a:rPr lang="pt-BR" sz="3200" b="1" dirty="0">
                <a:solidFill>
                  <a:srgbClr val="0005CC"/>
                </a:solidFill>
              </a:rPr>
              <a:t>em grelhas </a:t>
            </a:r>
            <a:r>
              <a:rPr lang="pt-BR" sz="3200" b="1" dirty="0" smtClean="0">
                <a:solidFill>
                  <a:srgbClr val="0005CC"/>
                </a:solidFill>
              </a:rPr>
              <a:t>pré-moldadas -  1.139 m;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05CC"/>
                </a:solidFill>
              </a:rPr>
              <a:t>Concreto </a:t>
            </a:r>
            <a:r>
              <a:rPr lang="pt-BR" sz="3200" b="1" dirty="0" err="1">
                <a:solidFill>
                  <a:srgbClr val="0005CC"/>
                </a:solidFill>
              </a:rPr>
              <a:t>super</a:t>
            </a:r>
            <a:r>
              <a:rPr lang="pt-BR" sz="3200" b="1" dirty="0">
                <a:solidFill>
                  <a:srgbClr val="0005CC"/>
                </a:solidFill>
              </a:rPr>
              <a:t> e </a:t>
            </a:r>
            <a:r>
              <a:rPr lang="pt-BR" sz="3200" b="1" dirty="0" err="1">
                <a:solidFill>
                  <a:srgbClr val="0005CC"/>
                </a:solidFill>
              </a:rPr>
              <a:t>meso</a:t>
            </a:r>
            <a:r>
              <a:rPr lang="pt-BR" sz="3200" b="1" dirty="0">
                <a:solidFill>
                  <a:srgbClr val="0005CC"/>
                </a:solidFill>
              </a:rPr>
              <a:t> estruturas </a:t>
            </a:r>
            <a:r>
              <a:rPr lang="pt-BR" sz="3200" b="1" dirty="0" smtClean="0">
                <a:solidFill>
                  <a:srgbClr val="0005CC"/>
                </a:solidFill>
              </a:rPr>
              <a:t>- 87.500 m³;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05CC"/>
                </a:solidFill>
              </a:rPr>
              <a:t>Aço </a:t>
            </a:r>
            <a:r>
              <a:rPr lang="pt-BR" sz="3200" b="1" dirty="0">
                <a:solidFill>
                  <a:srgbClr val="0005CC"/>
                </a:solidFill>
              </a:rPr>
              <a:t>CA </a:t>
            </a:r>
            <a:r>
              <a:rPr lang="pt-BR" sz="3200" b="1" dirty="0" smtClean="0">
                <a:solidFill>
                  <a:srgbClr val="0005CC"/>
                </a:solidFill>
              </a:rPr>
              <a:t>50 - </a:t>
            </a:r>
            <a:r>
              <a:rPr lang="pt-BR" sz="3200" b="1" dirty="0">
                <a:solidFill>
                  <a:srgbClr val="0005CC"/>
                </a:solidFill>
              </a:rPr>
              <a:t>9.900 </a:t>
            </a:r>
            <a:r>
              <a:rPr lang="pt-BR" sz="3200" b="1" dirty="0" err="1" smtClean="0">
                <a:solidFill>
                  <a:srgbClr val="0005CC"/>
                </a:solidFill>
              </a:rPr>
              <a:t>ton</a:t>
            </a:r>
            <a:r>
              <a:rPr lang="pt-BR" sz="3200" b="1" dirty="0" smtClean="0">
                <a:solidFill>
                  <a:srgbClr val="0005CC"/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05CC"/>
                </a:solidFill>
              </a:rPr>
              <a:t>Aço </a:t>
            </a:r>
            <a:r>
              <a:rPr lang="pt-BR" sz="3200" b="1" dirty="0">
                <a:solidFill>
                  <a:srgbClr val="0005CC"/>
                </a:solidFill>
              </a:rPr>
              <a:t>CP 190 RB </a:t>
            </a:r>
            <a:r>
              <a:rPr lang="pt-BR" sz="3200" b="1" dirty="0" smtClean="0">
                <a:solidFill>
                  <a:srgbClr val="0005CC"/>
                </a:solidFill>
              </a:rPr>
              <a:t>- 2.905 </a:t>
            </a:r>
            <a:r>
              <a:rPr lang="pt-BR" sz="3200" b="1" dirty="0" err="1">
                <a:solidFill>
                  <a:srgbClr val="0005CC"/>
                </a:solidFill>
              </a:rPr>
              <a:t>t</a:t>
            </a:r>
            <a:r>
              <a:rPr lang="pt-BR" sz="3200" b="1" dirty="0" err="1" smtClean="0">
                <a:solidFill>
                  <a:srgbClr val="0005CC"/>
                </a:solidFill>
              </a:rPr>
              <a:t>on</a:t>
            </a:r>
            <a:r>
              <a:rPr lang="pt-BR" sz="3200" b="1" dirty="0" smtClean="0">
                <a:solidFill>
                  <a:srgbClr val="0005CC"/>
                </a:solidFill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05CC"/>
                </a:solidFill>
              </a:rPr>
              <a:t>Tubulões </a:t>
            </a:r>
            <a:r>
              <a:rPr lang="pt-BR" sz="3200" b="1" dirty="0">
                <a:solidFill>
                  <a:srgbClr val="0005CC"/>
                </a:solidFill>
              </a:rPr>
              <a:t>e estacas </a:t>
            </a:r>
            <a:r>
              <a:rPr lang="pt-BR" sz="3200" b="1" dirty="0" smtClean="0">
                <a:solidFill>
                  <a:srgbClr val="0005CC"/>
                </a:solidFill>
              </a:rPr>
              <a:t>- 6.614 m;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b="1" dirty="0" smtClean="0">
                <a:solidFill>
                  <a:srgbClr val="0005CC"/>
                </a:solidFill>
              </a:rPr>
              <a:t>Estacas </a:t>
            </a:r>
            <a:r>
              <a:rPr lang="pt-BR" sz="3200" b="1" dirty="0">
                <a:solidFill>
                  <a:srgbClr val="0005CC"/>
                </a:solidFill>
              </a:rPr>
              <a:t>tipo raiz </a:t>
            </a:r>
            <a:r>
              <a:rPr lang="pt-BR" sz="3200" b="1" dirty="0" smtClean="0">
                <a:solidFill>
                  <a:srgbClr val="0005CC"/>
                </a:solidFill>
              </a:rPr>
              <a:t>- 3.453 m.</a:t>
            </a:r>
          </a:p>
        </p:txBody>
      </p:sp>
    </p:spTree>
    <p:extLst>
      <p:ext uri="{BB962C8B-B14F-4D97-AF65-F5344CB8AC3E}">
        <p14:creationId xmlns:p14="http://schemas.microsoft.com/office/powerpoint/2010/main" val="2182954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Segunda 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- Superestrutura: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96985" y="1350075"/>
            <a:ext cx="79930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Superestrutura </a:t>
            </a:r>
            <a:r>
              <a:rPr lang="pt-BR" sz="3200" b="1" i="1" dirty="0">
                <a:solidFill>
                  <a:srgbClr val="0005CC"/>
                </a:solidFill>
              </a:rPr>
              <a:t>em seção mono celular </a:t>
            </a:r>
            <a:r>
              <a:rPr lang="pt-BR" sz="3200" b="1" i="1" dirty="0" smtClean="0">
                <a:solidFill>
                  <a:srgbClr val="0005CC"/>
                </a:solidFill>
              </a:rPr>
              <a:t>executada pelo </a:t>
            </a:r>
            <a:r>
              <a:rPr lang="pt-BR" sz="3200" b="1" i="1" dirty="0">
                <a:solidFill>
                  <a:srgbClr val="0005CC"/>
                </a:solidFill>
              </a:rPr>
              <a:t>método dos </a:t>
            </a:r>
            <a:r>
              <a:rPr lang="pt-BR" sz="3200" b="1" i="1" u="sng" dirty="0">
                <a:solidFill>
                  <a:srgbClr val="0005CC"/>
                </a:solidFill>
              </a:rPr>
              <a:t>balanços sucessivos</a:t>
            </a:r>
            <a:r>
              <a:rPr lang="pt-BR" sz="3200" b="1" i="1" dirty="0">
                <a:solidFill>
                  <a:srgbClr val="0005CC"/>
                </a:solidFill>
              </a:rPr>
              <a:t> moldados </a:t>
            </a:r>
            <a:r>
              <a:rPr lang="pt-BR" sz="3200" b="1" i="1" dirty="0" smtClean="0">
                <a:solidFill>
                  <a:srgbClr val="0005CC"/>
                </a:solidFill>
              </a:rPr>
              <a:t>in loco</a:t>
            </a:r>
            <a:r>
              <a:rPr lang="pt-BR" sz="3200" b="1" i="1" dirty="0">
                <a:solidFill>
                  <a:srgbClr val="0005CC"/>
                </a:solidFill>
              </a:rPr>
              <a:t>, balanceada em relação aos pilares, em </a:t>
            </a:r>
            <a:r>
              <a:rPr lang="pt-BR" sz="3200" b="1" i="1" dirty="0" smtClean="0">
                <a:solidFill>
                  <a:srgbClr val="0005CC"/>
                </a:solidFill>
              </a:rPr>
              <a:t>duplo disparo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49" y="3667677"/>
            <a:ext cx="563231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707904" y="6381328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46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602635" y="5013176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0" y="1556792"/>
            <a:ext cx="729601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 Viadutos em balanço sucessivo - Superestrutura:</a:t>
            </a:r>
          </a:p>
        </p:txBody>
      </p:sp>
    </p:spTree>
    <p:extLst>
      <p:ext uri="{BB962C8B-B14F-4D97-AF65-F5344CB8AC3E}">
        <p14:creationId xmlns:p14="http://schemas.microsoft.com/office/powerpoint/2010/main" val="25222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Ponte sobre Rio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Negro – Infraestrutura: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5"/>
          <a:stretch/>
        </p:blipFill>
        <p:spPr bwMode="auto">
          <a:xfrm>
            <a:off x="2634540" y="1167403"/>
            <a:ext cx="3947102" cy="531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25776" y="6117904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748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2567612" y="6093296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4461"/>
            <a:ext cx="3954318" cy="584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Segunda 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sucessivo - Superestrutura:</a:t>
            </a:r>
          </a:p>
        </p:txBody>
      </p:sp>
    </p:spTree>
    <p:extLst>
      <p:ext uri="{BB962C8B-B14F-4D97-AF65-F5344CB8AC3E}">
        <p14:creationId xmlns:p14="http://schemas.microsoft.com/office/powerpoint/2010/main" val="30746659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348250"/>
            <a:ext cx="799306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000" b="1" dirty="0" smtClean="0">
                <a:solidFill>
                  <a:srgbClr val="0005CC"/>
                </a:solidFill>
              </a:rPr>
              <a:t>“</a:t>
            </a:r>
            <a:r>
              <a:rPr lang="pt-BR" sz="3000" b="1" i="1" dirty="0" smtClean="0">
                <a:solidFill>
                  <a:srgbClr val="0005CC"/>
                </a:solidFill>
              </a:rPr>
              <a:t>A </a:t>
            </a:r>
            <a:r>
              <a:rPr lang="pt-BR" sz="3000" b="1" i="1" dirty="0">
                <a:solidFill>
                  <a:srgbClr val="0005CC"/>
                </a:solidFill>
              </a:rPr>
              <a:t>continuidade posterior é proporcionada, após </a:t>
            </a:r>
            <a:r>
              <a:rPr lang="pt-BR" sz="3000" b="1" i="1" dirty="0" smtClean="0">
                <a:solidFill>
                  <a:srgbClr val="0005CC"/>
                </a:solidFill>
              </a:rPr>
              <a:t>a concretagem </a:t>
            </a:r>
            <a:r>
              <a:rPr lang="pt-BR" sz="3000" b="1" i="1" dirty="0">
                <a:solidFill>
                  <a:srgbClr val="0005CC"/>
                </a:solidFill>
              </a:rPr>
              <a:t>do fecho do vão central, pela </a:t>
            </a:r>
            <a:r>
              <a:rPr lang="pt-BR" sz="3000" b="1" i="1" dirty="0" smtClean="0">
                <a:solidFill>
                  <a:srgbClr val="0005CC"/>
                </a:solidFill>
              </a:rPr>
              <a:t>protensão dos </a:t>
            </a:r>
            <a:r>
              <a:rPr lang="pt-BR" sz="3000" b="1" i="1" dirty="0">
                <a:solidFill>
                  <a:srgbClr val="0005CC"/>
                </a:solidFill>
              </a:rPr>
              <a:t>cabos positivos cujas bainhas foram </a:t>
            </a:r>
            <a:r>
              <a:rPr lang="pt-BR" sz="3000" b="1" i="1" dirty="0" smtClean="0">
                <a:solidFill>
                  <a:srgbClr val="0005CC"/>
                </a:solidFill>
              </a:rPr>
              <a:t>previamente locadas </a:t>
            </a:r>
            <a:r>
              <a:rPr lang="pt-BR" sz="3000" b="1" i="1" dirty="0">
                <a:solidFill>
                  <a:srgbClr val="0005CC"/>
                </a:solidFill>
              </a:rPr>
              <a:t>durante a execução dos balanços</a:t>
            </a:r>
            <a:r>
              <a:rPr lang="pt-BR" sz="3000" b="1" dirty="0" smtClean="0">
                <a:solidFill>
                  <a:srgbClr val="0005CC"/>
                </a:solidFill>
              </a:rPr>
              <a:t>.”</a:t>
            </a:r>
            <a:endParaRPr lang="pt-BR" sz="3000" b="1" dirty="0">
              <a:solidFill>
                <a:srgbClr val="0005CC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4028"/>
            <a:ext cx="64674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- Superestrutura:</a:t>
            </a:r>
          </a:p>
        </p:txBody>
      </p:sp>
      <p:sp>
        <p:nvSpPr>
          <p:cNvPr id="9" name="Retângulo 8"/>
          <p:cNvSpPr/>
          <p:nvPr/>
        </p:nvSpPr>
        <p:spPr>
          <a:xfrm>
            <a:off x="555069" y="6004722"/>
            <a:ext cx="1264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85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Segunda 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– Mesoestrutura (Pilares):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61" y="1556790"/>
            <a:ext cx="7382352" cy="430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588143" y="5879074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366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50713" y="1719407"/>
            <a:ext cx="50031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100" b="1" dirty="0" smtClean="0">
                <a:solidFill>
                  <a:srgbClr val="0005CC"/>
                </a:solidFill>
              </a:rPr>
              <a:t>“</a:t>
            </a:r>
            <a:r>
              <a:rPr lang="pt-BR" sz="3100" b="1" i="1" dirty="0">
                <a:solidFill>
                  <a:srgbClr val="0005CC"/>
                </a:solidFill>
              </a:rPr>
              <a:t>Os pilares são concebidos na forma de lâmina </a:t>
            </a:r>
            <a:r>
              <a:rPr lang="pt-BR" sz="3100" b="1" i="1" dirty="0" smtClean="0">
                <a:solidFill>
                  <a:srgbClr val="0005CC"/>
                </a:solidFill>
              </a:rPr>
              <a:t>dupla para </a:t>
            </a:r>
            <a:r>
              <a:rPr lang="pt-BR" sz="3100" b="1" i="1" dirty="0">
                <a:solidFill>
                  <a:srgbClr val="0005CC"/>
                </a:solidFill>
              </a:rPr>
              <a:t>alturas de até 25 m. Cada lâmina tem </a:t>
            </a:r>
            <a:r>
              <a:rPr lang="pt-BR" sz="3100" b="1" i="1" dirty="0" smtClean="0">
                <a:solidFill>
                  <a:srgbClr val="0005CC"/>
                </a:solidFill>
              </a:rPr>
              <a:t>espessura de </a:t>
            </a:r>
            <a:r>
              <a:rPr lang="pt-BR" sz="3100" b="1" i="1" dirty="0">
                <a:solidFill>
                  <a:srgbClr val="0005CC"/>
                </a:solidFill>
              </a:rPr>
              <a:t>0,90 m por uma largura constante de </a:t>
            </a:r>
            <a:r>
              <a:rPr lang="pt-BR" sz="3100" b="1" i="1" dirty="0" smtClean="0">
                <a:solidFill>
                  <a:srgbClr val="0005CC"/>
                </a:solidFill>
              </a:rPr>
              <a:t>7 m</a:t>
            </a:r>
            <a:r>
              <a:rPr lang="pt-BR" sz="3100" b="1" dirty="0" smtClean="0">
                <a:solidFill>
                  <a:srgbClr val="0005CC"/>
                </a:solidFill>
              </a:rPr>
              <a:t>.”</a:t>
            </a:r>
            <a:endParaRPr lang="pt-BR" sz="3100" b="1" dirty="0">
              <a:solidFill>
                <a:srgbClr val="0005CC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94734"/>
            <a:ext cx="2485808" cy="523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–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(Pilares):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341770" y="6326303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395"/>
            <a:ext cx="33718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2167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2622330" y="6314539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3" y="1484784"/>
            <a:ext cx="8687828" cy="235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– Mesoestrutura (Pilares):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69" y="3645024"/>
            <a:ext cx="3595767" cy="303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225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8386" y="1496848"/>
            <a:ext cx="428311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100" b="1" dirty="0" smtClean="0">
                <a:solidFill>
                  <a:srgbClr val="0005CC"/>
                </a:solidFill>
              </a:rPr>
              <a:t>“</a:t>
            </a:r>
            <a:r>
              <a:rPr lang="pt-BR" sz="3100" b="1" i="1" dirty="0" smtClean="0">
                <a:solidFill>
                  <a:srgbClr val="0005CC"/>
                </a:solidFill>
              </a:rPr>
              <a:t>Para </a:t>
            </a:r>
            <a:r>
              <a:rPr lang="pt-BR" sz="3100" b="1" i="1" dirty="0">
                <a:solidFill>
                  <a:srgbClr val="0005CC"/>
                </a:solidFill>
              </a:rPr>
              <a:t>pilares maiores que 25 m, as lâminas </a:t>
            </a:r>
            <a:r>
              <a:rPr lang="pt-BR" sz="3100" b="1" i="1" dirty="0" smtClean="0">
                <a:solidFill>
                  <a:srgbClr val="0005CC"/>
                </a:solidFill>
              </a:rPr>
              <a:t>engastam-se em </a:t>
            </a:r>
            <a:r>
              <a:rPr lang="pt-BR" sz="3100" b="1" i="1" dirty="0">
                <a:solidFill>
                  <a:srgbClr val="0005CC"/>
                </a:solidFill>
              </a:rPr>
              <a:t>pilares celulares de dimensões externas </a:t>
            </a:r>
            <a:r>
              <a:rPr lang="pt-BR" sz="3100" b="1" i="1" dirty="0" smtClean="0">
                <a:solidFill>
                  <a:srgbClr val="0005CC"/>
                </a:solidFill>
              </a:rPr>
              <a:t>iguais a 4,5 </a:t>
            </a:r>
            <a:r>
              <a:rPr lang="pt-BR" sz="3100" b="1" i="1" dirty="0">
                <a:solidFill>
                  <a:srgbClr val="0005CC"/>
                </a:solidFill>
              </a:rPr>
              <a:t>por </a:t>
            </a:r>
            <a:r>
              <a:rPr lang="pt-BR" sz="3100" b="1" i="1" dirty="0" smtClean="0">
                <a:solidFill>
                  <a:srgbClr val="0005CC"/>
                </a:solidFill>
              </a:rPr>
              <a:t>7 </a:t>
            </a:r>
            <a:r>
              <a:rPr lang="pt-BR" sz="3100" b="1" i="1" dirty="0">
                <a:solidFill>
                  <a:srgbClr val="0005CC"/>
                </a:solidFill>
              </a:rPr>
              <a:t>m, em perfeita </a:t>
            </a:r>
            <a:r>
              <a:rPr lang="pt-BR" sz="3100" b="1" i="1" dirty="0" err="1" smtClean="0">
                <a:solidFill>
                  <a:srgbClr val="0005CC"/>
                </a:solidFill>
              </a:rPr>
              <a:t>com-cordância</a:t>
            </a:r>
            <a:r>
              <a:rPr lang="pt-BR" sz="3100" b="1" i="1" dirty="0" smtClean="0">
                <a:solidFill>
                  <a:srgbClr val="0005CC"/>
                </a:solidFill>
              </a:rPr>
              <a:t> com as </a:t>
            </a:r>
            <a:r>
              <a:rPr lang="pt-BR" sz="3100" b="1" i="1" dirty="0" err="1" smtClean="0">
                <a:solidFill>
                  <a:srgbClr val="0005CC"/>
                </a:solidFill>
              </a:rPr>
              <a:t>dimen-sões</a:t>
            </a:r>
            <a:r>
              <a:rPr lang="pt-BR" sz="3100" b="1" i="1" dirty="0" smtClean="0">
                <a:solidFill>
                  <a:srgbClr val="0005CC"/>
                </a:solidFill>
              </a:rPr>
              <a:t> </a:t>
            </a:r>
            <a:r>
              <a:rPr lang="pt-BR" sz="3100" b="1" i="1" dirty="0">
                <a:solidFill>
                  <a:srgbClr val="0005CC"/>
                </a:solidFill>
              </a:rPr>
              <a:t>das lâminas. Os pilares mais altos </a:t>
            </a:r>
            <a:r>
              <a:rPr lang="pt-BR" sz="3100" b="1" i="1" dirty="0" smtClean="0">
                <a:solidFill>
                  <a:srgbClr val="0005CC"/>
                </a:solidFill>
              </a:rPr>
              <a:t>têm alturas </a:t>
            </a:r>
            <a:r>
              <a:rPr lang="pt-BR" sz="3100" b="1" i="1" dirty="0">
                <a:solidFill>
                  <a:srgbClr val="0005CC"/>
                </a:solidFill>
              </a:rPr>
              <a:t>de até </a:t>
            </a:r>
            <a:r>
              <a:rPr lang="pt-BR" sz="3100" b="1" i="1" dirty="0" smtClean="0">
                <a:solidFill>
                  <a:srgbClr val="0005CC"/>
                </a:solidFill>
              </a:rPr>
              <a:t>58 m</a:t>
            </a:r>
            <a:r>
              <a:rPr lang="pt-BR" sz="3100" b="1" dirty="0" smtClean="0">
                <a:solidFill>
                  <a:srgbClr val="0005CC"/>
                </a:solidFill>
              </a:rPr>
              <a:t>.”</a:t>
            </a:r>
            <a:endParaRPr lang="pt-BR" sz="3100" b="1" dirty="0">
              <a:solidFill>
                <a:srgbClr val="0005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86497"/>
            <a:ext cx="3580631" cy="518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– Mesoestrutura (Pilares):</a:t>
            </a:r>
          </a:p>
        </p:txBody>
      </p:sp>
      <p:sp>
        <p:nvSpPr>
          <p:cNvPr id="9" name="Retângulo 8"/>
          <p:cNvSpPr/>
          <p:nvPr/>
        </p:nvSpPr>
        <p:spPr>
          <a:xfrm>
            <a:off x="6156176" y="6387015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61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3772" y="1350075"/>
            <a:ext cx="7993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Esta </a:t>
            </a:r>
            <a:r>
              <a:rPr lang="pt-BR" sz="3200" b="1" i="1" dirty="0">
                <a:solidFill>
                  <a:srgbClr val="0005CC"/>
                </a:solidFill>
              </a:rPr>
              <a:t>solução garante a </a:t>
            </a:r>
            <a:r>
              <a:rPr lang="pt-BR" sz="3200" b="1" i="1" dirty="0" smtClean="0">
                <a:solidFill>
                  <a:srgbClr val="0005CC"/>
                </a:solidFill>
              </a:rPr>
              <a:t>flexibilidade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neces-sária</a:t>
            </a:r>
            <a:r>
              <a:rPr lang="pt-BR" sz="3200" b="1" i="1" dirty="0" smtClean="0">
                <a:solidFill>
                  <a:srgbClr val="0005CC"/>
                </a:solidFill>
              </a:rPr>
              <a:t> à </a:t>
            </a:r>
            <a:r>
              <a:rPr lang="pt-BR" sz="3200" b="1" i="1" dirty="0">
                <a:solidFill>
                  <a:srgbClr val="0005CC"/>
                </a:solidFill>
              </a:rPr>
              <a:t>estrutura, permitindo a </a:t>
            </a:r>
            <a:r>
              <a:rPr lang="pt-BR" sz="3200" b="1" i="1" dirty="0" smtClean="0">
                <a:solidFill>
                  <a:srgbClr val="0005CC"/>
                </a:solidFill>
              </a:rPr>
              <a:t>execução de </a:t>
            </a:r>
            <a:r>
              <a:rPr lang="pt-BR" sz="3200" b="1" i="1" dirty="0">
                <a:solidFill>
                  <a:srgbClr val="0005CC"/>
                </a:solidFill>
              </a:rPr>
              <a:t>grandes extensões de obra </a:t>
            </a:r>
            <a:r>
              <a:rPr lang="pt-BR" sz="3200" b="1" i="1" dirty="0" smtClean="0">
                <a:solidFill>
                  <a:srgbClr val="0005CC"/>
                </a:solidFill>
              </a:rPr>
              <a:t>sem junta </a:t>
            </a:r>
            <a:r>
              <a:rPr lang="pt-BR" sz="3200" b="1" i="1" dirty="0">
                <a:solidFill>
                  <a:srgbClr val="0005CC"/>
                </a:solidFill>
              </a:rPr>
              <a:t>de dilatação. No caso </a:t>
            </a:r>
            <a:r>
              <a:rPr lang="pt-BR" sz="3200" b="1" i="1" dirty="0" smtClean="0">
                <a:solidFill>
                  <a:srgbClr val="0005CC"/>
                </a:solidFill>
              </a:rPr>
              <a:t>da pista </a:t>
            </a:r>
            <a:r>
              <a:rPr lang="pt-BR" sz="3200" b="1" i="1" dirty="0">
                <a:solidFill>
                  <a:srgbClr val="0005CC"/>
                </a:solidFill>
              </a:rPr>
              <a:t>descendente foram </a:t>
            </a:r>
            <a:r>
              <a:rPr lang="pt-BR" sz="3200" b="1" i="1" dirty="0" smtClean="0">
                <a:solidFill>
                  <a:srgbClr val="0005CC"/>
                </a:solidFill>
              </a:rPr>
              <a:t>dispostas juntas </a:t>
            </a:r>
            <a:r>
              <a:rPr lang="pt-BR" sz="3200" b="1" i="1" dirty="0">
                <a:solidFill>
                  <a:srgbClr val="0005CC"/>
                </a:solidFill>
              </a:rPr>
              <a:t>com até </a:t>
            </a:r>
            <a:r>
              <a:rPr lang="pt-BR" sz="3200" b="1" i="1" dirty="0" smtClean="0">
                <a:solidFill>
                  <a:srgbClr val="0005CC"/>
                </a:solidFill>
              </a:rPr>
              <a:t>400 m </a:t>
            </a:r>
            <a:r>
              <a:rPr lang="pt-BR" sz="3200" b="1" i="1" dirty="0">
                <a:solidFill>
                  <a:srgbClr val="0005CC"/>
                </a:solidFill>
              </a:rPr>
              <a:t>de </a:t>
            </a:r>
            <a:r>
              <a:rPr lang="pt-BR" sz="3200" b="1" i="1" dirty="0" smtClean="0">
                <a:solidFill>
                  <a:srgbClr val="0005CC"/>
                </a:solidFill>
              </a:rPr>
              <a:t>separação entre elas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– Mesoestrutura (Pilares):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54" y="4397063"/>
            <a:ext cx="4021966" cy="227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550886" y="6387015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375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484784"/>
            <a:ext cx="79930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As </a:t>
            </a:r>
            <a:r>
              <a:rPr lang="pt-BR" sz="3200" b="1" i="1" dirty="0">
                <a:solidFill>
                  <a:srgbClr val="0005CC"/>
                </a:solidFill>
              </a:rPr>
              <a:t>juntas de dilatação previstas </a:t>
            </a:r>
            <a:r>
              <a:rPr lang="pt-BR" sz="3200" b="1" i="1" dirty="0" smtClean="0">
                <a:solidFill>
                  <a:srgbClr val="0005CC"/>
                </a:solidFill>
              </a:rPr>
              <a:t>em projeto </a:t>
            </a:r>
            <a:r>
              <a:rPr lang="pt-BR" sz="3200" b="1" i="1" dirty="0">
                <a:solidFill>
                  <a:srgbClr val="0005CC"/>
                </a:solidFill>
              </a:rPr>
              <a:t>suportam os </a:t>
            </a:r>
            <a:r>
              <a:rPr lang="pt-BR" sz="3200" b="1" i="1" dirty="0" smtClean="0">
                <a:solidFill>
                  <a:srgbClr val="0005CC"/>
                </a:solidFill>
              </a:rPr>
              <a:t>deslocamentos das </a:t>
            </a:r>
            <a:r>
              <a:rPr lang="pt-BR" sz="3200" b="1" i="1" dirty="0">
                <a:solidFill>
                  <a:srgbClr val="0005CC"/>
                </a:solidFill>
              </a:rPr>
              <a:t>estruturas que chegam a </a:t>
            </a:r>
            <a:r>
              <a:rPr lang="pt-BR" sz="3200" b="1" i="1" dirty="0" smtClean="0">
                <a:solidFill>
                  <a:srgbClr val="0005CC"/>
                </a:solidFill>
              </a:rPr>
              <a:t>atingir valores </a:t>
            </a:r>
            <a:r>
              <a:rPr lang="pt-BR" sz="3200" b="1" i="1" dirty="0">
                <a:solidFill>
                  <a:srgbClr val="0005CC"/>
                </a:solidFill>
              </a:rPr>
              <a:t>máximos de até 300 </a:t>
            </a:r>
            <a:r>
              <a:rPr lang="pt-BR" sz="3200" b="1" i="1" dirty="0" smtClean="0">
                <a:solidFill>
                  <a:srgbClr val="0005CC"/>
                </a:solidFill>
              </a:rPr>
              <a:t>mm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– Juntas de dilatação: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8720"/>
            <a:ext cx="8642301" cy="174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659376" y="551723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064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30694"/>
            <a:ext cx="1885175" cy="171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719407"/>
            <a:ext cx="799306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000" b="1" dirty="0" smtClean="0">
                <a:solidFill>
                  <a:srgbClr val="0005CC"/>
                </a:solidFill>
              </a:rPr>
              <a:t>“</a:t>
            </a:r>
            <a:r>
              <a:rPr lang="pt-BR" sz="3000" b="1" i="1" dirty="0" smtClean="0">
                <a:solidFill>
                  <a:srgbClr val="0005CC"/>
                </a:solidFill>
              </a:rPr>
              <a:t>Os </a:t>
            </a:r>
            <a:r>
              <a:rPr lang="pt-BR" sz="3000" b="1" i="1" dirty="0">
                <a:solidFill>
                  <a:srgbClr val="0005CC"/>
                </a:solidFill>
              </a:rPr>
              <a:t>blocos de fundação são </a:t>
            </a:r>
            <a:r>
              <a:rPr lang="pt-BR" sz="3000" b="1" i="1" dirty="0" smtClean="0">
                <a:solidFill>
                  <a:srgbClr val="0005CC"/>
                </a:solidFill>
              </a:rPr>
              <a:t>em concreto </a:t>
            </a:r>
            <a:r>
              <a:rPr lang="pt-BR" sz="3000" b="1" i="1" dirty="0">
                <a:solidFill>
                  <a:srgbClr val="0005CC"/>
                </a:solidFill>
              </a:rPr>
              <a:t>armado com </a:t>
            </a:r>
            <a:r>
              <a:rPr lang="pt-BR" sz="3000" b="1" i="1" dirty="0" smtClean="0">
                <a:solidFill>
                  <a:srgbClr val="0005CC"/>
                </a:solidFill>
              </a:rPr>
              <a:t>dimensões compatíveis </a:t>
            </a:r>
            <a:r>
              <a:rPr lang="pt-BR" sz="3000" b="1" i="1" dirty="0">
                <a:solidFill>
                  <a:srgbClr val="0005CC"/>
                </a:solidFill>
              </a:rPr>
              <a:t>com os </a:t>
            </a:r>
            <a:r>
              <a:rPr lang="pt-BR" sz="3000" b="1" i="1" dirty="0" smtClean="0">
                <a:solidFill>
                  <a:srgbClr val="0005CC"/>
                </a:solidFill>
              </a:rPr>
              <a:t>tubulões de </a:t>
            </a:r>
            <a:r>
              <a:rPr lang="pt-BR" sz="3000" b="1" i="1" dirty="0">
                <a:solidFill>
                  <a:srgbClr val="0005CC"/>
                </a:solidFill>
              </a:rPr>
              <a:t>apoio e às cargas atuantes</a:t>
            </a:r>
            <a:r>
              <a:rPr lang="pt-BR" sz="3000" b="1" i="1" dirty="0" smtClean="0">
                <a:solidFill>
                  <a:srgbClr val="0005CC"/>
                </a:solidFill>
              </a:rPr>
              <a:t>. Apresentam </a:t>
            </a:r>
            <a:r>
              <a:rPr lang="pt-BR" sz="3000" b="1" i="1" dirty="0">
                <a:solidFill>
                  <a:srgbClr val="0005CC"/>
                </a:solidFill>
              </a:rPr>
              <a:t>seção tronco-piramidal</a:t>
            </a:r>
            <a:r>
              <a:rPr lang="pt-BR" sz="3000" b="1" i="1" dirty="0" smtClean="0">
                <a:solidFill>
                  <a:srgbClr val="0005CC"/>
                </a:solidFill>
              </a:rPr>
              <a:t>, garantindo </a:t>
            </a:r>
            <a:r>
              <a:rPr lang="pt-BR" sz="3000" b="1" i="1" dirty="0">
                <a:solidFill>
                  <a:srgbClr val="0005CC"/>
                </a:solidFill>
              </a:rPr>
              <a:t>ao conjunto </a:t>
            </a:r>
            <a:r>
              <a:rPr lang="pt-BR" sz="3000" b="1" i="1" dirty="0" smtClean="0">
                <a:solidFill>
                  <a:srgbClr val="0005CC"/>
                </a:solidFill>
              </a:rPr>
              <a:t>um excelente </a:t>
            </a:r>
            <a:r>
              <a:rPr lang="pt-BR" sz="3000" b="1" i="1" dirty="0">
                <a:solidFill>
                  <a:srgbClr val="0005CC"/>
                </a:solidFill>
              </a:rPr>
              <a:t>padrão estético, </a:t>
            </a:r>
            <a:r>
              <a:rPr lang="pt-BR" sz="3000" b="1" i="1" dirty="0" smtClean="0">
                <a:solidFill>
                  <a:srgbClr val="0005CC"/>
                </a:solidFill>
              </a:rPr>
              <a:t>aspecto bastante importante </a:t>
            </a:r>
            <a:r>
              <a:rPr lang="pt-BR" sz="3000" b="1" i="1" dirty="0">
                <a:solidFill>
                  <a:srgbClr val="0005CC"/>
                </a:solidFill>
              </a:rPr>
              <a:t>por se </a:t>
            </a:r>
            <a:r>
              <a:rPr lang="pt-BR" sz="3000" b="1" i="1" dirty="0" smtClean="0">
                <a:solidFill>
                  <a:srgbClr val="0005CC"/>
                </a:solidFill>
              </a:rPr>
              <a:t>tratarem de </a:t>
            </a:r>
            <a:r>
              <a:rPr lang="pt-BR" sz="3000" b="1" i="1" dirty="0">
                <a:solidFill>
                  <a:srgbClr val="0005CC"/>
                </a:solidFill>
              </a:rPr>
              <a:t>elementos estruturais </a:t>
            </a:r>
            <a:r>
              <a:rPr lang="pt-BR" sz="3000" b="1" i="1" dirty="0" smtClean="0">
                <a:solidFill>
                  <a:srgbClr val="0005CC"/>
                </a:solidFill>
              </a:rPr>
              <a:t>visíveis</a:t>
            </a:r>
            <a:r>
              <a:rPr lang="pt-BR" sz="3000" b="1" dirty="0" smtClean="0">
                <a:solidFill>
                  <a:srgbClr val="0005CC"/>
                </a:solidFill>
              </a:rPr>
              <a:t>.”</a:t>
            </a:r>
            <a:endParaRPr lang="pt-BR" sz="30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balanço sucessivo – Infraestrutura (Blocos de fundação):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31" y="5079817"/>
            <a:ext cx="2951027" cy="15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79535"/>
            <a:ext cx="18573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2896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484784"/>
            <a:ext cx="7993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Superestrutura </a:t>
            </a:r>
            <a:r>
              <a:rPr lang="pt-BR" sz="3200" b="1" i="1" dirty="0">
                <a:solidFill>
                  <a:srgbClr val="0005CC"/>
                </a:solidFill>
              </a:rPr>
              <a:t>protendida, em seção mono celular, com vãos de </a:t>
            </a:r>
            <a:r>
              <a:rPr lang="pt-BR" sz="3200" b="1" i="1" dirty="0" smtClean="0">
                <a:solidFill>
                  <a:srgbClr val="0005CC"/>
                </a:solidFill>
              </a:rPr>
              <a:t>50 m</a:t>
            </a:r>
            <a:r>
              <a:rPr lang="pt-BR" sz="3200" b="1" i="1" dirty="0">
                <a:solidFill>
                  <a:srgbClr val="0005CC"/>
                </a:solidFill>
              </a:rPr>
              <a:t>, executada em módulos de 25 m, pelo método dos deslocamentos progressivos a partir de </a:t>
            </a:r>
            <a:r>
              <a:rPr lang="pt-BR" sz="3200" b="1" i="1" dirty="0" smtClean="0">
                <a:solidFill>
                  <a:srgbClr val="0005CC"/>
                </a:solidFill>
              </a:rPr>
              <a:t>um </a:t>
            </a:r>
            <a:r>
              <a:rPr lang="pt-BR" sz="3200" b="1" i="1" dirty="0">
                <a:solidFill>
                  <a:srgbClr val="0005CC"/>
                </a:solidFill>
              </a:rPr>
              <a:t>canteiro situado na região anterior </a:t>
            </a:r>
            <a:r>
              <a:rPr lang="pt-BR" sz="3200" b="1" i="1" dirty="0" smtClean="0">
                <a:solidFill>
                  <a:srgbClr val="0005CC"/>
                </a:solidFill>
              </a:rPr>
              <a:t>do </a:t>
            </a:r>
            <a:r>
              <a:rPr lang="pt-BR" sz="3200" b="1" i="1" dirty="0">
                <a:solidFill>
                  <a:srgbClr val="0005CC"/>
                </a:solidFill>
              </a:rPr>
              <a:t>encontro </a:t>
            </a:r>
            <a:r>
              <a:rPr lang="pt-BR" sz="3200" b="1" i="1" dirty="0" smtClean="0">
                <a:solidFill>
                  <a:srgbClr val="0005CC"/>
                </a:solidFill>
              </a:rPr>
              <a:t>E1 de </a:t>
            </a:r>
            <a:r>
              <a:rPr lang="pt-BR" sz="3200" b="1" i="1" dirty="0">
                <a:solidFill>
                  <a:srgbClr val="0005CC"/>
                </a:solidFill>
              </a:rPr>
              <a:t>montante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Superestrutura:</a:t>
            </a:r>
          </a:p>
        </p:txBody>
      </p:sp>
    </p:spTree>
    <p:extLst>
      <p:ext uri="{BB962C8B-B14F-4D97-AF65-F5344CB8AC3E}">
        <p14:creationId xmlns:p14="http://schemas.microsoft.com/office/powerpoint/2010/main" val="2296552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03" y="1357420"/>
            <a:ext cx="5251375" cy="51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825776" y="6117904"/>
            <a:ext cx="1863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(Camargo Corrêa)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646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Superestrutura: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6" y="1423326"/>
            <a:ext cx="3169797" cy="503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50074"/>
            <a:ext cx="2808312" cy="523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588141" y="6396157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958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Superestrutura: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647212" cy="16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588143" y="371703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367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484784"/>
            <a:ext cx="7993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A </a:t>
            </a:r>
            <a:r>
              <a:rPr lang="pt-BR" sz="3200" b="1" i="1" dirty="0">
                <a:solidFill>
                  <a:srgbClr val="0005CC"/>
                </a:solidFill>
              </a:rPr>
              <a:t>execução é feita por deslocamentos de segmentos de tabuleiro de comprimento igual à metade do vão típico, com solidarização estrutural e estática garantida pela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continui-dade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das armaduras convencionais e de protensão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Superestrutura:</a:t>
            </a:r>
          </a:p>
        </p:txBody>
      </p:sp>
    </p:spTree>
    <p:extLst>
      <p:ext uri="{BB962C8B-B14F-4D97-AF65-F5344CB8AC3E}">
        <p14:creationId xmlns:p14="http://schemas.microsoft.com/office/powerpoint/2010/main" val="27505529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Superestrutura: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556792"/>
            <a:ext cx="358703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588143" y="586986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45" y="1552161"/>
            <a:ext cx="4158278" cy="35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0246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Superestrutura: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88142" y="5733256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6" y="1484784"/>
            <a:ext cx="8555037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4698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6914" y="1484784"/>
            <a:ext cx="79930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O </a:t>
            </a:r>
            <a:r>
              <a:rPr lang="pt-BR" sz="3200" b="1" i="1" dirty="0">
                <a:solidFill>
                  <a:srgbClr val="0005CC"/>
                </a:solidFill>
              </a:rPr>
              <a:t>deslocamento da estrutura, auxiliado por um nariz metálico de </a:t>
            </a:r>
            <a:r>
              <a:rPr lang="pt-BR" sz="3200" b="1" i="1" dirty="0" smtClean="0">
                <a:solidFill>
                  <a:srgbClr val="0005CC"/>
                </a:solidFill>
              </a:rPr>
              <a:t>36 m </a:t>
            </a:r>
            <a:r>
              <a:rPr lang="pt-BR" sz="3200" b="1" i="1" dirty="0">
                <a:solidFill>
                  <a:srgbClr val="0005CC"/>
                </a:solidFill>
              </a:rPr>
              <a:t>de comprimento, é feito sobre apoios deslizantes provisórios posicionados sobre os pilares, com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dispo-sitivos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de freio contínuo em face das inclinações de </a:t>
            </a:r>
            <a:r>
              <a:rPr lang="pt-BR" sz="3200" b="1" i="1" dirty="0" err="1">
                <a:solidFill>
                  <a:srgbClr val="0005CC"/>
                </a:solidFill>
              </a:rPr>
              <a:t>greide</a:t>
            </a:r>
            <a:r>
              <a:rPr lang="pt-BR" sz="3200" b="1" i="1" dirty="0">
                <a:solidFill>
                  <a:srgbClr val="0005CC"/>
                </a:solidFill>
              </a:rPr>
              <a:t> serem bem superiores aos valores limites do atrito entre as superfícies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</a:t>
            </a:r>
            <a:r>
              <a:rPr lang="pt-BR" altLang="pt-BR" sz="2400" b="1" dirty="0">
                <a:solidFill>
                  <a:srgbClr val="FF0000"/>
                </a:solidFill>
              </a:rPr>
              <a:t>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Superestrutura:</a:t>
            </a:r>
          </a:p>
        </p:txBody>
      </p:sp>
    </p:spTree>
    <p:extLst>
      <p:ext uri="{BB962C8B-B14F-4D97-AF65-F5344CB8AC3E}">
        <p14:creationId xmlns:p14="http://schemas.microsoft.com/office/powerpoint/2010/main" val="15338518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40635" y="1965721"/>
            <a:ext cx="45096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Os </a:t>
            </a:r>
            <a:r>
              <a:rPr lang="pt-BR" sz="3200" b="1" i="1" dirty="0">
                <a:solidFill>
                  <a:srgbClr val="0005CC"/>
                </a:solidFill>
              </a:rPr>
              <a:t>pilares foram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conce-bidos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na forma de seção celular </a:t>
            </a:r>
            <a:r>
              <a:rPr lang="pt-BR" sz="3200" b="1" i="1" dirty="0" smtClean="0">
                <a:solidFill>
                  <a:srgbClr val="0005CC"/>
                </a:solidFill>
              </a:rPr>
              <a:t>apresentando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al-turas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de até 18 </a:t>
            </a:r>
            <a:r>
              <a:rPr lang="pt-BR" sz="3200" b="1" i="1" dirty="0" smtClean="0">
                <a:solidFill>
                  <a:srgbClr val="0005CC"/>
                </a:solidFill>
              </a:rPr>
              <a:t>m.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Apre-sentam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rigidez </a:t>
            </a:r>
            <a:r>
              <a:rPr lang="pt-BR" sz="3200" b="1" i="1" dirty="0" smtClean="0">
                <a:solidFill>
                  <a:srgbClr val="0005CC"/>
                </a:solidFill>
              </a:rPr>
              <a:t>suficiente </a:t>
            </a:r>
            <a:r>
              <a:rPr lang="pt-BR" sz="3200" b="1" i="1" dirty="0">
                <a:solidFill>
                  <a:srgbClr val="0005CC"/>
                </a:solidFill>
              </a:rPr>
              <a:t>para suportar as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solicita-ções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durante as fases construtiva e </a:t>
            </a:r>
            <a:r>
              <a:rPr lang="pt-BR" sz="3200" b="1" i="1" dirty="0" smtClean="0">
                <a:solidFill>
                  <a:srgbClr val="0005CC"/>
                </a:solidFill>
              </a:rPr>
              <a:t>final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Mesoestrutura (Pilares):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/>
          <a:stretch/>
        </p:blipFill>
        <p:spPr bwMode="auto">
          <a:xfrm>
            <a:off x="5504035" y="1970218"/>
            <a:ext cx="346589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251681" y="542660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771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844824"/>
            <a:ext cx="79930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Os </a:t>
            </a:r>
            <a:r>
              <a:rPr lang="pt-BR" sz="3200" b="1" i="1" dirty="0">
                <a:solidFill>
                  <a:srgbClr val="0005CC"/>
                </a:solidFill>
              </a:rPr>
              <a:t>aparelhos de apoio para os pilares são deslizantes </a:t>
            </a:r>
            <a:r>
              <a:rPr lang="pt-BR" sz="3200" b="1" i="1" dirty="0" smtClean="0">
                <a:solidFill>
                  <a:srgbClr val="0005CC"/>
                </a:solidFill>
              </a:rPr>
              <a:t>unidirecionais</a:t>
            </a:r>
            <a:r>
              <a:rPr lang="pt-BR" sz="3200" b="1" i="1" dirty="0">
                <a:solidFill>
                  <a:srgbClr val="0005CC"/>
                </a:solidFill>
              </a:rPr>
              <a:t>, com capacidade máxima de 1000 </a:t>
            </a:r>
            <a:r>
              <a:rPr lang="pt-BR" sz="3200" b="1" i="1" dirty="0" smtClean="0">
                <a:solidFill>
                  <a:srgbClr val="0005CC"/>
                </a:solidFill>
              </a:rPr>
              <a:t>tf, </a:t>
            </a:r>
            <a:r>
              <a:rPr lang="pt-BR" sz="3200" b="1" i="1" dirty="0">
                <a:solidFill>
                  <a:srgbClr val="0005CC"/>
                </a:solidFill>
              </a:rPr>
              <a:t>e posicionados após a completa execução da </a:t>
            </a:r>
            <a:r>
              <a:rPr lang="pt-BR" sz="3200" b="1" i="1" dirty="0" smtClean="0">
                <a:solidFill>
                  <a:srgbClr val="0005CC"/>
                </a:solidFill>
              </a:rPr>
              <a:t>obra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Mesoestrutura (Pilares):</a:t>
            </a:r>
          </a:p>
        </p:txBody>
      </p:sp>
    </p:spTree>
    <p:extLst>
      <p:ext uri="{BB962C8B-B14F-4D97-AF65-F5344CB8AC3E}">
        <p14:creationId xmlns:p14="http://schemas.microsoft.com/office/powerpoint/2010/main" val="20600527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556792"/>
            <a:ext cx="799306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Os </a:t>
            </a:r>
            <a:r>
              <a:rPr lang="pt-BR" sz="3200" b="1" i="1" dirty="0">
                <a:solidFill>
                  <a:srgbClr val="0005CC"/>
                </a:solidFill>
              </a:rPr>
              <a:t>encontros de montante, projetados em concreto convencional, desempenham uma função importante na execução da </a:t>
            </a:r>
            <a:r>
              <a:rPr lang="pt-BR" sz="3200" b="1" i="1" dirty="0" smtClean="0">
                <a:solidFill>
                  <a:srgbClr val="0005CC"/>
                </a:solidFill>
              </a:rPr>
              <a:t>obra.</a:t>
            </a:r>
            <a:endParaRPr lang="pt-BR" sz="3200" b="1" i="1" dirty="0">
              <a:solidFill>
                <a:srgbClr val="0005CC"/>
              </a:solidFill>
            </a:endParaRPr>
          </a:p>
          <a:p>
            <a:pPr algn="just"/>
            <a:r>
              <a:rPr lang="pt-BR" sz="3200" b="1" i="1" dirty="0" smtClean="0">
                <a:solidFill>
                  <a:srgbClr val="0005CC"/>
                </a:solidFill>
              </a:rPr>
              <a:t>Devem </a:t>
            </a:r>
            <a:r>
              <a:rPr lang="pt-BR" sz="3200" b="1" i="1" dirty="0">
                <a:solidFill>
                  <a:srgbClr val="0005CC"/>
                </a:solidFill>
              </a:rPr>
              <a:t>resistir à totalidade da componente horizontal do peso da superestrutura, durante a sua execução, em função da inclinação do </a:t>
            </a:r>
            <a:r>
              <a:rPr lang="pt-BR" sz="3200" b="1" i="1" dirty="0" err="1">
                <a:solidFill>
                  <a:srgbClr val="0005CC"/>
                </a:solidFill>
              </a:rPr>
              <a:t>greide</a:t>
            </a:r>
            <a:r>
              <a:rPr lang="pt-BR" sz="3200" b="1" i="1" dirty="0">
                <a:solidFill>
                  <a:srgbClr val="0005CC"/>
                </a:solidFill>
              </a:rPr>
              <a:t>. Estas forças horizontais atingem valores da ordem de </a:t>
            </a:r>
            <a:r>
              <a:rPr lang="pt-BR" sz="3200" b="1" i="1" dirty="0" smtClean="0">
                <a:solidFill>
                  <a:srgbClr val="0005CC"/>
                </a:solidFill>
              </a:rPr>
              <a:t>1100 tf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Encontros:</a:t>
            </a:r>
          </a:p>
        </p:txBody>
      </p:sp>
    </p:spTree>
    <p:extLst>
      <p:ext uri="{BB962C8B-B14F-4D97-AF65-F5344CB8AC3E}">
        <p14:creationId xmlns:p14="http://schemas.microsoft.com/office/powerpoint/2010/main" val="19855437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916832"/>
            <a:ext cx="79930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As </a:t>
            </a:r>
            <a:r>
              <a:rPr lang="pt-BR" sz="3200" b="1" i="1" dirty="0">
                <a:solidFill>
                  <a:srgbClr val="0005CC"/>
                </a:solidFill>
              </a:rPr>
              <a:t>juntas de dilatação previstas em projeto suportam os deslocamentos das estruturas que chegam a atingir valores máximos de até 340 </a:t>
            </a:r>
            <a:r>
              <a:rPr lang="pt-BR" sz="3200" b="1" i="1" dirty="0" smtClean="0">
                <a:solidFill>
                  <a:srgbClr val="0005CC"/>
                </a:solidFill>
              </a:rPr>
              <a:t>mm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por deslocamentos progressivos – Juntas de dilatação:</a:t>
            </a:r>
          </a:p>
        </p:txBody>
      </p:sp>
    </p:spTree>
    <p:extLst>
      <p:ext uri="{BB962C8B-B14F-4D97-AF65-F5344CB8AC3E}">
        <p14:creationId xmlns:p14="http://schemas.microsoft.com/office/powerpoint/2010/main" val="246480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2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Ponte sobre Rio Negro: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pt-BR" b="1" dirty="0" smtClean="0">
                <a:solidFill>
                  <a:srgbClr val="0005CC"/>
                </a:solidFill>
              </a:rPr>
              <a:t>Fundações:</a:t>
            </a:r>
          </a:p>
          <a:p>
            <a:pPr>
              <a:buNone/>
            </a:pPr>
            <a:endParaRPr lang="pt-BR" sz="2000" b="1" dirty="0">
              <a:solidFill>
                <a:srgbClr val="0005CC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b="1" dirty="0" smtClean="0">
                <a:solidFill>
                  <a:srgbClr val="0005CC"/>
                </a:solidFill>
              </a:rPr>
              <a:t>Trechos </a:t>
            </a:r>
            <a:r>
              <a:rPr lang="pt-BR" b="1" dirty="0">
                <a:solidFill>
                  <a:srgbClr val="0005CC"/>
                </a:solidFill>
              </a:rPr>
              <a:t>em água – estacas escavadas de grandes diâmetros (2,20 e 2,50 m</a:t>
            </a:r>
            <a:r>
              <a:rPr lang="pt-BR" b="1" dirty="0" smtClean="0">
                <a:solidFill>
                  <a:srgbClr val="0005CC"/>
                </a:solidFill>
              </a:rPr>
              <a:t>);</a:t>
            </a:r>
          </a:p>
          <a:p>
            <a:pPr algn="just">
              <a:buNone/>
            </a:pPr>
            <a:endParaRPr lang="pt-BR" sz="2000" b="1" dirty="0">
              <a:solidFill>
                <a:srgbClr val="0005CC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b="1" dirty="0" smtClean="0">
                <a:solidFill>
                  <a:srgbClr val="0005CC"/>
                </a:solidFill>
              </a:rPr>
              <a:t>Trechos </a:t>
            </a:r>
            <a:r>
              <a:rPr lang="pt-BR" b="1" dirty="0">
                <a:solidFill>
                  <a:srgbClr val="0005CC"/>
                </a:solidFill>
              </a:rPr>
              <a:t>em terra – direta, estacas hélice contínua e </a:t>
            </a:r>
            <a:r>
              <a:rPr lang="pt-BR" b="1" dirty="0" smtClean="0">
                <a:solidFill>
                  <a:srgbClr val="0005CC"/>
                </a:solidFill>
              </a:rPr>
              <a:t>raiz</a:t>
            </a:r>
            <a:r>
              <a:rPr lang="pt-BR" b="1" dirty="0">
                <a:solidFill>
                  <a:srgbClr val="0005CC"/>
                </a:solidFill>
              </a:rPr>
              <a:t>.</a:t>
            </a:r>
            <a:endParaRPr lang="pt-BR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708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Segunda pista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grelha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pré-moldada: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68361"/>
            <a:ext cx="3855445" cy="595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267744" y="6157303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18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grelha pré-moldada: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588143" y="371703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3" y="1628800"/>
            <a:ext cx="862511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7508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7993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Superestrutura </a:t>
            </a:r>
            <a:r>
              <a:rPr lang="pt-BR" sz="3200" b="1" i="1" dirty="0">
                <a:solidFill>
                  <a:srgbClr val="0005CC"/>
                </a:solidFill>
              </a:rPr>
              <a:t>em grelha, composta por 6 vigas pré-moldadas protendidas solidarizadas posteriormente à laje de concreto. Apresenta vãos da ordem de </a:t>
            </a:r>
            <a:r>
              <a:rPr lang="pt-BR" sz="3200" b="1" i="1" dirty="0" smtClean="0">
                <a:solidFill>
                  <a:srgbClr val="0005CC"/>
                </a:solidFill>
              </a:rPr>
              <a:t>35 m</a:t>
            </a:r>
            <a:r>
              <a:rPr lang="pt-BR" sz="3200" b="1" i="1" dirty="0">
                <a:solidFill>
                  <a:srgbClr val="0005CC"/>
                </a:solidFill>
              </a:rPr>
              <a:t>, com continuidade garantida pela laje a cada 3 vãos, reduzindo a incidência das juntas de dilatação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r>
              <a:rPr lang="pt-BR" sz="3200" dirty="0" smtClean="0"/>
              <a:t> 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grelha pré-moldada – Superestrutura:</a:t>
            </a:r>
          </a:p>
        </p:txBody>
      </p:sp>
    </p:spTree>
    <p:extLst>
      <p:ext uri="{BB962C8B-B14F-4D97-AF65-F5344CB8AC3E}">
        <p14:creationId xmlns:p14="http://schemas.microsoft.com/office/powerpoint/2010/main" val="22686916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grelha pré-moldada – Superestrutura: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62" y="1548246"/>
            <a:ext cx="6979166" cy="43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588143" y="5972637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300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grelha pré-moldada </a:t>
            </a:r>
            <a:r>
              <a:rPr lang="pt-BR" altLang="pt-BR" sz="2400" b="1" dirty="0">
                <a:solidFill>
                  <a:srgbClr val="FF0000"/>
                </a:solidFill>
              </a:rPr>
              <a:t>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Superestrutura: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588143" y="5373216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6" y="1556792"/>
            <a:ext cx="756965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805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7993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Os </a:t>
            </a:r>
            <a:r>
              <a:rPr lang="pt-BR" sz="3200" b="1" i="1" dirty="0">
                <a:solidFill>
                  <a:srgbClr val="0005CC"/>
                </a:solidFill>
              </a:rPr>
              <a:t>pilares foram concebidos na forma de seção celular apresentando alturas de até 12 </a:t>
            </a:r>
            <a:r>
              <a:rPr lang="pt-BR" sz="3200" b="1" i="1" dirty="0" smtClean="0">
                <a:solidFill>
                  <a:srgbClr val="0005CC"/>
                </a:solidFill>
              </a:rPr>
              <a:t>m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  <a:endParaRPr lang="pt-BR" sz="3200" b="1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Viadutos em grelha pré-moldada </a:t>
            </a:r>
            <a:r>
              <a:rPr lang="pt-BR" altLang="pt-BR" sz="2400" b="1" dirty="0">
                <a:solidFill>
                  <a:srgbClr val="FF0000"/>
                </a:solidFill>
              </a:rPr>
              <a:t>–  Mesoestrutura (Pilares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):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636912"/>
            <a:ext cx="3711698" cy="386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012160" y="6378828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557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79930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>
                <a:solidFill>
                  <a:srgbClr val="0005CC"/>
                </a:solidFill>
              </a:rPr>
              <a:t>A escolha das fundações dos viadutos no trecho Serra, dadas as peculiaridades, com topografia extremamente acidentada e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res-trições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ambientais do Parque Estadual da Serra do Mar, fez recair em soluções que procuraram minimizar os efeitos do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desma-tamento</a:t>
            </a:r>
            <a:r>
              <a:rPr lang="pt-BR" sz="3200" b="1" i="1" dirty="0">
                <a:solidFill>
                  <a:srgbClr val="0005CC"/>
                </a:solidFill>
              </a:rPr>
              <a:t>, evitando, ao mesmo tempo, a </a:t>
            </a:r>
            <a:r>
              <a:rPr lang="pt-BR" sz="3200" b="1" i="1" dirty="0" err="1">
                <a:solidFill>
                  <a:srgbClr val="0005CC"/>
                </a:solidFill>
              </a:rPr>
              <a:t>instabilização</a:t>
            </a:r>
            <a:r>
              <a:rPr lang="pt-BR" sz="3200" b="1" i="1" dirty="0">
                <a:solidFill>
                  <a:srgbClr val="0005CC"/>
                </a:solidFill>
              </a:rPr>
              <a:t> das encostas e portanto interferência no Meio </a:t>
            </a:r>
            <a:r>
              <a:rPr lang="pt-BR" sz="3200" b="1" i="1" dirty="0" smtClean="0">
                <a:solidFill>
                  <a:srgbClr val="0005CC"/>
                </a:solidFill>
              </a:rPr>
              <a:t>Ambiente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</p:spTree>
    <p:extLst>
      <p:ext uri="{BB962C8B-B14F-4D97-AF65-F5344CB8AC3E}">
        <p14:creationId xmlns:p14="http://schemas.microsoft.com/office/powerpoint/2010/main" val="12511784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79930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Desta </a:t>
            </a:r>
            <a:r>
              <a:rPr lang="pt-BR" sz="3200" b="1" i="1" dirty="0">
                <a:solidFill>
                  <a:srgbClr val="0005CC"/>
                </a:solidFill>
              </a:rPr>
              <a:t>forma, após a análise das </a:t>
            </a:r>
            <a:r>
              <a:rPr lang="pt-BR" sz="3200" b="1" i="1" dirty="0" err="1" smtClean="0">
                <a:solidFill>
                  <a:srgbClr val="0005CC"/>
                </a:solidFill>
              </a:rPr>
              <a:t>investiga-ções</a:t>
            </a:r>
            <a:r>
              <a:rPr 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sz="3200" b="1" i="1" dirty="0">
                <a:solidFill>
                  <a:srgbClr val="0005CC"/>
                </a:solidFill>
              </a:rPr>
              <a:t>geológicas e geotécnicas, aliadas às solicitações em cada pilar, a solução para as fundações dos viadutos que melhor atendia, tanto no aspecto técnico como no econômico, foi a execução de fundações profundas em </a:t>
            </a:r>
            <a:r>
              <a:rPr lang="pt-BR" sz="3200" b="1" i="1" dirty="0" smtClean="0">
                <a:solidFill>
                  <a:srgbClr val="0005CC"/>
                </a:solidFill>
              </a:rPr>
              <a:t>tubulões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</p:spTree>
    <p:extLst>
      <p:ext uri="{BB962C8B-B14F-4D97-AF65-F5344CB8AC3E}">
        <p14:creationId xmlns:p14="http://schemas.microsoft.com/office/powerpoint/2010/main" val="12706181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88143" y="5877272"/>
            <a:ext cx="1970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(Figueiredo Ferraz)</a:t>
            </a:r>
            <a:endParaRPr lang="pt-BR" b="1" dirty="0">
              <a:solidFill>
                <a:srgbClr val="0005CC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05" y="1460931"/>
            <a:ext cx="4320480" cy="433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1784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sp>
        <p:nvSpPr>
          <p:cNvPr id="8" name="Retângulo 7"/>
          <p:cNvSpPr/>
          <p:nvPr/>
        </p:nvSpPr>
        <p:spPr>
          <a:xfrm>
            <a:off x="576914" y="188640"/>
            <a:ext cx="7993062" cy="29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EXEMPLOS DE PONTES </a:t>
            </a:r>
            <a:r>
              <a:rPr lang="pt-BR" altLang="pt-BR" b="1" i="1" dirty="0" smtClean="0">
                <a:solidFill>
                  <a:schemeClr val="bg1">
                    <a:lumMod val="50000"/>
                  </a:schemeClr>
                </a:solidFill>
              </a:rPr>
              <a:t>BRASILEIRAS JÁ </a:t>
            </a:r>
            <a:r>
              <a:rPr lang="pt-BR" altLang="pt-BR" b="1" i="1" dirty="0">
                <a:solidFill>
                  <a:schemeClr val="bg1">
                    <a:lumMod val="50000"/>
                  </a:schemeClr>
                </a:solidFill>
              </a:rPr>
              <a:t>CONSTRUÍDAS</a:t>
            </a:r>
            <a:endParaRPr lang="pt-BR" alt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6370" y="1484784"/>
            <a:ext cx="79930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0005CC"/>
                </a:solidFill>
              </a:rPr>
              <a:t>“</a:t>
            </a:r>
            <a:r>
              <a:rPr lang="pt-BR" sz="3200" b="1" i="1" dirty="0" smtClean="0">
                <a:solidFill>
                  <a:srgbClr val="0005CC"/>
                </a:solidFill>
              </a:rPr>
              <a:t>Os </a:t>
            </a:r>
            <a:r>
              <a:rPr lang="pt-BR" sz="3200" b="1" i="1" dirty="0">
                <a:solidFill>
                  <a:srgbClr val="0005CC"/>
                </a:solidFill>
              </a:rPr>
              <a:t>tubulões previstos para os viadutos da pista </a:t>
            </a:r>
            <a:r>
              <a:rPr lang="pt-BR" sz="3200" b="1" i="1" dirty="0" smtClean="0">
                <a:solidFill>
                  <a:srgbClr val="0005CC"/>
                </a:solidFill>
              </a:rPr>
              <a:t>descendente </a:t>
            </a:r>
            <a:r>
              <a:rPr lang="pt-BR" sz="3200" b="1" i="1" dirty="0">
                <a:solidFill>
                  <a:srgbClr val="0005CC"/>
                </a:solidFill>
              </a:rPr>
              <a:t>são com camisa de concreto com diâmetros de fuste variando de </a:t>
            </a:r>
            <a:r>
              <a:rPr lang="pt-BR" sz="3200" b="1" i="1" dirty="0" smtClean="0">
                <a:solidFill>
                  <a:srgbClr val="0005CC"/>
                </a:solidFill>
              </a:rPr>
              <a:t>1,20 m </a:t>
            </a:r>
            <a:r>
              <a:rPr lang="pt-BR" sz="3200" b="1" i="1" dirty="0">
                <a:solidFill>
                  <a:srgbClr val="0005CC"/>
                </a:solidFill>
              </a:rPr>
              <a:t>para a região dos encontros e até </a:t>
            </a:r>
            <a:r>
              <a:rPr lang="pt-BR" sz="3200" b="1" i="1" dirty="0" smtClean="0">
                <a:solidFill>
                  <a:srgbClr val="0005CC"/>
                </a:solidFill>
              </a:rPr>
              <a:t/>
            </a:r>
            <a:br>
              <a:rPr lang="pt-BR" sz="3200" b="1" i="1" dirty="0" smtClean="0">
                <a:solidFill>
                  <a:srgbClr val="0005CC"/>
                </a:solidFill>
              </a:rPr>
            </a:br>
            <a:r>
              <a:rPr lang="pt-BR" sz="3200" b="1" i="1" dirty="0" smtClean="0">
                <a:solidFill>
                  <a:srgbClr val="0005CC"/>
                </a:solidFill>
              </a:rPr>
              <a:t>2,40 m </a:t>
            </a:r>
            <a:r>
              <a:rPr lang="pt-BR" sz="3200" b="1" i="1" dirty="0">
                <a:solidFill>
                  <a:srgbClr val="0005CC"/>
                </a:solidFill>
              </a:rPr>
              <a:t>para os apoios intermediários, dependendo evidentemente das solicitações de cada apoio</a:t>
            </a:r>
            <a:r>
              <a:rPr lang="pt-BR" sz="3200" b="1" dirty="0" smtClean="0">
                <a:solidFill>
                  <a:srgbClr val="0005CC"/>
                </a:solidFill>
              </a:rPr>
              <a:t>.”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91406" y="51907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Rodovia dos Imigrantes – </a:t>
            </a:r>
            <a:r>
              <a:rPr lang="pt-BR" altLang="pt-BR" sz="2400" b="1" dirty="0">
                <a:solidFill>
                  <a:srgbClr val="FF0000"/>
                </a:solidFill>
              </a:rPr>
              <a:t>Segunda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pista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Infraestrutura – Fundações:</a:t>
            </a:r>
          </a:p>
        </p:txBody>
      </p:sp>
    </p:spTree>
    <p:extLst>
      <p:ext uri="{BB962C8B-B14F-4D97-AF65-F5344CB8AC3E}">
        <p14:creationId xmlns:p14="http://schemas.microsoft.com/office/powerpoint/2010/main" val="1122607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51360</TotalTime>
  <Words>3784</Words>
  <Application>Microsoft Office PowerPoint</Application>
  <PresentationFormat>Apresentação na tela (4:3)</PresentationFormat>
  <Paragraphs>566</Paragraphs>
  <Slides>108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108</vt:i4>
      </vt:variant>
    </vt:vector>
  </HeadingPairs>
  <TitlesOfParts>
    <vt:vector size="109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Paulo Sérgio dos Santos Bastos</cp:lastModifiedBy>
  <cp:revision>786</cp:revision>
  <dcterms:created xsi:type="dcterms:W3CDTF">2015-10-05T13:14:13Z</dcterms:created>
  <dcterms:modified xsi:type="dcterms:W3CDTF">2016-12-06T17:03:29Z</dcterms:modified>
</cp:coreProperties>
</file>