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8"/>
  </p:notesMasterIdLst>
  <p:sldIdLst>
    <p:sldId id="256" r:id="rId2"/>
    <p:sldId id="262" r:id="rId3"/>
    <p:sldId id="358" r:id="rId4"/>
    <p:sldId id="304" r:id="rId5"/>
    <p:sldId id="308" r:id="rId6"/>
    <p:sldId id="350" r:id="rId7"/>
    <p:sldId id="617" r:id="rId8"/>
    <p:sldId id="349" r:id="rId9"/>
    <p:sldId id="501" r:id="rId10"/>
    <p:sldId id="502" r:id="rId11"/>
    <p:sldId id="503" r:id="rId12"/>
    <p:sldId id="504" r:id="rId13"/>
    <p:sldId id="505" r:id="rId14"/>
    <p:sldId id="309" r:id="rId15"/>
    <p:sldId id="305" r:id="rId16"/>
    <p:sldId id="487" r:id="rId17"/>
    <p:sldId id="306" r:id="rId18"/>
    <p:sldId id="307" r:id="rId19"/>
    <p:sldId id="351" r:id="rId20"/>
    <p:sldId id="484" r:id="rId21"/>
    <p:sldId id="257" r:id="rId22"/>
    <p:sldId id="361" r:id="rId23"/>
    <p:sldId id="359" r:id="rId24"/>
    <p:sldId id="360" r:id="rId25"/>
    <p:sldId id="506" r:id="rId26"/>
    <p:sldId id="507" r:id="rId27"/>
    <p:sldId id="508" r:id="rId28"/>
    <p:sldId id="540" r:id="rId29"/>
    <p:sldId id="541" r:id="rId30"/>
    <p:sldId id="542" r:id="rId31"/>
    <p:sldId id="543" r:id="rId32"/>
    <p:sldId id="519" r:id="rId33"/>
    <p:sldId id="520" r:id="rId34"/>
    <p:sldId id="311" r:id="rId35"/>
    <p:sldId id="352" r:id="rId36"/>
    <p:sldId id="367" r:id="rId37"/>
    <p:sldId id="366" r:id="rId38"/>
    <p:sldId id="510" r:id="rId39"/>
    <p:sldId id="511" r:id="rId40"/>
    <p:sldId id="544" r:id="rId41"/>
    <p:sldId id="521" r:id="rId42"/>
    <p:sldId id="522" r:id="rId43"/>
    <p:sldId id="537" r:id="rId44"/>
    <p:sldId id="538" r:id="rId45"/>
    <p:sldId id="512" r:id="rId46"/>
    <p:sldId id="513" r:id="rId47"/>
    <p:sldId id="372" r:id="rId48"/>
    <p:sldId id="373" r:id="rId49"/>
    <p:sldId id="475" r:id="rId50"/>
    <p:sldId id="518" r:id="rId51"/>
    <p:sldId id="539" r:id="rId52"/>
    <p:sldId id="545" r:id="rId53"/>
    <p:sldId id="546" r:id="rId54"/>
    <p:sldId id="547" r:id="rId55"/>
    <p:sldId id="619" r:id="rId56"/>
    <p:sldId id="620" r:id="rId57"/>
    <p:sldId id="621" r:id="rId58"/>
    <p:sldId id="622" r:id="rId59"/>
    <p:sldId id="623" r:id="rId60"/>
    <p:sldId id="523" r:id="rId61"/>
    <p:sldId id="524" r:id="rId62"/>
    <p:sldId id="525" r:id="rId63"/>
    <p:sldId id="316" r:id="rId64"/>
    <p:sldId id="355" r:id="rId65"/>
    <p:sldId id="374" r:id="rId66"/>
    <p:sldId id="315" r:id="rId67"/>
    <p:sldId id="353" r:id="rId68"/>
    <p:sldId id="369" r:id="rId69"/>
    <p:sldId id="370" r:id="rId70"/>
    <p:sldId id="588" r:id="rId71"/>
    <p:sldId id="589" r:id="rId72"/>
    <p:sldId id="595" r:id="rId73"/>
    <p:sldId id="592" r:id="rId74"/>
    <p:sldId id="593" r:id="rId75"/>
    <p:sldId id="591" r:id="rId76"/>
    <p:sldId id="590" r:id="rId77"/>
    <p:sldId id="594" r:id="rId78"/>
    <p:sldId id="585" r:id="rId79"/>
    <p:sldId id="586" r:id="rId80"/>
    <p:sldId id="587" r:id="rId81"/>
    <p:sldId id="548" r:id="rId82"/>
    <p:sldId id="549" r:id="rId83"/>
    <p:sldId id="550" r:id="rId84"/>
    <p:sldId id="533" r:id="rId85"/>
    <p:sldId id="534" r:id="rId86"/>
    <p:sldId id="535" r:id="rId87"/>
    <p:sldId id="536" r:id="rId88"/>
    <p:sldId id="526" r:id="rId89"/>
    <p:sldId id="527" r:id="rId90"/>
    <p:sldId id="618" r:id="rId91"/>
    <p:sldId id="554" r:id="rId92"/>
    <p:sldId id="558" r:id="rId93"/>
    <p:sldId id="557" r:id="rId94"/>
    <p:sldId id="556" r:id="rId95"/>
    <p:sldId id="555" r:id="rId96"/>
    <p:sldId id="551" r:id="rId97"/>
    <p:sldId id="552" r:id="rId98"/>
    <p:sldId id="553" r:id="rId99"/>
    <p:sldId id="573" r:id="rId100"/>
    <p:sldId id="574" r:id="rId101"/>
    <p:sldId id="575" r:id="rId102"/>
    <p:sldId id="576" r:id="rId103"/>
    <p:sldId id="605" r:id="rId104"/>
    <p:sldId id="606" r:id="rId105"/>
    <p:sldId id="607" r:id="rId106"/>
    <p:sldId id="608" r:id="rId107"/>
    <p:sldId id="609" r:id="rId108"/>
    <p:sldId id="610" r:id="rId109"/>
    <p:sldId id="611" r:id="rId110"/>
    <p:sldId id="613" r:id="rId111"/>
    <p:sldId id="615" r:id="rId112"/>
    <p:sldId id="612" r:id="rId113"/>
    <p:sldId id="616" r:id="rId114"/>
    <p:sldId id="577" r:id="rId115"/>
    <p:sldId id="579" r:id="rId116"/>
    <p:sldId id="578" r:id="rId117"/>
    <p:sldId id="528" r:id="rId118"/>
    <p:sldId id="529" r:id="rId119"/>
    <p:sldId id="530" r:id="rId120"/>
    <p:sldId id="531" r:id="rId121"/>
    <p:sldId id="532" r:id="rId122"/>
    <p:sldId id="596" r:id="rId123"/>
    <p:sldId id="597" r:id="rId124"/>
    <p:sldId id="598" r:id="rId125"/>
    <p:sldId id="599" r:id="rId126"/>
    <p:sldId id="600" r:id="rId127"/>
    <p:sldId id="601" r:id="rId128"/>
    <p:sldId id="602" r:id="rId129"/>
    <p:sldId id="562" r:id="rId130"/>
    <p:sldId id="563" r:id="rId131"/>
    <p:sldId id="564" r:id="rId132"/>
    <p:sldId id="565" r:id="rId133"/>
    <p:sldId id="566" r:id="rId134"/>
    <p:sldId id="567" r:id="rId135"/>
    <p:sldId id="568" r:id="rId136"/>
    <p:sldId id="569" r:id="rId137"/>
    <p:sldId id="570" r:id="rId138"/>
    <p:sldId id="571" r:id="rId139"/>
    <p:sldId id="572" r:id="rId140"/>
    <p:sldId id="559" r:id="rId141"/>
    <p:sldId id="560" r:id="rId142"/>
    <p:sldId id="561" r:id="rId143"/>
    <p:sldId id="603" r:id="rId144"/>
    <p:sldId id="604" r:id="rId145"/>
    <p:sldId id="321" r:id="rId146"/>
    <p:sldId id="421" r:id="rId147"/>
    <p:sldId id="378" r:id="rId148"/>
    <p:sldId id="344" r:id="rId149"/>
    <p:sldId id="448" r:id="rId150"/>
    <p:sldId id="449" r:id="rId151"/>
    <p:sldId id="425" r:id="rId152"/>
    <p:sldId id="465" r:id="rId153"/>
    <p:sldId id="473" r:id="rId154"/>
    <p:sldId id="467" r:id="rId155"/>
    <p:sldId id="469" r:id="rId156"/>
    <p:sldId id="472" r:id="rId1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CC"/>
    <a:srgbClr val="FF0000"/>
    <a:srgbClr val="D125B8"/>
    <a:srgbClr val="1F771F"/>
    <a:srgbClr val="2AA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9100" autoAdjust="0"/>
    <p:restoredTop sz="94660"/>
  </p:normalViewPr>
  <p:slideViewPr>
    <p:cSldViewPr>
      <p:cViewPr>
        <p:scale>
          <a:sx n="80" d="100"/>
          <a:sy n="80" d="100"/>
        </p:scale>
        <p:origin x="-8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3.xml"/><Relationship Id="rId2" Type="http://schemas.openxmlformats.org/officeDocument/2006/relationships/slide" Target="slides/slide22.xml"/><Relationship Id="rId1" Type="http://schemas.openxmlformats.org/officeDocument/2006/relationships/slide" Target="slides/slide21.xml"/><Relationship Id="rId4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D85C41-1C1F-4F5F-A75A-EA8EFD5FEA7F}" type="datetimeFigureOut">
              <a:rPr lang="pt-BR"/>
              <a:pPr>
                <a:defRPr/>
              </a:pPr>
              <a:t>26/10/2020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E001CA-5664-424F-985B-4B2D69CE9B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552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BB6B-A1DB-4AE2-B5ED-A5C7D87710F8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0F7F6-B970-45B6-BA49-A458A5A91B5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3035-03BE-4D37-A18F-116ACE9B9D58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C5B2E-6DB5-4193-A20E-4E202E59367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CD8C-607E-4E0E-B14E-EFC28E0B10B3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FF2B-EBC6-48F2-A2DE-D76BF76784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CF695-849E-406F-B379-508F1D4A37B2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F2753-B3C4-4DD3-B73B-4999D2DDA1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4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CE56-E2CC-451E-99F1-177510F8E037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C6205-4322-46B9-AC8C-4D8AD779A9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4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15E15-4EA6-4234-B8A8-65B36DC7C0C9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991D-4197-4FD9-93DB-445E3C4B322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65C91-1C08-406B-A1F6-2BC8BF3E29EE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4777-5DE8-444C-AC88-B3D8E4E986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7977-9AB1-451D-BC37-C09A5666090D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2C150-9E53-4093-B151-74E485274B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1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3A3C2-22E6-44CA-84EE-5C6B9FA10259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632E8-203D-4EDD-A4D6-4305CE0D95F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61B3-3148-4F95-A6F7-185AA4FD89A2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32F4B-543E-4083-8A9A-5E9F0480D9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2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9834A-D6A0-4CF0-9DAC-952B18B2AC68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BE2AA-F0B0-4F29-B596-B68033D111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56BFF-7051-4C29-A940-5EE8AC7452CC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0B533F-55D8-40D3-913C-9E3995A858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0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vasconcelos.com.br/#/artigo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16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1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 i="1" dirty="0">
                <a:solidFill>
                  <a:srgbClr val="2AA22A"/>
                </a:solidFill>
              </a:rPr>
              <a:t>2134 - PONTES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3600" b="1" i="1" dirty="0" smtClean="0">
                <a:solidFill>
                  <a:srgbClr val="F00000"/>
                </a:solidFill>
              </a:rPr>
              <a:t>PONTES BRASILEIRAS - HISTÓRICO</a:t>
            </a:r>
            <a:endParaRPr lang="pt-BR" altLang="pt-BR" sz="2400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BASTOS</a:t>
            </a:r>
            <a:endParaRPr lang="pt-BR" altLang="pt-BR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 err="1" smtClean="0"/>
              <a:t>Ago</a:t>
            </a:r>
            <a:r>
              <a:rPr lang="pt-BR" altLang="pt-BR" b="1" i="1" dirty="0" smtClean="0"/>
              <a:t>/2018</a:t>
            </a:r>
            <a:endParaRPr lang="pt-BR" altLang="pt-BR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A8CEA-FB25-4039-BB67-4ADE3F1EE170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“Arcos </a:t>
            </a:r>
            <a:r>
              <a:rPr lang="pt-BR" altLang="pt-BR" sz="2400" b="1" dirty="0">
                <a:solidFill>
                  <a:srgbClr val="FF0000"/>
                </a:solidFill>
              </a:rPr>
              <a:t>da Carioca”,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740763-D777-4FB6-A607-5F4BCA7B72F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170" name="Picture 2" descr=" &lt;BR&gt;ARCOS DA LAPA E REGIÃO &lt;BR&gt;1953 &lt;BR&gt; &lt;BR&gt;Interessante imagem da área dos Arcos da Lapa, onde o estacionamento era corriqueiro. O local na época era também utilizado como ponto de concentração de caminhões que faziam frete e mudanças. Esses caminhões eram de portugueses que faziam esse tipo de serviço. &lt;BR&gt; &lt;BR&gt;Os Arcos da Lapa, em sua função original era conduzir as águas do Rio Carioca que vinha do alto do Silvestre (área próxima à Santa Teresa) para o grande chafariz que havia no Largo da Carioca. Os arcos são do período colonial. Depois de interrompida a sua função de escoar as águas do Rio Carioca, os Arcos da Lapa, passou a ter uma linha de bondes que liga o Centro da Cidade á Santa Teresa. Linha essa que existe até hoje. &lt;BR&gt; &lt;BR&gt;No tocante à foto, podemos ver um casario ao fundo que parece ser as construções que seguem a partir do fim da Rua do Riachuelo. A junção de carros, lotações, caminhões e bondes (nota-se o traçado do trilho), com certeza fazia com que o transito na área ficasse confuso, alias até hoje é, principalmente no início da Avenida Mem de Sá, com o estreitamento da pista bem debaixo dos Arcos. &lt;BR&gt; &lt;BR&gt; &lt;BR&gt; &lt;BR&gt;_____________________________________________________________________ &lt;BR&gt;NÃO DEIXE DE CONHECER MEU OUTRO LOG: &quot;IMAGENS...&quot;, SÃO FOTOS DE MINHA AUTORIA... VISITEM E SE QUISEREM FAVORITEM... :-))) &lt;BR&gt; &lt;BR&gt;&lt;A HREF=&quot;http://ubbibr.fotolog.net/betotumminelli&quot; TARGET=_top&gt;http://ubbibr.fotolog.net/betotumminelli&lt;/A&gt; &lt;BR&gt; &lt;BR&gt;SE VOCÊ GOSTA DE PROPAGANDAS ANTIGAS, VISITE MEU NOVO LOG, &quot;RECLAMES&quot;: &lt;BR&gt;&lt;A HREF=&quot;http://www.fotolog.net/edubt&quot; TARGET=_top&gt;http://www.fotolog.net/edubt&lt;/A&gt; - Foto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32" y="1382196"/>
            <a:ext cx="5845671" cy="45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70622" y="6028392"/>
            <a:ext cx="4090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http://www.fotolog.com/tumminelli/9782461/</a:t>
            </a:r>
          </a:p>
        </p:txBody>
      </p:sp>
    </p:spTree>
    <p:extLst>
      <p:ext uri="{BB962C8B-B14F-4D97-AF65-F5344CB8AC3E}">
        <p14:creationId xmlns:p14="http://schemas.microsoft.com/office/powerpoint/2010/main" val="41841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12354" y="56068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“Carvalho Pinto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07B7C43-723B-4B4D-9DDD-DCB64B671B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9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04120" y="1123578"/>
            <a:ext cx="4625429" cy="529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8362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11188" y="76294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“Carvalho Pinto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07B7C43-723B-4B4D-9DDD-DCB64B671B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9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2706" name="Picture 2" descr="http://www.aderjurumirim.org/site/arquivos/NOT_1341249809Ponte%20em%20construcao%201961-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489200"/>
            <a:ext cx="52387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44538" y="6385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http://www.crystalimoveis.com/5002/secao/369344/avare</a:t>
            </a:r>
          </a:p>
        </p:txBody>
      </p:sp>
      <p:pic>
        <p:nvPicPr>
          <p:cNvPr id="74754" name="Picture 2" descr="http://imobexdoc.s3.amazonaws.com/5002ImobexCli/imagens/(9)%20-%20Construcao%20dja%20Ponte%20Carvalho%20Pi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599" y="883965"/>
            <a:ext cx="375875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937101" y="3645024"/>
            <a:ext cx="2749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http://www.crystalimoveis.com/5002/secao/369344/avare</a:t>
            </a:r>
          </a:p>
        </p:txBody>
      </p:sp>
    </p:spTree>
    <p:extLst>
      <p:ext uri="{BB962C8B-B14F-4D97-AF65-F5344CB8AC3E}">
        <p14:creationId xmlns:p14="http://schemas.microsoft.com/office/powerpoint/2010/main" val="11762740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“Carvalho Pinto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07B7C43-723B-4B4D-9DDD-DCB64B671B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9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3730" name="Picture 2" descr="ponte-carvalho-pinto-sp-255-rodovia-joao-mellao-km-278-foto-ccr-spvias-credito-comunicac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 b="20978"/>
          <a:stretch/>
        </p:blipFill>
        <p:spPr bwMode="auto">
          <a:xfrm>
            <a:off x="4309678" y="4349452"/>
            <a:ext cx="433082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89090" y="624611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dirty="0">
                <a:solidFill>
                  <a:srgbClr val="0005CC"/>
                </a:solidFill>
              </a:rPr>
              <a:t>http://taguainoticias.com.br/sistema-pare-e-siga-e-implantado-na-rodovia-joao-mellao-sp-255-em-avare/</a:t>
            </a:r>
          </a:p>
        </p:txBody>
      </p:sp>
      <p:pic>
        <p:nvPicPr>
          <p:cNvPr id="73732" name="Picture 4" descr="http://static.panoramio.com/photos/large/41073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9"/>
          <a:stretch/>
        </p:blipFill>
        <p:spPr bwMode="auto">
          <a:xfrm>
            <a:off x="611188" y="1196752"/>
            <a:ext cx="360265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5576" y="4435483"/>
            <a:ext cx="29957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dirty="0">
                <a:solidFill>
                  <a:srgbClr val="0005CC"/>
                </a:solidFill>
              </a:rPr>
              <a:t>http://www.panoramio.com/photo/4107310</a:t>
            </a:r>
          </a:p>
        </p:txBody>
      </p:sp>
      <p:pic>
        <p:nvPicPr>
          <p:cNvPr id="73734" name="Picture 6" descr="http://static.panoramio.com/photos/medium/1706877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b="17429"/>
          <a:stretch/>
        </p:blipFill>
        <p:spPr bwMode="auto">
          <a:xfrm>
            <a:off x="4326471" y="1196751"/>
            <a:ext cx="4244617" cy="28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62779" y="39995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dirty="0">
                <a:solidFill>
                  <a:srgbClr val="0005CC"/>
                </a:solidFill>
              </a:rPr>
              <a:t>http://br.worldmapz.com/photo/179197_ja.htm</a:t>
            </a:r>
          </a:p>
        </p:txBody>
      </p:sp>
    </p:spTree>
    <p:extLst>
      <p:ext uri="{BB962C8B-B14F-4D97-AF65-F5344CB8AC3E}">
        <p14:creationId xmlns:p14="http://schemas.microsoft.com/office/powerpoint/2010/main" val="634077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do Viaduto do Chá”,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São Paulo/SP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livre de 71 m, de 1970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018A35-AC9C-4D7F-8D07-75B842C0BF8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464056"/>
            <a:ext cx="3762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4" y="2780928"/>
            <a:ext cx="5648251" cy="111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265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do Viaduto do Chá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018A35-AC9C-4D7F-8D07-75B842C0BF8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81" y="1462088"/>
            <a:ext cx="4905375" cy="519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558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do Viaduto do Chá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018A35-AC9C-4D7F-8D07-75B842C0BF8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8" name="Picture 4" descr="https://quandoacidade.files.wordpress.com/2012/05/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37" y="1338858"/>
            <a:ext cx="7333663" cy="453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15117" y="5927121"/>
            <a:ext cx="5535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https://quandoacidade.wordpress.com/2012/05/10/chazinho/</a:t>
            </a:r>
          </a:p>
        </p:txBody>
      </p:sp>
    </p:spTree>
    <p:extLst>
      <p:ext uri="{BB962C8B-B14F-4D97-AF65-F5344CB8AC3E}">
        <p14:creationId xmlns:p14="http://schemas.microsoft.com/office/powerpoint/2010/main" val="11087831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do Viaduto do Chá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018A35-AC9C-4D7F-8D07-75B842C0BF8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30" name="Picture 6" descr="https://quandoacidade.files.wordpress.com/2012/05/244.jpg?w=545&amp;h=36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b="13877"/>
          <a:stretch/>
        </p:blipFill>
        <p:spPr bwMode="auto">
          <a:xfrm>
            <a:off x="1107079" y="1670272"/>
            <a:ext cx="6952068" cy="37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15118" y="5589240"/>
            <a:ext cx="5535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https://quandoacidade.wordpress.com/2012/05/10/chazinho/</a:t>
            </a:r>
          </a:p>
        </p:txBody>
      </p:sp>
    </p:spTree>
    <p:extLst>
      <p:ext uri="{BB962C8B-B14F-4D97-AF65-F5344CB8AC3E}">
        <p14:creationId xmlns:p14="http://schemas.microsoft.com/office/powerpoint/2010/main" val="26784082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do Viaduto do Chá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B018A35-AC9C-4D7F-8D07-75B842C0BF8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81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6" name="Picture 2" descr="https://sampahistorica.files.wordpress.com/2013/08/1992-vale-do-anhangabac3ba-viaduto-do-chc3a1-eduardo-benzat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91515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53989" y="6356350"/>
            <a:ext cx="6258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https://sampahistorica.wordpress.com/2013/08/15/o-vale-em-92/</a:t>
            </a:r>
          </a:p>
        </p:txBody>
      </p:sp>
    </p:spTree>
    <p:extLst>
      <p:ext uri="{BB962C8B-B14F-4D97-AF65-F5344CB8AC3E}">
        <p14:creationId xmlns:p14="http://schemas.microsoft.com/office/powerpoint/2010/main" val="4080486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0278" y="764704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São Paulo/SP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90 m,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central de 70 m. Balanços em CP de 30 m e viga central em CA com 10 m.  De 1972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7" y="2276872"/>
            <a:ext cx="786026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2943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47" y="1101774"/>
            <a:ext cx="4291952" cy="543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60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“Arcos </a:t>
            </a:r>
            <a:r>
              <a:rPr lang="pt-BR" altLang="pt-BR" sz="2400" b="1" dirty="0">
                <a:solidFill>
                  <a:srgbClr val="FF0000"/>
                </a:solidFill>
              </a:rPr>
              <a:t>da Carioca”,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740763-D777-4FB6-A607-5F4BCA7B72F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8194" name="Picture 2" descr="zoomcarioca:&#10;“ Lapa dos anos 50. Já berço da boêmia e malandragem carioca.&#10;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42" y="1412776"/>
            <a:ext cx="6158942" cy="475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426508" y="6200358"/>
            <a:ext cx="25078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http://boem1a.tumblr.com/</a:t>
            </a:r>
          </a:p>
        </p:txBody>
      </p:sp>
    </p:spTree>
    <p:extLst>
      <p:ext uri="{BB962C8B-B14F-4D97-AF65-F5344CB8AC3E}">
        <p14:creationId xmlns:p14="http://schemas.microsoft.com/office/powerpoint/2010/main" val="2027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76" name="Picture 4" descr="http://photos.wikimapia.org/p/00/00/05/18/45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8" r="4755" b="21877"/>
          <a:stretch/>
        </p:blipFill>
        <p:spPr bwMode="auto">
          <a:xfrm>
            <a:off x="658395" y="1412776"/>
            <a:ext cx="7849436" cy="26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51149" y="4113905"/>
            <a:ext cx="6263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http://wikimapia.org/1188759/pt/Passarela-Professor-Doutor-Em%C3%ADlio-Athi%C3%A9-Passarela-Rebou%C3%A7as</a:t>
            </a:r>
          </a:p>
        </p:txBody>
      </p:sp>
    </p:spTree>
    <p:extLst>
      <p:ext uri="{BB962C8B-B14F-4D97-AF65-F5344CB8AC3E}">
        <p14:creationId xmlns:p14="http://schemas.microsoft.com/office/powerpoint/2010/main" val="27368821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55116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 bwMode="auto">
          <a:xfrm>
            <a:off x="728378" y="3467552"/>
            <a:ext cx="8075425" cy="279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0" y="1148358"/>
            <a:ext cx="8085323" cy="20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89509" y="6356350"/>
            <a:ext cx="7787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</a:t>
            </a:r>
            <a:r>
              <a:rPr lang="pt-BR" sz="1600" dirty="0" smtClean="0">
                <a:solidFill>
                  <a:srgbClr val="0005CC"/>
                </a:solidFill>
              </a:rPr>
              <a:t>www.google.com.br/maps/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893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94" y="1556792"/>
            <a:ext cx="5576837" cy="38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375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78199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“Passarela sobre Av. Rebouças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6" y="1628800"/>
            <a:ext cx="8225507" cy="30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89509" y="4747652"/>
            <a:ext cx="7787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</a:t>
            </a:r>
            <a:r>
              <a:rPr lang="pt-BR" sz="1600" dirty="0" smtClean="0">
                <a:solidFill>
                  <a:srgbClr val="0005CC"/>
                </a:solidFill>
              </a:rPr>
              <a:t>www.google.com.br/maps/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16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“de Tomada D`Água”,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Corumbá/MS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350 m. Trecho do centro com vigas protendidas com balanços,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central de 90 m, de 1972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FDDE1A-9D81-4925-BB5F-E3B4A1B69A4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30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8861" y="2276872"/>
            <a:ext cx="72771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4933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0741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“de Tomada D`Água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FDDE1A-9D81-4925-BB5F-E3B4A1B69A4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30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5778" name="Picture 2" descr="http://www.diarionline.com.br/i.php?i=static/arquivo/49f438e098ee47258b850304c23612b2.jpg&amp;w=6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6" b="17779"/>
          <a:stretch/>
        </p:blipFill>
        <p:spPr bwMode="auto">
          <a:xfrm>
            <a:off x="434701" y="1333133"/>
            <a:ext cx="4277198" cy="22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4701" y="3717032"/>
            <a:ext cx="3984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http://www.diarionline.com.br/index.php?s=noticia&amp;id=20759</a:t>
            </a:r>
          </a:p>
        </p:txBody>
      </p:sp>
      <p:pic>
        <p:nvPicPr>
          <p:cNvPr id="76802" name="Picture 2" descr="https://c1.staticflickr.com/3/2816/9386250642_264d2b8d0d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14" y="3284984"/>
            <a:ext cx="4389022" cy="29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39022" y="62178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https://www.flickr.com/photos/marcelodiasdemoura/9386250642</a:t>
            </a:r>
          </a:p>
        </p:txBody>
      </p:sp>
    </p:spTree>
    <p:extLst>
      <p:ext uri="{BB962C8B-B14F-4D97-AF65-F5344CB8AC3E}">
        <p14:creationId xmlns:p14="http://schemas.microsoft.com/office/powerpoint/2010/main" val="33289855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“de Tomada D`Água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7FDDE1A-9D81-4925-BB5F-E3B4A1B69A4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30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" y="1546895"/>
            <a:ext cx="7781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879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Araguari”,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Araguari/MG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655 m,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central de 56 m, pilares distantes entre si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26 </a:t>
            </a:r>
            <a:r>
              <a:rPr lang="pt-BR" altLang="pt-BR" sz="2400" b="1" dirty="0">
                <a:solidFill>
                  <a:srgbClr val="0005CC"/>
                </a:solidFill>
              </a:rPr>
              <a:t>m, de 1973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8407C6-58DF-4FCE-A842-3569F665A1A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69" y="2015609"/>
            <a:ext cx="7189799" cy="452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7516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11188" y="57021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Araguari”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8407C6-58DF-4FCE-A842-3569F665A1A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78707" y="6051918"/>
            <a:ext cx="7008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http://photosdeviagens.blogspot.com.br/2014/01/rio-araguari.html</a:t>
            </a:r>
          </a:p>
        </p:txBody>
      </p:sp>
      <p:pic>
        <p:nvPicPr>
          <p:cNvPr id="37890" name="Picture 2" descr="http://4.bp.blogspot.com/-66ApJViMGoE/UuVBGg4g7tI/AAAAAAAAMpM/oCUqgUYLsAc/s1600/RIO+ARAGUARI+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71" y="1182638"/>
            <a:ext cx="728919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90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11188" y="77088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Araguari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8407C6-58DF-4FCE-A842-3569F665A1A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2816"/>
            <a:ext cx="4219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53" y="1001712"/>
            <a:ext cx="37147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“Arcos </a:t>
            </a:r>
            <a:r>
              <a:rPr lang="pt-BR" altLang="pt-BR" sz="2400" b="1" dirty="0">
                <a:solidFill>
                  <a:srgbClr val="FF0000"/>
                </a:solidFill>
              </a:rPr>
              <a:t>da Carioca”,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740763-D777-4FB6-A607-5F4BCA7B72F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21" name="Picture 5" descr="Convento de Santa Teresa e Arcos da Lapa em 1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18" y="3717032"/>
            <a:ext cx="42643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528" y="5748804"/>
            <a:ext cx="42595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http://www.riodejaneiroaqui.com/portugues/convento-santa-teresa-1820.html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55106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3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11188" y="78199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Araguari”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8407C6-58DF-4FCE-A842-3569F665A1A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63" y="1303620"/>
            <a:ext cx="6505611" cy="489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331107" y="6202461"/>
            <a:ext cx="6769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https://www.flickr.com/photos/johannes-j-smit/5991663123/in/photostream/</a:t>
            </a:r>
          </a:p>
        </p:txBody>
      </p:sp>
    </p:spTree>
    <p:extLst>
      <p:ext uri="{BB962C8B-B14F-4D97-AF65-F5344CB8AC3E}">
        <p14:creationId xmlns:p14="http://schemas.microsoft.com/office/powerpoint/2010/main" val="23909389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11188" y="57021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Araguari”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18407C6-58DF-4FCE-A842-3569F665A1A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62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6868" name="Picture 4" descr="http://2.bp.blogspot.com/-cNRR-qt8otQ/UuVB3n340tI/AAAAAAAAMqI/pxauAClDUzc/s1600/RIO+ARAGUARI+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9" y="1196751"/>
            <a:ext cx="7449908" cy="493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62001" y="6098659"/>
            <a:ext cx="6307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http://photosdeviagens.blogspot.com.br/2014/01/rio-araguari.html</a:t>
            </a:r>
          </a:p>
        </p:txBody>
      </p:sp>
    </p:spTree>
    <p:extLst>
      <p:ext uri="{BB962C8B-B14F-4D97-AF65-F5344CB8AC3E}">
        <p14:creationId xmlns:p14="http://schemas.microsoft.com/office/powerpoint/2010/main" val="39627866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908720"/>
            <a:ext cx="82089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Janeiro/RJ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Comprimento total de 13,3 km, composta por 11 trechos distintos, com vigas pré-moldadas e aduelas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protendidas (CP), </a:t>
            </a:r>
            <a:r>
              <a:rPr lang="pt-BR" altLang="pt-BR" sz="2400" b="1" dirty="0">
                <a:solidFill>
                  <a:srgbClr val="0005CC"/>
                </a:solidFill>
              </a:rPr>
              <a:t>seções protendidas e metálicas. A estrutura metálica foi projetada na Inglaterra, montada por eles, com recorde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mundial </a:t>
            </a:r>
            <a:r>
              <a:rPr lang="pt-BR" altLang="pt-BR" sz="2400" b="1" dirty="0">
                <a:solidFill>
                  <a:srgbClr val="0005CC"/>
                </a:solidFill>
              </a:rPr>
              <a:t>de vão de 300 m em viga reta. 93 % do tabuleiro é de concreto, e 7 % em estrutura metálica. Foi implantado o primeiro serviço de informática em projetos de engenharia no Brasil.  De 1974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24956097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4693" y="-1037963"/>
            <a:ext cx="3486497" cy="809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3460" y="4755257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b="1" dirty="0" smtClean="0">
                <a:solidFill>
                  <a:srgbClr val="0005CC"/>
                </a:solidFill>
              </a:rPr>
              <a:t>(PFEIL)</a:t>
            </a:r>
            <a:endParaRPr lang="en-US" alt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962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11" y="1340768"/>
            <a:ext cx="6081116" cy="519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2687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35" y="1399373"/>
            <a:ext cx="5255468" cy="513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9362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89" y="1154361"/>
            <a:ext cx="5075559" cy="547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48308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7" y="1268760"/>
            <a:ext cx="8073232" cy="295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5352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Niterói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9CEA240-37E9-4DF9-BCF2-CCABE63F598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91694" y="150069"/>
            <a:ext cx="32099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319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611188" y="908720"/>
            <a:ext cx="820896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800" b="1" dirty="0">
                <a:solidFill>
                  <a:srgbClr val="0005CC"/>
                </a:solidFill>
              </a:rPr>
              <a:t>Ponte </a:t>
            </a:r>
            <a:r>
              <a:rPr lang="pt-BR" altLang="pt-BR" sz="2800" b="1" dirty="0">
                <a:solidFill>
                  <a:srgbClr val="FF0000"/>
                </a:solidFill>
              </a:rPr>
              <a:t>“Viadutos da Imigrantes”, entre São Paulo e </a:t>
            </a:r>
            <a:r>
              <a:rPr lang="pt-BR" altLang="pt-BR" sz="2800" b="1" dirty="0" smtClean="0">
                <a:solidFill>
                  <a:srgbClr val="FF0000"/>
                </a:solidFill>
              </a:rPr>
              <a:t>Santos/SP</a:t>
            </a:r>
            <a:endParaRPr lang="pt-BR" altLang="pt-BR" sz="28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800" b="1" dirty="0">
                <a:solidFill>
                  <a:srgbClr val="0005CC"/>
                </a:solidFill>
              </a:rPr>
              <a:t>Rodovia composta por 11 túneis e 20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viadutos (de CP). </a:t>
            </a:r>
            <a:r>
              <a:rPr lang="pt-BR" altLang="pt-BR" sz="2800" b="1" dirty="0">
                <a:solidFill>
                  <a:srgbClr val="0005CC"/>
                </a:solidFill>
              </a:rPr>
              <a:t>Grupos de quatro pilares distantes 80 m, com vão de 15 m entre pilares, ligados por plataforma em caixão moldadas no local, com comprimento de 45 m, sendo 15 m em balanço. Vão central composto por grelhas externamente isostáticas de vigas pré-moldadas protendidas.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Laje </a:t>
            </a:r>
            <a:r>
              <a:rPr lang="pt-BR" altLang="pt-BR" sz="2800" b="1" dirty="0">
                <a:solidFill>
                  <a:srgbClr val="0005CC"/>
                </a:solidFill>
              </a:rPr>
              <a:t>e vigas transversinas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protendidas</a:t>
            </a:r>
            <a:r>
              <a:rPr lang="pt-BR" altLang="pt-BR" sz="2800" b="1" dirty="0">
                <a:solidFill>
                  <a:srgbClr val="0005CC"/>
                </a:solidFill>
              </a:rPr>
              <a:t>,  concretadas no local. Pilares com 82 m de altura, ocos de 2,50 x 3,27 m, com paredes de 25 cm, 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800" b="1" dirty="0">
                <a:solidFill>
                  <a:srgbClr val="0005CC"/>
                </a:solidFill>
              </a:rPr>
              <a:t>1974</a:t>
            </a:r>
            <a:r>
              <a:rPr lang="pt-BR" altLang="pt-BR" sz="2800" b="1" dirty="0" smtClean="0">
                <a:solidFill>
                  <a:srgbClr val="0005CC"/>
                </a:solidFill>
              </a:rPr>
              <a:t>.</a:t>
            </a:r>
            <a:endParaRPr lang="pt-BR" altLang="pt-BR" sz="28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136339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600944" y="90872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“Arcos </a:t>
            </a:r>
            <a:r>
              <a:rPr lang="pt-BR" altLang="pt-BR" sz="2400" b="1" dirty="0">
                <a:solidFill>
                  <a:srgbClr val="FF0000"/>
                </a:solidFill>
              </a:rPr>
              <a:t>da Carioca”,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740763-D777-4FB6-A607-5F4BCA7B72F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18" name="Picture 2" descr="https://upload.wikimedia.org/wikipedia/commons/thumb/f/fd/Bonde_Sta_Tereza01.jpg/800px-Bonde_Sta_Terez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4" y="1772816"/>
            <a:ext cx="8390098" cy="18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97113" y="377788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https://pt.wikipedia.org/wiki/Aqueduto_da_Carioca</a:t>
            </a:r>
          </a:p>
        </p:txBody>
      </p:sp>
    </p:spTree>
    <p:extLst>
      <p:ext uri="{BB962C8B-B14F-4D97-AF65-F5344CB8AC3E}">
        <p14:creationId xmlns:p14="http://schemas.microsoft.com/office/powerpoint/2010/main" val="17210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591816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7" y="1082353"/>
            <a:ext cx="779237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9" y="4150352"/>
            <a:ext cx="6665268" cy="257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3779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591816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16114" y="106"/>
            <a:ext cx="5133998" cy="752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91816" y="6382921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564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591816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6159" y="1119187"/>
            <a:ext cx="34385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96125" y="1412776"/>
            <a:ext cx="4602977" cy="46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2357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pic>
        <p:nvPicPr>
          <p:cNvPr id="67586" name="Picture 2" descr="http://www.infoenge.com.br/images/obra1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54" y="1291931"/>
            <a:ext cx="5798715" cy="50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819328" y="6336813"/>
            <a:ext cx="3527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http://www.infoenge.com.br/obra1.php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7897805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591816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92631" y="1412776"/>
            <a:ext cx="6380963" cy="328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14846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3490" name="Picture 2" descr="http://3.bp.blogspot.com/-v7jelnEkKn0/VZb2YSylX4I/AAAAAAAAE4Y/tJDFsT3JoEA/s1600/rodovia-dos-imigrantes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7" y="1465732"/>
            <a:ext cx="4607228" cy="33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97655" y="4859714"/>
            <a:ext cx="3863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http://obrasgigantescas.blogspot.com.br/2015/07/rodovia-dos-imigrantes.html</a:t>
            </a:r>
          </a:p>
        </p:txBody>
      </p:sp>
      <p:pic>
        <p:nvPicPr>
          <p:cNvPr id="64514" name="Picture 2" descr="http://www.cetenco.com.br/images/tvi-1_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65732"/>
            <a:ext cx="3821004" cy="33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79946" y="4807845"/>
            <a:ext cx="3157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http://www.cetenco.com.br/br/obras/realizadas/7/82</a:t>
            </a:r>
          </a:p>
        </p:txBody>
      </p:sp>
    </p:spTree>
    <p:extLst>
      <p:ext uri="{BB962C8B-B14F-4D97-AF65-F5344CB8AC3E}">
        <p14:creationId xmlns:p14="http://schemas.microsoft.com/office/powerpoint/2010/main" val="13119420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5538" name="Picture 2" descr="http://www.cetenco.com.br/images/tvi-1_red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8" y="3103612"/>
            <a:ext cx="481793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http://www.cetenco.com.br/images/tvi-1_red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111923" cy="36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228778" y="5771575"/>
            <a:ext cx="3458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http://www.cetenco.com.br/br/obras/realizadas/7/82</a:t>
            </a:r>
          </a:p>
        </p:txBody>
      </p:sp>
    </p:spTree>
    <p:extLst>
      <p:ext uri="{BB962C8B-B14F-4D97-AF65-F5344CB8AC3E}">
        <p14:creationId xmlns:p14="http://schemas.microsoft.com/office/powerpoint/2010/main" val="375575500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1944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Ponte</a:t>
            </a:r>
          </a:p>
          <a:p>
            <a:pPr algn="just" eaLnBrk="1" hangingPunct="1"/>
            <a:r>
              <a:rPr lang="pt-BR" altLang="pt-BR" sz="2400" b="1" dirty="0" smtClean="0">
                <a:solidFill>
                  <a:srgbClr val="FF0000"/>
                </a:solidFill>
              </a:rPr>
              <a:t>“Viadutos da</a:t>
            </a:r>
          </a:p>
          <a:p>
            <a:pPr algn="just" eaLnBrk="1" hangingPunct="1"/>
            <a:r>
              <a:rPr lang="pt-BR" altLang="pt-BR" sz="2400" b="1" dirty="0" smtClean="0">
                <a:solidFill>
                  <a:srgbClr val="FF0000"/>
                </a:solidFill>
              </a:rPr>
              <a:t>Imigrantes”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AD8623-36B9-4711-8D17-D7751C987B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994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4516" name="Picture 4" descr="http://www.cetenco.com.br/images/tvi-1_red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4176464" cy="589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93490" y="5954137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http://www.cetenco.com.br/br/obras/realizadas/7/82</a:t>
            </a:r>
          </a:p>
        </p:txBody>
      </p:sp>
    </p:spTree>
    <p:extLst>
      <p:ext uri="{BB962C8B-B14F-4D97-AF65-F5344CB8AC3E}">
        <p14:creationId xmlns:p14="http://schemas.microsoft.com/office/powerpoint/2010/main" val="3398319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66562" name="Picture 2" descr="http://2.bp.blogspot.com/-CkNvPcMa1Ow/UV757NDHvTI/AAAAAAAAP3Q/lIS8tzR2Sfg/s320/rio+pil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52" y="1349928"/>
            <a:ext cx="3971295" cy="29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01902" y="580772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http://cafepasa.blogspot.com.br/2013/04/rodovia-dos-imigrantes.html</a:t>
            </a:r>
          </a:p>
        </p:txBody>
      </p:sp>
      <p:pic>
        <p:nvPicPr>
          <p:cNvPr id="66564" name="Picture 4" descr="http://1.bp.blogspot.com/-Dl9i0l3yuJk/UV7cly16LbI/AAAAAAAAPtE/wyXADgnL218/s320/Estrada_de_Manuten%25C3%25A7%25C3%25A3o_da_Anchieta_Imigrantes_Man%25C3%25BA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8"/>
          <a:stretch/>
        </p:blipFill>
        <p:spPr bwMode="auto">
          <a:xfrm>
            <a:off x="4773902" y="2839164"/>
            <a:ext cx="3807553" cy="333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5608163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“Viadutos da Imigrantes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422410" y="6143813"/>
            <a:ext cx="2321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05CC"/>
                </a:solidFill>
              </a:rPr>
              <a:t>FONTE: Figueiredo Ferraz</a:t>
            </a:r>
            <a:endParaRPr lang="pt-BR" sz="1600" b="1" dirty="0">
              <a:solidFill>
                <a:srgbClr val="0005CC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45" y="1309165"/>
            <a:ext cx="7188248" cy="47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773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“Rosário”, Ouro Preto/MG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pedra com 20 m de comprimento, de 1753. Ouro Preto é a cidade do Brasil com maior número de pontes de pedra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7FC54C1-ECB4-4F59-9137-259B0B597BF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2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122" name="Picture 2" descr="Ponte do Rosário, Ouro Preto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40" y="2262356"/>
            <a:ext cx="5793160" cy="385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987824" y="6200358"/>
            <a:ext cx="403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http://www.panoramio.com/photo/39189180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“Sebastião R.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de </a:t>
            </a:r>
            <a:r>
              <a:rPr lang="pt-BR" altLang="pt-BR" sz="2400" b="1" dirty="0">
                <a:solidFill>
                  <a:srgbClr val="FF0000"/>
                </a:solidFill>
              </a:rPr>
              <a:t>Oliveira”,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Belém/PA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Uma das mais longas pontes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em </a:t>
            </a:r>
            <a:r>
              <a:rPr lang="pt-BR" altLang="pt-BR" sz="2400" b="1" dirty="0">
                <a:solidFill>
                  <a:srgbClr val="0005CC"/>
                </a:solidFill>
              </a:rPr>
              <a:t>vigas pré-moldadas de Concreto Protendido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(CP) do </a:t>
            </a:r>
            <a:r>
              <a:rPr lang="pt-BR" altLang="pt-BR" sz="2400" b="1" dirty="0">
                <a:solidFill>
                  <a:srgbClr val="0005CC"/>
                </a:solidFill>
              </a:rPr>
              <a:t>Brasil.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1.457 m, vigas pré-moldadas protendidas com vão de 30 m, de 1975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860AC7B-6E92-4B69-B030-5C7EF78AF18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447" y="2636912"/>
            <a:ext cx="8092444" cy="265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7503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611188" y="76294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“Sebastião R. De Oliveira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860AC7B-6E92-4B69-B030-5C7EF78AF18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284" y="1628800"/>
            <a:ext cx="828165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7133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smtClean="0">
                <a:solidFill>
                  <a:srgbClr val="0005CC"/>
                </a:solidFill>
              </a:rPr>
              <a:t>Ponte </a:t>
            </a:r>
            <a:r>
              <a:rPr lang="pt-BR" altLang="pt-BR" sz="2400" b="1" smtClean="0">
                <a:solidFill>
                  <a:srgbClr val="FF0000"/>
                </a:solidFill>
              </a:rPr>
              <a:t>“Sebastião R. De Oliveira”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860AC7B-6E92-4B69-B030-5C7EF78AF18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89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0418" name="Picture 2" descr="http://4.bp.blogspot.com/-C6GFukgjr9o/VOPC_QMK3_I/AAAAAAAABBA/P3qFCJrDphY/s1600/116%2BPonte%2Bsobre%2Bo%2BFuro%2Bdas%2BMarinhas_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3"/>
          <a:stretch/>
        </p:blipFill>
        <p:spPr bwMode="auto">
          <a:xfrm>
            <a:off x="395536" y="1506437"/>
            <a:ext cx="4037338" cy="31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3263" y="4715480"/>
            <a:ext cx="3681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http://mosqueirosustentavel.blogspot.com.br/2015_02_01_archive.html</a:t>
            </a:r>
          </a:p>
        </p:txBody>
      </p:sp>
      <p:pic>
        <p:nvPicPr>
          <p:cNvPr id="62466" name="Picture 2" descr="Ponte Sebastião R. de Olivei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7887" b="11134"/>
          <a:stretch/>
        </p:blipFill>
        <p:spPr bwMode="auto">
          <a:xfrm>
            <a:off x="4499991" y="1506438"/>
            <a:ext cx="4165451" cy="31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769784" y="4659971"/>
            <a:ext cx="3553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http://www.panoramio.com/photo/37254174</a:t>
            </a:r>
          </a:p>
        </p:txBody>
      </p:sp>
    </p:spTree>
    <p:extLst>
      <p:ext uri="{BB962C8B-B14F-4D97-AF65-F5344CB8AC3E}">
        <p14:creationId xmlns:p14="http://schemas.microsoft.com/office/powerpoint/2010/main" val="9370998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598265" y="620688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Araguaia”, Conceição do Araguaia/PA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700 m,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 tramos de 62 e 82 m, com 8 duplos balanços de 20 m, com os centros compostos por tabuleiros de quatro vigas isostáticas de 42 m de vão, de 1975.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9994" y="2329830"/>
            <a:ext cx="816418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7760" y="4005064"/>
            <a:ext cx="5589970" cy="271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5426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Araguaia”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794" y="1378567"/>
            <a:ext cx="7721749" cy="500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46215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de Muçum”,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Muçum/RG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pilares </a:t>
            </a:r>
            <a:r>
              <a:rPr lang="pt-BR" altLang="pt-BR" sz="2400" b="1" dirty="0">
                <a:solidFill>
                  <a:srgbClr val="0005CC"/>
                </a:solidFill>
              </a:rPr>
              <a:t>com altura de 134 m (mais altos da América do Sul e segundos do mundo), comprimento de 509 m, com vão de 30 m, de 1978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00F258-4EA3-499C-90CD-2B252F7241C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69" y="2090167"/>
            <a:ext cx="65928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31" y="4436740"/>
            <a:ext cx="5744764" cy="217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de Muçum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00F258-4EA3-499C-90CD-2B252F7241C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90663"/>
            <a:ext cx="46291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9737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de Muçum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00F258-4EA3-499C-90CD-2B252F7241C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253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1746" name="Picture 2" descr="http://3.bp.blogspot.com/-ztZK34kd5A0/UIm5VDIhlSI/AAAAAAAABag/DixLZJZ1hmE/s400/IMG_3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1561354"/>
            <a:ext cx="3971926" cy="29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4442" y="4653136"/>
            <a:ext cx="4315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http://oscaminhosdosul.blogspot.com.br/2012/10/viaduto-13-mucum-outubro-de-2012.html</a:t>
            </a:r>
          </a:p>
        </p:txBody>
      </p:sp>
      <p:pic>
        <p:nvPicPr>
          <p:cNvPr id="31748" name="Picture 4" descr="http://1.bp.blogspot.com/-_cbVxL5m6Sg/UCBnAMkrRoI/AAAAAAAAAnA/PEeMLyEfa1w/s400/ViadutoXI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8" y="1561355"/>
            <a:ext cx="3971925" cy="297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469793" y="465945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http://challengerrs.blogspot.com.br/p/viaduto-13.html</a:t>
            </a:r>
          </a:p>
        </p:txBody>
      </p:sp>
    </p:spTree>
    <p:extLst>
      <p:ext uri="{BB962C8B-B14F-4D97-AF65-F5344CB8AC3E}">
        <p14:creationId xmlns:p14="http://schemas.microsoft.com/office/powerpoint/2010/main" val="145716649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“Tancredo Neves”, entre Foz do Iguaçu e Puerto </a:t>
            </a:r>
            <a:r>
              <a:rPr lang="pt-BR" altLang="pt-BR" sz="2400" b="1" dirty="0" err="1">
                <a:solidFill>
                  <a:srgbClr val="FF0000"/>
                </a:solidFill>
              </a:rPr>
              <a:t>Iguazu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central de 220 m, entre os maiores do mundo. Comprimento total de 480 m, 3 tramos. Seção caixão construída em balanços sucessivos com aduelas de 4 m, de 1985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2811388"/>
            <a:ext cx="8107363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“Tancredo Neves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58119"/>
            <a:ext cx="6211911" cy="348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45" y="980728"/>
            <a:ext cx="215265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213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Cadeia”, São </a:t>
            </a:r>
            <a:r>
              <a:rPr lang="pt-BR" altLang="pt-BR" sz="2400" b="1" dirty="0">
                <a:solidFill>
                  <a:srgbClr val="FF0000"/>
                </a:solidFill>
              </a:rPr>
              <a:t>João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Del Rei/MG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pedra com 40 m de comprimento, de 1798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8C4881-44E0-441E-830A-E762023E39E8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7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21" y="1821185"/>
            <a:ext cx="6594783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108670" y="6228989"/>
            <a:ext cx="2948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 de Paulo Sérgio Bastos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7" y="53077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“Tancredo Neves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47" y="992436"/>
            <a:ext cx="6906841" cy="555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2703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“Tancredo Neves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6" name="Picture 2" descr="http://commondatastorage.googleapis.com/static.panoramio.com/photos/original/81764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9" y="1484784"/>
            <a:ext cx="822144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54150" y="3993555"/>
            <a:ext cx="6257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https://geolocation.ws/v/P/81764593/ponte-tancredo-neves-ligao-de-foz-do/en</a:t>
            </a:r>
          </a:p>
        </p:txBody>
      </p:sp>
    </p:spTree>
    <p:extLst>
      <p:ext uri="{BB962C8B-B14F-4D97-AF65-F5344CB8AC3E}">
        <p14:creationId xmlns:p14="http://schemas.microsoft.com/office/powerpoint/2010/main" val="186684798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“Vitória”, entre Vitória e Vila Velha/ES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É uma das maiores pontes do Brasil, parte em Concreto Protendido (CP) e parte em estrutura metálica. Composta por tramos em grelha de 6 vigas pré-moldadas e 5 transversinas, com vãos de 38 m, trechos em estrutura metálica com vãos de 145 e 260 m, vãos </a:t>
            </a:r>
            <a:r>
              <a:rPr lang="pt-BR" altLang="pt-BR" sz="2400" b="1" dirty="0">
                <a:solidFill>
                  <a:srgbClr val="0005CC"/>
                </a:solidFill>
              </a:rPr>
              <a:t>de 87 m em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CP. Comprimento total de 3,3 km, de 1989.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33625" y="3100189"/>
            <a:ext cx="5286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612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592854" y="55702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“Vitória”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92854" y="6390404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dirty="0">
                <a:solidFill>
                  <a:srgbClr val="0005CC"/>
                </a:solidFill>
              </a:rPr>
              <a:t>https://</a:t>
            </a:r>
            <a:r>
              <a:rPr lang="en-US" altLang="pt-BR" sz="1600" dirty="0" smtClean="0">
                <a:solidFill>
                  <a:srgbClr val="0005CC"/>
                </a:solidFill>
              </a:rPr>
              <a:t>www.tribunaonline.com.br</a:t>
            </a:r>
            <a:endParaRPr lang="pt-BR" altLang="pt-BR" sz="1600" dirty="0">
              <a:solidFill>
                <a:srgbClr val="0005CC"/>
              </a:solidFill>
            </a:endParaRPr>
          </a:p>
        </p:txBody>
      </p:sp>
      <p:pic>
        <p:nvPicPr>
          <p:cNvPr id="1026" name="Picture 2" descr="Resultado de imagem para ponte vitória vila vel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2" y="1124744"/>
            <a:ext cx="7707706" cy="52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6258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11188" y="100171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“Vitória”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611188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0183"/>
            <a:ext cx="507682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259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7585" y="4511638"/>
            <a:ext cx="7840328" cy="212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11188" y="57115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“Vitória”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1124744"/>
            <a:ext cx="4826520" cy="294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62482" y="1124744"/>
            <a:ext cx="34374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06353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4835"/>
            <a:ext cx="4968552" cy="641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11188" y="100171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“Vitória”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AE703E-CF47-4B4B-98EE-308D062CB78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611188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821059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Cadeia”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38C4881-44E0-441E-830A-E762023E39E8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17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53" y="1484784"/>
            <a:ext cx="552031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108670" y="6226580"/>
            <a:ext cx="2948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 de Paulo Sérgio Bastos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“Rosário”, São </a:t>
            </a:r>
            <a:r>
              <a:rPr lang="pt-BR" altLang="pt-BR" sz="2400" b="1" dirty="0">
                <a:solidFill>
                  <a:srgbClr val="FF0000"/>
                </a:solidFill>
              </a:rPr>
              <a:t>João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Del Rei/MG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pedra com 40 m de comprimento, de 1800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648BE2B-8590-454E-8DDA-31EB9AA7157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19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4036" name="Picture 4" descr="File:Ponte do Rosário em São João del-Rei 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12626"/>
          <a:stretch/>
        </p:blipFill>
        <p:spPr bwMode="auto">
          <a:xfrm>
            <a:off x="1046659" y="2000248"/>
            <a:ext cx="7072908" cy="394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62348" y="6046099"/>
            <a:ext cx="6041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https://commons.wikimedia.org/wiki/File:Ponte_do_Ros%C3%A1rio_em_S%C3%A3o_Jo%C3%A3o_del-Rei_02.jpg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“Rua </a:t>
            </a:r>
            <a:r>
              <a:rPr lang="pt-BR" altLang="pt-BR" sz="2400" b="1" dirty="0">
                <a:solidFill>
                  <a:srgbClr val="FF0000"/>
                </a:solidFill>
              </a:rPr>
              <a:t>das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Forras”, Tiradentes/MG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pedra com 10 m de comprimento, de 1830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A8B8F7-34E5-4B66-936D-CA1531F32B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24" y="1811659"/>
            <a:ext cx="6062290" cy="439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“Rua </a:t>
            </a:r>
            <a:r>
              <a:rPr lang="pt-BR" altLang="pt-BR" sz="2400" b="1" dirty="0">
                <a:solidFill>
                  <a:srgbClr val="FF0000"/>
                </a:solidFill>
              </a:rPr>
              <a:t>das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Forras”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A8B8F7-34E5-4B66-936D-CA1531F32B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17" y="1484784"/>
            <a:ext cx="6247991" cy="444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81062" y="332656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</a:rPr>
              <a:t>FONTE PRINCIPAL: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745776" y="1191265"/>
            <a:ext cx="79930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3200" b="1" dirty="0">
                <a:solidFill>
                  <a:srgbClr val="0005CC"/>
                </a:solidFill>
              </a:rPr>
              <a:t>VASCONCELOS, A.C</a:t>
            </a:r>
            <a:r>
              <a:rPr lang="en-US" altLang="pt-BR" sz="3200" b="1" dirty="0">
                <a:solidFill>
                  <a:srgbClr val="0005CC"/>
                </a:solidFill>
              </a:rPr>
              <a:t>. </a:t>
            </a:r>
            <a:r>
              <a:rPr lang="en-US" altLang="pt-BR" sz="3200" b="1" i="1" dirty="0">
                <a:solidFill>
                  <a:srgbClr val="0005CC"/>
                </a:solidFill>
              </a:rPr>
              <a:t>Pontes bra</a:t>
            </a:r>
            <a:r>
              <a:rPr lang="pt-BR" altLang="pt-BR" sz="3200" b="1" i="1" dirty="0" err="1" smtClean="0">
                <a:solidFill>
                  <a:srgbClr val="0005CC"/>
                </a:solidFill>
              </a:rPr>
              <a:t>sileiras</a:t>
            </a:r>
            <a:r>
              <a:rPr lang="en-US" altLang="pt-BR" sz="3200" b="1" dirty="0">
                <a:solidFill>
                  <a:srgbClr val="0005CC"/>
                </a:solidFill>
              </a:rPr>
              <a:t>. São P</a:t>
            </a:r>
            <a:r>
              <a:rPr lang="pt-BR" altLang="pt-BR" sz="3200" b="1" dirty="0" err="1">
                <a:solidFill>
                  <a:srgbClr val="0005CC"/>
                </a:solidFill>
              </a:rPr>
              <a:t>aulo</a:t>
            </a:r>
            <a:r>
              <a:rPr lang="en-US" altLang="pt-BR" sz="3200" b="1" dirty="0">
                <a:solidFill>
                  <a:srgbClr val="0005CC"/>
                </a:solidFill>
              </a:rPr>
              <a:t>, 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2</a:t>
            </a:r>
            <a:r>
              <a:rPr lang="en-US" altLang="pt-BR" sz="3200" b="1" baseline="30000" dirty="0" smtClean="0">
                <a:solidFill>
                  <a:srgbClr val="0005CC"/>
                </a:solidFill>
              </a:rPr>
              <a:t>a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 ed., Ed. do </a:t>
            </a:r>
            <a:r>
              <a:rPr lang="en-US" altLang="pt-BR" sz="3200" b="1" dirty="0" err="1" smtClean="0">
                <a:solidFill>
                  <a:srgbClr val="0005CC"/>
                </a:solidFill>
              </a:rPr>
              <a:t>autor</a:t>
            </a:r>
            <a:r>
              <a:rPr lang="pt-BR" altLang="pt-BR" sz="3200" b="1" dirty="0" smtClean="0">
                <a:solidFill>
                  <a:srgbClr val="0005CC"/>
                </a:solidFill>
              </a:rPr>
              <a:t>, 2012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, 552p.</a:t>
            </a:r>
            <a:endParaRPr lang="en-US" altLang="pt-BR" sz="32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5F001-EE99-4299-A582-EDD78E154988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0" y="2564904"/>
            <a:ext cx="255935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51920" y="6165304"/>
            <a:ext cx="4196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hlinkClick r:id="rId3"/>
              </a:rPr>
              <a:t>http://acvasconcelos.com.br/#/</a:t>
            </a:r>
            <a:r>
              <a:rPr lang="pt-BR" sz="2000" dirty="0" smtClean="0">
                <a:hlinkClick r:id="rId3"/>
              </a:rPr>
              <a:t>artigos</a:t>
            </a:r>
            <a:endParaRPr lang="pt-BR" sz="2000" dirty="0" smtClean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419872" y="2376110"/>
            <a:ext cx="519345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 smtClean="0">
                <a:solidFill>
                  <a:srgbClr val="7030A0"/>
                </a:solidFill>
              </a:rPr>
              <a:t>Esta apresentação mostra, de </a:t>
            </a:r>
            <a:r>
              <a:rPr lang="pt-BR" altLang="pt-BR" sz="2400" b="1" dirty="0">
                <a:solidFill>
                  <a:srgbClr val="7030A0"/>
                </a:solidFill>
              </a:rPr>
              <a:t>maneira muito </a:t>
            </a:r>
            <a:r>
              <a:rPr lang="pt-BR" altLang="pt-BR" sz="2400" b="1" dirty="0" smtClean="0">
                <a:solidFill>
                  <a:srgbClr val="7030A0"/>
                </a:solidFill>
              </a:rPr>
              <a:t>resumida, algumas das pontes brasileiras descritas no livro do Prof. Vasconcelos. O estudante que desejar adquirir um maior conhecimento sobre as </a:t>
            </a:r>
            <a:r>
              <a:rPr lang="pt-BR" altLang="pt-BR" sz="2400" b="1" u="sng" dirty="0" smtClean="0">
                <a:solidFill>
                  <a:srgbClr val="7030A0"/>
                </a:solidFill>
              </a:rPr>
              <a:t>pontes</a:t>
            </a:r>
            <a:r>
              <a:rPr lang="pt-BR" altLang="pt-BR" sz="2400" b="1" dirty="0" smtClean="0">
                <a:solidFill>
                  <a:srgbClr val="7030A0"/>
                </a:solidFill>
              </a:rPr>
              <a:t>, deve ler o livro, pois é riquíssimo em detalhes técnicos, como as estruturas e os modos  construtivos. O livro pode ser adquirido no endereço: </a:t>
            </a:r>
            <a:endParaRPr lang="en-US" altLang="pt-BR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“Rua </a:t>
            </a:r>
            <a:r>
              <a:rPr lang="pt-BR" altLang="pt-BR" sz="2400" b="1" dirty="0">
                <a:solidFill>
                  <a:srgbClr val="FF0000"/>
                </a:solidFill>
              </a:rPr>
              <a:t>das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Forras”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9A8B8F7-34E5-4B66-936D-CA1531F32B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2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88" y="1556792"/>
            <a:ext cx="7094562" cy="32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108671" y="4869160"/>
            <a:ext cx="1812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 </a:t>
            </a:r>
            <a:r>
              <a:rPr lang="pt-BR" sz="1600" dirty="0" smtClean="0">
                <a:solidFill>
                  <a:srgbClr val="0005CC"/>
                </a:solidFill>
              </a:rPr>
              <a:t>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1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“Torta de Jundiaí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”, Jundiaí/SP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Ponte de alvenaria de tijolos cerâmicos, construída </a:t>
            </a:r>
            <a:r>
              <a:rPr lang="pt-BR" altLang="pt-BR" sz="2400" b="1" dirty="0">
                <a:solidFill>
                  <a:srgbClr val="0005CC"/>
                </a:solidFill>
              </a:rPr>
              <a:t>para passagem de bondes sobre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trilhos, </a:t>
            </a:r>
            <a:r>
              <a:rPr lang="pt-BR" altLang="pt-BR" sz="2400" b="1" dirty="0">
                <a:solidFill>
                  <a:srgbClr val="0005CC"/>
                </a:solidFill>
              </a:rPr>
              <a:t>puxados por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animais. </a:t>
            </a:r>
            <a:r>
              <a:rPr lang="pt-BR" altLang="pt-BR" sz="2400" b="1" dirty="0">
                <a:solidFill>
                  <a:srgbClr val="0005CC"/>
                </a:solidFill>
              </a:rPr>
              <a:t>Construída em 1888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62906-CD61-4FC6-A112-B4C56A994CC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614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61" y="2334364"/>
            <a:ext cx="6727279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“Torta de Jundiaí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62906-CD61-4FC6-A112-B4C56A994CCC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14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430837" cy="276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75680" y="5583524"/>
            <a:ext cx="3843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http://pontetorta.jundiai.sp.gov.br/historia/</a:t>
            </a:r>
          </a:p>
        </p:txBody>
      </p:sp>
      <p:pic>
        <p:nvPicPr>
          <p:cNvPr id="4098" name="Picture 2" descr="http://pontetorta.jundiai.sp.gov.br/wp-content/uploads/2014/12/0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240038" cy="410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“Torta de Jundiaí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62906-CD61-4FC6-A112-B4C56A994CCC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614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6" name="Picture 2" descr="http://www.jundiaqui.com.br/wp-content/uploads/2015/12/DSCN9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02" y="1209601"/>
            <a:ext cx="6189649" cy="46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793764" y="5855128"/>
            <a:ext cx="3843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http://pontetorta.jundiai.sp.gov.br/historia/</a:t>
            </a:r>
          </a:p>
        </p:txBody>
      </p:sp>
    </p:spTree>
    <p:extLst>
      <p:ext uri="{BB962C8B-B14F-4D97-AF65-F5344CB8AC3E}">
        <p14:creationId xmlns:p14="http://schemas.microsoft.com/office/powerpoint/2010/main" val="32700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“Torta de Jundiaí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62906-CD61-4FC6-A112-B4C56A994CC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614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241" y="3181618"/>
            <a:ext cx="4738166" cy="315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pontetorta.jundiai.sp.gov.br/wp-content/uploads/2014/12/IMG_33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20438" r="-125" b="-11409"/>
          <a:stretch/>
        </p:blipFill>
        <p:spPr bwMode="auto">
          <a:xfrm>
            <a:off x="611188" y="1628800"/>
            <a:ext cx="4876800" cy="332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5536" y="5970378"/>
            <a:ext cx="3843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http://pontetorta.jundiai.sp.gov.br/historia/</a:t>
            </a:r>
          </a:p>
        </p:txBody>
      </p:sp>
    </p:spTree>
    <p:extLst>
      <p:ext uri="{BB962C8B-B14F-4D97-AF65-F5344CB8AC3E}">
        <p14:creationId xmlns:p14="http://schemas.microsoft.com/office/powerpoint/2010/main" val="182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Santa Efigênia”,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São Paulo/SP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Uma das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obras mais marcantes da cidade de São Paulo. </a:t>
            </a:r>
            <a:r>
              <a:rPr lang="pt-BR" altLang="pt-BR" sz="2400" b="1" dirty="0">
                <a:solidFill>
                  <a:srgbClr val="0005CC"/>
                </a:solidFill>
              </a:rPr>
              <a:t>Comprimento total de 225 m, vãos de 53,5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 entre as articulações, </a:t>
            </a:r>
            <a:r>
              <a:rPr lang="pt-BR" altLang="pt-BR" sz="2400" b="1" dirty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1913.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8" name="Picture 2" descr="http://www3.al.sp.gov.br/repositorio/noticia/10-2008/viaduto%20santa%20igigenia%2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20" y="2317943"/>
            <a:ext cx="5876224" cy="39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648737" y="6382921"/>
            <a:ext cx="3868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http://www.al.sp.gov.br/noticia/?id=268936</a:t>
            </a:r>
          </a:p>
        </p:txBody>
      </p:sp>
    </p:spTree>
    <p:extLst>
      <p:ext uri="{BB962C8B-B14F-4D97-AF65-F5344CB8AC3E}">
        <p14:creationId xmlns:p14="http://schemas.microsoft.com/office/powerpoint/2010/main" val="19563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Santa Efigênia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97" y="1340768"/>
            <a:ext cx="6050831" cy="478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643337" y="6127084"/>
            <a:ext cx="5976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http://www.ipt.br/institucional/campanhas/36-atravessando_o_vale:_100_anos_do_viaduto_santa_ifigenia.htm</a:t>
            </a:r>
          </a:p>
        </p:txBody>
      </p:sp>
    </p:spTree>
    <p:extLst>
      <p:ext uri="{BB962C8B-B14F-4D97-AF65-F5344CB8AC3E}">
        <p14:creationId xmlns:p14="http://schemas.microsoft.com/office/powerpoint/2010/main" val="6749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Santa Efigênia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92080" y="5832094"/>
            <a:ext cx="3868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http://www.al.sp.gov.br/noticia/?id=268936</a:t>
            </a:r>
          </a:p>
        </p:txBody>
      </p:sp>
      <p:pic>
        <p:nvPicPr>
          <p:cNvPr id="12" name="Picture 2" descr="http://www.belgianclub.com.br/sites/default/files/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36" y="1412775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4" y="1403002"/>
            <a:ext cx="5411916" cy="412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7504" y="5661615"/>
            <a:ext cx="4919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http://www.ipt.br/institucional/campanhas/36-atravessando_o_vale:_100_anos_do_viaduto_santa_ifigenia.htm</a:t>
            </a:r>
          </a:p>
        </p:txBody>
      </p:sp>
    </p:spTree>
    <p:extLst>
      <p:ext uri="{BB962C8B-B14F-4D97-AF65-F5344CB8AC3E}">
        <p14:creationId xmlns:p14="http://schemas.microsoft.com/office/powerpoint/2010/main" val="33931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611188" y="908720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“Raul Veiga”,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Santo </a:t>
            </a:r>
            <a:r>
              <a:rPr lang="pt-BR" altLang="pt-BR" sz="2400" b="1" dirty="0">
                <a:solidFill>
                  <a:srgbClr val="FF0000"/>
                </a:solidFill>
              </a:rPr>
              <a:t>Antônio de Pádua/RJ</a:t>
            </a: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Concreto Armado (CA), viga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vierendel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 </a:t>
            </a:r>
            <a:r>
              <a:rPr lang="pt-BR" altLang="pt-BR" sz="2400" b="1" dirty="0">
                <a:solidFill>
                  <a:srgbClr val="0005CC"/>
                </a:solidFill>
              </a:rPr>
              <a:t>de 29,5 m de vão, comprimento total de 177 m, de 1922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CF726-4934-47BE-B3D5-F01CE97A313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888"/>
            <a:ext cx="31527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33318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6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“Raul Veiga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CF726-4934-47BE-B3D5-F01CE97A313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1986" name="Picture 2" descr="http://santoantoniodepadua.com.br/wp-content/uploads/2010/10/d7669200139403b2c27daa6be963c6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r="-2255" b="15300"/>
          <a:stretch/>
        </p:blipFill>
        <p:spPr bwMode="auto">
          <a:xfrm>
            <a:off x="1365883" y="1268760"/>
            <a:ext cx="6699572" cy="42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48606" y="5661248"/>
            <a:ext cx="3904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http://santoantoniodepadua.com.br/?p=738</a:t>
            </a:r>
          </a:p>
        </p:txBody>
      </p:sp>
    </p:spTree>
    <p:extLst>
      <p:ext uri="{BB962C8B-B14F-4D97-AF65-F5344CB8AC3E}">
        <p14:creationId xmlns:p14="http://schemas.microsoft.com/office/powerpoint/2010/main" val="24813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19112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</a:rPr>
              <a:t>OUTRAS FONTES: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755649" y="1196752"/>
            <a:ext cx="7993063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3200" b="1" dirty="0" smtClean="0">
                <a:solidFill>
                  <a:srgbClr val="0005CC"/>
                </a:solidFill>
              </a:rPr>
              <a:t>WITTFOHT, H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. </a:t>
            </a:r>
            <a:r>
              <a:rPr lang="en-US" altLang="pt-BR" sz="3200" b="1" i="1" dirty="0" err="1" smtClean="0">
                <a:solidFill>
                  <a:srgbClr val="0005CC"/>
                </a:solidFill>
              </a:rPr>
              <a:t>Puentes</a:t>
            </a:r>
            <a:r>
              <a:rPr lang="en-US" altLang="pt-BR" sz="3200" b="1" i="1" dirty="0" smtClean="0">
                <a:solidFill>
                  <a:srgbClr val="0005CC"/>
                </a:solidFill>
              </a:rPr>
              <a:t> – </a:t>
            </a:r>
            <a:r>
              <a:rPr lang="en-US" altLang="pt-BR" sz="3200" b="1" i="1" dirty="0" err="1" smtClean="0">
                <a:solidFill>
                  <a:srgbClr val="0005CC"/>
                </a:solidFill>
              </a:rPr>
              <a:t>Ejemplos</a:t>
            </a:r>
            <a:r>
              <a:rPr lang="en-US" altLang="pt-BR" sz="3200" b="1" i="1" dirty="0" smtClean="0">
                <a:solidFill>
                  <a:srgbClr val="0005CC"/>
                </a:solidFill>
              </a:rPr>
              <a:t> </a:t>
            </a:r>
            <a:r>
              <a:rPr lang="en-US" altLang="pt-BR" sz="3200" b="1" i="1" dirty="0" err="1" smtClean="0">
                <a:solidFill>
                  <a:srgbClr val="0005CC"/>
                </a:solidFill>
              </a:rPr>
              <a:t>internacionales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. Barcelona, Editorial Gustavo </a:t>
            </a:r>
            <a:r>
              <a:rPr lang="en-US" altLang="pt-BR" sz="3200" b="1" dirty="0" err="1" smtClean="0">
                <a:solidFill>
                  <a:srgbClr val="0005CC"/>
                </a:solidFill>
              </a:rPr>
              <a:t>Gili</a:t>
            </a:r>
            <a:r>
              <a:rPr lang="en-US" altLang="pt-BR" sz="3200" b="1" dirty="0" smtClean="0">
                <a:solidFill>
                  <a:srgbClr val="0005CC"/>
                </a:solidFill>
              </a:rPr>
              <a:t>, 1975, 320p.</a:t>
            </a:r>
          </a:p>
          <a:p>
            <a:pPr algn="just" eaLnBrk="1" hangingPunct="1"/>
            <a:endParaRPr lang="en-US" altLang="pt-BR" sz="1200" b="1" dirty="0">
              <a:solidFill>
                <a:srgbClr val="0005CC"/>
              </a:solidFill>
            </a:endParaRPr>
          </a:p>
          <a:p>
            <a:pPr algn="just" eaLnBrk="1" hangingPunct="1"/>
            <a:r>
              <a:rPr lang="en-US" altLang="pt-BR" sz="3200" b="1" dirty="0" smtClean="0">
                <a:solidFill>
                  <a:srgbClr val="00B0F0"/>
                </a:solidFill>
              </a:rPr>
              <a:t>PFEIL, W. </a:t>
            </a:r>
            <a:r>
              <a:rPr lang="en-US" altLang="pt-BR" sz="3200" b="1" i="1" dirty="0" smtClean="0">
                <a:solidFill>
                  <a:srgbClr val="00B0F0"/>
                </a:solidFill>
              </a:rPr>
              <a:t>Ponte </a:t>
            </a:r>
            <a:r>
              <a:rPr lang="pt-BR" altLang="pt-BR" sz="3200" b="1" i="1" dirty="0" smtClean="0">
                <a:solidFill>
                  <a:srgbClr val="00B0F0"/>
                </a:solidFill>
              </a:rPr>
              <a:t>Presidente Costa e Silva – Rio-Niterói – Métodos construtivos</a:t>
            </a:r>
            <a:r>
              <a:rPr lang="pt-BR" altLang="pt-BR" sz="3200" b="1" dirty="0" smtClean="0">
                <a:solidFill>
                  <a:srgbClr val="00B0F0"/>
                </a:solidFill>
              </a:rPr>
              <a:t>. Rio de Janeiro, Ed. Livros Técnicos e Científicos, 1975, 86p.</a:t>
            </a:r>
          </a:p>
          <a:p>
            <a:pPr algn="just" eaLnBrk="1" hangingPunct="1"/>
            <a:endParaRPr lang="en-US" altLang="pt-BR" sz="1200" b="1" dirty="0">
              <a:solidFill>
                <a:srgbClr val="0005CC"/>
              </a:solidFill>
            </a:endParaRPr>
          </a:p>
          <a:p>
            <a:pPr algn="just" eaLnBrk="1" hangingPunct="1"/>
            <a:r>
              <a:rPr lang="en-US" altLang="pt-BR" sz="3200" b="1" dirty="0" smtClean="0">
                <a:solidFill>
                  <a:srgbClr val="7030A0"/>
                </a:solidFill>
              </a:rPr>
              <a:t>MERCEDES-BENZ DO BRASIL. </a:t>
            </a:r>
            <a:r>
              <a:rPr lang="en-US" altLang="pt-BR" sz="3200" b="1" i="1" dirty="0" smtClean="0">
                <a:solidFill>
                  <a:srgbClr val="7030A0"/>
                </a:solidFill>
              </a:rPr>
              <a:t>Pontes e </a:t>
            </a:r>
            <a:r>
              <a:rPr lang="pt-BR" altLang="pt-BR" sz="3200" b="1" i="1" dirty="0" err="1" smtClean="0">
                <a:solidFill>
                  <a:srgbClr val="7030A0"/>
                </a:solidFill>
              </a:rPr>
              <a:t>viadu-tos</a:t>
            </a:r>
            <a:r>
              <a:rPr lang="pt-BR" altLang="pt-BR" sz="3200" b="1" i="1" dirty="0" smtClean="0">
                <a:solidFill>
                  <a:srgbClr val="7030A0"/>
                </a:solidFill>
              </a:rPr>
              <a:t> – Brasil</a:t>
            </a:r>
            <a:r>
              <a:rPr lang="pt-BR" altLang="pt-BR" sz="3200" b="1" dirty="0">
                <a:solidFill>
                  <a:srgbClr val="7030A0"/>
                </a:solidFill>
              </a:rPr>
              <a:t> 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(</a:t>
            </a:r>
            <a:r>
              <a:rPr lang="en-US" altLang="pt-BR" sz="3200" b="1" i="1" dirty="0" smtClean="0">
                <a:solidFill>
                  <a:srgbClr val="7030A0"/>
                </a:solidFill>
              </a:rPr>
              <a:t>Bridges and viaducts</a:t>
            </a:r>
            <a:r>
              <a:rPr lang="en-US" altLang="pt-BR" sz="3200" b="1" dirty="0" smtClean="0">
                <a:solidFill>
                  <a:srgbClr val="7030A0"/>
                </a:solidFill>
              </a:rPr>
              <a:t>).</a:t>
            </a:r>
            <a:r>
              <a:rPr lang="pt-BR" altLang="pt-BR" sz="3200" b="1" dirty="0" smtClean="0">
                <a:solidFill>
                  <a:srgbClr val="7030A0"/>
                </a:solidFill>
              </a:rPr>
              <a:t> São Bernardo do Campo, 1992, 140p.</a:t>
            </a:r>
            <a:endParaRPr lang="pt-BR" altLang="pt-BR" sz="3200" b="1" dirty="0">
              <a:solidFill>
                <a:srgbClr val="7030A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5F001-EE99-4299-A582-EDD78E15498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“Raul Veiga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CF726-4934-47BE-B3D5-F01CE97A313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2" name="Retângulo 1"/>
          <p:cNvSpPr/>
          <p:nvPr/>
        </p:nvSpPr>
        <p:spPr>
          <a:xfrm>
            <a:off x="2630816" y="5733256"/>
            <a:ext cx="3904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http://santoantoniodepadua.com.br/?p=738</a:t>
            </a:r>
          </a:p>
        </p:txBody>
      </p:sp>
      <p:pic>
        <p:nvPicPr>
          <p:cNvPr id="44034" name="Picture 2" descr="http://santoantoniodepadua.com.br/wp-content/uploads/2010/10/089f33130891bd0d8503c8bcb23d4d2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/>
        </p:blipFill>
        <p:spPr bwMode="auto">
          <a:xfrm>
            <a:off x="1365708" y="1389859"/>
            <a:ext cx="6699919" cy="42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611188" y="53340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“Raul Veiga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D0CF726-4934-47BE-B3D5-F01CE97A313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4036" name="Picture 4" descr="http://4.bp.blogspot.com/-PtFBOSq3QKM/TnaO_7HwbrI/AAAAAAAAOAU/Z9PLSoxN1Os/s1600/santo%2Bantonio%2Bde%2Bpadua%2B-%2BRG%2B-%2Bfotos%2Bantigas%2B-%2Bblog%2Bdo%2BIBA%2BMENDES.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 bwMode="auto">
          <a:xfrm>
            <a:off x="610675" y="1046112"/>
            <a:ext cx="4010959" cy="53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ttp://3.bp.blogspot.com/-M0LFnYyofyQ/TnaO_pb0BPI/AAAAAAAAOAM/T6SUmBu93FQ/s1600/santo%2Bantonio%2Bde%2Bpadua%2B-%2BRG%2B-%2Bfotos%2Bantigas%2B-%2Bblog%2Bdo%2BIBA%2BMENDES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79" y="736054"/>
            <a:ext cx="41529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1.bp.blogspot.com/-----QGy_bkQ/TnaPANFEl2I/AAAAAAAAOAc/qYduN7zZKW0/s1600/santo%2Bantonio%2Bde%2Bpadua%2B-%2BRG%2B-%2Bfotos%2Bantigas%2B-%2Bblog%2Bdo%2BIBA%2BMENDES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79" y="3573016"/>
            <a:ext cx="41529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4.bp.blogspot.com/-pcyUQOVl7Hg/TnaO_py1GaI/AAAAAAAAOAE/CTMScDXeZLY/s1600/santo%2Bantonio%2Bde%2Bpadua%2B-%2BRG%2B-%2Bfotos%2Bantigas%2B-%2Bblog%2Bdo%2BIBA%2BMENDES...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79" y="4824214"/>
            <a:ext cx="41529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3669" y="63563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http://www.ibamendes.com/2011/09/fotos-antigas-do-rio-de-janeiro-viii.html</a:t>
            </a:r>
          </a:p>
        </p:txBody>
      </p:sp>
    </p:spTree>
    <p:extLst>
      <p:ext uri="{BB962C8B-B14F-4D97-AF65-F5344CB8AC3E}">
        <p14:creationId xmlns:p14="http://schemas.microsoft.com/office/powerpoint/2010/main" val="7687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00175" y="692696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“Presidente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Sodré”, Cabo Frio/RJ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Arco parabólico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CA, com vão de 67 m, de 1926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E6D02DD-0219-4356-841D-85A2DD87C67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79" y="1628800"/>
            <a:ext cx="5809701" cy="148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05403"/>
            <a:ext cx="2796912" cy="339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 b="4171"/>
          <a:stretch/>
        </p:blipFill>
        <p:spPr bwMode="auto">
          <a:xfrm>
            <a:off x="450826" y="3645024"/>
            <a:ext cx="8345487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600175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“Presidente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Sodré”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E6D02DD-0219-4356-841D-85A2DD87C67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84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" y="1074192"/>
            <a:ext cx="8364537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5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“Hercílio Luz”,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Florianópolis/SC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Uma das primeiras pontes pênseis construídas no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Brasil, de aço. </a:t>
            </a:r>
            <a:r>
              <a:rPr lang="pt-BR" altLang="pt-BR" sz="2400" b="1" dirty="0">
                <a:solidFill>
                  <a:srgbClr val="0005CC"/>
                </a:solidFill>
              </a:rPr>
              <a:t>Faz a ligação da ilha com o continente. Comprimento total de 822 m, com 339 m de vão do tramo pênsil de correntes, de 1926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FF9504-65A2-42CA-806B-333192CEDCD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07" y="2494012"/>
            <a:ext cx="6274724" cy="38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“Hercílio Luz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FF9504-65A2-42CA-806B-333192CEDCD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85" y="1556792"/>
            <a:ext cx="774116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“Hercílio Luz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FF9504-65A2-42CA-806B-333192CEDCD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8" name="Picture 4" descr="ponte hercílio luz de 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 b="3174"/>
          <a:stretch/>
        </p:blipFill>
        <p:spPr bwMode="auto">
          <a:xfrm>
            <a:off x="1239466" y="1484784"/>
            <a:ext cx="6952406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97113" y="57945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http://www.litoraldesantacatarina.com/foto/florianopolis/ponte-hercilio-luz-de-dia/634/</a:t>
            </a:r>
          </a:p>
        </p:txBody>
      </p:sp>
    </p:spTree>
    <p:extLst>
      <p:ext uri="{BB962C8B-B14F-4D97-AF65-F5344CB8AC3E}">
        <p14:creationId xmlns:p14="http://schemas.microsoft.com/office/powerpoint/2010/main" val="12606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“Hercílio Luz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9FF9504-65A2-42CA-806B-333192CEDCD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29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266" name="Picture 2" descr="brid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4"/>
          <a:stretch/>
        </p:blipFill>
        <p:spPr bwMode="auto">
          <a:xfrm>
            <a:off x="1028277" y="1344910"/>
            <a:ext cx="7109671" cy="446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78264" y="5870912"/>
            <a:ext cx="3809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https://sydowarenaimages.wordpress.com/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5524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611188" y="533400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“Internacional Barão de Mauá”, entre Brasil e Uruguai</a:t>
            </a: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Foi a obra de maior porte construída até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então (1930). De CA,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340 m, vãos de 30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5BB6CA-7E9A-405E-AA4A-A180A81A75A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93652"/>
            <a:ext cx="49053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www.pousadansdasgracas.com/v3/media/k2/galleries/55/ponte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85" y="3413558"/>
            <a:ext cx="4531965" cy="304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75209" y="5805264"/>
            <a:ext cx="3671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http://www.pousadansdasgracas.com/v3/index.php/component/k2/item/55-ponte-internacional-maua</a:t>
            </a:r>
          </a:p>
        </p:txBody>
      </p:sp>
    </p:spTree>
    <p:extLst>
      <p:ext uri="{BB962C8B-B14F-4D97-AF65-F5344CB8AC3E}">
        <p14:creationId xmlns:p14="http://schemas.microsoft.com/office/powerpoint/2010/main" val="36789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611188" y="53340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“Internacional Barão de Mauá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5BB6CA-7E9A-405E-AA4A-A180A81A75A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536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"/>
          <a:stretch/>
        </p:blipFill>
        <p:spPr bwMode="auto">
          <a:xfrm rot="5400000">
            <a:off x="2550493" y="-784842"/>
            <a:ext cx="4065242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11188" y="5445224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496887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685800" y="838200"/>
            <a:ext cx="79930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pt-BR" sz="3200" b="1" dirty="0">
                <a:solidFill>
                  <a:srgbClr val="C00000"/>
                </a:solidFill>
              </a:rPr>
              <a:t>D</a:t>
            </a:r>
            <a:r>
              <a:rPr lang="pt-BR" altLang="pt-BR" sz="3200" b="1" dirty="0" err="1">
                <a:solidFill>
                  <a:srgbClr val="C00000"/>
                </a:solidFill>
              </a:rPr>
              <a:t>efinição</a:t>
            </a:r>
            <a:r>
              <a:rPr lang="pt-BR" altLang="pt-BR" sz="3200" b="1" dirty="0">
                <a:solidFill>
                  <a:srgbClr val="C00000"/>
                </a:solidFill>
              </a:rPr>
              <a:t>:</a:t>
            </a:r>
            <a:endParaRPr lang="en-US" altLang="pt-BR" sz="3200" b="1" dirty="0">
              <a:solidFill>
                <a:srgbClr val="C00000"/>
              </a:solidFill>
            </a:endParaRPr>
          </a:p>
          <a:p>
            <a:pPr algn="just" eaLnBrk="1" hangingPunct="1"/>
            <a:endParaRPr lang="en-US" altLang="pt-BR" sz="2400" b="1" dirty="0">
              <a:solidFill>
                <a:srgbClr val="7030A0"/>
              </a:solidFill>
            </a:endParaRPr>
          </a:p>
          <a:p>
            <a:pPr algn="just" eaLnBrk="1" hangingPunct="1"/>
            <a:r>
              <a:rPr lang="en-US" altLang="pt-BR" sz="3200" b="1" dirty="0">
                <a:solidFill>
                  <a:srgbClr val="0005CC"/>
                </a:solidFill>
              </a:rPr>
              <a:t>“</a:t>
            </a:r>
            <a:r>
              <a:rPr lang="en-US" altLang="pt-BR" sz="3200" b="1" i="1" dirty="0">
                <a:solidFill>
                  <a:srgbClr val="0005CC"/>
                </a:solidFill>
              </a:rPr>
              <a:t>No </a:t>
            </a:r>
            <a:r>
              <a:rPr lang="en-US" altLang="pt-BR" sz="3200" b="1" i="1" dirty="0" err="1">
                <a:solidFill>
                  <a:srgbClr val="0005CC"/>
                </a:solidFill>
              </a:rPr>
              <a:t>sentido</a:t>
            </a:r>
            <a:r>
              <a:rPr lang="en-US" altLang="pt-BR" sz="3200" b="1" i="1" dirty="0">
                <a:solidFill>
                  <a:srgbClr val="0005CC"/>
                </a:solidFill>
              </a:rPr>
              <a:t> </a:t>
            </a:r>
            <a:r>
              <a:rPr lang="pt-BR" altLang="pt-BR" sz="3200" b="1" i="1" dirty="0">
                <a:solidFill>
                  <a:srgbClr val="0005CC"/>
                </a:solidFill>
              </a:rPr>
              <a:t>genérico </a:t>
            </a:r>
            <a:r>
              <a:rPr lang="pt-BR" altLang="pt-BR" sz="3200" b="1" i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ponte</a:t>
            </a:r>
            <a:r>
              <a:rPr lang="pt-BR" altLang="pt-BR" sz="3200" b="1" i="1" dirty="0">
                <a:solidFill>
                  <a:srgbClr val="0005CC"/>
                </a:solidFill>
              </a:rPr>
              <a:t> é qualquer coisa criada para vencer um obstáculo</a:t>
            </a:r>
            <a:r>
              <a:rPr lang="pt-BR" altLang="pt-BR" sz="3200" b="1" dirty="0">
                <a:solidFill>
                  <a:srgbClr val="0005CC"/>
                </a:solidFill>
              </a:rPr>
              <a:t>.”</a:t>
            </a:r>
          </a:p>
          <a:p>
            <a:pPr algn="just" eaLnBrk="1" hangingPunct="1"/>
            <a:endParaRPr lang="pt-BR" altLang="pt-BR" sz="2000" b="1" dirty="0">
              <a:solidFill>
                <a:srgbClr val="0005CC"/>
              </a:solidFill>
            </a:endParaRPr>
          </a:p>
          <a:p>
            <a:pPr algn="just" eaLnBrk="1" hangingPunct="1"/>
            <a:r>
              <a:rPr lang="pt-BR" altLang="pt-BR" sz="3200" b="1" dirty="0">
                <a:solidFill>
                  <a:srgbClr val="0005CC"/>
                </a:solidFill>
              </a:rPr>
              <a:t>“</a:t>
            </a:r>
            <a:r>
              <a:rPr lang="pt-BR" altLang="pt-BR" sz="3200" b="1" i="1" dirty="0">
                <a:solidFill>
                  <a:srgbClr val="0005CC"/>
                </a:solidFill>
              </a:rPr>
              <a:t>Do latim, </a:t>
            </a:r>
            <a:r>
              <a:rPr lang="pt-BR" altLang="pt-BR" sz="3200" b="1" i="1" dirty="0" err="1">
                <a:solidFill>
                  <a:srgbClr val="0005CC"/>
                </a:solidFill>
              </a:rPr>
              <a:t>pons</a:t>
            </a:r>
            <a:r>
              <a:rPr lang="pt-BR" altLang="pt-BR" sz="3200" b="1" i="1" dirty="0">
                <a:solidFill>
                  <a:srgbClr val="0005CC"/>
                </a:solidFill>
              </a:rPr>
              <a:t>, </a:t>
            </a:r>
            <a:r>
              <a:rPr lang="pt-BR" altLang="pt-BR" sz="3200" b="1" i="1" dirty="0" err="1">
                <a:solidFill>
                  <a:srgbClr val="0005CC"/>
                </a:solidFill>
              </a:rPr>
              <a:t>pontis</a:t>
            </a:r>
            <a:r>
              <a:rPr lang="pt-BR" altLang="pt-BR" sz="3200" b="1" i="1" dirty="0">
                <a:solidFill>
                  <a:srgbClr val="0005CC"/>
                </a:solidFill>
              </a:rPr>
              <a:t>. </a:t>
            </a:r>
            <a:r>
              <a:rPr lang="pt-BR" altLang="pt-BR" sz="3200" b="1" i="1" u="sng" dirty="0" smtClean="0">
                <a:solidFill>
                  <a:srgbClr val="0005CC"/>
                </a:solidFill>
              </a:rPr>
              <a:t>Obra de arte</a:t>
            </a:r>
            <a:r>
              <a:rPr lang="pt-BR" alt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altLang="pt-BR" sz="3200" b="1" i="1" dirty="0">
                <a:solidFill>
                  <a:srgbClr val="0005CC"/>
                </a:solidFill>
              </a:rPr>
              <a:t>construída com fim de permitir que uma via de comunicação ou uma canalização </a:t>
            </a:r>
            <a:r>
              <a:rPr lang="pt-BR" altLang="pt-BR" sz="3200" b="1" i="1" dirty="0" err="1" smtClean="0">
                <a:solidFill>
                  <a:srgbClr val="0005CC"/>
                </a:solidFill>
              </a:rPr>
              <a:t>trans-ponha</a:t>
            </a:r>
            <a:r>
              <a:rPr lang="pt-BR" altLang="pt-BR" sz="3200" b="1" i="1" dirty="0" smtClean="0">
                <a:solidFill>
                  <a:srgbClr val="0005CC"/>
                </a:solidFill>
              </a:rPr>
              <a:t> </a:t>
            </a:r>
            <a:r>
              <a:rPr lang="pt-BR" altLang="pt-BR" sz="3200" b="1" i="1" dirty="0">
                <a:solidFill>
                  <a:srgbClr val="0005CC"/>
                </a:solidFill>
              </a:rPr>
              <a:t>um vale, uma depressão do terreno ou outro qualquer obstáculo</a:t>
            </a:r>
            <a:r>
              <a:rPr lang="pt-BR" altLang="pt-BR" sz="3200" b="1" dirty="0">
                <a:solidFill>
                  <a:srgbClr val="0005CC"/>
                </a:solidFill>
              </a:rPr>
              <a:t>.”</a:t>
            </a:r>
            <a:endParaRPr lang="en-US" altLang="pt-BR" sz="32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F520AC-1E6F-468F-8862-FE49A408F60C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“Otto de Alencar”,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Sobral/CE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200 m, divididos em 8 tramos de 25 m, composta por 3 pórticos contínuos com tramos em balanços e vigas </a:t>
            </a:r>
            <a:r>
              <a:rPr lang="pt-BR" altLang="pt-BR" sz="2400" b="1" dirty="0" err="1">
                <a:solidFill>
                  <a:srgbClr val="0005CC"/>
                </a:solidFill>
              </a:rPr>
              <a:t>Gerber</a:t>
            </a:r>
            <a:r>
              <a:rPr lang="pt-BR" altLang="pt-BR" sz="2400" b="1" dirty="0">
                <a:solidFill>
                  <a:srgbClr val="0005CC"/>
                </a:solidFill>
              </a:rPr>
              <a:t>, de 1932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E8F6C33-BC05-4D91-8958-9E188FBBBC1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77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7106" name="Picture 2" descr="http://3.bp.blogspot.com/-iuQa8ivz5Ec/T8bbqrF0jJI/AAAAAAAAHMk/QHJcNZVDupo/s400/rio+acar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69" y="4156272"/>
            <a:ext cx="3810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41649" y="6382921"/>
            <a:ext cx="708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http://cearaemfotos.blogspot.com.br/2012/05/criacao-da-vila-de-sobral.html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05" y="2296264"/>
            <a:ext cx="39719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err="1">
                <a:solidFill>
                  <a:srgbClr val="FF0000"/>
                </a:solidFill>
              </a:rPr>
              <a:t>Tabagi</a:t>
            </a:r>
            <a:r>
              <a:rPr lang="pt-BR" altLang="pt-BR" sz="2400" b="1" dirty="0">
                <a:solidFill>
                  <a:srgbClr val="FF0000"/>
                </a:solidFill>
              </a:rPr>
              <a:t>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Jataizinho/PR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viga </a:t>
            </a:r>
            <a:r>
              <a:rPr lang="pt-BR" altLang="pt-BR" sz="2400" b="1" dirty="0">
                <a:solidFill>
                  <a:srgbClr val="0005CC"/>
                </a:solidFill>
              </a:rPr>
              <a:t>reta com comprimento de 294 m, com vão máximo de 20 m, de 1935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74105D-8069-4F4F-95F8-E8EE6BE50D9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67" y="1965033"/>
            <a:ext cx="3806291" cy="236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68" y="4618520"/>
            <a:ext cx="6683001" cy="19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err="1">
                <a:solidFill>
                  <a:srgbClr val="FF0000"/>
                </a:solidFill>
              </a:rPr>
              <a:t>Tabagi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374105D-8069-4F4F-95F8-E8EE6BE50D9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9698" name="Picture 2" descr="http://4.bp.blogspot.com/-piQTnVMOVYU/VnZ99YPLwWI/AAAAAAAACB4/OAeZRGGJo8g/s640/O%2BTREM%2BJA%2BPASSA%2BSOBRE%2BRIO%2BTIBAGI%2B-%2BD%25C3%2589CADA%2BDE%2B1930%2B-%2BJuli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1" y="3861048"/>
            <a:ext cx="3641613" cy="23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3.bp.blogspot.com/-Aq3eSRj7QDY/VbbA1tqPRgI/AAAAAAAABSQ/EpT59xtH810/s640/a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0" y="1216386"/>
            <a:ext cx="3658565" cy="24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1.bp.blogspot.com/-UtABzLqa70E/VbbA7dsu8CI/AAAAAAAABSY/T-xpYOGaO4g/s1600/a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6" r="10815" b="6795"/>
          <a:stretch/>
        </p:blipFill>
        <p:spPr bwMode="auto">
          <a:xfrm>
            <a:off x="4473760" y="1216386"/>
            <a:ext cx="4224153" cy="239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6284237"/>
            <a:ext cx="6262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http://jataizinhoparatodos.blogspot.com.br/p/blog-page_43.html</a:t>
            </a:r>
          </a:p>
        </p:txBody>
      </p:sp>
      <p:pic>
        <p:nvPicPr>
          <p:cNvPr id="30726" name="Picture 6" descr="Ponte sobre o Rio Tibagi - Jataizinho/P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0" b="16446"/>
          <a:stretch/>
        </p:blipFill>
        <p:spPr bwMode="auto">
          <a:xfrm>
            <a:off x="4429136" y="4005064"/>
            <a:ext cx="430417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69996" y="5598963"/>
            <a:ext cx="403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http://www.panoramio.com/photo/49143332</a:t>
            </a:r>
          </a:p>
        </p:txBody>
      </p:sp>
    </p:spTree>
    <p:extLst>
      <p:ext uri="{BB962C8B-B14F-4D97-AF65-F5344CB8AC3E}">
        <p14:creationId xmlns:p14="http://schemas.microsoft.com/office/powerpoint/2010/main" val="29926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599778" y="554038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Chá”,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São Paulo/SP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110 m, pórtico </a:t>
            </a:r>
            <a:r>
              <a:rPr lang="pt-BR" altLang="pt-BR" sz="2400" b="1" dirty="0" err="1">
                <a:solidFill>
                  <a:srgbClr val="0005CC"/>
                </a:solidFill>
              </a:rPr>
              <a:t>triarticulado</a:t>
            </a:r>
            <a:r>
              <a:rPr lang="pt-BR" altLang="pt-BR" sz="2400" b="1" dirty="0">
                <a:solidFill>
                  <a:srgbClr val="0005CC"/>
                </a:solidFill>
              </a:rPr>
              <a:t> com vão de 66 m, 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1936</a:t>
            </a:r>
            <a:r>
              <a:rPr lang="pt-BR" altLang="pt-BR" sz="2400" b="1" dirty="0">
                <a:solidFill>
                  <a:srgbClr val="0005CC"/>
                </a:solidFill>
              </a:rPr>
              <a:t>.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FA422E-857B-4A77-9CC6-937B45CC5A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67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64451" y="1743676"/>
            <a:ext cx="5437323" cy="47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8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3"/>
          <p:cNvSpPr txBox="1">
            <a:spLocks noChangeArrowheads="1"/>
          </p:cNvSpPr>
          <p:nvPr/>
        </p:nvSpPr>
        <p:spPr bwMode="auto">
          <a:xfrm>
            <a:off x="611187" y="836712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Chá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FA422E-857B-4A77-9CC6-937B45CC5A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867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5362" name="Picture 2" descr="http://sampahistorica.files.wordpress.com/2013/09/1947-vista-do-vale-do-anhangabac3ba-palacetes-prates-ed-matarazzo-viaduto-do-chc3a1-e-light-dmitri-kess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22" y="1484784"/>
            <a:ext cx="5417894" cy="410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26502" y="5678626"/>
            <a:ext cx="39783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https://braises.hypotheses.org/date/2014/09</a:t>
            </a:r>
          </a:p>
        </p:txBody>
      </p:sp>
    </p:spTree>
    <p:extLst>
      <p:ext uri="{BB962C8B-B14F-4D97-AF65-F5344CB8AC3E}">
        <p14:creationId xmlns:p14="http://schemas.microsoft.com/office/powerpoint/2010/main" val="15520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11188" y="555154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Tietê”,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Itu/SP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95 m, vão de 72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 entre </a:t>
            </a:r>
            <a:r>
              <a:rPr lang="pt-BR" altLang="pt-BR" sz="2400" b="1" dirty="0">
                <a:solidFill>
                  <a:srgbClr val="0005CC"/>
                </a:solidFill>
              </a:rPr>
              <a:t>as articulações, de 1940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CCB146-47BB-4755-9D5A-4CF1DF648E7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61" y="1980826"/>
            <a:ext cx="7757816" cy="287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23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11188" y="55515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Tietê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CCB146-47BB-4755-9D5A-4CF1DF648E7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12479"/>
          <a:stretch/>
        </p:blipFill>
        <p:spPr bwMode="auto">
          <a:xfrm>
            <a:off x="1824446" y="3501009"/>
            <a:ext cx="7126897" cy="293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54394" y="6442527"/>
            <a:ext cx="3076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http://mapio.net/pic/p-26780057/</a:t>
            </a:r>
          </a:p>
        </p:txBody>
      </p:sp>
      <p:pic>
        <p:nvPicPr>
          <p:cNvPr id="27652" name="Picture 4" descr="Ponte sobre o rio Tietê, que dá acesso a rodovia dos Romeiros, que liga Itu a cidade de Pirapora do Bom Jesus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7892" r="8251" b="16977"/>
          <a:stretch/>
        </p:blipFill>
        <p:spPr bwMode="auto">
          <a:xfrm>
            <a:off x="533906" y="1051893"/>
            <a:ext cx="3722277" cy="27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55976" y="1412776"/>
            <a:ext cx="2673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http://www.panoramio.com/photo/40058817</a:t>
            </a:r>
          </a:p>
        </p:txBody>
      </p:sp>
    </p:spTree>
    <p:extLst>
      <p:ext uri="{BB962C8B-B14F-4D97-AF65-F5344CB8AC3E}">
        <p14:creationId xmlns:p14="http://schemas.microsoft.com/office/powerpoint/2010/main" val="14851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das Antas”, entre Caxias e Vacaria/RG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Arco engastado de Concreto Armado (CA), com vão de 72 m, de 1943.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6" name="Picture 2" descr="C:\Users\Paulo\Disciplinas\Pontes\Aulas\Fotos\Ponte Rio das Antas\20171031_144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6" y="1988840"/>
            <a:ext cx="7596336" cy="42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037258" y="6356350"/>
            <a:ext cx="5316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</a:t>
            </a:r>
            <a:r>
              <a:rPr lang="pt-BR" sz="1600" dirty="0" smtClean="0">
                <a:solidFill>
                  <a:srgbClr val="0005CC"/>
                </a:solidFill>
              </a:rPr>
              <a:t>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604302" y="47362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das Antas”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188" y="6394923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 </a:t>
            </a:r>
            <a:r>
              <a:rPr lang="pt-BR" sz="1600" dirty="0" smtClean="0">
                <a:solidFill>
                  <a:srgbClr val="0005CC"/>
                </a:solidFill>
              </a:rPr>
              <a:t>do Autor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9" name="Picture 3" descr="C:\Users\Paulo\Disciplinas\Pontes\Aulas\Fotos\Ponte Rio das Antas\20171031_144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53444"/>
            <a:ext cx="5709881" cy="321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aulo\Disciplinas\Pontes\Aulas\Fotos\Ponte Rio das Antas\20171031_142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3809205"/>
            <a:ext cx="5177369" cy="29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591033" y="463894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das Antas”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FF27DBB-8FF9-490A-A13B-F32FD208078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31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050" name="Picture 2" descr="C:\Users\Paulo\Disciplinas\Pontes\Aulas\Fotos\Ponte Rio das Antas\20171031_142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91439"/>
            <a:ext cx="3109504" cy="552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037258" y="6519446"/>
            <a:ext cx="5316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de Paulo Bastos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2053" name="Picture 5" descr="C:\Users\Paulo\Disciplinas\Pontes\Aulas\Fotos\Ponte Rio das Antas\20171031_142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1439"/>
            <a:ext cx="3103104" cy="55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496887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640CC5-0A56-4F5C-8E12-AAE28340C60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20" y="816521"/>
            <a:ext cx="4068080" cy="533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19060" y="6107906"/>
            <a:ext cx="18002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t-BR" altLang="pt-BR" sz="2000" b="1" dirty="0" smtClean="0">
                <a:solidFill>
                  <a:srgbClr val="0005CC"/>
                </a:solidFill>
              </a:rPr>
              <a:t>(WITTFOHT)</a:t>
            </a:r>
            <a:endParaRPr lang="en-US" altLang="pt-BR" sz="2000" b="1" dirty="0" smtClean="0">
              <a:solidFill>
                <a:srgbClr val="0005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Camanducaia”, Cia </a:t>
            </a:r>
            <a:r>
              <a:rPr lang="pt-BR" altLang="pt-BR" sz="2400" b="1" dirty="0" err="1">
                <a:solidFill>
                  <a:srgbClr val="FF0000"/>
                </a:solidFill>
              </a:rPr>
              <a:t>Mogiana</a:t>
            </a:r>
            <a:r>
              <a:rPr lang="pt-BR" altLang="pt-BR" sz="2400" b="1" dirty="0">
                <a:solidFill>
                  <a:srgbClr val="FF0000"/>
                </a:solidFill>
              </a:rPr>
              <a:t> de Estradas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Ferro/SP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vigas </a:t>
            </a:r>
            <a:r>
              <a:rPr lang="pt-BR" altLang="pt-BR" sz="2400" b="1" dirty="0">
                <a:solidFill>
                  <a:srgbClr val="0005CC"/>
                </a:solidFill>
              </a:rPr>
              <a:t>longarinas, comprimento total de 40 m, com vão de 15 m, de 1945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40D12B-B8FC-4810-9DD0-89F4199B385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50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0" y="1893025"/>
            <a:ext cx="48768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344" y="3429000"/>
            <a:ext cx="3497806" cy="27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19" y="4619249"/>
            <a:ext cx="2783682" cy="210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6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Jaguari</a:t>
            </a:r>
            <a:r>
              <a:rPr lang="pt-BR" altLang="pt-BR" sz="2400" b="1" dirty="0">
                <a:solidFill>
                  <a:srgbClr val="FF0000"/>
                </a:solidFill>
              </a:rPr>
              <a:t>”, Cia </a:t>
            </a:r>
            <a:r>
              <a:rPr lang="pt-BR" altLang="pt-BR" sz="2400" b="1" dirty="0" err="1">
                <a:solidFill>
                  <a:srgbClr val="FF0000"/>
                </a:solidFill>
              </a:rPr>
              <a:t>Mogiana</a:t>
            </a:r>
            <a:r>
              <a:rPr lang="pt-BR" altLang="pt-BR" sz="2400" b="1" dirty="0">
                <a:solidFill>
                  <a:srgbClr val="FF0000"/>
                </a:solidFill>
              </a:rPr>
              <a:t> de Estradas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Ferro/SP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pórticos </a:t>
            </a:r>
            <a:r>
              <a:rPr lang="pt-BR" altLang="pt-BR" sz="2400" b="1" dirty="0">
                <a:solidFill>
                  <a:srgbClr val="0005CC"/>
                </a:solidFill>
              </a:rPr>
              <a:t>de três tramos de 20 m, comprimento total de 73 m, de 1945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9C625D1-C96A-4E66-A760-A629F88A80F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70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5" y="1893024"/>
            <a:ext cx="686911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44417"/>
            <a:ext cx="36004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3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“Galeão”,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Rio </a:t>
            </a:r>
            <a:r>
              <a:rPr lang="pt-BR" altLang="pt-BR" sz="2400" b="1" dirty="0">
                <a:solidFill>
                  <a:srgbClr val="FF0000"/>
                </a:solidFill>
              </a:rPr>
              <a:t>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Janeiro/RJ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u="sng" dirty="0">
                <a:solidFill>
                  <a:srgbClr val="0005CC"/>
                </a:solidFill>
              </a:rPr>
              <a:t>Primeira ponte em Concreto </a:t>
            </a:r>
            <a:r>
              <a:rPr lang="pt-BR" altLang="pt-BR" sz="2400" b="1" u="sng" dirty="0" smtClean="0">
                <a:solidFill>
                  <a:srgbClr val="0005CC"/>
                </a:solidFill>
              </a:rPr>
              <a:t>Protendido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 (CP) </a:t>
            </a:r>
            <a:r>
              <a:rPr lang="pt-BR" altLang="pt-BR" sz="2400" b="1" u="sng" dirty="0">
                <a:solidFill>
                  <a:srgbClr val="0005CC"/>
                </a:solidFill>
              </a:rPr>
              <a:t>nas Américas</a:t>
            </a:r>
            <a:r>
              <a:rPr lang="pt-BR" altLang="pt-BR" sz="2400" b="1" dirty="0">
                <a:solidFill>
                  <a:srgbClr val="0005CC"/>
                </a:solidFill>
              </a:rPr>
              <a:t>. Comprimento total de 370 m, vigas pré-moldadas protendidas com vão máximo de 43 m, de 1949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2BD1D1-ACB2-4637-919A-ADB42109401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85" y="2348880"/>
            <a:ext cx="74629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7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60550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“Galeão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2BD1D1-ACB2-4637-919A-ADB42109401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3250" name="Picture 2" descr="http://grupoaterpa.com.br/aterpa-mmartins/wp-content/blogs.dir/2/files/pontes-e-viadutos/04viaduto-ilha-do-governador-rio-de-janeiro-r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03" y="1124744"/>
            <a:ext cx="6908550" cy="46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09689" y="5725697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http://grupoaterpa.com.br/aterpa-mmartins/obras/pontes-e-viadutos/</a:t>
            </a:r>
          </a:p>
        </p:txBody>
      </p:sp>
    </p:spTree>
    <p:extLst>
      <p:ext uri="{BB962C8B-B14F-4D97-AF65-F5344CB8AC3E}">
        <p14:creationId xmlns:p14="http://schemas.microsoft.com/office/powerpoint/2010/main" val="19020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60550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“Galeão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42BD1D1-ACB2-4637-919A-ADB42109401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08907" y="5079368"/>
            <a:ext cx="5748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https://blogdoinsulano.wordpress.com/category/ponte-estaiada/</a:t>
            </a:r>
          </a:p>
        </p:txBody>
      </p:sp>
      <p:pic>
        <p:nvPicPr>
          <p:cNvPr id="55298" name="Picture 2" descr="https://blogdoinsulano.files.wordpress.com/2011/11/091120112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6"/>
          <a:stretch/>
        </p:blipFill>
        <p:spPr bwMode="auto">
          <a:xfrm>
            <a:off x="1044817" y="1268760"/>
            <a:ext cx="7330344" cy="375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“Juazeiro”, entre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Juazeiro/BA </a:t>
            </a:r>
            <a:r>
              <a:rPr lang="pt-BR" altLang="pt-BR" sz="2400" b="1" dirty="0">
                <a:solidFill>
                  <a:srgbClr val="FF0000"/>
                </a:solidFill>
              </a:rPr>
              <a:t>e Petrolina/PE</a:t>
            </a:r>
          </a:p>
          <a:p>
            <a:pPr algn="just" eaLnBrk="1" hangingPunct="1"/>
            <a:r>
              <a:rPr lang="pt-BR" altLang="pt-BR" sz="2400" b="1" u="sng" dirty="0">
                <a:solidFill>
                  <a:srgbClr val="0005CC"/>
                </a:solidFill>
              </a:rPr>
              <a:t>Segunda obra em Concreto Protendido do Brasil</a:t>
            </a:r>
            <a:r>
              <a:rPr lang="pt-BR" altLang="pt-BR" sz="2400" b="1" dirty="0">
                <a:solidFill>
                  <a:srgbClr val="0005CC"/>
                </a:solidFill>
              </a:rPr>
              <a:t>, com recorde mundial em 1952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(</a:t>
            </a:r>
            <a:r>
              <a:rPr lang="pt-BR" altLang="pt-BR" sz="2400" b="1" u="sng" dirty="0" smtClean="0">
                <a:solidFill>
                  <a:srgbClr val="0005CC"/>
                </a:solidFill>
              </a:rPr>
              <a:t>viga </a:t>
            </a:r>
            <a:r>
              <a:rPr lang="pt-BR" altLang="pt-BR" sz="2400" b="1" u="sng" dirty="0">
                <a:solidFill>
                  <a:srgbClr val="0005CC"/>
                </a:solidFill>
              </a:rPr>
              <a:t>contínua</a:t>
            </a:r>
            <a:r>
              <a:rPr lang="pt-BR" altLang="pt-BR" sz="2400" b="1" dirty="0">
                <a:solidFill>
                  <a:srgbClr val="0005CC"/>
                </a:solidFill>
              </a:rPr>
              <a:t> </a:t>
            </a:r>
            <a:r>
              <a:rPr lang="pt-BR" altLang="pt-BR" sz="2400" b="1" dirty="0">
                <a:solidFill>
                  <a:srgbClr val="0005CC"/>
                </a:solidFill>
              </a:rPr>
              <a:t>mais longa do </a:t>
            </a:r>
            <a:r>
              <a:rPr lang="pt-BR" altLang="pt-BR" sz="2400" b="1" dirty="0">
                <a:solidFill>
                  <a:srgbClr val="0005CC"/>
                </a:solidFill>
              </a:rPr>
              <a:t>mundo com 561 m em 13 tramos, com vão máximo de 45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m). </a:t>
            </a:r>
            <a:r>
              <a:rPr lang="pt-BR" altLang="pt-BR" sz="2400" b="1" dirty="0">
                <a:solidFill>
                  <a:srgbClr val="0005CC"/>
                </a:solidFill>
              </a:rPr>
              <a:t>Comprimento total da ponte de 800 m, com 20 tramos. Vigas pré-moldadas protendidas com 45 m, unidas nos pontos de momento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nulo.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2E92BF-0E5A-4C49-BC3E-350E653D9C3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526" y="3126567"/>
            <a:ext cx="5320286" cy="339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5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“Juazeiro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2E92BF-0E5A-4C49-BC3E-350E653D9C3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050" name="Picture 2" descr="http://www.bahia.ws/videos/files/juazei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0"/>
          <a:stretch/>
        </p:blipFill>
        <p:spPr bwMode="auto">
          <a:xfrm>
            <a:off x="627981" y="1082353"/>
            <a:ext cx="5027712" cy="262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42789" y="597697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http://www.gazzeta.com.br/aimagem/page/8/</a:t>
            </a:r>
          </a:p>
        </p:txBody>
      </p:sp>
      <p:pic>
        <p:nvPicPr>
          <p:cNvPr id="2052" name="Picture 4" descr="NOSSA-HISTORIA-PONTE-PRESIDENTE-DU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15" y="3325313"/>
            <a:ext cx="4102646" cy="30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188" y="562917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“Juazeiro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2E92BF-0E5A-4C49-BC3E-350E653D9C3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87" y="1035471"/>
            <a:ext cx="6107113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4" y="4432300"/>
            <a:ext cx="8154987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3591622" y="6363504"/>
            <a:ext cx="1892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Fotografias </a:t>
            </a:r>
            <a:r>
              <a:rPr lang="pt-BR" sz="1600" dirty="0" smtClean="0">
                <a:solidFill>
                  <a:srgbClr val="0005CC"/>
                </a:solidFill>
              </a:rPr>
              <a:t>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“Juazeiro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2E92BF-0E5A-4C49-BC3E-350E653D9C3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9789"/>
          <a:stretch/>
        </p:blipFill>
        <p:spPr bwMode="auto">
          <a:xfrm>
            <a:off x="396081" y="1196752"/>
            <a:ext cx="8374063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 b="8109"/>
          <a:stretch/>
        </p:blipFill>
        <p:spPr bwMode="auto">
          <a:xfrm>
            <a:off x="396081" y="3573016"/>
            <a:ext cx="838358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641653" y="6200358"/>
            <a:ext cx="1892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Fotografias </a:t>
            </a:r>
            <a:r>
              <a:rPr lang="pt-BR" sz="1600" dirty="0" smtClean="0">
                <a:solidFill>
                  <a:srgbClr val="0005CC"/>
                </a:solidFill>
              </a:rPr>
              <a:t>do </a:t>
            </a:r>
            <a:r>
              <a:rPr lang="pt-BR" sz="1600" dirty="0" smtClean="0">
                <a:solidFill>
                  <a:srgbClr val="0005CC"/>
                </a:solidFill>
              </a:rPr>
              <a:t>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“Juazeiro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2E92BF-0E5A-4C49-BC3E-350E653D9C3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03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340768"/>
            <a:ext cx="8212137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809523" y="4520242"/>
            <a:ext cx="18122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solidFill>
                  <a:srgbClr val="0005CC"/>
                </a:solidFill>
              </a:rPr>
              <a:t>Fotografia </a:t>
            </a:r>
            <a:r>
              <a:rPr lang="pt-BR" sz="1600" dirty="0" smtClean="0">
                <a:solidFill>
                  <a:srgbClr val="0005CC"/>
                </a:solidFill>
              </a:rPr>
              <a:t>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496887"/>
          </a:xfrm>
        </p:spPr>
        <p:txBody>
          <a:bodyPr/>
          <a:lstStyle/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640CC5-0A56-4F5C-8E12-AAE28340C60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8" y="976794"/>
            <a:ext cx="5623225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96095" y="4438443"/>
            <a:ext cx="1479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b="1" dirty="0" smtClean="0">
                <a:solidFill>
                  <a:srgbClr val="0005CC"/>
                </a:solidFill>
              </a:rPr>
              <a:t>(WITTFOHT)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4269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“Viaduto das Almas”, Conselheiro Lafayette/MG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 </a:t>
            </a:r>
            <a:r>
              <a:rPr lang="pt-BR" altLang="pt-BR" sz="2400" b="1" dirty="0">
                <a:solidFill>
                  <a:srgbClr val="0005CC"/>
                </a:solidFill>
              </a:rPr>
              <a:t>comprimento de 262 m, com diversos pilares distanciados 7 m, de 1953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108E394-7970-4DE7-B99A-D67BD1A20A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8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2770" name="Picture 2" descr="http://2.bp.blogspot.com/-5gHKjTjNeCk/TWZ9YDOQ5VI/AAAAAAAAAB8/_ztQocJM-RQ/s320/Juscelino+Kubtschek+-+Cerimonia+de+inaugura%25C3%25A7%25C3%25A3o+_+2-2-1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3.bp.blogspot.com/-Oq6AX_58MHs/TWZ9WMmZmMI/AAAAAAAAAB4/PVkTQ0-YLBo/s320/Cerimonia+de+inaugura%25C3%25A7%25C3%25A3o_2-2-1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41" y="1988840"/>
            <a:ext cx="3873533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97113" y="480468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http://viadutodasalmasoficial.blogspot.com.br/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2135" y="2939701"/>
            <a:ext cx="1267067" cy="5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63512" y="6444476"/>
            <a:ext cx="8208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2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200" b="1" dirty="0">
                <a:solidFill>
                  <a:srgbClr val="0005CC"/>
                </a:solidFill>
              </a:rPr>
              <a:t>DO </a:t>
            </a:r>
            <a:r>
              <a:rPr lang="en-US" altLang="pt-BR" sz="12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2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2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200" b="1" dirty="0" smtClean="0">
                <a:solidFill>
                  <a:srgbClr val="0005CC"/>
                </a:solidFill>
              </a:rPr>
              <a:t>)</a:t>
            </a:r>
            <a:endParaRPr lang="pt-BR" altLang="pt-BR" sz="12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108E394-7970-4DE7-B99A-D67BD1A20A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8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2774" name="Picture 6" descr="http://farm3.static.flickr.com/2572/3773405608_fa04d87e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1" y="1460798"/>
            <a:ext cx="378420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“Viaduto das Almas”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3054" y="4144601"/>
            <a:ext cx="3839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http://portale7.blogspot.com.br/2012/01/o-viaduto-das-almas.html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1" y="1460798"/>
            <a:ext cx="4427449" cy="36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42792" y="51900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https://www.flickr.com/photos/60145241@N00/6025925044/in/photostream/</a:t>
            </a:r>
          </a:p>
        </p:txBody>
      </p:sp>
    </p:spTree>
    <p:extLst>
      <p:ext uri="{BB962C8B-B14F-4D97-AF65-F5344CB8AC3E}">
        <p14:creationId xmlns:p14="http://schemas.microsoft.com/office/powerpoint/2010/main" val="166536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108E394-7970-4DE7-B99A-D67BD1A20A5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458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“Viaduto das Almas”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4376" y="197934"/>
            <a:ext cx="4622585" cy="69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91816" y="6018967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06277" y="836712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“Eng. Antonio Nunes Galvão”,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no Paraná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.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Ponte ferroviária de CA,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457 </a:t>
            </a:r>
            <a:r>
              <a:rPr lang="pt-BR" altLang="pt-BR" sz="2400" b="1" dirty="0">
                <a:solidFill>
                  <a:srgbClr val="0005CC"/>
                </a:solidFill>
              </a:rPr>
              <a:t>m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, </a:t>
            </a:r>
            <a:r>
              <a:rPr lang="pt-BR" altLang="pt-BR" sz="2400" b="1" dirty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1957.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CCB146-47BB-4755-9D5A-4CF1DF648E7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91" y="1892350"/>
            <a:ext cx="5474643" cy="455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CCB146-47BB-4755-9D5A-4CF1DF648E7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85676"/>
            <a:ext cx="3029917" cy="498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06277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“Eng. Antonio Nunes Galvão”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http://farm9.staticflickr.com/8493/8363423460_cc87fd5134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3" y="1085676"/>
            <a:ext cx="3667250" cy="27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farm9.staticflickr.com/8377/8362359809_31c89f5609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4" y="3963888"/>
            <a:ext cx="3637509" cy="27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434948" y="6199260"/>
            <a:ext cx="3377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http://www.skyscrapercity.com/showthread.php?t=605941&amp;page=8</a:t>
            </a:r>
          </a:p>
        </p:txBody>
      </p:sp>
    </p:spTree>
    <p:extLst>
      <p:ext uri="{BB962C8B-B14F-4D97-AF65-F5344CB8AC3E}">
        <p14:creationId xmlns:p14="http://schemas.microsoft.com/office/powerpoint/2010/main" val="21995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06277" y="605879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“Eng. Antonio Nunes Galvão”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CCB146-47BB-4755-9D5A-4CF1DF648E7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41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4578" name="Picture 2" descr="http://farm9.staticflickr.com/8504/8363432278_b04b5b6b0f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00" y="1251974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87872" y="6076510"/>
            <a:ext cx="6390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http://www.skyscrapercity.com/showthread.php?t=605941&amp;page=8</a:t>
            </a:r>
          </a:p>
        </p:txBody>
      </p:sp>
    </p:spTree>
    <p:extLst>
      <p:ext uri="{BB962C8B-B14F-4D97-AF65-F5344CB8AC3E}">
        <p14:creationId xmlns:p14="http://schemas.microsoft.com/office/powerpoint/2010/main" val="15538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Amizade”, entre Brasil e Paraguai</a:t>
            </a:r>
          </a:p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De CA,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552 m, com arco de 303 m, de 1962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F99C2-A344-4EB3-89E7-E6F01B8A6B3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0" y="2132856"/>
            <a:ext cx="8420100" cy="29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11188" y="77246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Amizade”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F99C2-A344-4EB3-89E7-E6F01B8A6B3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8" name="Title 1"/>
          <p:cNvSpPr>
            <a:spLocks/>
          </p:cNvSpPr>
          <p:nvPr/>
        </p:nvSpPr>
        <p:spPr bwMode="auto">
          <a:xfrm>
            <a:off x="611188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2"/>
          <a:stretch/>
        </p:blipFill>
        <p:spPr bwMode="auto">
          <a:xfrm>
            <a:off x="611188" y="1412776"/>
            <a:ext cx="4207873" cy="425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1"/>
          <a:stretch/>
        </p:blipFill>
        <p:spPr bwMode="auto">
          <a:xfrm>
            <a:off x="4819062" y="1412776"/>
            <a:ext cx="3966192" cy="427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2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11188" y="77246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Amizade”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F99C2-A344-4EB3-89E7-E6F01B8A6B3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8434" name="Picture 2" descr="Compras no Paraguai - Ciudad Del Este - Ponte da Amiz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89" y="1355229"/>
            <a:ext cx="6840760" cy="456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11313" y="5996772"/>
            <a:ext cx="64087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http://www.marolacomcarambola.com.br/compras-no-paraguai/</a:t>
            </a:r>
          </a:p>
        </p:txBody>
      </p:sp>
    </p:spTree>
    <p:extLst>
      <p:ext uri="{BB962C8B-B14F-4D97-AF65-F5344CB8AC3E}">
        <p14:creationId xmlns:p14="http://schemas.microsoft.com/office/powerpoint/2010/main" val="23609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11188" y="77246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“da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Amizade”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84F99C2-A344-4EB3-89E7-E6F01B8A6B3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3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9458" name="Picture 2" descr="Ponte da Amizade? by www.irregular.com.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05" y="1242864"/>
            <a:ext cx="6552728" cy="49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72321" y="6224210"/>
            <a:ext cx="40866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http://py.worldmapz.com/photo/4119_de.htm</a:t>
            </a:r>
          </a:p>
        </p:txBody>
      </p:sp>
    </p:spTree>
    <p:extLst>
      <p:ext uri="{BB962C8B-B14F-4D97-AF65-F5344CB8AC3E}">
        <p14:creationId xmlns:p14="http://schemas.microsoft.com/office/powerpoint/2010/main" val="39478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594842" y="781993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 smtClean="0">
                <a:solidFill>
                  <a:srgbClr val="0005CC"/>
                </a:solidFill>
              </a:rPr>
              <a:t>Primeira ponte do mundo em Concreto Armado, de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Mounier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, no parque do palácio do Marquês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Tiliêre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 de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Chazelet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, na França, com 16,5 m de vão e 4 m de largura, construída por volta de 1873. (WITTFOHT)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C70BB4-C103-430F-8506-41A48F4D9CA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7368" y="1494317"/>
            <a:ext cx="4151486" cy="593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6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82089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 (agora </a:t>
            </a:r>
            <a:r>
              <a:rPr lang="pt-BR" sz="2400" b="1" dirty="0">
                <a:solidFill>
                  <a:srgbClr val="FF0000"/>
                </a:solidFill>
              </a:rPr>
              <a:t>Hélio </a:t>
            </a:r>
            <a:r>
              <a:rPr lang="pt-BR" sz="2400" b="1" dirty="0" err="1" smtClean="0">
                <a:solidFill>
                  <a:srgbClr val="FF0000"/>
                </a:solidFill>
              </a:rPr>
              <a:t>Serejo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), Presidente </a:t>
            </a:r>
            <a:r>
              <a:rPr lang="pt-BR" altLang="pt-BR" sz="2400" b="1" dirty="0">
                <a:solidFill>
                  <a:srgbClr val="FF0000"/>
                </a:solidFill>
              </a:rPr>
              <a:t>Epitácio/SP</a:t>
            </a: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Uma das mais importantes obras de Concreto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Protendido (CP). </a:t>
            </a:r>
            <a:r>
              <a:rPr lang="pt-BR" altLang="pt-BR" sz="2400" b="1" dirty="0">
                <a:solidFill>
                  <a:srgbClr val="0005CC"/>
                </a:solidFill>
              </a:rPr>
              <a:t>Comprimento total de 2.550 m, com processo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</a:t>
            </a:r>
            <a:r>
              <a:rPr lang="pt-BR" altLang="pt-BR" sz="2400" b="1" dirty="0">
                <a:solidFill>
                  <a:srgbClr val="0005CC"/>
                </a:solidFill>
              </a:rPr>
              <a:t>balanço sucessivo nos trechos engastados nos pilares, moldados no local, 7 tramos de 112 m, com vigas pré-moldadas protendidas nos centro dos vãos, de 1964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6" y="3824833"/>
            <a:ext cx="850894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39405" y="-201379"/>
            <a:ext cx="4752528" cy="78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68313" y="6098058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2460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6" y="1082353"/>
            <a:ext cx="8089504" cy="292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387087" y="4005386"/>
            <a:ext cx="2684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http://www.lanchaamajuma.com/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84" y="4415018"/>
            <a:ext cx="6288360" cy="194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906215" y="6362928"/>
            <a:ext cx="3327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http://aprecesp.com.br/presidenteepitacio</a:t>
            </a:r>
          </a:p>
        </p:txBody>
      </p:sp>
    </p:spTree>
    <p:extLst>
      <p:ext uri="{BB962C8B-B14F-4D97-AF65-F5344CB8AC3E}">
        <p14:creationId xmlns:p14="http://schemas.microsoft.com/office/powerpoint/2010/main" val="8332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03970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50" y="1071738"/>
            <a:ext cx="6332125" cy="546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8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03970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7" y="1124744"/>
            <a:ext cx="7926387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321220"/>
            <a:ext cx="3117801" cy="21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1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03970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0" y="1011486"/>
            <a:ext cx="7869237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1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03970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8" y="1011486"/>
            <a:ext cx="6048672" cy="576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3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62460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“Maurício </a:t>
            </a:r>
            <a:r>
              <a:rPr lang="pt-BR" altLang="pt-BR" sz="2400" b="1" dirty="0" err="1">
                <a:solidFill>
                  <a:srgbClr val="FF0000"/>
                </a:solidFill>
              </a:rPr>
              <a:t>Joppert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D3ABA8-809D-4178-8DCD-93F7F60C723B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608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050" name="Picture 2" descr="http://choppaoepitacio.com.br/Photos/Transporte-das-barras-de-aco-usado-na-protensao-das-vigas-da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09043"/>
            <a:ext cx="3539505" cy="47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6134" y="603318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http://choppaoepitacio.com.br/fotos-antigas.html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18" y="1082352"/>
            <a:ext cx="5152095" cy="328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43785" y="45091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https://memorialsorocabano.wordpress.com/2011/10/12/predios-publicos/ponte-mauricio-joppert/</a:t>
            </a:r>
          </a:p>
        </p:txBody>
      </p:sp>
    </p:spTree>
    <p:extLst>
      <p:ext uri="{BB962C8B-B14F-4D97-AF65-F5344CB8AC3E}">
        <p14:creationId xmlns:p14="http://schemas.microsoft.com/office/powerpoint/2010/main" val="3945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Pelotas”, </a:t>
            </a:r>
            <a:r>
              <a:rPr lang="pt-BR" altLang="pt-BR" sz="2400" b="1" dirty="0">
                <a:solidFill>
                  <a:srgbClr val="FF0000"/>
                </a:solidFill>
              </a:rPr>
              <a:t>entre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Lages/SC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Vacaria/RG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de 189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 dois balanços de 30,5 m, com extremidades ancorados fortemente no solo, fazendo o vão central trabalhar </a:t>
            </a:r>
            <a:r>
              <a:rPr lang="pt-BR" altLang="pt-BR" sz="2400" b="1" dirty="0" err="1" smtClean="0">
                <a:solidFill>
                  <a:srgbClr val="0005CC"/>
                </a:solidFill>
              </a:rPr>
              <a:t>biengastado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 É uma das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maiores pontes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Concreto Protendido no Brasil, sendo na época a de maior vão e segundo do mundo. Foi executada em balanços sucessivos.</a:t>
            </a:r>
            <a:r>
              <a:rPr lang="pt-BR" altLang="pt-BR" sz="2400" b="1" dirty="0">
                <a:solidFill>
                  <a:srgbClr val="0005CC"/>
                </a:solidFill>
              </a:rPr>
              <a:t>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A seção é caixão com altura de 3,2 m no meio do vão e 11 m nas faces dos pilares, de 1965.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83966" y="3321844"/>
            <a:ext cx="3263002" cy="339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Pelotas”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"/>
          <a:stretch/>
        </p:blipFill>
        <p:spPr bwMode="auto">
          <a:xfrm rot="16200000">
            <a:off x="2256459" y="-211156"/>
            <a:ext cx="4918420" cy="770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25071" y="6101943"/>
            <a:ext cx="8208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-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496887"/>
          </a:xfrm>
        </p:spPr>
        <p:txBody>
          <a:bodyPr/>
          <a:lstStyle/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685800" y="838200"/>
            <a:ext cx="799306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pt-BR" sz="3200" b="1" i="1" dirty="0">
                <a:solidFill>
                  <a:srgbClr val="0005CC"/>
                </a:solidFill>
              </a:rPr>
              <a:t>“As prin</a:t>
            </a:r>
            <a:r>
              <a:rPr lang="pt-BR" altLang="pt-BR" sz="3200" b="1" i="1" dirty="0" err="1">
                <a:solidFill>
                  <a:srgbClr val="0005CC"/>
                </a:solidFill>
              </a:rPr>
              <a:t>cipais</a:t>
            </a:r>
            <a:r>
              <a:rPr lang="pt-BR" altLang="pt-BR" sz="3200" b="1" i="1" dirty="0">
                <a:solidFill>
                  <a:srgbClr val="0005CC"/>
                </a:solidFill>
              </a:rPr>
              <a:t> </a:t>
            </a:r>
            <a:r>
              <a:rPr lang="pt-BR" altLang="pt-BR" sz="3200" b="1" i="1" u="sng" dirty="0">
                <a:solidFill>
                  <a:srgbClr val="0005CC"/>
                </a:solidFill>
              </a:rPr>
              <a:t>pontes de pedra</a:t>
            </a:r>
            <a:r>
              <a:rPr lang="pt-BR" altLang="pt-BR" sz="3200" b="1" i="1" dirty="0">
                <a:solidFill>
                  <a:srgbClr val="0005CC"/>
                </a:solidFill>
              </a:rPr>
              <a:t> do Brasil foram construídas entre 1700 e 1850. </a:t>
            </a:r>
            <a:r>
              <a:rPr lang="pt-BR" altLang="pt-BR" sz="3200" b="1" i="1" dirty="0" err="1" smtClean="0">
                <a:solidFill>
                  <a:srgbClr val="0005CC"/>
                </a:solidFill>
              </a:rPr>
              <a:t>Anterior-mente</a:t>
            </a:r>
            <a:r>
              <a:rPr lang="pt-BR" altLang="pt-BR" sz="3200" b="1" i="1" dirty="0">
                <a:solidFill>
                  <a:srgbClr val="0005CC"/>
                </a:solidFill>
              </a:rPr>
              <a:t>, as pontes eram construídas quase sempre com madeira extraída de florestas locais. Depois de 1850, com o surto da Revolução Industrial, passou-se a usar o ferro na construção. As pontes eram então encomendadas </a:t>
            </a:r>
            <a:r>
              <a:rPr lang="pt-BR" altLang="pt-BR" sz="3200" b="1" i="1" dirty="0" smtClean="0">
                <a:solidFill>
                  <a:srgbClr val="0005CC"/>
                </a:solidFill>
              </a:rPr>
              <a:t>em países estrangeiros </a:t>
            </a:r>
            <a:r>
              <a:rPr lang="pt-BR" altLang="pt-BR" sz="3200" b="1" i="1" dirty="0">
                <a:solidFill>
                  <a:srgbClr val="0005CC"/>
                </a:solidFill>
              </a:rPr>
              <a:t>(Inglaterra, Alemanha, Bélgica e Estados Unidos) e montadas no Brasil.”</a:t>
            </a:r>
            <a:endParaRPr lang="en-US" altLang="pt-BR" sz="32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640CC5-0A56-4F5C-8E12-AAE28340C60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/>
        </p:blipFill>
        <p:spPr bwMode="auto">
          <a:xfrm rot="5400000">
            <a:off x="2055123" y="-501118"/>
            <a:ext cx="4098419" cy="72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504925" y="549821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“Rio Pelotas”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4EEE96-1524-4C35-8460-03FC6D61320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506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971600" y="5914137"/>
            <a:ext cx="3312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–</a:t>
            </a:r>
          </a:p>
          <a:p>
            <a:pPr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 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8039" y="3033762"/>
            <a:ext cx="2722274" cy="41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2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611188" y="908720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“Cidade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Universitária</a:t>
            </a:r>
            <a:r>
              <a:rPr lang="pt-BR" altLang="pt-BR" sz="2400" b="1" dirty="0">
                <a:solidFill>
                  <a:srgbClr val="FF0000"/>
                </a:solidFill>
              </a:rPr>
              <a:t>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São Paulo/SP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Concreto Protendido (CP),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278 m, com vão interno de 64 m em balanços de 17 m e vigas pré-moldadas protendidas de 34 m, de 1965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EF912F-4BF0-4D01-B862-1C5F16023A0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4" y="2852936"/>
            <a:ext cx="77309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9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586830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“Cidade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Universitária”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EF912F-4BF0-4D01-B862-1C5F16023A0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7" y="1556792"/>
            <a:ext cx="813126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0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611188" y="776933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“Cidade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Universitária”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EF912F-4BF0-4D01-B862-1C5F16023A0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67337"/>
            <a:ext cx="5360268" cy="263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52197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929350" y="5836305"/>
            <a:ext cx="3381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5CC"/>
                </a:solidFill>
              </a:rPr>
              <a:t>http://wikimapia.org/546484/pt/Ponte-Cidade-Universit%C3%A1ria</a:t>
            </a:r>
            <a:r>
              <a:rPr lang="pt-BR" sz="1400" dirty="0" smtClean="0">
                <a:solidFill>
                  <a:srgbClr val="0005CC"/>
                </a:solidFill>
              </a:rPr>
              <a:t>#/</a:t>
            </a:r>
            <a:endParaRPr lang="pt-BR" sz="14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07790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Funil”, próximo de Ouro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Preto/MG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225 m,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em viga contínua e pilares </a:t>
            </a:r>
            <a:r>
              <a:rPr lang="pt-BR" altLang="pt-BR" sz="2400" b="1" dirty="0">
                <a:solidFill>
                  <a:srgbClr val="0005CC"/>
                </a:solidFill>
              </a:rPr>
              <a:t>com altura de 60 m, distantes entre si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23 </a:t>
            </a:r>
            <a:r>
              <a:rPr lang="pt-BR" altLang="pt-BR" sz="2400" b="1" dirty="0">
                <a:solidFill>
                  <a:srgbClr val="0005CC"/>
                </a:solidFill>
              </a:rPr>
              <a:t>m, de 1967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DF5FD76-76A5-4F4F-97D8-B5FB9FA2FB3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5" y="1915126"/>
            <a:ext cx="8316913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90949"/>
            <a:ext cx="2176463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Funil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DF5FD76-76A5-4F4F-97D8-B5FB9FA2FB3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9" y="1271994"/>
            <a:ext cx="7635640" cy="428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95389" y="5549265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https://www.flickr.com/photos/ernanejp/4148889018</a:t>
            </a:r>
          </a:p>
        </p:txBody>
      </p:sp>
    </p:spTree>
    <p:extLst>
      <p:ext uri="{BB962C8B-B14F-4D97-AF65-F5344CB8AC3E}">
        <p14:creationId xmlns:p14="http://schemas.microsoft.com/office/powerpoint/2010/main" val="38300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00" y="188912"/>
            <a:ext cx="4450432" cy="65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23046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Viaduto</a:t>
            </a:r>
          </a:p>
          <a:p>
            <a:pPr algn="just" eaLnBrk="1" hangingPunct="1"/>
            <a:r>
              <a:rPr lang="pt-BR" altLang="pt-BR" sz="2400" b="1" dirty="0" smtClean="0">
                <a:solidFill>
                  <a:srgbClr val="FF0000"/>
                </a:solidFill>
              </a:rPr>
              <a:t>do </a:t>
            </a:r>
            <a:r>
              <a:rPr lang="pt-BR" altLang="pt-BR" sz="2400" b="1" dirty="0">
                <a:solidFill>
                  <a:srgbClr val="FF0000"/>
                </a:solidFill>
              </a:rPr>
              <a:t>Funil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DF5FD76-76A5-4F4F-97D8-B5FB9FA2FB3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2" name="Title 1"/>
          <p:cNvSpPr>
            <a:spLocks/>
          </p:cNvSpPr>
          <p:nvPr/>
        </p:nvSpPr>
        <p:spPr bwMode="auto">
          <a:xfrm>
            <a:off x="611188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 dirty="0">
                <a:solidFill>
                  <a:srgbClr val="0005CC"/>
                </a:solidFill>
              </a:rPr>
              <a:t>HISTÓRICO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91816" y="6018967"/>
            <a:ext cx="8208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600" b="1" dirty="0" smtClean="0">
                <a:solidFill>
                  <a:srgbClr val="0005CC"/>
                </a:solidFill>
              </a:rPr>
              <a:t>(MERCEDES-BENZ </a:t>
            </a:r>
            <a:r>
              <a:rPr lang="en-US" altLang="pt-BR" sz="1600" b="1" dirty="0">
                <a:solidFill>
                  <a:srgbClr val="0005CC"/>
                </a:solidFill>
              </a:rPr>
              <a:t>DO </a:t>
            </a:r>
            <a:r>
              <a:rPr lang="en-US" altLang="pt-BR" sz="1600" b="1" dirty="0" smtClean="0">
                <a:solidFill>
                  <a:srgbClr val="0005CC"/>
                </a:solidFill>
              </a:rPr>
              <a:t>BRASIL –</a:t>
            </a:r>
          </a:p>
          <a:p>
            <a:pPr eaLnBrk="1" hangingPunct="1"/>
            <a:r>
              <a:rPr lang="pt-BR" altLang="pt-BR" sz="1600" b="1" dirty="0" smtClean="0">
                <a:solidFill>
                  <a:srgbClr val="0005CC"/>
                </a:solidFill>
              </a:rPr>
              <a:t>Fotografia de Robert </a:t>
            </a:r>
            <a:r>
              <a:rPr lang="pt-BR" altLang="pt-BR" sz="1600" b="1" dirty="0" err="1" smtClean="0">
                <a:solidFill>
                  <a:srgbClr val="0005CC"/>
                </a:solidFill>
              </a:rPr>
              <a:t>Ostrowski</a:t>
            </a:r>
            <a:r>
              <a:rPr lang="pt-BR" altLang="pt-BR" sz="1600" b="1" dirty="0" smtClean="0">
                <a:solidFill>
                  <a:srgbClr val="0005CC"/>
                </a:solidFill>
              </a:rPr>
              <a:t>)</a:t>
            </a:r>
            <a:endParaRPr lang="pt-BR" altLang="pt-BR" sz="1600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Funil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DF5FD76-76A5-4F4F-97D8-B5FB9FA2FB3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7652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0962" name="Picture 2" descr="https://b.geolocation.ws/img/016/449/738-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7"/>
          <a:stretch/>
        </p:blipFill>
        <p:spPr bwMode="auto">
          <a:xfrm>
            <a:off x="891259" y="1340768"/>
            <a:ext cx="7648818" cy="42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20503" y="5593349"/>
            <a:ext cx="5190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https://geolocation.ws/v/P/13611123/viaduto-do-funil/en</a:t>
            </a:r>
          </a:p>
        </p:txBody>
      </p:sp>
    </p:spTree>
    <p:extLst>
      <p:ext uri="{BB962C8B-B14F-4D97-AF65-F5344CB8AC3E}">
        <p14:creationId xmlns:p14="http://schemas.microsoft.com/office/powerpoint/2010/main" val="14237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/>
          <a:stretch/>
        </p:blipFill>
        <p:spPr bwMode="auto">
          <a:xfrm>
            <a:off x="3371850" y="2329753"/>
            <a:ext cx="5063826" cy="189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Fundão”, em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Araguari/MG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u="sng" dirty="0">
                <a:solidFill>
                  <a:srgbClr val="0005CC"/>
                </a:solidFill>
              </a:rPr>
              <a:t>Uma das mais notáveis obras ferroviárias do Brasil</a:t>
            </a:r>
            <a:r>
              <a:rPr lang="pt-BR" altLang="pt-BR" sz="2400" b="1" dirty="0">
                <a:solidFill>
                  <a:srgbClr val="0005CC"/>
                </a:solidFill>
              </a:rPr>
              <a:t>. De CA,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660 m,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em viga contínua e com </a:t>
            </a:r>
            <a:r>
              <a:rPr lang="pt-BR" altLang="pt-BR" sz="2400" b="1" dirty="0">
                <a:solidFill>
                  <a:srgbClr val="0005CC"/>
                </a:solidFill>
              </a:rPr>
              <a:t>pilares de 86 m de altura, distantes entre si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25 </a:t>
            </a:r>
            <a:r>
              <a:rPr lang="pt-BR" altLang="pt-BR" sz="2400" b="1" dirty="0">
                <a:solidFill>
                  <a:srgbClr val="0005CC"/>
                </a:solidFill>
              </a:rPr>
              <a:t>m, de 1969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D22498-AF5F-4656-86AC-3265F50BED9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60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9" y="3692550"/>
            <a:ext cx="38367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9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Fundão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D22498-AF5F-4656-86AC-3265F50BED9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60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89952"/>
            <a:ext cx="5191944" cy="326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98551" y="6413698"/>
            <a:ext cx="6769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https://www.flickr.com/photos/johannes-j-smit/5991663123/in/photostream/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752"/>
            <a:ext cx="4286444" cy="343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3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611188" y="764704"/>
            <a:ext cx="8208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“Arcos </a:t>
            </a:r>
            <a:r>
              <a:rPr lang="pt-BR" altLang="pt-BR" sz="2400" b="1" dirty="0">
                <a:solidFill>
                  <a:srgbClr val="FF0000"/>
                </a:solidFill>
              </a:rPr>
              <a:t>da Carioca”, no 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Janeiro/RJ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Viaduto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de pedra destinado </a:t>
            </a:r>
            <a:r>
              <a:rPr lang="pt-BR" altLang="pt-BR" sz="2400" b="1" dirty="0">
                <a:solidFill>
                  <a:srgbClr val="0005CC"/>
                </a:solidFill>
              </a:rPr>
              <a:t>exclusivamente à passagem de água (aqueduto). Hoje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é para </a:t>
            </a:r>
            <a:r>
              <a:rPr lang="pt-BR" altLang="pt-BR" sz="2400" b="1" dirty="0">
                <a:solidFill>
                  <a:srgbClr val="0005CC"/>
                </a:solidFill>
              </a:rPr>
              <a:t>passagem 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“bondinho”.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de 270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m, </a:t>
            </a:r>
            <a:r>
              <a:rPr lang="pt-BR" altLang="pt-BR" sz="2400" b="1" dirty="0">
                <a:solidFill>
                  <a:srgbClr val="0005CC"/>
                </a:solidFill>
              </a:rPr>
              <a:t>da época do Brasil colonial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 Construído de forma mais intensiva entre 1705 e 1709.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B740763-D777-4FB6-A607-5F4BCA7B72F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26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146" name="Picture 2" descr="Arcos-da-Lapa-1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8" y="2815952"/>
            <a:ext cx="4620319" cy="31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30685" y="6017796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https://peregrinacultural.wordpress.com/2009/08/17/os-arcos-da-lapa-no-rio-de-janeiro/</a:t>
            </a:r>
          </a:p>
        </p:txBody>
      </p:sp>
      <p:pic>
        <p:nvPicPr>
          <p:cNvPr id="6148" name="Picture 4" descr="eletrificação do bonde_ar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119" y="2825933"/>
            <a:ext cx="3752031" cy="22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do Fundão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7D22498-AF5F-4656-86AC-3265F50BED9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60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347564"/>
            <a:ext cx="623887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52564" y="5858108"/>
            <a:ext cx="6503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https://www.ferias.tur.br/fotogr/146829/araguari-mg-viadutoferroviariodofundao-fotoglauciohenriquechaves/araguari/</a:t>
            </a:r>
          </a:p>
        </p:txBody>
      </p:sp>
    </p:spTree>
    <p:extLst>
      <p:ext uri="{BB962C8B-B14F-4D97-AF65-F5344CB8AC3E}">
        <p14:creationId xmlns:p14="http://schemas.microsoft.com/office/powerpoint/2010/main" val="28288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“Reservatório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Chavantes</a:t>
            </a:r>
            <a:r>
              <a:rPr lang="pt-BR" altLang="pt-BR" sz="2400" b="1" dirty="0">
                <a:solidFill>
                  <a:srgbClr val="FF0000"/>
                </a:solidFill>
              </a:rPr>
              <a:t>”, entre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Fartura/SP </a:t>
            </a:r>
            <a:r>
              <a:rPr lang="pt-BR" altLang="pt-BR" sz="2400" b="1" dirty="0">
                <a:solidFill>
                  <a:srgbClr val="FF0000"/>
                </a:solidFill>
              </a:rPr>
              <a:t>e </a:t>
            </a:r>
            <a:r>
              <a:rPr lang="pt-BR" altLang="pt-BR" sz="2400" b="1" dirty="0" err="1" smtClean="0">
                <a:solidFill>
                  <a:srgbClr val="FF0000"/>
                </a:solidFill>
              </a:rPr>
              <a:t>Carlópolis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/PR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1,5 km, com 29 pórticos cavaletes unidos por 4 vigas pré-moldadas protendidas </a:t>
            </a:r>
            <a:r>
              <a:rPr lang="pt-BR" altLang="pt-BR" sz="2400" b="1" dirty="0">
                <a:solidFill>
                  <a:srgbClr val="0005CC"/>
                </a:solidFill>
              </a:rPr>
              <a:t>com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de </a:t>
            </a:r>
            <a:r>
              <a:rPr lang="pt-BR" altLang="pt-BR" sz="2400" b="1" dirty="0">
                <a:solidFill>
                  <a:srgbClr val="0005CC"/>
                </a:solidFill>
              </a:rPr>
              <a:t>30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m, </a:t>
            </a:r>
            <a:r>
              <a:rPr lang="pt-BR" altLang="pt-BR" sz="2400" b="1" dirty="0">
                <a:solidFill>
                  <a:srgbClr val="0005CC"/>
                </a:solidFill>
              </a:rPr>
              <a:t>de 1969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72A34D-CBFD-49B8-91DA-483887396F6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76" y="2376419"/>
            <a:ext cx="5204271" cy="43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“Reservatório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Chavantes”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72A34D-CBFD-49B8-91DA-483887396F6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2228" name="Picture 4" descr="http://src.odiario.com/Imagem/2014/11/20/g_seca-repres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96" y="1340768"/>
            <a:ext cx="3536404" cy="44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271306" y="5877272"/>
            <a:ext cx="32945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http://www.tribunadovale.com.br/cidades/2014/11/nivel-de-chavantes-cai-a-23/1232971/</a:t>
            </a:r>
          </a:p>
        </p:txBody>
      </p:sp>
      <p:pic>
        <p:nvPicPr>
          <p:cNvPr id="52230" name="Picture 6" descr="http://src.odiario.com/imagem/2015/12/02/g_carlopolis-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/>
          <a:stretch/>
        </p:blipFill>
        <p:spPr bwMode="auto">
          <a:xfrm>
            <a:off x="323528" y="1340768"/>
            <a:ext cx="4667572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71314" y="479715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http://www.tribunadovale.com.br/cidades/2015/12/nivel-de-reservatorio-esta-em-94-da-capacidade-mas-usina-afasta-riscos-de-cheias/2039458/</a:t>
            </a:r>
          </a:p>
        </p:txBody>
      </p:sp>
    </p:spTree>
    <p:extLst>
      <p:ext uri="{BB962C8B-B14F-4D97-AF65-F5344CB8AC3E}">
        <p14:creationId xmlns:p14="http://schemas.microsoft.com/office/powerpoint/2010/main" val="37112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“Reservatório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Chavantes”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72A34D-CBFD-49B8-91DA-483887396F6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2226" name="Picture 2" descr="admiranda | Ponte em construçã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 bwMode="auto">
          <a:xfrm>
            <a:off x="1602881" y="1340768"/>
            <a:ext cx="5960463" cy="35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97113" y="495336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http://www.flogao.com.br/admiranda/41779303</a:t>
            </a:r>
          </a:p>
        </p:txBody>
      </p:sp>
    </p:spTree>
    <p:extLst>
      <p:ext uri="{BB962C8B-B14F-4D97-AF65-F5344CB8AC3E}">
        <p14:creationId xmlns:p14="http://schemas.microsoft.com/office/powerpoint/2010/main" val="14179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“Reservatório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Chavantes”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72A34D-CBFD-49B8-91DA-483887396F6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1417340"/>
            <a:ext cx="8259763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906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3" y="4633243"/>
            <a:ext cx="468086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7" y="1124744"/>
            <a:ext cx="4436032" cy="387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611188" y="54868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“Reservatório de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Chavantes”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72A34D-CBFD-49B8-91DA-483887396F6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2014277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Plínio de Queiroz”,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Botucatu/SP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CP, comprimento </a:t>
            </a:r>
            <a:r>
              <a:rPr lang="pt-BR" altLang="pt-BR" sz="2400" b="1" dirty="0">
                <a:solidFill>
                  <a:srgbClr val="0005CC"/>
                </a:solidFill>
              </a:rPr>
              <a:t>total de 588 m, com vãos de 30 m em vigas pré-moldadas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protendidas, </a:t>
            </a:r>
            <a:r>
              <a:rPr lang="pt-BR" altLang="pt-BR" sz="2400" b="1" dirty="0">
                <a:solidFill>
                  <a:srgbClr val="0005CC"/>
                </a:solidFill>
              </a:rPr>
              <a:t>de 1970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BCC83C-7FAC-492D-BA93-176E42C92C2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14" y="1974529"/>
            <a:ext cx="4665909" cy="482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9991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Plínio de Queiroz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BCC83C-7FAC-492D-BA93-176E42C92C2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49154" name="Picture 2" descr="http://www.saopaulo.sp.gov.br/imageDownload.php?filename=/bancoImagens/albuns/7727/36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01" y="1358278"/>
            <a:ext cx="6986736" cy="480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84338" y="6230747"/>
            <a:ext cx="5797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http://www.saopaulo.sp.gov.br/spnoticias/lenoticia.php?id=208243</a:t>
            </a:r>
          </a:p>
        </p:txBody>
      </p:sp>
    </p:spTree>
    <p:extLst>
      <p:ext uri="{BB962C8B-B14F-4D97-AF65-F5344CB8AC3E}">
        <p14:creationId xmlns:p14="http://schemas.microsoft.com/office/powerpoint/2010/main" val="7039033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611188" y="692696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“Viaduto Plínio de Queiroz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BCC83C-7FAC-492D-BA93-176E42C92C2D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820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51202" name="Picture 2" descr="http://www.saopaulo.sp.gov.br/imageDownload.php?filename=/bancoImagens/albuns/7727/36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61" y="1340765"/>
            <a:ext cx="7218963" cy="496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63362" y="6302371"/>
            <a:ext cx="5831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http://www.saopaulo.sp.gov.br/spnoticias/lefotos.php?id=7727</a:t>
            </a:r>
          </a:p>
        </p:txBody>
      </p:sp>
    </p:spTree>
    <p:extLst>
      <p:ext uri="{BB962C8B-B14F-4D97-AF65-F5344CB8AC3E}">
        <p14:creationId xmlns:p14="http://schemas.microsoft.com/office/powerpoint/2010/main" val="19821851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611188" y="620688"/>
            <a:ext cx="8208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Ponte </a:t>
            </a:r>
            <a:r>
              <a:rPr lang="pt-BR" altLang="pt-BR" sz="2400" b="1" dirty="0">
                <a:solidFill>
                  <a:srgbClr val="FF0000"/>
                </a:solidFill>
              </a:rPr>
              <a:t>“Carvalho Pinto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”, Avaré/SP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0005CC"/>
                </a:solidFill>
              </a:rPr>
              <a:t>De CP,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comprimento de 1.000 m, com vigas </a:t>
            </a:r>
            <a:r>
              <a:rPr lang="pt-BR" altLang="pt-BR" sz="2400" b="1" dirty="0">
                <a:solidFill>
                  <a:srgbClr val="0005CC"/>
                </a:solidFill>
              </a:rPr>
              <a:t>pré-moldadas protendidas, 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vão </a:t>
            </a:r>
            <a:r>
              <a:rPr lang="pt-BR" altLang="pt-BR" sz="2400" b="1" dirty="0">
                <a:solidFill>
                  <a:srgbClr val="0005CC"/>
                </a:solidFill>
              </a:rPr>
              <a:t>de 40 m, de 1970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en-US" altLang="pt-BR" sz="2400" b="1" dirty="0">
              <a:solidFill>
                <a:srgbClr val="0005CC"/>
              </a:solidFill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07B7C43-723B-4B4D-9DDD-DCB64B671B9A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988" name="Title 1"/>
          <p:cNvSpPr>
            <a:spLocks/>
          </p:cNvSpPr>
          <p:nvPr/>
        </p:nvSpPr>
        <p:spPr bwMode="auto">
          <a:xfrm>
            <a:off x="468313" y="188913"/>
            <a:ext cx="82296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pt-BR" sz="2000" b="1">
                <a:solidFill>
                  <a:srgbClr val="0005CC"/>
                </a:solidFill>
              </a:rPr>
              <a:t>HISTÓRICO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23" y="1821017"/>
            <a:ext cx="5825722" cy="268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21" y="4655365"/>
            <a:ext cx="5572125" cy="207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0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28141</TotalTime>
  <Words>3387</Words>
  <Application>Microsoft Office PowerPoint</Application>
  <PresentationFormat>Apresentação na tela (4:3)</PresentationFormat>
  <Paragraphs>633</Paragraphs>
  <Slides>156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156</vt:i4>
      </vt:variant>
    </vt:vector>
  </HeadingPairs>
  <TitlesOfParts>
    <vt:vector size="157" baseType="lpstr">
      <vt:lpstr>Office Theme</vt:lpstr>
      <vt:lpstr>Apresentação do PowerPoint</vt:lpstr>
      <vt:lpstr>FONTE PRINCIPAL:</vt:lpstr>
      <vt:lpstr>OUTRAS FONTES:</vt:lpstr>
      <vt:lpstr>HISTÓRICO</vt:lpstr>
      <vt:lpstr>HISTÓRICO</vt:lpstr>
      <vt:lpstr>HISTÓRICO</vt:lpstr>
      <vt:lpstr>Apresentação do PowerPoint</vt:lpstr>
      <vt:lpstr>HISTÓRICO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UNESP</cp:lastModifiedBy>
  <cp:revision>343</cp:revision>
  <dcterms:created xsi:type="dcterms:W3CDTF">2015-10-05T13:14:13Z</dcterms:created>
  <dcterms:modified xsi:type="dcterms:W3CDTF">2020-10-27T19:54:17Z</dcterms:modified>
</cp:coreProperties>
</file>