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7"/>
  </p:notesMasterIdLst>
  <p:sldIdLst>
    <p:sldId id="300" r:id="rId2"/>
    <p:sldId id="1241" r:id="rId3"/>
    <p:sldId id="272" r:id="rId4"/>
    <p:sldId id="453" r:id="rId5"/>
    <p:sldId id="891" r:id="rId6"/>
    <p:sldId id="940" r:id="rId7"/>
    <p:sldId id="1181" r:id="rId8"/>
    <p:sldId id="1321" r:id="rId9"/>
    <p:sldId id="1283" r:id="rId10"/>
    <p:sldId id="1284" r:id="rId11"/>
    <p:sldId id="1314" r:id="rId12"/>
    <p:sldId id="1271" r:id="rId13"/>
    <p:sldId id="1272" r:id="rId14"/>
    <p:sldId id="1273" r:id="rId15"/>
    <p:sldId id="1274" r:id="rId16"/>
    <p:sldId id="1319" r:id="rId17"/>
    <p:sldId id="1320" r:id="rId18"/>
    <p:sldId id="1282" r:id="rId19"/>
    <p:sldId id="1280" r:id="rId20"/>
    <p:sldId id="1289" r:id="rId21"/>
    <p:sldId id="1290" r:id="rId22"/>
    <p:sldId id="1288" r:id="rId23"/>
    <p:sldId id="1287" r:id="rId24"/>
    <p:sldId id="1182" r:id="rId25"/>
    <p:sldId id="1324" r:id="rId26"/>
    <p:sldId id="1183" r:id="rId27"/>
    <p:sldId id="1186" r:id="rId28"/>
    <p:sldId id="1187" r:id="rId29"/>
    <p:sldId id="1188" r:id="rId30"/>
    <p:sldId id="1190" r:id="rId31"/>
    <p:sldId id="1325" r:id="rId32"/>
    <p:sldId id="942" r:id="rId33"/>
    <p:sldId id="1326" r:id="rId34"/>
    <p:sldId id="941" r:id="rId35"/>
    <p:sldId id="1179" r:id="rId36"/>
    <p:sldId id="950" r:id="rId37"/>
    <p:sldId id="1275" r:id="rId38"/>
    <p:sldId id="1276" r:id="rId39"/>
    <p:sldId id="943" r:id="rId40"/>
    <p:sldId id="954" r:id="rId41"/>
    <p:sldId id="1279" r:id="rId42"/>
    <p:sldId id="945" r:id="rId43"/>
    <p:sldId id="946" r:id="rId44"/>
    <p:sldId id="1191" r:id="rId45"/>
    <p:sldId id="947" r:id="rId46"/>
    <p:sldId id="953" r:id="rId47"/>
    <p:sldId id="1281" r:id="rId48"/>
    <p:sldId id="955" r:id="rId49"/>
    <p:sldId id="948" r:id="rId50"/>
    <p:sldId id="1296" r:id="rId51"/>
    <p:sldId id="1297" r:id="rId52"/>
    <p:sldId id="958" r:id="rId53"/>
    <p:sldId id="1292" r:id="rId54"/>
    <p:sldId id="1294" r:id="rId55"/>
    <p:sldId id="1295" r:id="rId56"/>
    <p:sldId id="1115" r:id="rId57"/>
    <p:sldId id="1198" r:id="rId58"/>
    <p:sldId id="959" r:id="rId59"/>
    <p:sldId id="960" r:id="rId60"/>
    <p:sldId id="1162" r:id="rId61"/>
    <p:sldId id="1341" r:id="rId62"/>
    <p:sldId id="1342" r:id="rId63"/>
    <p:sldId id="1343" r:id="rId64"/>
    <p:sldId id="1344" r:id="rId65"/>
    <p:sldId id="1345" r:id="rId66"/>
    <p:sldId id="961" r:id="rId67"/>
    <p:sldId id="1336" r:id="rId68"/>
    <p:sldId id="1337" r:id="rId69"/>
    <p:sldId id="1380" r:id="rId70"/>
    <p:sldId id="1335" r:id="rId71"/>
    <p:sldId id="1339" r:id="rId72"/>
    <p:sldId id="1327" r:id="rId73"/>
    <p:sldId id="1328" r:id="rId74"/>
    <p:sldId id="1315" r:id="rId75"/>
    <p:sldId id="1316" r:id="rId76"/>
    <p:sldId id="1329" r:id="rId77"/>
    <p:sldId id="1317" r:id="rId78"/>
    <p:sldId id="1333" r:id="rId79"/>
    <p:sldId id="1334" r:id="rId80"/>
    <p:sldId id="1338" r:id="rId81"/>
    <p:sldId id="962" r:id="rId82"/>
    <p:sldId id="1340" r:id="rId83"/>
    <p:sldId id="1346" r:id="rId84"/>
    <p:sldId id="1347" r:id="rId85"/>
    <p:sldId id="1348" r:id="rId86"/>
    <p:sldId id="1349" r:id="rId87"/>
    <p:sldId id="1350" r:id="rId88"/>
    <p:sldId id="973" r:id="rId89"/>
    <p:sldId id="980" r:id="rId90"/>
    <p:sldId id="1352" r:id="rId91"/>
    <p:sldId id="1354" r:id="rId92"/>
    <p:sldId id="1355" r:id="rId93"/>
    <p:sldId id="1372" r:id="rId94"/>
    <p:sldId id="1373" r:id="rId95"/>
    <p:sldId id="1356" r:id="rId96"/>
    <p:sldId id="1360" r:id="rId97"/>
    <p:sldId id="1361" r:id="rId98"/>
    <p:sldId id="1362" r:id="rId99"/>
    <p:sldId id="1357" r:id="rId100"/>
    <p:sldId id="1363" r:id="rId101"/>
    <p:sldId id="1358" r:id="rId102"/>
    <p:sldId id="1364" r:id="rId103"/>
    <p:sldId id="1365" r:id="rId104"/>
    <p:sldId id="1359" r:id="rId105"/>
    <p:sldId id="1366" r:id="rId106"/>
    <p:sldId id="1367" r:id="rId107"/>
    <p:sldId id="1368" r:id="rId108"/>
    <p:sldId id="1370" r:id="rId109"/>
    <p:sldId id="1369" r:id="rId110"/>
    <p:sldId id="1371" r:id="rId111"/>
    <p:sldId id="1351" r:id="rId112"/>
    <p:sldId id="1213" r:id="rId113"/>
    <p:sldId id="977" r:id="rId114"/>
    <p:sldId id="1211" r:id="rId115"/>
    <p:sldId id="1231" r:id="rId116"/>
    <p:sldId id="981" r:id="rId117"/>
    <p:sldId id="1215" r:id="rId118"/>
    <p:sldId id="1298" r:id="rId119"/>
    <p:sldId id="1217" r:id="rId120"/>
    <p:sldId id="1219" r:id="rId121"/>
    <p:sldId id="1218" r:id="rId122"/>
    <p:sldId id="1239" r:id="rId123"/>
    <p:sldId id="1226" r:id="rId124"/>
    <p:sldId id="1212" r:id="rId125"/>
    <p:sldId id="1220" r:id="rId126"/>
    <p:sldId id="1221" r:id="rId127"/>
    <p:sldId id="1222" r:id="rId128"/>
    <p:sldId id="1223" r:id="rId129"/>
    <p:sldId id="1196" r:id="rId130"/>
    <p:sldId id="1197" r:id="rId131"/>
    <p:sldId id="1224" r:id="rId132"/>
    <p:sldId id="1225" r:id="rId133"/>
    <p:sldId id="1227" r:id="rId134"/>
    <p:sldId id="1228" r:id="rId135"/>
    <p:sldId id="1229" r:id="rId136"/>
    <p:sldId id="1233" r:id="rId137"/>
    <p:sldId id="1381" r:id="rId138"/>
    <p:sldId id="1230" r:id="rId139"/>
    <p:sldId id="1232" r:id="rId140"/>
    <p:sldId id="1234" r:id="rId141"/>
    <p:sldId id="1237" r:id="rId142"/>
    <p:sldId id="1238" r:id="rId143"/>
    <p:sldId id="1236" r:id="rId144"/>
    <p:sldId id="1235" r:id="rId145"/>
    <p:sldId id="1299" r:id="rId146"/>
    <p:sldId id="985" r:id="rId147"/>
    <p:sldId id="987" r:id="rId148"/>
    <p:sldId id="1378" r:id="rId149"/>
    <p:sldId id="1379" r:id="rId150"/>
    <p:sldId id="1246" r:id="rId151"/>
    <p:sldId id="1240" r:id="rId152"/>
    <p:sldId id="1242" r:id="rId153"/>
    <p:sldId id="1302" r:id="rId154"/>
    <p:sldId id="1303" r:id="rId155"/>
    <p:sldId id="1243" r:id="rId156"/>
    <p:sldId id="988" r:id="rId157"/>
    <p:sldId id="1382" r:id="rId158"/>
    <p:sldId id="989" r:id="rId159"/>
    <p:sldId id="990" r:id="rId160"/>
    <p:sldId id="1253" r:id="rId161"/>
    <p:sldId id="1254" r:id="rId162"/>
    <p:sldId id="993" r:id="rId163"/>
    <p:sldId id="994" r:id="rId164"/>
    <p:sldId id="1305" r:id="rId165"/>
    <p:sldId id="1304" r:id="rId166"/>
    <p:sldId id="1264" r:id="rId167"/>
    <p:sldId id="1263" r:id="rId168"/>
    <p:sldId id="1265" r:id="rId169"/>
    <p:sldId id="1266" r:id="rId170"/>
    <p:sldId id="1306" r:id="rId171"/>
    <p:sldId id="1251" r:id="rId172"/>
    <p:sldId id="1259" r:id="rId173"/>
    <p:sldId id="1261" r:id="rId174"/>
    <p:sldId id="1307" r:id="rId175"/>
    <p:sldId id="1260" r:id="rId176"/>
    <p:sldId id="1262" r:id="rId177"/>
    <p:sldId id="995" r:id="rId178"/>
    <p:sldId id="1269" r:id="rId179"/>
    <p:sldId id="998" r:id="rId180"/>
    <p:sldId id="1267" r:id="rId181"/>
    <p:sldId id="999" r:id="rId182"/>
    <p:sldId id="1268" r:id="rId183"/>
    <p:sldId id="1001" r:id="rId184"/>
    <p:sldId id="1002" r:id="rId185"/>
    <p:sldId id="1003" r:id="rId186"/>
    <p:sldId id="1258" r:id="rId187"/>
    <p:sldId id="1244" r:id="rId188"/>
    <p:sldId id="1285" r:id="rId189"/>
    <p:sldId id="1116" r:id="rId190"/>
    <p:sldId id="892" r:id="rId191"/>
    <p:sldId id="893" r:id="rId192"/>
    <p:sldId id="894" r:id="rId193"/>
    <p:sldId id="1374" r:id="rId194"/>
    <p:sldId id="1375" r:id="rId195"/>
    <p:sldId id="1376" r:id="rId196"/>
    <p:sldId id="1139" r:id="rId197"/>
    <p:sldId id="1132" r:id="rId198"/>
    <p:sldId id="1311" r:id="rId199"/>
    <p:sldId id="1312" r:id="rId200"/>
    <p:sldId id="1146" r:id="rId201"/>
    <p:sldId id="1147" r:id="rId202"/>
    <p:sldId id="1150" r:id="rId203"/>
    <p:sldId id="1151" r:id="rId204"/>
    <p:sldId id="1143" r:id="rId205"/>
    <p:sldId id="1136" r:id="rId206"/>
    <p:sldId id="1137" r:id="rId207"/>
    <p:sldId id="1138" r:id="rId208"/>
    <p:sldId id="1313" r:id="rId209"/>
    <p:sldId id="1141" r:id="rId210"/>
    <p:sldId id="1152" r:id="rId211"/>
    <p:sldId id="1121" r:id="rId212"/>
    <p:sldId id="1122" r:id="rId213"/>
    <p:sldId id="1377" r:id="rId214"/>
    <p:sldId id="1123" r:id="rId215"/>
    <p:sldId id="1130" r:id="rId216"/>
    <p:sldId id="1124" r:id="rId217"/>
    <p:sldId id="1125" r:id="rId218"/>
    <p:sldId id="1126" r:id="rId219"/>
    <p:sldId id="1127" r:id="rId220"/>
    <p:sldId id="1128" r:id="rId221"/>
    <p:sldId id="1129" r:id="rId222"/>
    <p:sldId id="1142" r:id="rId223"/>
    <p:sldId id="1153" r:id="rId224"/>
    <p:sldId id="566" r:id="rId225"/>
    <p:sldId id="1119" r:id="rId2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71F"/>
    <a:srgbClr val="3333FF"/>
    <a:srgbClr val="2AA22A"/>
    <a:srgbClr val="D125B8"/>
    <a:srgbClr val="0005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0059" autoAdjust="0"/>
    <p:restoredTop sz="98827" autoAdjust="0"/>
  </p:normalViewPr>
  <p:slideViewPr>
    <p:cSldViewPr>
      <p:cViewPr>
        <p:scale>
          <a:sx n="87" d="100"/>
          <a:sy n="87" d="100"/>
        </p:scale>
        <p:origin x="-606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presProps" Target="pres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viewProps" Target="viewProp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FF9709-AC93-4577-8E54-2671E4242B09}" type="datetimeFigureOut">
              <a:rPr lang="pt-BR"/>
              <a:pPr>
                <a:defRPr/>
              </a:pPr>
              <a:t>30/11/2020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2E3B948-CB6F-4396-B83C-C0F2278F28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91307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E3B948-CB6F-4396-B83C-C0F2278F28AE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8696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5B844-F888-42C9-89A0-3ACEDE6BF22A}" type="datetime1">
              <a:rPr lang="en-US" smtClean="0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38AAC-0B16-4BBE-B50E-60FE87A55B7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4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A203D-2C4C-4F2E-A787-45DA92F9ED5F}" type="datetime1">
              <a:rPr lang="en-US" smtClean="0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B5433-B866-4909-8618-4BC509F930B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3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1D75F-E19B-4D11-8FC2-9362DE572503}" type="datetime1">
              <a:rPr lang="en-US" smtClean="0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D982F-2540-4069-B63B-A3E61056FCF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09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58219-9F66-4625-B08E-588EB5919A36}" type="datetime1">
              <a:rPr lang="en-US" smtClean="0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7B02A-0F15-4C94-9AF9-6D383CEA07C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3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8B3DF-23A9-407D-BAB2-762CD08FF715}" type="datetime1">
              <a:rPr lang="en-US" smtClean="0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CEA1A-F2D6-4976-9368-26CD65CFE25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7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51920-730A-4A25-9951-360EFB5C85E4}" type="datetime1">
              <a:rPr lang="en-US" smtClean="0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01136-71D6-4FF7-A2F5-C5BB86D212D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3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50664-77DC-4091-B314-D5E0F97CC3BB}" type="datetime1">
              <a:rPr lang="en-US" smtClean="0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FB6F7-6F67-48E9-B634-0D7623CDB4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90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C8E62-D2F4-480A-B23F-0C81E434230B}" type="datetime1">
              <a:rPr lang="en-US" smtClean="0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16458-21DE-4B10-80D6-11475294CF1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80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3AFED-3D80-46F9-9F1A-E36F911149B6}" type="datetime1">
              <a:rPr lang="en-US" smtClean="0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FC6E7C4-D5BD-4C7D-A31B-50C4F867BB64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599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97577-045F-4DD9-B785-EA11E5C3A010}" type="datetime1">
              <a:rPr lang="en-US" smtClean="0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0B039-C51D-4BFF-ADCE-4F1537C8D86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6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5871F-AA1E-43CF-9EBB-1D85969A2288}" type="datetime1">
              <a:rPr lang="en-US" smtClean="0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B27D4-6E96-4A19-A077-832A39912AA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86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3D3B2F-6DA6-4D3C-B189-8126EA2AFD06}" type="datetime1">
              <a:rPr lang="en-US" smtClean="0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29AA43-79B2-45C5-BB1E-030FDD1E470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3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1&amp;v=kz-yu9tLf7I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t3u50mT6g3I" TargetMode="External"/><Relationship Id="rId3" Type="http://schemas.openxmlformats.org/officeDocument/2006/relationships/hyperlink" Target="https://www.youtube.com/watch?v=gjImHE_UgfI" TargetMode="External"/><Relationship Id="rId7" Type="http://schemas.openxmlformats.org/officeDocument/2006/relationships/hyperlink" Target="https://www.youtube.com/watch?v=JWez1Gajzfw" TargetMode="External"/><Relationship Id="rId2" Type="http://schemas.openxmlformats.org/officeDocument/2006/relationships/hyperlink" Target="https://vimeo.com/127195130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MmA2eqVGk8M" TargetMode="External"/><Relationship Id="rId5" Type="http://schemas.openxmlformats.org/officeDocument/2006/relationships/hyperlink" Target="https://www.youtube.com/watch?v=sicA1aBgi_M" TargetMode="External"/><Relationship Id="rId4" Type="http://schemas.openxmlformats.org/officeDocument/2006/relationships/hyperlink" Target="https://www.youtube.com/watch?v=7PMb_bOK2uE" TargetMode="Externa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F3tWlRQU2U" TargetMode="External"/><Relationship Id="rId2" Type="http://schemas.openxmlformats.org/officeDocument/2006/relationships/hyperlink" Target="https://www.youtube.com/watch?v=w5RdTVzNzHo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T7BzIg-AanM" TargetMode="External"/><Relationship Id="rId4" Type="http://schemas.openxmlformats.org/officeDocument/2006/relationships/hyperlink" Target="https://www.youtube.com/watch?v=DvZ1ntsxN84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fix.com.br/biblioteca/8o_curso_eng_Aula_Teoria_05_2018.pdf" TargetMode="External"/><Relationship Id="rId2" Type="http://schemas.openxmlformats.org/officeDocument/2006/relationships/hyperlink" Target="http://www.brasfond.com.br/site/catalogo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geofix.com.br/biblioteca/catalogo_geofix.pdf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hyperlink" Target="Brasfond_Catalogo.pdf" TargetMode="External"/><Relationship Id="rId2" Type="http://schemas.openxmlformats.org/officeDocument/2006/relationships/hyperlink" Target="Apresent.%20F.%20Caputo.pdf" TargetMode="External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i7L0562nKA" TargetMode="External"/><Relationship Id="rId3" Type="http://schemas.openxmlformats.org/officeDocument/2006/relationships/hyperlink" Target="https://www.youtube.com/watch?v=uivv3AmzK4s" TargetMode="External"/><Relationship Id="rId7" Type="http://schemas.openxmlformats.org/officeDocument/2006/relationships/hyperlink" Target="https://www.youtube.com/watch?v=1Dl-OWl79nk" TargetMode="External"/><Relationship Id="rId2" Type="http://schemas.openxmlformats.org/officeDocument/2006/relationships/hyperlink" Target="https://www.youtube.com/watch?v=6PU1ho9N7ow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NJ5mRYItJ00" TargetMode="External"/><Relationship Id="rId5" Type="http://schemas.openxmlformats.org/officeDocument/2006/relationships/hyperlink" Target="https://www.youtube.com/watch?v=N5SVshJC9VU" TargetMode="External"/><Relationship Id="rId4" Type="http://schemas.openxmlformats.org/officeDocument/2006/relationships/hyperlink" Target="https://www.youtube.com/watch?v=mdp80kxTx1g" TargetMode="External"/><Relationship Id="rId9" Type="http://schemas.openxmlformats.org/officeDocument/2006/relationships/hyperlink" Target="https://www.youtube.com/watch?v=0wcoE0I5zyU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hyperlink" Target="http://infraestruturaurbana.pini.com.br/solucoes-tecnicas/20/artigo271662-1.aspx" TargetMode="Externa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6g0JBSNKKk" TargetMode="External"/><Relationship Id="rId2" Type="http://schemas.openxmlformats.org/officeDocument/2006/relationships/hyperlink" Target="https://www.youtube.com/watch?v=KKgTq8JievA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Ve2v4GWkLgQ" TargetMode="External"/><Relationship Id="rId4" Type="http://schemas.openxmlformats.org/officeDocument/2006/relationships/hyperlink" Target="https://www.youtube.com/watch?v=1Lo4XnET8nI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geofund.com.br/GEOFUND-CATALOGO.zip" TargetMode="External"/><Relationship Id="rId2" Type="http://schemas.openxmlformats.org/officeDocument/2006/relationships/hyperlink" Target="http://www.geofix.com.br/biblioteca/5o_curso_eng_Aula_Teoria_02_2015.pdf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P5o2iY6Ftf8" TargetMode="External"/><Relationship Id="rId3" Type="http://schemas.openxmlformats.org/officeDocument/2006/relationships/hyperlink" Target="https://www.youtube.com/watch?time_continue=162&amp;v=c86_P7NLBfQ" TargetMode="External"/><Relationship Id="rId7" Type="http://schemas.openxmlformats.org/officeDocument/2006/relationships/hyperlink" Target="https://www.youtube.com/watch?v=aRegwdXMliM" TargetMode="External"/><Relationship Id="rId2" Type="http://schemas.openxmlformats.org/officeDocument/2006/relationships/hyperlink" Target="https://www.youtube.com/watch?v=dNHF5R6RNKc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vimeo.com/129704277" TargetMode="External"/><Relationship Id="rId5" Type="http://schemas.openxmlformats.org/officeDocument/2006/relationships/hyperlink" Target="https://www.youtube.com/watch?v=p1NFvnHYDuQ" TargetMode="External"/><Relationship Id="rId4" Type="http://schemas.openxmlformats.org/officeDocument/2006/relationships/hyperlink" Target="https://vimeo.com/141900442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dGnLb_9dmE" TargetMode="External"/><Relationship Id="rId2" Type="http://schemas.openxmlformats.org/officeDocument/2006/relationships/hyperlink" Target="https://www.youtube.com/watch?v=dNHF5R6RNKc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solonet.eng.br/Duvidas/estacas_estacao.htm" TargetMode="External"/><Relationship Id="rId5" Type="http://schemas.openxmlformats.org/officeDocument/2006/relationships/hyperlink" Target="https://www.youtube.com/watch?v=vlA2ToIajSE" TargetMode="External"/><Relationship Id="rId4" Type="http://schemas.openxmlformats.org/officeDocument/2006/relationships/hyperlink" Target="https://www.youtube.com/watch?v=1EOsjV-jFDg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JX_NuLet1A" TargetMode="External"/><Relationship Id="rId2" Type="http://schemas.openxmlformats.org/officeDocument/2006/relationships/hyperlink" Target="https://www.youtube.com/watch?v=BFyMWo26vSY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Xi5INyHg9p0" TargetMode="External"/><Relationship Id="rId5" Type="http://schemas.openxmlformats.org/officeDocument/2006/relationships/hyperlink" Target="https://www.youtube.com/watch?v=_KOOvIRTTOw" TargetMode="External"/><Relationship Id="rId4" Type="http://schemas.openxmlformats.org/officeDocument/2006/relationships/hyperlink" Target="https://www.youtube.com/watch?v=ckM3Y9WuL1k" TargetMode="Externa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534988" y="1772816"/>
            <a:ext cx="8070850" cy="434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endParaRPr lang="pt-BR" altLang="pt-BR" sz="800" b="1" dirty="0">
              <a:cs typeface="Times New Roman" pitchFamily="18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sz="2800" b="1" i="1" dirty="0" smtClean="0">
                <a:solidFill>
                  <a:srgbClr val="2AA22A"/>
                </a:solidFill>
              </a:rPr>
              <a:t>2134 </a:t>
            </a:r>
            <a:r>
              <a:rPr lang="pt-BR" altLang="pt-BR" sz="2800" b="1" i="1" dirty="0">
                <a:solidFill>
                  <a:srgbClr val="2AA22A"/>
                </a:solidFill>
              </a:rPr>
              <a:t>- PONTES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sz="1600" b="1" dirty="0" smtClean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sz="1400" b="1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sz="3600" b="1" i="1" dirty="0" smtClean="0">
                <a:solidFill>
                  <a:srgbClr val="F00000"/>
                </a:solidFill>
              </a:rPr>
              <a:t>PROCESSOS CONSTRUTIVOS DE PONTES - </a:t>
            </a:r>
            <a:r>
              <a:rPr lang="pt-BR" altLang="pt-BR" sz="3600" b="1" i="1" u="sng" dirty="0" smtClean="0">
                <a:solidFill>
                  <a:srgbClr val="F00000"/>
                </a:solidFill>
              </a:rPr>
              <a:t>FUNDAÇÕES</a:t>
            </a:r>
            <a:endParaRPr lang="pt-BR" altLang="pt-BR" sz="2400" u="sng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sz="2000" b="1" dirty="0">
                <a:solidFill>
                  <a:srgbClr val="0000FF"/>
                </a:solidFill>
              </a:rPr>
              <a:t>Prof. Dr. PAULO SÉRGIO </a:t>
            </a:r>
            <a:r>
              <a:rPr lang="pt-BR" altLang="pt-BR" sz="2000" b="1" dirty="0" smtClean="0">
                <a:solidFill>
                  <a:srgbClr val="0000FF"/>
                </a:solidFill>
              </a:rPr>
              <a:t>BASTOS</a:t>
            </a:r>
            <a:endParaRPr lang="pt-BR" altLang="pt-BR" sz="2000" b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b="1" i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b="1" i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 smtClean="0"/>
              <a:t>Dez</a:t>
            </a:r>
            <a:r>
              <a:rPr lang="pt-BR" altLang="pt-BR" b="1" i="1" dirty="0" smtClean="0"/>
              <a:t>/2020</a:t>
            </a:r>
            <a:endParaRPr lang="pt-BR" altLang="pt-BR" b="1" i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4213" y="332656"/>
            <a:ext cx="7772400" cy="143105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t-BR" altLang="pt-BR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UNIVERSIDADE ESTADUAL PAULISTA</a:t>
            </a:r>
            <a:r>
              <a:rPr kumimoji="0" lang="pt-BR" altLang="pt-B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/>
            </a:r>
            <a:br>
              <a:rPr kumimoji="0" lang="pt-BR" altLang="pt-B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</a:br>
            <a:r>
              <a:rPr kumimoji="0" lang="pt-BR" altLang="pt-BR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UNESP - Campus de Bauru/SP</a:t>
            </a:r>
            <a:br>
              <a:rPr kumimoji="0" lang="pt-BR" altLang="pt-BR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</a:br>
            <a: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Departamento de </a:t>
            </a:r>
            <a:r>
              <a:rPr kumimoji="0" lang="pt-BR" altLang="pt-BR" sz="28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Engenharia</a:t>
            </a:r>
            <a: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Civil</a:t>
            </a:r>
            <a:b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</a:br>
            <a:endParaRPr kumimoji="0" lang="pt-BR" altLang="pt-BR" b="1" dirty="0" smtClean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37863-9562-4CB1-B6DE-A3C7BD03F10B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18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1790948" y="4365104"/>
            <a:ext cx="56342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3333FF"/>
                </a:solidFill>
              </a:rPr>
              <a:t>(http</a:t>
            </a:r>
            <a:r>
              <a:rPr lang="pt-BR" dirty="0">
                <a:solidFill>
                  <a:srgbClr val="3333FF"/>
                </a:solidFill>
              </a:rPr>
              <a:t>://</a:t>
            </a:r>
            <a:r>
              <a:rPr lang="pt-BR" dirty="0" smtClean="0">
                <a:solidFill>
                  <a:srgbClr val="3333FF"/>
                </a:solidFill>
              </a:rPr>
              <a:t>www.geofix.com.br/servico-estaca-barrete.php)</a:t>
            </a:r>
            <a:endParaRPr lang="pt-BR" dirty="0">
              <a:solidFill>
                <a:srgbClr val="3333FF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52" y="1916832"/>
            <a:ext cx="8553078" cy="243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35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9907" y="1323052"/>
            <a:ext cx="7993062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 smtClean="0">
                <a:solidFill>
                  <a:srgbClr val="3333FF"/>
                </a:solidFill>
              </a:rPr>
              <a:t>As </a:t>
            </a:r>
            <a:r>
              <a:rPr lang="pt-BR" b="1" i="1" u="sng" dirty="0">
                <a:solidFill>
                  <a:srgbClr val="3333FF"/>
                </a:solidFill>
              </a:rPr>
              <a:t>principais aplicações</a:t>
            </a:r>
            <a:r>
              <a:rPr lang="pt-BR" b="1" i="1" dirty="0">
                <a:solidFill>
                  <a:srgbClr val="3333FF"/>
                </a:solidFill>
              </a:rPr>
              <a:t> da </a:t>
            </a:r>
            <a:r>
              <a:rPr lang="pt-BR" b="1" i="1" u="sng" dirty="0" smtClean="0">
                <a:solidFill>
                  <a:srgbClr val="3333FF"/>
                </a:solidFill>
              </a:rPr>
              <a:t>hidrofresa</a:t>
            </a:r>
            <a:r>
              <a:rPr lang="pt-BR" b="1" i="1" dirty="0" smtClean="0">
                <a:solidFill>
                  <a:srgbClr val="3333FF"/>
                </a:solidFill>
              </a:rPr>
              <a:t> na </a:t>
            </a:r>
            <a:r>
              <a:rPr lang="pt-BR" b="1" i="1" dirty="0">
                <a:solidFill>
                  <a:srgbClr val="3333FF"/>
                </a:solidFill>
              </a:rPr>
              <a:t>engenharia de fundação são</a:t>
            </a:r>
            <a:r>
              <a:rPr lang="pt-BR" b="1" i="1" dirty="0" smtClean="0">
                <a:solidFill>
                  <a:srgbClr val="3333FF"/>
                </a:solidFill>
              </a:rPr>
              <a:t>: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endParaRPr lang="pt-BR" sz="1400" b="1" i="1" dirty="0">
              <a:solidFill>
                <a:srgbClr val="3333FF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i="1" dirty="0">
                <a:solidFill>
                  <a:srgbClr val="3333FF"/>
                </a:solidFill>
              </a:rPr>
              <a:t>• </a:t>
            </a:r>
            <a:r>
              <a:rPr lang="pt-BR" b="1" i="1" dirty="0" smtClean="0">
                <a:solidFill>
                  <a:srgbClr val="3333FF"/>
                </a:solidFill>
              </a:rPr>
              <a:t>“</a:t>
            </a:r>
            <a:r>
              <a:rPr lang="pt-BR" b="1" i="1" dirty="0" err="1" smtClean="0">
                <a:solidFill>
                  <a:srgbClr val="3333FF"/>
                </a:solidFill>
              </a:rPr>
              <a:t>Cut</a:t>
            </a:r>
            <a:r>
              <a:rPr lang="pt-BR" b="1" i="1" dirty="0" smtClean="0">
                <a:solidFill>
                  <a:srgbClr val="3333FF"/>
                </a:solidFill>
              </a:rPr>
              <a:t>-off” </a:t>
            </a:r>
            <a:r>
              <a:rPr lang="pt-BR" b="1" i="1" dirty="0">
                <a:solidFill>
                  <a:srgbClr val="3333FF"/>
                </a:solidFill>
              </a:rPr>
              <a:t>- barreira impermeável;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i="1" dirty="0">
                <a:solidFill>
                  <a:srgbClr val="3333FF"/>
                </a:solidFill>
              </a:rPr>
              <a:t>• Paredes diafragma para contenção;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i="1" dirty="0">
                <a:solidFill>
                  <a:srgbClr val="3333FF"/>
                </a:solidFill>
              </a:rPr>
              <a:t>• Elementos isolados como </a:t>
            </a:r>
            <a:r>
              <a:rPr lang="pt-BR" b="1" i="1" dirty="0" smtClean="0">
                <a:solidFill>
                  <a:srgbClr val="3333FF"/>
                </a:solidFill>
              </a:rPr>
              <a:t>fundação (</a:t>
            </a:r>
            <a:r>
              <a:rPr lang="pt-BR" b="1" i="1" u="sng" dirty="0" smtClean="0">
                <a:solidFill>
                  <a:srgbClr val="3333FF"/>
                </a:solidFill>
              </a:rPr>
              <a:t>barretes</a:t>
            </a:r>
            <a:r>
              <a:rPr lang="pt-BR" b="1" i="1" dirty="0" smtClean="0">
                <a:solidFill>
                  <a:srgbClr val="3333FF"/>
                </a:solidFill>
              </a:rPr>
              <a:t>)</a:t>
            </a:r>
            <a:r>
              <a:rPr lang="pt-BR" sz="3100" b="1" dirty="0" smtClean="0">
                <a:solidFill>
                  <a:srgbClr val="3333FF"/>
                </a:solidFill>
                <a:latin typeface="Calibri"/>
                <a:cs typeface="Arial"/>
              </a:rPr>
              <a:t>.” </a:t>
            </a:r>
            <a:r>
              <a:rPr lang="pt-BR" sz="2700" b="1" dirty="0">
                <a:solidFill>
                  <a:srgbClr val="D125B8"/>
                </a:solidFill>
                <a:latin typeface="Calibri"/>
                <a:cs typeface="Arial"/>
              </a:rPr>
              <a:t>(Catálogo </a:t>
            </a:r>
            <a:r>
              <a:rPr lang="pt-BR" sz="2700" b="1" dirty="0" smtClean="0">
                <a:solidFill>
                  <a:srgbClr val="D125B8"/>
                </a:solidFill>
                <a:latin typeface="Calibri"/>
                <a:cs typeface="Arial"/>
              </a:rPr>
              <a:t>BRASFOND)</a:t>
            </a:r>
            <a:endParaRPr lang="pt-BR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- </a:t>
            </a:r>
            <a:r>
              <a:rPr lang="pt-BR" sz="2400" b="1" dirty="0" err="1" smtClean="0">
                <a:solidFill>
                  <a:srgbClr val="FF0000"/>
                </a:solidFill>
              </a:rPr>
              <a:t>Hidrofesa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3009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9907" y="1323052"/>
            <a:ext cx="799306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3333FF"/>
                </a:solidFill>
              </a:rPr>
              <a:t>“</a:t>
            </a:r>
            <a:r>
              <a:rPr lang="pt-BR" b="1" i="1" dirty="0">
                <a:solidFill>
                  <a:srgbClr val="3333FF"/>
                </a:solidFill>
              </a:rPr>
              <a:t>A </a:t>
            </a:r>
            <a:r>
              <a:rPr lang="pt-BR" b="1" i="1" u="sng" dirty="0">
                <a:solidFill>
                  <a:srgbClr val="3333FF"/>
                </a:solidFill>
              </a:rPr>
              <a:t>hidrofresa</a:t>
            </a:r>
            <a:r>
              <a:rPr lang="pt-BR" b="1" i="1" dirty="0">
                <a:solidFill>
                  <a:srgbClr val="3333FF"/>
                </a:solidFill>
              </a:rPr>
              <a:t> é uma ferramenta de escavação que trabalha por </a:t>
            </a:r>
            <a:r>
              <a:rPr lang="pt-BR" b="1" i="1" u="sng" dirty="0">
                <a:solidFill>
                  <a:srgbClr val="3333FF"/>
                </a:solidFill>
              </a:rPr>
              <a:t>circulação reversa</a:t>
            </a:r>
            <a:r>
              <a:rPr lang="pt-BR" b="1" i="1" dirty="0" smtClean="0">
                <a:solidFill>
                  <a:srgbClr val="3333FF"/>
                </a:solidFill>
              </a:rPr>
              <a:t>. É </a:t>
            </a:r>
            <a:r>
              <a:rPr lang="pt-BR" b="1" i="1" dirty="0">
                <a:solidFill>
                  <a:srgbClr val="3333FF"/>
                </a:solidFill>
              </a:rPr>
              <a:t>constituída por uma estrutura de aço pesada, em cuja ponta </a:t>
            </a:r>
            <a:r>
              <a:rPr lang="pt-BR" b="1" i="1" dirty="0" smtClean="0">
                <a:solidFill>
                  <a:srgbClr val="3333FF"/>
                </a:solidFill>
              </a:rPr>
              <a:t>estão montadas </a:t>
            </a:r>
            <a:r>
              <a:rPr lang="pt-BR" b="1" i="1" dirty="0">
                <a:solidFill>
                  <a:srgbClr val="3333FF"/>
                </a:solidFill>
              </a:rPr>
              <a:t>duas rodas com </a:t>
            </a:r>
            <a:r>
              <a:rPr lang="pt-BR" b="1" i="1" dirty="0" err="1">
                <a:solidFill>
                  <a:srgbClr val="3333FF"/>
                </a:solidFill>
              </a:rPr>
              <a:t>cutters</a:t>
            </a:r>
            <a:r>
              <a:rPr lang="pt-BR" b="1" i="1" dirty="0" smtClean="0">
                <a:solidFill>
                  <a:srgbClr val="3333FF"/>
                </a:solidFill>
              </a:rPr>
              <a:t>. Os </a:t>
            </a:r>
            <a:r>
              <a:rPr lang="pt-BR" b="1" i="1" dirty="0" err="1">
                <a:solidFill>
                  <a:srgbClr val="3333FF"/>
                </a:solidFill>
              </a:rPr>
              <a:t>cutters</a:t>
            </a:r>
            <a:r>
              <a:rPr lang="pt-BR" b="1" i="1" dirty="0">
                <a:solidFill>
                  <a:srgbClr val="3333FF"/>
                </a:solidFill>
              </a:rPr>
              <a:t> são constituídos de uma série de dentes, que giram em sentidos opostos, </a:t>
            </a:r>
            <a:r>
              <a:rPr lang="pt-BR" b="1" i="1" dirty="0" smtClean="0">
                <a:solidFill>
                  <a:srgbClr val="3333FF"/>
                </a:solidFill>
              </a:rPr>
              <a:t>a fim </a:t>
            </a:r>
            <a:r>
              <a:rPr lang="pt-BR" b="1" i="1" dirty="0">
                <a:solidFill>
                  <a:srgbClr val="3333FF"/>
                </a:solidFill>
              </a:rPr>
              <a:t>de quebrar a estrutura do solo/rocha e misturá-lo com a suspensão de </a:t>
            </a:r>
            <a:r>
              <a:rPr lang="pt-BR" b="1" i="1" dirty="0" err="1">
                <a:solidFill>
                  <a:srgbClr val="3333FF"/>
                </a:solidFill>
              </a:rPr>
              <a:t>bentonita</a:t>
            </a:r>
            <a:r>
              <a:rPr lang="pt-BR" b="1" i="1" dirty="0" smtClean="0">
                <a:solidFill>
                  <a:srgbClr val="3333FF"/>
                </a:solidFill>
              </a:rPr>
              <a:t>.</a:t>
            </a:r>
            <a:r>
              <a:rPr lang="pt-BR" sz="3100" b="1" dirty="0" smtClean="0">
                <a:solidFill>
                  <a:srgbClr val="3333FF"/>
                </a:solidFill>
                <a:latin typeface="Calibri"/>
                <a:cs typeface="Arial"/>
              </a:rPr>
              <a:t>” </a:t>
            </a:r>
            <a:r>
              <a:rPr lang="pt-BR" sz="2700" b="1" dirty="0">
                <a:solidFill>
                  <a:srgbClr val="D125B8"/>
                </a:solidFill>
                <a:latin typeface="Calibri"/>
                <a:cs typeface="Arial"/>
              </a:rPr>
              <a:t>(Catálogo </a:t>
            </a:r>
            <a:r>
              <a:rPr lang="pt-BR" sz="2700" b="1" dirty="0" smtClean="0">
                <a:solidFill>
                  <a:srgbClr val="D125B8"/>
                </a:solidFill>
                <a:latin typeface="Calibri"/>
                <a:cs typeface="Arial"/>
              </a:rPr>
              <a:t>BRASFOND)</a:t>
            </a:r>
            <a:endParaRPr lang="pt-BR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- </a:t>
            </a:r>
            <a:r>
              <a:rPr lang="pt-BR" sz="2400" b="1" dirty="0" err="1" smtClean="0">
                <a:solidFill>
                  <a:srgbClr val="FF0000"/>
                </a:solidFill>
              </a:rPr>
              <a:t>Hidrofesa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275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9907" y="1323052"/>
            <a:ext cx="7993062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 smtClean="0">
                <a:solidFill>
                  <a:srgbClr val="3333FF"/>
                </a:solidFill>
              </a:rPr>
              <a:t>Conforme </a:t>
            </a:r>
            <a:r>
              <a:rPr lang="pt-BR" b="1" i="1" dirty="0">
                <a:solidFill>
                  <a:srgbClr val="3333FF"/>
                </a:solidFill>
              </a:rPr>
              <a:t>o </a:t>
            </a:r>
            <a:r>
              <a:rPr lang="pt-BR" b="1" i="1" dirty="0" err="1">
                <a:solidFill>
                  <a:srgbClr val="3333FF"/>
                </a:solidFill>
              </a:rPr>
              <a:t>cutter</a:t>
            </a:r>
            <a:r>
              <a:rPr lang="pt-BR" b="1" i="1" dirty="0">
                <a:solidFill>
                  <a:srgbClr val="3333FF"/>
                </a:solidFill>
              </a:rPr>
              <a:t> vai escavando o terreno, </a:t>
            </a:r>
            <a:r>
              <a:rPr lang="pt-BR" b="1" i="1" dirty="0" smtClean="0">
                <a:solidFill>
                  <a:srgbClr val="3333FF"/>
                </a:solidFill>
              </a:rPr>
              <a:t>o solo </a:t>
            </a:r>
            <a:r>
              <a:rPr lang="pt-BR" b="1" i="1" dirty="0">
                <a:solidFill>
                  <a:srgbClr val="3333FF"/>
                </a:solidFill>
              </a:rPr>
              <a:t>e a rocha são transportados para </a:t>
            </a:r>
            <a:r>
              <a:rPr lang="pt-BR" b="1" i="1" dirty="0" smtClean="0">
                <a:solidFill>
                  <a:srgbClr val="3333FF"/>
                </a:solidFill>
              </a:rPr>
              <a:t>as aberturas </a:t>
            </a:r>
            <a:r>
              <a:rPr lang="pt-BR" b="1" i="1" dirty="0">
                <a:solidFill>
                  <a:srgbClr val="3333FF"/>
                </a:solidFill>
              </a:rPr>
              <a:t>da caixa de sucção (ver detalhes ao </a:t>
            </a:r>
            <a:r>
              <a:rPr lang="pt-BR" b="1" i="1" dirty="0" smtClean="0">
                <a:solidFill>
                  <a:srgbClr val="3333FF"/>
                </a:solidFill>
              </a:rPr>
              <a:t> lado</a:t>
            </a:r>
            <a:r>
              <a:rPr lang="pt-BR" b="1" i="1" dirty="0">
                <a:solidFill>
                  <a:srgbClr val="3333FF"/>
                </a:solidFill>
              </a:rPr>
              <a:t>). De onde, são bombeados por </a:t>
            </a:r>
            <a:r>
              <a:rPr lang="pt-BR" b="1" i="1" dirty="0" smtClean="0">
                <a:solidFill>
                  <a:srgbClr val="3333FF"/>
                </a:solidFill>
              </a:rPr>
              <a:t>uma bomba </a:t>
            </a:r>
            <a:r>
              <a:rPr lang="pt-BR" b="1" i="1" dirty="0">
                <a:solidFill>
                  <a:srgbClr val="3333FF"/>
                </a:solidFill>
              </a:rPr>
              <a:t>centrífuga, localizada logo acima dos </a:t>
            </a:r>
            <a:r>
              <a:rPr lang="pt-BR" b="1" i="1" dirty="0" err="1">
                <a:solidFill>
                  <a:srgbClr val="3333FF"/>
                </a:solidFill>
              </a:rPr>
              <a:t>cutters</a:t>
            </a:r>
            <a:r>
              <a:rPr lang="pt-BR" b="1" i="1" dirty="0">
                <a:solidFill>
                  <a:srgbClr val="3333FF"/>
                </a:solidFill>
              </a:rPr>
              <a:t>, através de mangueira que </a:t>
            </a:r>
            <a:r>
              <a:rPr lang="pt-BR" b="1" i="1" dirty="0" smtClean="0">
                <a:solidFill>
                  <a:srgbClr val="3333FF"/>
                </a:solidFill>
              </a:rPr>
              <a:t>conduzirá a </a:t>
            </a:r>
            <a:r>
              <a:rPr lang="pt-BR" b="1" i="1" dirty="0">
                <a:solidFill>
                  <a:srgbClr val="3333FF"/>
                </a:solidFill>
              </a:rPr>
              <a:t>lama proveniente da escavação para a central de reciclagem. Lá, o solo, a </a:t>
            </a:r>
            <a:r>
              <a:rPr lang="pt-BR" b="1" i="1" dirty="0" smtClean="0">
                <a:solidFill>
                  <a:srgbClr val="3333FF"/>
                </a:solidFill>
              </a:rPr>
              <a:t>rocha fragmentada </a:t>
            </a:r>
            <a:r>
              <a:rPr lang="pt-BR" b="1" i="1" dirty="0">
                <a:solidFill>
                  <a:srgbClr val="3333FF"/>
                </a:solidFill>
              </a:rPr>
              <a:t>e a lama bentonítica são separados, sendo esta última bombeada de </a:t>
            </a:r>
            <a:r>
              <a:rPr lang="pt-BR" b="1" i="1" dirty="0" smtClean="0">
                <a:solidFill>
                  <a:srgbClr val="3333FF"/>
                </a:solidFill>
              </a:rPr>
              <a:t>volta para </a:t>
            </a:r>
            <a:r>
              <a:rPr lang="pt-BR" b="1" i="1" dirty="0">
                <a:solidFill>
                  <a:srgbClr val="3333FF"/>
                </a:solidFill>
              </a:rPr>
              <a:t>a </a:t>
            </a:r>
            <a:r>
              <a:rPr lang="pt-BR" b="1" i="1" dirty="0" smtClean="0">
                <a:solidFill>
                  <a:srgbClr val="3333FF"/>
                </a:solidFill>
              </a:rPr>
              <a:t>trincheira</a:t>
            </a:r>
            <a:r>
              <a:rPr lang="pt-BR" sz="3100" b="1" dirty="0" smtClean="0">
                <a:solidFill>
                  <a:srgbClr val="3333FF"/>
                </a:solidFill>
                <a:latin typeface="Calibri"/>
                <a:cs typeface="Arial"/>
              </a:rPr>
              <a:t>.” </a:t>
            </a:r>
            <a:r>
              <a:rPr lang="pt-BR" sz="2700" b="1" dirty="0">
                <a:solidFill>
                  <a:srgbClr val="D125B8"/>
                </a:solidFill>
                <a:latin typeface="Calibri"/>
                <a:cs typeface="Arial"/>
              </a:rPr>
              <a:t>(Catálogo </a:t>
            </a:r>
            <a:r>
              <a:rPr lang="pt-BR" sz="2700" b="1" dirty="0" smtClean="0">
                <a:solidFill>
                  <a:srgbClr val="D125B8"/>
                </a:solidFill>
                <a:latin typeface="Calibri"/>
                <a:cs typeface="Arial"/>
              </a:rPr>
              <a:t>BRASFOND)</a:t>
            </a:r>
            <a:endParaRPr lang="pt-BR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- </a:t>
            </a:r>
            <a:r>
              <a:rPr lang="pt-BR" sz="2400" b="1" dirty="0" err="1" smtClean="0">
                <a:solidFill>
                  <a:srgbClr val="FF0000"/>
                </a:solidFill>
              </a:rPr>
              <a:t>Hidrofesa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3661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9907" y="1323052"/>
            <a:ext cx="597831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 smtClean="0">
                <a:solidFill>
                  <a:srgbClr val="3333FF"/>
                </a:solidFill>
              </a:rPr>
              <a:t>O </a:t>
            </a:r>
            <a:r>
              <a:rPr lang="pt-BR" b="1" i="1" dirty="0">
                <a:solidFill>
                  <a:srgbClr val="3333FF"/>
                </a:solidFill>
              </a:rPr>
              <a:t>torque aplicado no </a:t>
            </a:r>
            <a:r>
              <a:rPr lang="pt-BR" b="1" i="1" dirty="0" err="1">
                <a:solidFill>
                  <a:srgbClr val="3333FF"/>
                </a:solidFill>
              </a:rPr>
              <a:t>cutter</a:t>
            </a:r>
            <a:r>
              <a:rPr lang="pt-BR" b="1" i="1" dirty="0">
                <a:solidFill>
                  <a:srgbClr val="3333FF"/>
                </a:solidFill>
              </a:rPr>
              <a:t>, em combinação com o peso da estrutura, é suficiente </a:t>
            </a:r>
            <a:r>
              <a:rPr lang="pt-BR" b="1" i="1" dirty="0" smtClean="0">
                <a:solidFill>
                  <a:srgbClr val="3333FF"/>
                </a:solidFill>
              </a:rPr>
              <a:t>para cortar </a:t>
            </a:r>
            <a:r>
              <a:rPr lang="pt-BR" b="1" i="1" dirty="0">
                <a:solidFill>
                  <a:srgbClr val="3333FF"/>
                </a:solidFill>
              </a:rPr>
              <a:t>qualquer tipo de solo, matacões, rochas alteradas ou sã e o concreto dos </a:t>
            </a:r>
            <a:r>
              <a:rPr lang="pt-BR" b="1" i="1" dirty="0" smtClean="0">
                <a:solidFill>
                  <a:srgbClr val="3333FF"/>
                </a:solidFill>
              </a:rPr>
              <a:t>painéis adjacentes. As </a:t>
            </a:r>
            <a:r>
              <a:rPr lang="pt-BR" b="1" i="1" dirty="0">
                <a:solidFill>
                  <a:srgbClr val="3333FF"/>
                </a:solidFill>
              </a:rPr>
              <a:t>espessuras das </a:t>
            </a:r>
            <a:r>
              <a:rPr lang="pt-BR" b="1" i="1" u="sng" dirty="0" err="1">
                <a:solidFill>
                  <a:srgbClr val="3333FF"/>
                </a:solidFill>
              </a:rPr>
              <a:t>hidrofresas</a:t>
            </a:r>
            <a:r>
              <a:rPr lang="pt-BR" b="1" i="1" dirty="0">
                <a:solidFill>
                  <a:srgbClr val="3333FF"/>
                </a:solidFill>
              </a:rPr>
              <a:t> são: </a:t>
            </a:r>
            <a:r>
              <a:rPr lang="pt-BR" b="1" i="1" dirty="0" smtClean="0">
                <a:solidFill>
                  <a:srgbClr val="3333FF"/>
                </a:solidFill>
              </a:rPr>
              <a:t>0,64 m</a:t>
            </a:r>
            <a:r>
              <a:rPr lang="pt-BR" b="1" i="1" dirty="0">
                <a:solidFill>
                  <a:srgbClr val="3333FF"/>
                </a:solidFill>
              </a:rPr>
              <a:t>, </a:t>
            </a:r>
            <a:r>
              <a:rPr lang="pt-BR" b="1" i="1" dirty="0" smtClean="0">
                <a:solidFill>
                  <a:srgbClr val="3333FF"/>
                </a:solidFill>
              </a:rPr>
              <a:t>0,80 m</a:t>
            </a:r>
            <a:r>
              <a:rPr lang="pt-BR" b="1" i="1" dirty="0">
                <a:solidFill>
                  <a:srgbClr val="3333FF"/>
                </a:solidFill>
              </a:rPr>
              <a:t>, </a:t>
            </a:r>
            <a:r>
              <a:rPr lang="pt-BR" b="1" i="1" dirty="0" smtClean="0">
                <a:solidFill>
                  <a:srgbClr val="3333FF"/>
                </a:solidFill>
              </a:rPr>
              <a:t>1,20 m </a:t>
            </a:r>
            <a:r>
              <a:rPr lang="pt-BR" b="1" i="1" dirty="0">
                <a:solidFill>
                  <a:srgbClr val="3333FF"/>
                </a:solidFill>
              </a:rPr>
              <a:t>ou </a:t>
            </a:r>
            <a:r>
              <a:rPr lang="pt-BR" b="1" i="1" dirty="0" smtClean="0">
                <a:solidFill>
                  <a:srgbClr val="3333FF"/>
                </a:solidFill>
              </a:rPr>
              <a:t>1,50 m</a:t>
            </a:r>
            <a:r>
              <a:rPr lang="pt-BR" sz="3100" b="1" dirty="0" smtClean="0">
                <a:solidFill>
                  <a:srgbClr val="3333FF"/>
                </a:solidFill>
                <a:latin typeface="Calibri"/>
                <a:cs typeface="Arial"/>
              </a:rPr>
              <a:t>.” </a:t>
            </a:r>
            <a:r>
              <a:rPr lang="pt-BR" sz="2700" b="1" dirty="0" smtClean="0">
                <a:solidFill>
                  <a:srgbClr val="D125B8"/>
                </a:solidFill>
                <a:latin typeface="Calibri"/>
                <a:cs typeface="Arial"/>
              </a:rPr>
              <a:t>(</a:t>
            </a:r>
            <a:r>
              <a:rPr lang="pt-BR" sz="2700" b="1" dirty="0">
                <a:solidFill>
                  <a:srgbClr val="D125B8"/>
                </a:solidFill>
                <a:latin typeface="Calibri"/>
                <a:cs typeface="Arial"/>
              </a:rPr>
              <a:t>Catálogo </a:t>
            </a:r>
            <a:r>
              <a:rPr lang="pt-BR" sz="2700" b="1" dirty="0" smtClean="0">
                <a:solidFill>
                  <a:srgbClr val="D125B8"/>
                </a:solidFill>
                <a:latin typeface="Calibri"/>
                <a:cs typeface="Arial"/>
              </a:rPr>
              <a:t>BRASFOND)</a:t>
            </a:r>
            <a:endParaRPr lang="pt-BR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- </a:t>
            </a:r>
            <a:r>
              <a:rPr lang="pt-BR" sz="2400" b="1" dirty="0" err="1" smtClean="0">
                <a:solidFill>
                  <a:srgbClr val="FF0000"/>
                </a:solidFill>
              </a:rPr>
              <a:t>Hidrofesa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63082"/>
            <a:ext cx="2002532" cy="590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16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9907" y="1323052"/>
            <a:ext cx="7993062" cy="524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u="sng" dirty="0" smtClean="0">
                <a:solidFill>
                  <a:srgbClr val="C00000"/>
                </a:solidFill>
              </a:rPr>
              <a:t>Circuito </a:t>
            </a:r>
            <a:r>
              <a:rPr lang="pt-BR" b="1" u="sng" dirty="0">
                <a:solidFill>
                  <a:srgbClr val="C00000"/>
                </a:solidFill>
              </a:rPr>
              <a:t>da </a:t>
            </a:r>
            <a:r>
              <a:rPr lang="pt-BR" b="1" u="sng" dirty="0" smtClean="0">
                <a:solidFill>
                  <a:srgbClr val="C00000"/>
                </a:solidFill>
              </a:rPr>
              <a:t>lama</a:t>
            </a:r>
            <a:endParaRPr lang="pt-BR" b="1" dirty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endParaRPr lang="pt-BR" sz="2000" b="1" dirty="0" smtClean="0">
              <a:solidFill>
                <a:srgbClr val="3333FF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 smtClean="0">
                <a:solidFill>
                  <a:srgbClr val="3333FF"/>
                </a:solidFill>
              </a:rPr>
              <a:t>A </a:t>
            </a:r>
            <a:r>
              <a:rPr lang="pt-BR" b="1" i="1" u="sng" dirty="0">
                <a:solidFill>
                  <a:srgbClr val="3333FF"/>
                </a:solidFill>
              </a:rPr>
              <a:t>hidrofresa</a:t>
            </a:r>
            <a:r>
              <a:rPr lang="pt-BR" b="1" i="1" dirty="0">
                <a:solidFill>
                  <a:srgbClr val="3333FF"/>
                </a:solidFill>
              </a:rPr>
              <a:t> opera com sistema de </a:t>
            </a:r>
            <a:r>
              <a:rPr lang="pt-BR" b="1" i="1" u="sng" dirty="0">
                <a:solidFill>
                  <a:srgbClr val="3333FF"/>
                </a:solidFill>
              </a:rPr>
              <a:t>circulação reversa</a:t>
            </a:r>
            <a:r>
              <a:rPr lang="pt-BR" b="1" i="1" dirty="0">
                <a:solidFill>
                  <a:srgbClr val="3333FF"/>
                </a:solidFill>
              </a:rPr>
              <a:t>, composto de uma central de </a:t>
            </a:r>
            <a:r>
              <a:rPr lang="pt-BR" b="1" i="1" dirty="0" smtClean="0">
                <a:solidFill>
                  <a:srgbClr val="3333FF"/>
                </a:solidFill>
              </a:rPr>
              <a:t>reciclagem da </a:t>
            </a:r>
            <a:r>
              <a:rPr lang="pt-BR" b="1" i="1" u="sng" dirty="0">
                <a:solidFill>
                  <a:srgbClr val="3333FF"/>
                </a:solidFill>
              </a:rPr>
              <a:t>lama bentonítica</a:t>
            </a:r>
            <a:r>
              <a:rPr lang="pt-BR" b="1" i="1" dirty="0">
                <a:solidFill>
                  <a:srgbClr val="3333FF"/>
                </a:solidFill>
              </a:rPr>
              <a:t> e bombas que enviam a </a:t>
            </a:r>
            <a:r>
              <a:rPr lang="pt-BR" b="1" i="1" u="sng" dirty="0">
                <a:solidFill>
                  <a:srgbClr val="3333FF"/>
                </a:solidFill>
              </a:rPr>
              <a:t>lama</a:t>
            </a:r>
            <a:r>
              <a:rPr lang="pt-BR" b="1" i="1" dirty="0">
                <a:solidFill>
                  <a:srgbClr val="3333FF"/>
                </a:solidFill>
              </a:rPr>
              <a:t> tratada de volta para a escavação</a:t>
            </a:r>
            <a:r>
              <a:rPr lang="pt-BR" b="1" i="1" dirty="0" smtClean="0">
                <a:solidFill>
                  <a:srgbClr val="3333FF"/>
                </a:solidFill>
              </a:rPr>
              <a:t>. A </a:t>
            </a:r>
            <a:r>
              <a:rPr lang="pt-BR" b="1" i="1" dirty="0">
                <a:solidFill>
                  <a:srgbClr val="3333FF"/>
                </a:solidFill>
              </a:rPr>
              <a:t>bomba instalada na </a:t>
            </a:r>
            <a:r>
              <a:rPr lang="pt-BR" b="1" i="1" u="sng" dirty="0">
                <a:solidFill>
                  <a:srgbClr val="3333FF"/>
                </a:solidFill>
              </a:rPr>
              <a:t>hidrofresa</a:t>
            </a:r>
            <a:r>
              <a:rPr lang="pt-BR" b="1" i="1" dirty="0">
                <a:solidFill>
                  <a:srgbClr val="3333FF"/>
                </a:solidFill>
              </a:rPr>
              <a:t> envia a </a:t>
            </a:r>
            <a:r>
              <a:rPr lang="pt-BR" b="1" i="1" u="sng" dirty="0">
                <a:solidFill>
                  <a:srgbClr val="3333FF"/>
                </a:solidFill>
              </a:rPr>
              <a:t>lama</a:t>
            </a:r>
            <a:r>
              <a:rPr lang="pt-BR" b="1" i="1" dirty="0">
                <a:solidFill>
                  <a:srgbClr val="3333FF"/>
                </a:solidFill>
              </a:rPr>
              <a:t> juntamente com o material escavado para </a:t>
            </a:r>
            <a:r>
              <a:rPr lang="pt-BR" b="1" i="1" dirty="0" smtClean="0">
                <a:solidFill>
                  <a:srgbClr val="3333FF"/>
                </a:solidFill>
              </a:rPr>
              <a:t>a central </a:t>
            </a:r>
            <a:r>
              <a:rPr lang="pt-BR" b="1" i="1" dirty="0">
                <a:solidFill>
                  <a:srgbClr val="3333FF"/>
                </a:solidFill>
              </a:rPr>
              <a:t>de reciclagem, formando um circuito fechado e </a:t>
            </a:r>
            <a:r>
              <a:rPr lang="pt-BR" b="1" i="1" dirty="0" smtClean="0">
                <a:solidFill>
                  <a:srgbClr val="3333FF"/>
                </a:solidFill>
              </a:rPr>
              <a:t>contínuo</a:t>
            </a:r>
            <a:r>
              <a:rPr lang="pt-BR" sz="3100" b="1" dirty="0" smtClean="0">
                <a:solidFill>
                  <a:srgbClr val="3333FF"/>
                </a:solidFill>
                <a:latin typeface="Calibri"/>
                <a:cs typeface="Arial"/>
              </a:rPr>
              <a:t>.” </a:t>
            </a:r>
            <a:r>
              <a:rPr lang="pt-BR" sz="2700" b="1" dirty="0">
                <a:solidFill>
                  <a:srgbClr val="D125B8"/>
                </a:solidFill>
                <a:latin typeface="Calibri"/>
                <a:cs typeface="Arial"/>
              </a:rPr>
              <a:t>(Catálogo </a:t>
            </a:r>
            <a:r>
              <a:rPr lang="pt-BR" sz="2700" b="1" dirty="0" smtClean="0">
                <a:solidFill>
                  <a:srgbClr val="D125B8"/>
                </a:solidFill>
                <a:latin typeface="Calibri"/>
                <a:cs typeface="Arial"/>
              </a:rPr>
              <a:t>BRASFOND)</a:t>
            </a:r>
            <a:endParaRPr lang="pt-BR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- </a:t>
            </a:r>
            <a:r>
              <a:rPr lang="pt-BR" sz="2400" b="1" dirty="0" err="1" smtClean="0">
                <a:solidFill>
                  <a:srgbClr val="FF0000"/>
                </a:solidFill>
              </a:rPr>
              <a:t>Hidrofesa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275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3311120" y="6361838"/>
            <a:ext cx="25939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 smtClean="0">
                <a:solidFill>
                  <a:srgbClr val="D125B8"/>
                </a:solidFill>
                <a:latin typeface="Calibri"/>
                <a:cs typeface="Arial"/>
              </a:rPr>
              <a:t>(</a:t>
            </a:r>
            <a:r>
              <a:rPr lang="pt-BR" sz="1800" b="1" dirty="0">
                <a:solidFill>
                  <a:srgbClr val="D125B8"/>
                </a:solidFill>
                <a:latin typeface="Calibri"/>
                <a:cs typeface="Arial"/>
              </a:rPr>
              <a:t>Catálogo </a:t>
            </a:r>
            <a:r>
              <a:rPr lang="pt-BR" sz="1800" b="1" dirty="0" smtClean="0">
                <a:solidFill>
                  <a:srgbClr val="D125B8"/>
                </a:solidFill>
                <a:latin typeface="Calibri"/>
                <a:cs typeface="Arial"/>
              </a:rPr>
              <a:t>BRASFOND)</a:t>
            </a:r>
            <a:endParaRPr lang="pt-BR" sz="2000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- </a:t>
            </a:r>
            <a:r>
              <a:rPr lang="pt-BR" sz="2400" b="1" dirty="0" err="1" smtClean="0">
                <a:solidFill>
                  <a:srgbClr val="FF0000"/>
                </a:solidFill>
              </a:rPr>
              <a:t>Hidrofesa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71" y="1261368"/>
            <a:ext cx="6822039" cy="510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26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60329"/>
            <a:ext cx="6557720" cy="434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3311120" y="6405753"/>
            <a:ext cx="25939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 smtClean="0">
                <a:solidFill>
                  <a:srgbClr val="D125B8"/>
                </a:solidFill>
                <a:latin typeface="Calibri"/>
                <a:cs typeface="Arial"/>
              </a:rPr>
              <a:t>(</a:t>
            </a:r>
            <a:r>
              <a:rPr lang="pt-BR" sz="1800" b="1" dirty="0">
                <a:solidFill>
                  <a:srgbClr val="D125B8"/>
                </a:solidFill>
                <a:latin typeface="Calibri"/>
                <a:cs typeface="Arial"/>
              </a:rPr>
              <a:t>Catálogo </a:t>
            </a:r>
            <a:r>
              <a:rPr lang="pt-BR" sz="1800" b="1" dirty="0" smtClean="0">
                <a:solidFill>
                  <a:srgbClr val="D125B8"/>
                </a:solidFill>
                <a:latin typeface="Calibri"/>
                <a:cs typeface="Arial"/>
              </a:rPr>
              <a:t>BRASFOND)</a:t>
            </a:r>
            <a:endParaRPr lang="pt-BR" sz="2000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- </a:t>
            </a:r>
            <a:r>
              <a:rPr lang="pt-BR" sz="2400" b="1" dirty="0" err="1" smtClean="0">
                <a:solidFill>
                  <a:srgbClr val="FF0000"/>
                </a:solidFill>
              </a:rPr>
              <a:t>Hidrofesa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" name="Retângulo 2"/>
          <p:cNvSpPr/>
          <p:nvPr/>
        </p:nvSpPr>
        <p:spPr>
          <a:xfrm>
            <a:off x="611560" y="1212196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000" b="1" dirty="0" smtClean="0">
                <a:solidFill>
                  <a:srgbClr val="3333FF"/>
                </a:solidFill>
              </a:rPr>
              <a:t>“</a:t>
            </a:r>
            <a:r>
              <a:rPr lang="pt-BR" sz="3000" b="1" i="1" dirty="0" smtClean="0">
                <a:solidFill>
                  <a:srgbClr val="3333FF"/>
                </a:solidFill>
              </a:rPr>
              <a:t>A </a:t>
            </a:r>
            <a:r>
              <a:rPr lang="pt-BR" sz="3000" b="1" i="1" dirty="0">
                <a:solidFill>
                  <a:srgbClr val="3333FF"/>
                </a:solidFill>
              </a:rPr>
              <a:t>recicladora de lama </a:t>
            </a:r>
            <a:r>
              <a:rPr lang="pt-BR" sz="3000" b="1" i="1" dirty="0" smtClean="0">
                <a:solidFill>
                  <a:srgbClr val="3333FF"/>
                </a:solidFill>
              </a:rPr>
              <a:t>bentonítica é </a:t>
            </a:r>
            <a:r>
              <a:rPr lang="pt-BR" sz="3000" b="1" i="1" dirty="0">
                <a:solidFill>
                  <a:srgbClr val="3333FF"/>
                </a:solidFill>
              </a:rPr>
              <a:t>capaz de </a:t>
            </a:r>
            <a:r>
              <a:rPr lang="pt-BR" sz="3000" b="1" i="1" dirty="0" smtClean="0">
                <a:solidFill>
                  <a:srgbClr val="3333FF"/>
                </a:solidFill>
              </a:rPr>
              <a:t> tratar 500 m</a:t>
            </a:r>
            <a:r>
              <a:rPr lang="pt-BR" sz="3000" b="1" i="1" baseline="30000" dirty="0" smtClean="0">
                <a:solidFill>
                  <a:srgbClr val="3333FF"/>
                </a:solidFill>
              </a:rPr>
              <a:t>3</a:t>
            </a:r>
            <a:r>
              <a:rPr lang="pt-BR" sz="3000" b="1" i="1" dirty="0" smtClean="0">
                <a:solidFill>
                  <a:srgbClr val="3333FF"/>
                </a:solidFill>
              </a:rPr>
              <a:t> </a:t>
            </a:r>
            <a:r>
              <a:rPr lang="pt-BR" sz="3000" b="1" i="1" dirty="0">
                <a:solidFill>
                  <a:srgbClr val="3333FF"/>
                </a:solidFill>
              </a:rPr>
              <a:t>de lama/hora</a:t>
            </a:r>
            <a:r>
              <a:rPr lang="pt-BR" sz="3000" b="1" dirty="0" smtClean="0">
                <a:solidFill>
                  <a:srgbClr val="3333FF"/>
                </a:solidFill>
              </a:rPr>
              <a:t>.”</a:t>
            </a:r>
            <a:endParaRPr lang="pt-BR" sz="30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4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9907" y="1277754"/>
            <a:ext cx="7993062" cy="50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u="sng" dirty="0" smtClean="0">
                <a:solidFill>
                  <a:srgbClr val="C00000"/>
                </a:solidFill>
              </a:rPr>
              <a:t>Metodologia </a:t>
            </a:r>
            <a:r>
              <a:rPr lang="pt-BR" b="1" u="sng" dirty="0" smtClean="0">
                <a:solidFill>
                  <a:srgbClr val="C00000"/>
                </a:solidFill>
              </a:rPr>
              <a:t>Executiva</a:t>
            </a:r>
            <a:endParaRPr lang="pt-BR" b="1" dirty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endParaRPr lang="pt-BR" sz="2000" b="1" dirty="0" smtClean="0">
              <a:solidFill>
                <a:srgbClr val="3333FF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>
                <a:solidFill>
                  <a:srgbClr val="3333FF"/>
                </a:solidFill>
              </a:rPr>
              <a:t>A sequência de trabalho para a execução de fundações utilizando-se a </a:t>
            </a:r>
            <a:r>
              <a:rPr lang="pt-BR" b="1" i="1" u="sng" dirty="0">
                <a:solidFill>
                  <a:srgbClr val="3333FF"/>
                </a:solidFill>
              </a:rPr>
              <a:t>hidrofresa</a:t>
            </a:r>
            <a:r>
              <a:rPr lang="pt-BR" b="1" i="1" dirty="0">
                <a:solidFill>
                  <a:srgbClr val="3333FF"/>
                </a:solidFill>
              </a:rPr>
              <a:t> </a:t>
            </a:r>
            <a:r>
              <a:rPr lang="pt-BR" b="1" i="1" dirty="0" err="1" smtClean="0">
                <a:solidFill>
                  <a:srgbClr val="3333FF"/>
                </a:solidFill>
              </a:rPr>
              <a:t>compre-ende</a:t>
            </a:r>
            <a:r>
              <a:rPr lang="pt-BR" b="1" i="1" dirty="0" smtClean="0">
                <a:solidFill>
                  <a:srgbClr val="3333FF"/>
                </a:solidFill>
              </a:rPr>
              <a:t> as </a:t>
            </a:r>
            <a:r>
              <a:rPr lang="pt-BR" b="1" i="1" dirty="0">
                <a:solidFill>
                  <a:srgbClr val="3333FF"/>
                </a:solidFill>
              </a:rPr>
              <a:t>seguintes etapas principais</a:t>
            </a:r>
            <a:r>
              <a:rPr lang="pt-BR" b="1" i="1" dirty="0" smtClean="0">
                <a:solidFill>
                  <a:srgbClr val="3333FF"/>
                </a:solidFill>
              </a:rPr>
              <a:t>: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endParaRPr lang="pt-BR" sz="1800" b="1" i="1" dirty="0">
              <a:solidFill>
                <a:srgbClr val="3333FF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i="1" dirty="0">
                <a:solidFill>
                  <a:srgbClr val="3333FF"/>
                </a:solidFill>
              </a:rPr>
              <a:t>1) Execução de mureta-guia;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i="1" dirty="0">
                <a:solidFill>
                  <a:srgbClr val="3333FF"/>
                </a:solidFill>
              </a:rPr>
              <a:t>2) </a:t>
            </a:r>
            <a:r>
              <a:rPr lang="pt-BR" b="1" i="1" dirty="0" err="1">
                <a:solidFill>
                  <a:srgbClr val="3333FF"/>
                </a:solidFill>
              </a:rPr>
              <a:t>Pré-escavação</a:t>
            </a:r>
            <a:r>
              <a:rPr lang="pt-BR" b="1" i="1" dirty="0">
                <a:solidFill>
                  <a:srgbClr val="3333FF"/>
                </a:solidFill>
              </a:rPr>
              <a:t>;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i="1" dirty="0">
                <a:solidFill>
                  <a:srgbClr val="3333FF"/>
                </a:solidFill>
              </a:rPr>
              <a:t>3</a:t>
            </a:r>
            <a:r>
              <a:rPr lang="pt-BR" b="1" i="1" dirty="0" smtClean="0">
                <a:solidFill>
                  <a:srgbClr val="3333FF"/>
                </a:solidFill>
              </a:rPr>
              <a:t>) </a:t>
            </a:r>
            <a:r>
              <a:rPr lang="pt-BR" b="1" i="1" dirty="0">
                <a:solidFill>
                  <a:srgbClr val="3333FF"/>
                </a:solidFill>
              </a:rPr>
              <a:t>Escavação de painéis primários;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i="1" dirty="0">
                <a:solidFill>
                  <a:srgbClr val="3333FF"/>
                </a:solidFill>
              </a:rPr>
              <a:t>4) Instalação de armadura</a:t>
            </a:r>
            <a:r>
              <a:rPr lang="pt-BR" b="1" i="1" dirty="0" smtClean="0">
                <a:solidFill>
                  <a:srgbClr val="3333FF"/>
                </a:solidFill>
              </a:rPr>
              <a:t>;</a:t>
            </a:r>
            <a:r>
              <a:rPr lang="pt-BR" b="1" dirty="0" smtClean="0">
                <a:solidFill>
                  <a:srgbClr val="3333FF"/>
                </a:solidFill>
              </a:rPr>
              <a:t>”</a:t>
            </a:r>
            <a:endParaRPr lang="pt-BR" b="1" dirty="0">
              <a:solidFill>
                <a:srgbClr val="3333FF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 dirty="0" smtClean="0">
                <a:solidFill>
                  <a:srgbClr val="D125B8"/>
                </a:solidFill>
                <a:latin typeface="Calibri"/>
                <a:cs typeface="Arial"/>
              </a:rPr>
              <a:t>(</a:t>
            </a:r>
            <a:r>
              <a:rPr lang="pt-BR" sz="2700" b="1" dirty="0">
                <a:solidFill>
                  <a:srgbClr val="D125B8"/>
                </a:solidFill>
                <a:latin typeface="Calibri"/>
                <a:cs typeface="Arial"/>
              </a:rPr>
              <a:t>Catálogo </a:t>
            </a:r>
            <a:r>
              <a:rPr lang="pt-BR" sz="2700" b="1" dirty="0" smtClean="0">
                <a:solidFill>
                  <a:srgbClr val="D125B8"/>
                </a:solidFill>
                <a:latin typeface="Calibri"/>
                <a:cs typeface="Arial"/>
              </a:rPr>
              <a:t>BRASFOND)</a:t>
            </a:r>
            <a:endParaRPr lang="pt-BR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- </a:t>
            </a:r>
            <a:r>
              <a:rPr lang="pt-BR" sz="2400" b="1" dirty="0" err="1" smtClean="0">
                <a:solidFill>
                  <a:srgbClr val="FF0000"/>
                </a:solidFill>
              </a:rPr>
              <a:t>Hidrofesa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7240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3305310" y="5886469"/>
            <a:ext cx="25939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 smtClean="0">
                <a:solidFill>
                  <a:srgbClr val="D125B8"/>
                </a:solidFill>
                <a:latin typeface="Calibri"/>
                <a:cs typeface="Arial"/>
              </a:rPr>
              <a:t>(</a:t>
            </a:r>
            <a:r>
              <a:rPr lang="pt-BR" sz="1800" b="1" dirty="0">
                <a:solidFill>
                  <a:srgbClr val="D125B8"/>
                </a:solidFill>
                <a:latin typeface="Calibri"/>
                <a:cs typeface="Arial"/>
              </a:rPr>
              <a:t>Catálogo </a:t>
            </a:r>
            <a:r>
              <a:rPr lang="pt-BR" sz="1800" b="1" dirty="0" smtClean="0">
                <a:solidFill>
                  <a:srgbClr val="D125B8"/>
                </a:solidFill>
                <a:latin typeface="Calibri"/>
                <a:cs typeface="Arial"/>
              </a:rPr>
              <a:t>BRASFOND)</a:t>
            </a:r>
            <a:endParaRPr lang="pt-BR" sz="2000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- </a:t>
            </a:r>
            <a:r>
              <a:rPr lang="pt-BR" sz="2400" b="1" dirty="0" err="1" smtClean="0">
                <a:solidFill>
                  <a:srgbClr val="FF0000"/>
                </a:solidFill>
              </a:rPr>
              <a:t>Hidrofesa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73686"/>
            <a:ext cx="8385944" cy="44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60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9907" y="1232460"/>
            <a:ext cx="7993062" cy="566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u="sng" dirty="0" smtClean="0">
                <a:solidFill>
                  <a:srgbClr val="C00000"/>
                </a:solidFill>
              </a:rPr>
              <a:t>Metodologia </a:t>
            </a:r>
            <a:r>
              <a:rPr lang="pt-BR" b="1" u="sng" dirty="0" smtClean="0">
                <a:solidFill>
                  <a:srgbClr val="C00000"/>
                </a:solidFill>
              </a:rPr>
              <a:t>Executiva</a:t>
            </a:r>
            <a:endParaRPr lang="pt-BR" b="1" dirty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endParaRPr lang="pt-BR" sz="2000" b="1" dirty="0" smtClean="0">
              <a:solidFill>
                <a:srgbClr val="3333FF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>
                <a:solidFill>
                  <a:srgbClr val="3333FF"/>
                </a:solidFill>
              </a:rPr>
              <a:t>5) Concretagem dos painéis primários;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i="1" dirty="0" smtClean="0">
                <a:solidFill>
                  <a:srgbClr val="3333FF"/>
                </a:solidFill>
              </a:rPr>
              <a:t>6</a:t>
            </a:r>
            <a:r>
              <a:rPr lang="pt-BR" b="1" i="1" dirty="0">
                <a:solidFill>
                  <a:srgbClr val="3333FF"/>
                </a:solidFill>
              </a:rPr>
              <a:t>) Escavação dos painéis secundários e formação das juntas;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i="1" dirty="0">
                <a:solidFill>
                  <a:srgbClr val="3333FF"/>
                </a:solidFill>
              </a:rPr>
              <a:t>7) Instalação de armadura dos painéis secundários;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i="1" dirty="0">
                <a:solidFill>
                  <a:srgbClr val="3333FF"/>
                </a:solidFill>
              </a:rPr>
              <a:t>8) Concretagem dos painéis </a:t>
            </a:r>
            <a:r>
              <a:rPr lang="pt-BR" b="1" i="1" dirty="0" smtClean="0">
                <a:solidFill>
                  <a:srgbClr val="3333FF"/>
                </a:solidFill>
              </a:rPr>
              <a:t>secundários</a:t>
            </a:r>
            <a:r>
              <a:rPr lang="pt-BR" b="1" dirty="0" smtClean="0">
                <a:solidFill>
                  <a:srgbClr val="3333FF"/>
                </a:solidFill>
                <a:latin typeface="Calibri"/>
                <a:cs typeface="Arial"/>
              </a:rPr>
              <a:t>.” </a:t>
            </a:r>
            <a:r>
              <a:rPr lang="pt-BR" sz="2700" b="1" dirty="0">
                <a:solidFill>
                  <a:srgbClr val="D125B8"/>
                </a:solidFill>
                <a:latin typeface="Calibri"/>
                <a:cs typeface="Arial"/>
              </a:rPr>
              <a:t>(Catálogo </a:t>
            </a:r>
            <a:r>
              <a:rPr lang="pt-BR" sz="2700" b="1" dirty="0" smtClean="0">
                <a:solidFill>
                  <a:srgbClr val="D125B8"/>
                </a:solidFill>
                <a:latin typeface="Calibri"/>
                <a:cs typeface="Arial"/>
              </a:rPr>
              <a:t>BRASFOND)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endParaRPr lang="pt-BR" sz="1800" b="1" dirty="0">
              <a:solidFill>
                <a:srgbClr val="D125B8"/>
              </a:solidFill>
              <a:latin typeface="Calibri"/>
              <a:cs typeface="Arial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u="sng" dirty="0" smtClean="0">
                <a:solidFill>
                  <a:srgbClr val="00B0F0"/>
                </a:solidFill>
                <a:latin typeface="Calibri"/>
                <a:cs typeface="Arial"/>
              </a:rPr>
              <a:t>Ler informações adicionais diretamente no catálogo da </a:t>
            </a:r>
            <a:r>
              <a:rPr lang="pt-BR" sz="3000" b="1" u="sng" dirty="0" err="1" smtClean="0">
                <a:solidFill>
                  <a:srgbClr val="00B0F0"/>
                </a:solidFill>
                <a:latin typeface="Calibri"/>
                <a:cs typeface="Arial"/>
              </a:rPr>
              <a:t>Brasfond</a:t>
            </a:r>
            <a:r>
              <a:rPr lang="pt-BR" sz="3000" b="1" u="sng" dirty="0" smtClean="0">
                <a:solidFill>
                  <a:srgbClr val="00B0F0"/>
                </a:solidFill>
                <a:latin typeface="Calibri"/>
                <a:cs typeface="Arial"/>
              </a:rPr>
              <a:t>, pág. 46 a 55.</a:t>
            </a:r>
            <a:endParaRPr lang="pt-BR" sz="3000" u="sng" dirty="0">
              <a:solidFill>
                <a:srgbClr val="00B0F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- </a:t>
            </a:r>
            <a:r>
              <a:rPr lang="pt-BR" sz="2400" b="1" dirty="0" err="1" smtClean="0">
                <a:solidFill>
                  <a:srgbClr val="FF0000"/>
                </a:solidFill>
              </a:rPr>
              <a:t>Hidrofesa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4002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1790948" y="6381328"/>
            <a:ext cx="56342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3333FF"/>
                </a:solidFill>
              </a:rPr>
              <a:t>(Catálogo </a:t>
            </a:r>
            <a:r>
              <a:rPr lang="pt-BR" b="1" dirty="0" err="1" smtClean="0">
                <a:solidFill>
                  <a:srgbClr val="3333FF"/>
                </a:solidFill>
              </a:rPr>
              <a:t>Brasfond</a:t>
            </a:r>
            <a:r>
              <a:rPr lang="pt-BR" b="1" dirty="0" smtClean="0">
                <a:solidFill>
                  <a:srgbClr val="3333FF"/>
                </a:solidFill>
              </a:rPr>
              <a:t>)</a:t>
            </a:r>
            <a:endParaRPr lang="pt-BR" b="1" dirty="0">
              <a:solidFill>
                <a:srgbClr val="3333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03" y="1556792"/>
            <a:ext cx="7956376" cy="481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95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3305310" y="5661248"/>
            <a:ext cx="25939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 smtClean="0">
                <a:solidFill>
                  <a:srgbClr val="D125B8"/>
                </a:solidFill>
                <a:latin typeface="Calibri"/>
                <a:cs typeface="Arial"/>
              </a:rPr>
              <a:t>(</a:t>
            </a:r>
            <a:r>
              <a:rPr lang="pt-BR" sz="1800" b="1" dirty="0">
                <a:solidFill>
                  <a:srgbClr val="D125B8"/>
                </a:solidFill>
                <a:latin typeface="Calibri"/>
                <a:cs typeface="Arial"/>
              </a:rPr>
              <a:t>Catálogo </a:t>
            </a:r>
            <a:r>
              <a:rPr lang="pt-BR" sz="1800" b="1" dirty="0" smtClean="0">
                <a:solidFill>
                  <a:srgbClr val="D125B8"/>
                </a:solidFill>
                <a:latin typeface="Calibri"/>
                <a:cs typeface="Arial"/>
              </a:rPr>
              <a:t>BRASFOND)</a:t>
            </a:r>
            <a:endParaRPr lang="pt-BR" sz="2000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- </a:t>
            </a:r>
            <a:r>
              <a:rPr lang="pt-BR" sz="2400" b="1" dirty="0" err="1" smtClean="0">
                <a:solidFill>
                  <a:srgbClr val="FF0000"/>
                </a:solidFill>
              </a:rPr>
              <a:t>Hidrofesa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472239" cy="442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51520" y="6093296"/>
            <a:ext cx="86409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u="sng" dirty="0" smtClean="0">
                <a:solidFill>
                  <a:srgbClr val="1F771F"/>
                </a:solidFill>
              </a:rPr>
              <a:t>Vídeo</a:t>
            </a:r>
            <a:r>
              <a:rPr lang="pt-BR" sz="2200" b="1" dirty="0" smtClean="0">
                <a:solidFill>
                  <a:srgbClr val="1F771F"/>
                </a:solidFill>
              </a:rPr>
              <a:t>: </a:t>
            </a:r>
            <a:r>
              <a:rPr lang="pt-BR" sz="2200" dirty="0">
                <a:hlinkClick r:id="rId3"/>
              </a:rPr>
              <a:t>https://www.youtube.com/watch?time_continue=1&amp;v=kz-yu9tLf7I</a:t>
            </a:r>
            <a:endParaRPr lang="pt-BR" sz="22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27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89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FF0000"/>
                </a:solidFill>
              </a:rPr>
              <a:t>Estaca Hélice Contínua: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3100" b="1" dirty="0" smtClean="0">
                <a:solidFill>
                  <a:srgbClr val="0005CC"/>
                </a:solidFill>
              </a:rPr>
              <a:t>É </a:t>
            </a:r>
            <a:r>
              <a:rPr lang="pt-BR" sz="3100" b="1" dirty="0">
                <a:solidFill>
                  <a:srgbClr val="0005CC"/>
                </a:solidFill>
              </a:rPr>
              <a:t>uma </a:t>
            </a:r>
            <a:r>
              <a:rPr lang="pt-BR" sz="3100" b="1" u="sng" dirty="0">
                <a:solidFill>
                  <a:srgbClr val="0005CC"/>
                </a:solidFill>
              </a:rPr>
              <a:t>estaca de concreto</a:t>
            </a:r>
            <a:r>
              <a:rPr lang="pt-BR" sz="3100" b="1" dirty="0">
                <a:solidFill>
                  <a:srgbClr val="0005CC"/>
                </a:solidFill>
              </a:rPr>
              <a:t> moldada “</a:t>
            </a:r>
            <a:r>
              <a:rPr lang="pt-BR" sz="3100" b="1" i="1" dirty="0">
                <a:solidFill>
                  <a:srgbClr val="0005CC"/>
                </a:solidFill>
              </a:rPr>
              <a:t>in loco</a:t>
            </a:r>
            <a:r>
              <a:rPr lang="pt-BR" sz="3100" b="1" dirty="0">
                <a:solidFill>
                  <a:srgbClr val="0005CC"/>
                </a:solidFill>
              </a:rPr>
              <a:t>”, executada </a:t>
            </a:r>
            <a:r>
              <a:rPr lang="pt-BR" sz="3100" b="1" dirty="0" smtClean="0">
                <a:solidFill>
                  <a:srgbClr val="0005CC"/>
                </a:solidFill>
              </a:rPr>
              <a:t>com </a:t>
            </a:r>
            <a:r>
              <a:rPr lang="pt-BR" sz="3100" b="1" dirty="0">
                <a:solidFill>
                  <a:srgbClr val="0005CC"/>
                </a:solidFill>
              </a:rPr>
              <a:t>a </a:t>
            </a:r>
            <a:r>
              <a:rPr lang="pt-BR" sz="3100" b="1" dirty="0" smtClean="0">
                <a:solidFill>
                  <a:srgbClr val="0005CC"/>
                </a:solidFill>
              </a:rPr>
              <a:t>introdução </a:t>
            </a:r>
            <a:r>
              <a:rPr lang="pt-BR" sz="3100" b="1" dirty="0">
                <a:solidFill>
                  <a:srgbClr val="0005CC"/>
                </a:solidFill>
              </a:rPr>
              <a:t>no </a:t>
            </a:r>
            <a:r>
              <a:rPr lang="pt-BR" sz="3100" b="1" dirty="0" smtClean="0">
                <a:solidFill>
                  <a:srgbClr val="0005CC"/>
                </a:solidFill>
              </a:rPr>
              <a:t>terreno e </a:t>
            </a:r>
            <a:r>
              <a:rPr lang="pt-BR" sz="3100" b="1" dirty="0">
                <a:solidFill>
                  <a:srgbClr val="0005CC"/>
                </a:solidFill>
              </a:rPr>
              <a:t>por rotação </a:t>
            </a:r>
            <a:r>
              <a:rPr lang="pt-BR" sz="3100" b="1" dirty="0" smtClean="0">
                <a:solidFill>
                  <a:srgbClr val="0005CC"/>
                </a:solidFill>
              </a:rPr>
              <a:t>de </a:t>
            </a:r>
            <a:r>
              <a:rPr lang="pt-BR" sz="3100" b="1" dirty="0">
                <a:solidFill>
                  <a:srgbClr val="0005CC"/>
                </a:solidFill>
              </a:rPr>
              <a:t>uma haste </a:t>
            </a:r>
            <a:r>
              <a:rPr lang="pt-BR" sz="3100" b="1" dirty="0" smtClean="0">
                <a:solidFill>
                  <a:srgbClr val="0005CC"/>
                </a:solidFill>
              </a:rPr>
              <a:t>tubular com </a:t>
            </a:r>
            <a:r>
              <a:rPr lang="pt-BR" sz="3100" b="1" u="sng" dirty="0">
                <a:solidFill>
                  <a:srgbClr val="0005CC"/>
                </a:solidFill>
              </a:rPr>
              <a:t>hélice contínua</a:t>
            </a:r>
            <a:r>
              <a:rPr lang="pt-BR" sz="3100" b="1" dirty="0">
                <a:solidFill>
                  <a:srgbClr val="0005CC"/>
                </a:solidFill>
              </a:rPr>
              <a:t> (</a:t>
            </a:r>
            <a:r>
              <a:rPr lang="pt-BR" sz="3100" b="1" u="sng" dirty="0">
                <a:solidFill>
                  <a:srgbClr val="0005CC"/>
                </a:solidFill>
              </a:rPr>
              <a:t>trado contínuo</a:t>
            </a:r>
            <a:r>
              <a:rPr lang="pt-BR" sz="3100" b="1" dirty="0">
                <a:solidFill>
                  <a:srgbClr val="0005CC"/>
                </a:solidFill>
              </a:rPr>
              <a:t>). </a:t>
            </a:r>
            <a:r>
              <a:rPr lang="pt-BR" sz="3100" b="1" dirty="0" smtClean="0">
                <a:solidFill>
                  <a:srgbClr val="0005CC"/>
                </a:solidFill>
              </a:rPr>
              <a:t>A </a:t>
            </a:r>
            <a:r>
              <a:rPr lang="pt-BR" sz="3100" b="1" dirty="0">
                <a:solidFill>
                  <a:srgbClr val="0005CC"/>
                </a:solidFill>
              </a:rPr>
              <a:t>injeção de concreto é feita pela </a:t>
            </a:r>
            <a:r>
              <a:rPr lang="pt-BR" sz="3100" b="1" dirty="0" smtClean="0">
                <a:solidFill>
                  <a:srgbClr val="0005CC"/>
                </a:solidFill>
              </a:rPr>
              <a:t>haste tubular quando de  sua retirada, </a:t>
            </a:r>
            <a:r>
              <a:rPr lang="pt-BR" sz="3100" b="1" dirty="0">
                <a:solidFill>
                  <a:srgbClr val="0005CC"/>
                </a:solidFill>
              </a:rPr>
              <a:t>sem rotação, </a:t>
            </a:r>
            <a:r>
              <a:rPr lang="pt-BR" sz="3100" b="1" dirty="0" smtClean="0">
                <a:solidFill>
                  <a:srgbClr val="0005CC"/>
                </a:solidFill>
              </a:rPr>
              <a:t>sob pressão </a:t>
            </a:r>
            <a:r>
              <a:rPr lang="pt-BR" sz="3100" b="1" dirty="0">
                <a:solidFill>
                  <a:srgbClr val="0005CC"/>
                </a:solidFill>
              </a:rPr>
              <a:t>de injeção </a:t>
            </a:r>
            <a:r>
              <a:rPr lang="pt-BR" sz="3100" b="1" dirty="0" smtClean="0">
                <a:solidFill>
                  <a:srgbClr val="0005CC"/>
                </a:solidFill>
              </a:rPr>
              <a:t>para </a:t>
            </a:r>
            <a:r>
              <a:rPr lang="pt-BR" sz="3100" b="1" dirty="0">
                <a:solidFill>
                  <a:srgbClr val="0005CC"/>
                </a:solidFill>
              </a:rPr>
              <a:t>evitar vazios </a:t>
            </a:r>
            <a:r>
              <a:rPr lang="pt-BR" sz="3100" b="1" dirty="0" smtClean="0">
                <a:solidFill>
                  <a:srgbClr val="0005CC"/>
                </a:solidFill>
              </a:rPr>
              <a:t>na </a:t>
            </a:r>
            <a:r>
              <a:rPr lang="pt-BR" sz="3100" b="1" dirty="0">
                <a:solidFill>
                  <a:srgbClr val="0005CC"/>
                </a:solidFill>
              </a:rPr>
              <a:t>estaca. </a:t>
            </a:r>
            <a:r>
              <a:rPr lang="pt-BR" sz="3100" b="1" dirty="0" smtClean="0">
                <a:solidFill>
                  <a:srgbClr val="0005CC"/>
                </a:solidFill>
              </a:rPr>
              <a:t>O diâmetro varia </a:t>
            </a:r>
            <a:r>
              <a:rPr lang="pt-BR" sz="3100" b="1" dirty="0">
                <a:solidFill>
                  <a:srgbClr val="0005CC"/>
                </a:solidFill>
              </a:rPr>
              <a:t>de 35 a 120 </a:t>
            </a:r>
            <a:r>
              <a:rPr lang="pt-BR" sz="3100" b="1" dirty="0" smtClean="0">
                <a:solidFill>
                  <a:srgbClr val="0005CC"/>
                </a:solidFill>
              </a:rPr>
              <a:t>cm, com a profundidade podendo alcançar 32 m. </a:t>
            </a:r>
            <a:r>
              <a:rPr lang="pt-BR" sz="2700" b="1" dirty="0" smtClean="0">
                <a:solidFill>
                  <a:srgbClr val="1F771F"/>
                </a:solidFill>
              </a:rPr>
              <a:t>(Catálogo GEOFUND)</a:t>
            </a:r>
            <a:endParaRPr lang="pt-BR" sz="2700" b="1" dirty="0">
              <a:solidFill>
                <a:srgbClr val="1F771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54997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352957"/>
            <a:ext cx="799306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 smtClean="0">
                <a:solidFill>
                  <a:srgbClr val="3333FF"/>
                </a:solidFill>
              </a:rPr>
              <a:t>A </a:t>
            </a:r>
            <a:r>
              <a:rPr lang="pt-BR" b="1" i="1" u="sng" dirty="0">
                <a:solidFill>
                  <a:srgbClr val="3333FF"/>
                </a:solidFill>
              </a:rPr>
              <a:t>estaca hélice contínua</a:t>
            </a:r>
            <a:r>
              <a:rPr lang="pt-BR" b="1" i="1" dirty="0">
                <a:solidFill>
                  <a:srgbClr val="3333FF"/>
                </a:solidFill>
              </a:rPr>
              <a:t> (</a:t>
            </a:r>
            <a:r>
              <a:rPr lang="pt-BR" b="1" i="1" dirty="0" err="1">
                <a:solidFill>
                  <a:srgbClr val="3333FF"/>
                </a:solidFill>
              </a:rPr>
              <a:t>Continuous</a:t>
            </a:r>
            <a:r>
              <a:rPr lang="pt-BR" b="1" i="1" dirty="0">
                <a:solidFill>
                  <a:srgbClr val="3333FF"/>
                </a:solidFill>
              </a:rPr>
              <a:t> </a:t>
            </a:r>
            <a:r>
              <a:rPr lang="pt-BR" b="1" i="1" dirty="0" err="1">
                <a:solidFill>
                  <a:srgbClr val="3333FF"/>
                </a:solidFill>
              </a:rPr>
              <a:t>Flight</a:t>
            </a:r>
            <a:r>
              <a:rPr lang="pt-BR" b="1" i="1" dirty="0">
                <a:solidFill>
                  <a:srgbClr val="3333FF"/>
                </a:solidFill>
              </a:rPr>
              <a:t> </a:t>
            </a:r>
            <a:r>
              <a:rPr lang="pt-BR" b="1" i="1" dirty="0" err="1">
                <a:solidFill>
                  <a:srgbClr val="3333FF"/>
                </a:solidFill>
              </a:rPr>
              <a:t>Auger</a:t>
            </a:r>
            <a:r>
              <a:rPr lang="pt-BR" b="1" i="1" dirty="0">
                <a:solidFill>
                  <a:srgbClr val="3333FF"/>
                </a:solidFill>
              </a:rPr>
              <a:t> - CFA) é </a:t>
            </a:r>
            <a:r>
              <a:rPr lang="pt-BR" b="1" i="1" dirty="0" smtClean="0">
                <a:solidFill>
                  <a:srgbClr val="3333FF"/>
                </a:solidFill>
              </a:rPr>
              <a:t>uma estaca </a:t>
            </a:r>
            <a:r>
              <a:rPr lang="pt-BR" b="1" i="1" u="sng" dirty="0">
                <a:solidFill>
                  <a:srgbClr val="3333FF"/>
                </a:solidFill>
              </a:rPr>
              <a:t>de concreto moldada in loco</a:t>
            </a:r>
            <a:r>
              <a:rPr lang="pt-BR" b="1" i="1" dirty="0">
                <a:solidFill>
                  <a:srgbClr val="3333FF"/>
                </a:solidFill>
              </a:rPr>
              <a:t>, executada mediante a introdução no terreno, por rotação, de um trado helicoidal circundante a uma haste tubular e </a:t>
            </a:r>
            <a:r>
              <a:rPr lang="pt-BR" b="1" i="1" u="sng" dirty="0">
                <a:solidFill>
                  <a:srgbClr val="3333FF"/>
                </a:solidFill>
              </a:rPr>
              <a:t>injeção de concreto, pela própria </a:t>
            </a:r>
            <a:r>
              <a:rPr lang="pt-BR" b="1" i="1" u="sng" dirty="0" smtClean="0">
                <a:solidFill>
                  <a:srgbClr val="3333FF"/>
                </a:solidFill>
              </a:rPr>
              <a:t>haste tubular</a:t>
            </a:r>
            <a:r>
              <a:rPr lang="pt-BR" b="1" i="1" dirty="0">
                <a:solidFill>
                  <a:srgbClr val="3333FF"/>
                </a:solidFill>
              </a:rPr>
              <a:t>, simultaneamente com sua retirada, sem rotação. </a:t>
            </a:r>
            <a:r>
              <a:rPr lang="pt-BR" b="1" i="1" u="sng" dirty="0">
                <a:solidFill>
                  <a:srgbClr val="3333FF"/>
                </a:solidFill>
              </a:rPr>
              <a:t>Após </a:t>
            </a:r>
            <a:r>
              <a:rPr lang="pt-BR" b="1" i="1" u="sng" dirty="0" smtClean="0">
                <a:solidFill>
                  <a:srgbClr val="3333FF"/>
                </a:solidFill>
              </a:rPr>
              <a:t>a concretagem </a:t>
            </a:r>
            <a:r>
              <a:rPr lang="pt-BR" b="1" i="1" u="sng" dirty="0">
                <a:solidFill>
                  <a:srgbClr val="3333FF"/>
                </a:solidFill>
              </a:rPr>
              <a:t>é introduzida a armadura</a:t>
            </a:r>
            <a:r>
              <a:rPr lang="pt-BR" b="1" dirty="0" smtClean="0">
                <a:solidFill>
                  <a:srgbClr val="3333FF"/>
                </a:solidFill>
              </a:rPr>
              <a:t>.” </a:t>
            </a:r>
            <a:r>
              <a:rPr lang="pt-BR" sz="2700" b="1" dirty="0" smtClean="0">
                <a:solidFill>
                  <a:srgbClr val="D125B8"/>
                </a:solidFill>
              </a:rPr>
              <a:t>(Catálogo GEOFIX)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</p:txBody>
      </p:sp>
    </p:spTree>
    <p:extLst>
      <p:ext uri="{BB962C8B-B14F-4D97-AF65-F5344CB8AC3E}">
        <p14:creationId xmlns:p14="http://schemas.microsoft.com/office/powerpoint/2010/main" val="14925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3960702" y="6456390"/>
            <a:ext cx="1294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>
                <a:solidFill>
                  <a:srgbClr val="0005CC"/>
                </a:solidFill>
              </a:rPr>
              <a:t>(GEOFUND)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6" y="1133773"/>
            <a:ext cx="852487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6" y="5980140"/>
            <a:ext cx="8763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41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3162641" y="6372036"/>
            <a:ext cx="3132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D125B8"/>
                </a:solidFill>
              </a:rPr>
              <a:t>(FREITAS, GEOFIX FUNDAÇÕES)</a:t>
            </a:r>
            <a:endParaRPr lang="pt-BR" b="1" dirty="0">
              <a:solidFill>
                <a:srgbClr val="D125B8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71" y="1292883"/>
            <a:ext cx="8560350" cy="508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67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548680"/>
            <a:ext cx="7993062" cy="639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050" b="1" dirty="0" smtClean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700" b="1" u="sng" dirty="0" smtClean="0">
                <a:solidFill>
                  <a:srgbClr val="00B0F0"/>
                </a:solidFill>
              </a:rPr>
              <a:t>PRINCIPAIS VANTAGENS</a:t>
            </a:r>
            <a:r>
              <a:rPr lang="pt-BR" sz="2700" b="1" u="sng" dirty="0" smtClean="0">
                <a:solidFill>
                  <a:srgbClr val="00B0F0"/>
                </a:solidFill>
              </a:rPr>
              <a:t>:</a:t>
            </a:r>
          </a:p>
          <a:p>
            <a:pPr algn="just">
              <a:spcBef>
                <a:spcPts val="0"/>
              </a:spcBef>
              <a:buNone/>
            </a:pPr>
            <a:endParaRPr lang="pt-BR" sz="2000" b="1" u="sng" dirty="0" smtClean="0">
              <a:solidFill>
                <a:srgbClr val="00B0F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700" b="1" dirty="0" smtClean="0">
                <a:solidFill>
                  <a:srgbClr val="3333FF"/>
                </a:solidFill>
              </a:rPr>
              <a:t>▪ “</a:t>
            </a:r>
            <a:r>
              <a:rPr lang="pt-BR" sz="2700" b="1" i="1" dirty="0" smtClean="0">
                <a:solidFill>
                  <a:srgbClr val="3333FF"/>
                </a:solidFill>
              </a:rPr>
              <a:t>Alta </a:t>
            </a:r>
            <a:r>
              <a:rPr lang="pt-BR" sz="2700" b="1" i="1" dirty="0">
                <a:solidFill>
                  <a:srgbClr val="3333FF"/>
                </a:solidFill>
              </a:rPr>
              <a:t>produtividade; </a:t>
            </a:r>
            <a:endParaRPr lang="pt-BR" sz="2700" b="1" i="1" dirty="0" smtClean="0">
              <a:solidFill>
                <a:srgbClr val="3333FF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700" b="1" i="1" dirty="0" smtClean="0">
                <a:solidFill>
                  <a:srgbClr val="3333FF"/>
                </a:solidFill>
              </a:rPr>
              <a:t>▪ </a:t>
            </a:r>
            <a:r>
              <a:rPr lang="pt-BR" sz="2700" b="1" i="1" dirty="0">
                <a:solidFill>
                  <a:srgbClr val="3333FF"/>
                </a:solidFill>
              </a:rPr>
              <a:t>Ausência de vibrações; </a:t>
            </a:r>
            <a:endParaRPr lang="pt-BR" sz="2700" b="1" i="1" dirty="0" smtClean="0">
              <a:solidFill>
                <a:srgbClr val="3333FF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700" b="1" i="1" dirty="0" smtClean="0">
                <a:solidFill>
                  <a:srgbClr val="3333FF"/>
                </a:solidFill>
              </a:rPr>
              <a:t>▪ </a:t>
            </a:r>
            <a:r>
              <a:rPr lang="pt-BR" sz="2700" b="1" i="1" u="sng" dirty="0" smtClean="0">
                <a:solidFill>
                  <a:srgbClr val="3333FF"/>
                </a:solidFill>
              </a:rPr>
              <a:t>Monitoramento </a:t>
            </a:r>
            <a:r>
              <a:rPr lang="pt-BR" sz="2700" b="1" i="1" u="sng" dirty="0">
                <a:solidFill>
                  <a:srgbClr val="3333FF"/>
                </a:solidFill>
              </a:rPr>
              <a:t>eletrônico</a:t>
            </a:r>
            <a:r>
              <a:rPr lang="pt-BR" sz="2700" b="1" i="1" dirty="0">
                <a:solidFill>
                  <a:srgbClr val="3333FF"/>
                </a:solidFill>
              </a:rPr>
              <a:t>: profundidade, inclinação do trado, velocidade de avanço </a:t>
            </a:r>
            <a:r>
              <a:rPr lang="pt-BR" sz="2700" b="1" i="1" dirty="0" smtClean="0">
                <a:solidFill>
                  <a:srgbClr val="3333FF"/>
                </a:solidFill>
              </a:rPr>
              <a:t>e </a:t>
            </a:r>
            <a:r>
              <a:rPr lang="pt-BR" sz="2700" b="1" i="1" dirty="0">
                <a:solidFill>
                  <a:srgbClr val="3333FF"/>
                </a:solidFill>
              </a:rPr>
              <a:t>de rotação </a:t>
            </a:r>
            <a:r>
              <a:rPr lang="pt-BR" sz="2700" b="1" i="1" dirty="0" smtClean="0">
                <a:solidFill>
                  <a:srgbClr val="3333FF"/>
                </a:solidFill>
              </a:rPr>
              <a:t>do </a:t>
            </a:r>
            <a:r>
              <a:rPr lang="pt-BR" sz="2700" b="1" i="1" dirty="0">
                <a:solidFill>
                  <a:srgbClr val="3333FF"/>
                </a:solidFill>
              </a:rPr>
              <a:t>trado na perfuração, pressão do </a:t>
            </a:r>
            <a:r>
              <a:rPr lang="pt-BR" sz="2700" b="1" i="1" dirty="0" smtClean="0">
                <a:solidFill>
                  <a:srgbClr val="3333FF"/>
                </a:solidFill>
              </a:rPr>
              <a:t>motor, </a:t>
            </a:r>
            <a:r>
              <a:rPr lang="pt-BR" sz="2700" b="1" i="1" dirty="0">
                <a:solidFill>
                  <a:srgbClr val="3333FF"/>
                </a:solidFill>
              </a:rPr>
              <a:t>velocidade de subida do </a:t>
            </a:r>
            <a:r>
              <a:rPr lang="pt-BR" sz="2700" b="1" i="1" dirty="0" smtClean="0">
                <a:solidFill>
                  <a:srgbClr val="3333FF"/>
                </a:solidFill>
              </a:rPr>
              <a:t>trado </a:t>
            </a:r>
            <a:r>
              <a:rPr lang="pt-BR" sz="2700" b="1" i="1" dirty="0">
                <a:solidFill>
                  <a:srgbClr val="3333FF"/>
                </a:solidFill>
              </a:rPr>
              <a:t>e pressão de </a:t>
            </a:r>
            <a:r>
              <a:rPr lang="pt-BR" sz="2700" b="1" i="1" dirty="0" smtClean="0">
                <a:solidFill>
                  <a:srgbClr val="3333FF"/>
                </a:solidFill>
              </a:rPr>
              <a:t>concretagem </a:t>
            </a:r>
            <a:r>
              <a:rPr lang="pt-BR" sz="2700" b="1" i="1" dirty="0">
                <a:solidFill>
                  <a:srgbClr val="3333FF"/>
                </a:solidFill>
              </a:rPr>
              <a:t>na retirada do trado; </a:t>
            </a:r>
            <a:endParaRPr lang="pt-BR" sz="2700" b="1" i="1" dirty="0" smtClean="0">
              <a:solidFill>
                <a:srgbClr val="3333FF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700" b="1" i="1" dirty="0" smtClean="0">
                <a:solidFill>
                  <a:srgbClr val="3333FF"/>
                </a:solidFill>
              </a:rPr>
              <a:t>▪ </a:t>
            </a:r>
            <a:r>
              <a:rPr lang="pt-BR" sz="2700" b="1" i="1" dirty="0">
                <a:solidFill>
                  <a:srgbClr val="3333FF"/>
                </a:solidFill>
              </a:rPr>
              <a:t>Penetração em camadas resistentes (até o limite do trado</a:t>
            </a:r>
            <a:r>
              <a:rPr lang="pt-BR" sz="2700" b="1" i="1" dirty="0" smtClean="0">
                <a:solidFill>
                  <a:srgbClr val="3333FF"/>
                </a:solidFill>
              </a:rPr>
              <a:t>);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700" b="1" i="1" dirty="0" smtClean="0">
                <a:solidFill>
                  <a:srgbClr val="3333FF"/>
                </a:solidFill>
              </a:rPr>
              <a:t>▪ </a:t>
            </a:r>
            <a:r>
              <a:rPr lang="pt-BR" sz="2700" b="1" i="1" dirty="0">
                <a:solidFill>
                  <a:srgbClr val="3333FF"/>
                </a:solidFill>
              </a:rPr>
              <a:t>Estacas com elevada </a:t>
            </a:r>
            <a:r>
              <a:rPr lang="pt-BR" sz="2700" b="1" i="1" dirty="0" smtClean="0">
                <a:solidFill>
                  <a:srgbClr val="3333FF"/>
                </a:solidFill>
              </a:rPr>
              <a:t>capacidade </a:t>
            </a:r>
            <a:r>
              <a:rPr lang="pt-BR" sz="2700" b="1" i="1" dirty="0">
                <a:solidFill>
                  <a:srgbClr val="3333FF"/>
                </a:solidFill>
              </a:rPr>
              <a:t>de </a:t>
            </a:r>
            <a:r>
              <a:rPr lang="pt-BR" sz="2700" b="1" i="1" dirty="0" smtClean="0">
                <a:solidFill>
                  <a:srgbClr val="3333FF"/>
                </a:solidFill>
              </a:rPr>
              <a:t>carga, diâmetros </a:t>
            </a:r>
            <a:r>
              <a:rPr lang="pt-BR" sz="2700" b="1" i="1" dirty="0">
                <a:solidFill>
                  <a:srgbClr val="3333FF"/>
                </a:solidFill>
              </a:rPr>
              <a:t>até </a:t>
            </a:r>
            <a:r>
              <a:rPr lang="pt-BR" sz="2700" b="1" i="1" dirty="0" smtClean="0">
                <a:solidFill>
                  <a:srgbClr val="3333FF"/>
                </a:solidFill>
              </a:rPr>
              <a:t>150 </a:t>
            </a:r>
            <a:r>
              <a:rPr lang="pt-BR" sz="2700" b="1" i="1" dirty="0">
                <a:solidFill>
                  <a:srgbClr val="3333FF"/>
                </a:solidFill>
              </a:rPr>
              <a:t>cm e até </a:t>
            </a:r>
            <a:r>
              <a:rPr lang="pt-BR" sz="2700" b="1" i="1" dirty="0" smtClean="0">
                <a:solidFill>
                  <a:srgbClr val="3333FF"/>
                </a:solidFill>
              </a:rPr>
              <a:t>39 m </a:t>
            </a:r>
            <a:r>
              <a:rPr lang="pt-BR" sz="2700" b="1" i="1" dirty="0">
                <a:solidFill>
                  <a:srgbClr val="3333FF"/>
                </a:solidFill>
              </a:rPr>
              <a:t>de profundidade</a:t>
            </a:r>
            <a:r>
              <a:rPr lang="pt-BR" sz="2700" b="1" dirty="0" smtClean="0">
                <a:solidFill>
                  <a:srgbClr val="3333FF"/>
                </a:solidFill>
              </a:rPr>
              <a:t>.”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400" b="1" dirty="0" smtClean="0">
                <a:solidFill>
                  <a:srgbClr val="D125B8"/>
                </a:solidFill>
              </a:rPr>
              <a:t>(</a:t>
            </a:r>
            <a:r>
              <a:rPr lang="pt-BR" sz="2400" b="1" dirty="0">
                <a:solidFill>
                  <a:srgbClr val="D125B8"/>
                </a:solidFill>
              </a:rPr>
              <a:t>Catálogo </a:t>
            </a:r>
            <a:r>
              <a:rPr lang="pt-BR" sz="2400" b="1" dirty="0" smtClean="0">
                <a:solidFill>
                  <a:srgbClr val="D125B8"/>
                </a:solidFill>
              </a:rPr>
              <a:t>GEOFIX)</a:t>
            </a:r>
            <a:endParaRPr lang="pt-BR" sz="24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44218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15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1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3000" b="1" u="sng" dirty="0" smtClean="0">
                <a:solidFill>
                  <a:srgbClr val="00B0F0"/>
                </a:solidFill>
              </a:rPr>
              <a:t>PERFURAÇÃO:</a:t>
            </a:r>
            <a:endParaRPr lang="pt-BR" sz="3000" b="1" u="sng" dirty="0">
              <a:solidFill>
                <a:srgbClr val="00B0F0"/>
              </a:solidFill>
            </a:endParaRPr>
          </a:p>
          <a:p>
            <a:pPr algn="just">
              <a:buNone/>
            </a:pPr>
            <a:r>
              <a:rPr lang="pt-BR" sz="3000" b="1" i="1" dirty="0">
                <a:solidFill>
                  <a:srgbClr val="3333FF"/>
                </a:solidFill>
              </a:rPr>
              <a:t>– </a:t>
            </a:r>
            <a:r>
              <a:rPr lang="pt-BR" sz="3000" b="1" dirty="0">
                <a:solidFill>
                  <a:srgbClr val="3333FF"/>
                </a:solidFill>
              </a:rPr>
              <a:t>“</a:t>
            </a:r>
            <a:r>
              <a:rPr lang="pt-BR" sz="3000" b="1" i="1" dirty="0" smtClean="0">
                <a:solidFill>
                  <a:srgbClr val="3333FF"/>
                </a:solidFill>
              </a:rPr>
              <a:t>O </a:t>
            </a:r>
            <a:r>
              <a:rPr lang="pt-BR" sz="3000" b="1" i="1" u="sng" dirty="0">
                <a:solidFill>
                  <a:srgbClr val="3333FF"/>
                </a:solidFill>
              </a:rPr>
              <a:t>equipamento de escavação deve ser posicionado e nivelado</a:t>
            </a:r>
            <a:r>
              <a:rPr lang="pt-BR" sz="3000" b="1" i="1" dirty="0">
                <a:solidFill>
                  <a:srgbClr val="3333FF"/>
                </a:solidFill>
              </a:rPr>
              <a:t> </a:t>
            </a:r>
            <a:r>
              <a:rPr lang="pt-BR" sz="3000" b="1" i="1" dirty="0" smtClean="0">
                <a:solidFill>
                  <a:srgbClr val="3333FF"/>
                </a:solidFill>
              </a:rPr>
              <a:t>para assegurar </a:t>
            </a:r>
            <a:r>
              <a:rPr lang="pt-BR" sz="3000" b="1" i="1" dirty="0">
                <a:solidFill>
                  <a:srgbClr val="3333FF"/>
                </a:solidFill>
              </a:rPr>
              <a:t>a centralização e verticalidade da estaca. O diâmetro </a:t>
            </a:r>
            <a:r>
              <a:rPr lang="pt-BR" sz="3000" b="1" i="1" dirty="0" smtClean="0">
                <a:solidFill>
                  <a:srgbClr val="3333FF"/>
                </a:solidFill>
              </a:rPr>
              <a:t>do trado </a:t>
            </a:r>
            <a:r>
              <a:rPr lang="pt-BR" sz="3000" b="1" i="1" dirty="0">
                <a:solidFill>
                  <a:srgbClr val="3333FF"/>
                </a:solidFill>
              </a:rPr>
              <a:t>deve ser verificado para assegurar as premissas de projeto.</a:t>
            </a:r>
          </a:p>
          <a:p>
            <a:pPr algn="just">
              <a:buNone/>
            </a:pPr>
            <a:r>
              <a:rPr lang="pt-BR" sz="3000" b="1" i="1" dirty="0">
                <a:solidFill>
                  <a:srgbClr val="3333FF"/>
                </a:solidFill>
              </a:rPr>
              <a:t>– A haste é dotada de ponta fechada por uma tampa </a:t>
            </a:r>
            <a:r>
              <a:rPr lang="pt-BR" sz="3000" b="1" i="1" dirty="0" smtClean="0">
                <a:solidFill>
                  <a:srgbClr val="3333FF"/>
                </a:solidFill>
              </a:rPr>
              <a:t>metálica recuperável</a:t>
            </a:r>
            <a:r>
              <a:rPr lang="pt-BR" sz="3000" b="1" i="1" dirty="0">
                <a:solidFill>
                  <a:srgbClr val="3333FF"/>
                </a:solidFill>
              </a:rPr>
              <a:t>.</a:t>
            </a:r>
          </a:p>
          <a:p>
            <a:pPr algn="just">
              <a:buNone/>
            </a:pPr>
            <a:r>
              <a:rPr lang="pt-BR" sz="3000" b="1" i="1" dirty="0">
                <a:solidFill>
                  <a:srgbClr val="3333FF"/>
                </a:solidFill>
              </a:rPr>
              <a:t>– A perfuração se dá de forma contínua por rotação, até a cota </a:t>
            </a:r>
            <a:r>
              <a:rPr lang="pt-BR" sz="3000" b="1" i="1" dirty="0" smtClean="0">
                <a:solidFill>
                  <a:srgbClr val="3333FF"/>
                </a:solidFill>
              </a:rPr>
              <a:t>prevista em </a:t>
            </a:r>
            <a:r>
              <a:rPr lang="pt-BR" sz="3000" b="1" i="1" dirty="0">
                <a:solidFill>
                  <a:srgbClr val="3333FF"/>
                </a:solidFill>
              </a:rPr>
              <a:t>projeto</a:t>
            </a:r>
            <a:r>
              <a:rPr lang="pt-BR" sz="3000" b="1" i="1" dirty="0" smtClean="0">
                <a:solidFill>
                  <a:srgbClr val="3333FF"/>
                </a:solidFill>
              </a:rPr>
              <a:t>.”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FREITAS, GEOFIX FUNDAÇÕES</a:t>
            </a:r>
            <a:r>
              <a:rPr lang="pt-BR" sz="2700" b="1" dirty="0" smtClean="0">
                <a:solidFill>
                  <a:srgbClr val="D125B8"/>
                </a:solidFill>
              </a:rPr>
              <a:t>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62864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34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1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3000" b="1" u="sng" dirty="0" smtClean="0">
                <a:solidFill>
                  <a:srgbClr val="00B0F0"/>
                </a:solidFill>
              </a:rPr>
              <a:t>PERFURAÇÃO</a:t>
            </a:r>
            <a:r>
              <a:rPr lang="pt-BR" sz="3000" b="1" u="sng" dirty="0" smtClean="0">
                <a:solidFill>
                  <a:srgbClr val="00B0F0"/>
                </a:solidFill>
              </a:rPr>
              <a:t>:</a:t>
            </a:r>
          </a:p>
          <a:p>
            <a:pPr algn="just">
              <a:buNone/>
            </a:pPr>
            <a:endParaRPr lang="pt-BR" sz="2000" b="1" u="sng" dirty="0">
              <a:solidFill>
                <a:srgbClr val="00B0F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3000" b="1" i="1" dirty="0">
                <a:solidFill>
                  <a:srgbClr val="3333FF"/>
                </a:solidFill>
              </a:rPr>
              <a:t>– </a:t>
            </a:r>
            <a:r>
              <a:rPr lang="pt-BR" sz="3000" b="1" dirty="0">
                <a:solidFill>
                  <a:srgbClr val="3333FF"/>
                </a:solidFill>
              </a:rPr>
              <a:t>“</a:t>
            </a:r>
            <a:r>
              <a:rPr lang="pt-BR" sz="3000" b="1" i="1" dirty="0">
                <a:solidFill>
                  <a:srgbClr val="3333FF"/>
                </a:solidFill>
              </a:rPr>
              <a:t>O uso de </a:t>
            </a:r>
            <a:r>
              <a:rPr lang="pt-BR" sz="3000" b="1" i="1" u="sng" dirty="0">
                <a:solidFill>
                  <a:srgbClr val="3333FF"/>
                </a:solidFill>
              </a:rPr>
              <a:t>prolongador</a:t>
            </a:r>
            <a:r>
              <a:rPr lang="pt-BR" sz="3000" b="1" i="1" dirty="0">
                <a:solidFill>
                  <a:srgbClr val="3333FF"/>
                </a:solidFill>
              </a:rPr>
              <a:t> é possível somente em condições especiais </a:t>
            </a:r>
            <a:r>
              <a:rPr lang="pt-BR" sz="3000" b="1" i="1" dirty="0" smtClean="0">
                <a:solidFill>
                  <a:srgbClr val="3333FF"/>
                </a:solidFill>
              </a:rPr>
              <a:t>e desde </a:t>
            </a:r>
            <a:r>
              <a:rPr lang="pt-BR" sz="3000" b="1" i="1" dirty="0">
                <a:solidFill>
                  <a:srgbClr val="3333FF"/>
                </a:solidFill>
              </a:rPr>
              <a:t>que o solo, no trecho do prolongador, se mantenha estável.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3000" b="1" i="1" dirty="0">
                <a:solidFill>
                  <a:srgbClr val="3333FF"/>
                </a:solidFill>
              </a:rPr>
              <a:t>– </a:t>
            </a:r>
            <a:r>
              <a:rPr lang="pt-BR" sz="3000" b="1" i="1" u="sng" dirty="0">
                <a:solidFill>
                  <a:srgbClr val="3333FF"/>
                </a:solidFill>
              </a:rPr>
              <a:t>A execução da estaca somente inicia quando TODO o concreto </a:t>
            </a:r>
            <a:r>
              <a:rPr lang="pt-BR" sz="3000" b="1" i="1" u="sng" dirty="0" smtClean="0">
                <a:solidFill>
                  <a:srgbClr val="3333FF"/>
                </a:solidFill>
              </a:rPr>
              <a:t>estiver na </a:t>
            </a:r>
            <a:r>
              <a:rPr lang="pt-BR" sz="3000" b="1" i="1" u="sng" dirty="0">
                <a:solidFill>
                  <a:srgbClr val="3333FF"/>
                </a:solidFill>
              </a:rPr>
              <a:t>obra</a:t>
            </a:r>
            <a:r>
              <a:rPr lang="pt-BR" sz="3000" b="1" i="1" dirty="0">
                <a:solidFill>
                  <a:srgbClr val="3333FF"/>
                </a:solidFill>
              </a:rPr>
              <a:t>.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3000" b="1" i="1" dirty="0">
                <a:solidFill>
                  <a:srgbClr val="3333FF"/>
                </a:solidFill>
              </a:rPr>
              <a:t>– Para perfuração em terrenos mais resistentes, devemos </a:t>
            </a:r>
            <a:r>
              <a:rPr lang="pt-BR" sz="3000" b="1" i="1" dirty="0" smtClean="0">
                <a:solidFill>
                  <a:srgbClr val="3333FF"/>
                </a:solidFill>
              </a:rPr>
              <a:t>utilizar ponteiras </a:t>
            </a:r>
            <a:r>
              <a:rPr lang="pt-BR" sz="3000" b="1" i="1" dirty="0">
                <a:solidFill>
                  <a:srgbClr val="3333FF"/>
                </a:solidFill>
              </a:rPr>
              <a:t>especiais</a:t>
            </a:r>
            <a:r>
              <a:rPr lang="pt-BR" sz="3000" b="1" dirty="0" smtClean="0">
                <a:solidFill>
                  <a:srgbClr val="3333FF"/>
                </a:solidFill>
              </a:rPr>
              <a:t>.</a:t>
            </a:r>
            <a:r>
              <a:rPr lang="pt-BR" sz="3000" b="1" i="1" dirty="0" smtClean="0">
                <a:solidFill>
                  <a:srgbClr val="3333FF"/>
                </a:solidFill>
              </a:rPr>
              <a:t>”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FREITAS, GEOFIX FUNDAÇÕES</a:t>
            </a:r>
            <a:r>
              <a:rPr lang="pt-BR" sz="2700" b="1" dirty="0" smtClean="0">
                <a:solidFill>
                  <a:srgbClr val="D125B8"/>
                </a:solidFill>
              </a:rPr>
              <a:t>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17580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63614"/>
            <a:ext cx="4464496" cy="332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007813" y="6021288"/>
            <a:ext cx="3132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>
                <a:solidFill>
                  <a:srgbClr val="D125B8"/>
                </a:solidFill>
              </a:rPr>
              <a:t>(FREITAS, GEOFIX FUNDAÇÕES)</a:t>
            </a:r>
          </a:p>
        </p:txBody>
      </p:sp>
      <p:sp>
        <p:nvSpPr>
          <p:cNvPr id="4" name="Retângulo 3"/>
          <p:cNvSpPr/>
          <p:nvPr/>
        </p:nvSpPr>
        <p:spPr>
          <a:xfrm>
            <a:off x="629612" y="1219779"/>
            <a:ext cx="797500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800" b="1" dirty="0">
                <a:solidFill>
                  <a:srgbClr val="3333FF"/>
                </a:solidFill>
              </a:rPr>
              <a:t>“</a:t>
            </a:r>
            <a:r>
              <a:rPr lang="pt-BR" sz="2800" b="1" i="1" dirty="0">
                <a:solidFill>
                  <a:srgbClr val="3333FF"/>
                </a:solidFill>
              </a:rPr>
              <a:t>A velocidade de perfuração produz em média 250 metros de estaca por dia dependendo do diâmetro, da profundidade, da resistência do terreno e principalmente do fornecimento contínuo do concreto</a:t>
            </a:r>
            <a:r>
              <a:rPr lang="pt-BR" sz="2800" b="1" dirty="0">
                <a:solidFill>
                  <a:srgbClr val="3333FF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61981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08756"/>
            <a:ext cx="44958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360" y="1268760"/>
            <a:ext cx="3924300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259632" y="5927495"/>
            <a:ext cx="3132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>
                <a:solidFill>
                  <a:srgbClr val="D125B8"/>
                </a:solidFill>
              </a:rPr>
              <a:t>(FREITAS, GEOFIX FUNDAÇÕES)</a:t>
            </a:r>
          </a:p>
        </p:txBody>
      </p:sp>
    </p:spTree>
    <p:extLst>
      <p:ext uri="{BB962C8B-B14F-4D97-AF65-F5344CB8AC3E}">
        <p14:creationId xmlns:p14="http://schemas.microsoft.com/office/powerpoint/2010/main" val="300189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1026" name="Picture 2" descr="metodolog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80" y="1700808"/>
            <a:ext cx="805101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516767" y="6381328"/>
            <a:ext cx="2182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1F771F"/>
                </a:solidFill>
              </a:rPr>
              <a:t>(Catálogo GEOFUND)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5949280"/>
            <a:ext cx="7711045" cy="42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46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467544" y="6218004"/>
            <a:ext cx="1294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>
                <a:solidFill>
                  <a:srgbClr val="0005CC"/>
                </a:solidFill>
              </a:rPr>
              <a:t>(GEOFUND)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73" y="1268760"/>
            <a:ext cx="5530635" cy="53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30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3960702" y="6350250"/>
            <a:ext cx="1294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>
                <a:solidFill>
                  <a:srgbClr val="0005CC"/>
                </a:solidFill>
              </a:rPr>
              <a:t>(GEOFUND)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514" y="1268760"/>
            <a:ext cx="6651153" cy="505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38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8" name="Retângulo 7"/>
          <p:cNvSpPr/>
          <p:nvPr/>
        </p:nvSpPr>
        <p:spPr>
          <a:xfrm>
            <a:off x="3474575" y="6300028"/>
            <a:ext cx="2267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D125B8"/>
                </a:solidFill>
              </a:rPr>
              <a:t>(GEOFIX </a:t>
            </a:r>
            <a:r>
              <a:rPr lang="pt-BR" b="1" dirty="0">
                <a:solidFill>
                  <a:srgbClr val="D125B8"/>
                </a:solidFill>
              </a:rPr>
              <a:t>FUNDAÇÕES)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660" y="1268760"/>
            <a:ext cx="6402862" cy="501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66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26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A perfuração pode ser feita em </a:t>
            </a:r>
            <a:r>
              <a:rPr lang="pt-BR" b="1" dirty="0">
                <a:solidFill>
                  <a:srgbClr val="0005CC"/>
                </a:solidFill>
              </a:rPr>
              <a:t>terrenos coesivos e arenosos, na presença ou não do lençol freático, e atravessa camadas de solos resistentes com índices de SPT de 30 a mais de 50, dependendo do tipo de equipamento utilizado. A velocidade de perfuração </a:t>
            </a:r>
            <a:r>
              <a:rPr lang="pt-BR" b="1" dirty="0" smtClean="0">
                <a:solidFill>
                  <a:srgbClr val="0005CC"/>
                </a:solidFill>
              </a:rPr>
              <a:t>permite </a:t>
            </a:r>
            <a:r>
              <a:rPr lang="pt-BR" b="1" dirty="0">
                <a:solidFill>
                  <a:srgbClr val="0005CC"/>
                </a:solidFill>
              </a:rPr>
              <a:t>alcançar </a:t>
            </a:r>
            <a:r>
              <a:rPr lang="pt-BR" b="1" dirty="0" smtClean="0">
                <a:solidFill>
                  <a:srgbClr val="0005CC"/>
                </a:solidFill>
              </a:rPr>
              <a:t>de 200 </a:t>
            </a:r>
            <a:r>
              <a:rPr lang="pt-BR" b="1" dirty="0">
                <a:solidFill>
                  <a:srgbClr val="0005CC"/>
                </a:solidFill>
              </a:rPr>
              <a:t>a 400 </a:t>
            </a:r>
            <a:r>
              <a:rPr lang="pt-BR" b="1" dirty="0" smtClean="0">
                <a:solidFill>
                  <a:srgbClr val="0005CC"/>
                </a:solidFill>
              </a:rPr>
              <a:t>m/dia</a:t>
            </a:r>
            <a:r>
              <a:rPr lang="pt-BR" b="1" dirty="0">
                <a:solidFill>
                  <a:srgbClr val="0005CC"/>
                </a:solidFill>
              </a:rPr>
              <a:t>, dependendo do diâmetro</a:t>
            </a:r>
            <a:r>
              <a:rPr lang="pt-BR" b="1" dirty="0" smtClean="0">
                <a:solidFill>
                  <a:srgbClr val="0005CC"/>
                </a:solidFill>
              </a:rPr>
              <a:t>, da profundidade </a:t>
            </a:r>
            <a:r>
              <a:rPr lang="pt-BR" b="1" dirty="0">
                <a:solidFill>
                  <a:srgbClr val="0005CC"/>
                </a:solidFill>
              </a:rPr>
              <a:t>e da resistência do terreno</a:t>
            </a:r>
            <a:r>
              <a:rPr lang="pt-BR" b="1" dirty="0" smtClean="0">
                <a:solidFill>
                  <a:srgbClr val="0005CC"/>
                </a:solidFill>
              </a:rPr>
              <a:t>. </a:t>
            </a:r>
            <a:r>
              <a:rPr lang="pt-BR" sz="2700" b="1" dirty="0">
                <a:solidFill>
                  <a:srgbClr val="1F771F"/>
                </a:solidFill>
              </a:rPr>
              <a:t>(Catálogo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9456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3000" b="1" dirty="0" smtClean="0">
                <a:solidFill>
                  <a:srgbClr val="0005CC"/>
                </a:solidFill>
              </a:rPr>
              <a:t>“</a:t>
            </a:r>
            <a:r>
              <a:rPr lang="pt-BR" sz="3000" b="1" i="1" dirty="0" smtClean="0">
                <a:solidFill>
                  <a:srgbClr val="0005CC"/>
                </a:solidFill>
              </a:rPr>
              <a:t>Alcançada </a:t>
            </a:r>
            <a:r>
              <a:rPr lang="pt-BR" sz="3000" b="1" i="1" dirty="0">
                <a:solidFill>
                  <a:srgbClr val="0005CC"/>
                </a:solidFill>
              </a:rPr>
              <a:t>a profundidade desejada, a haste para de girar e </a:t>
            </a:r>
            <a:r>
              <a:rPr lang="pt-BR" sz="3000" b="1" i="1" u="sng" dirty="0">
                <a:solidFill>
                  <a:srgbClr val="0005CC"/>
                </a:solidFill>
              </a:rPr>
              <a:t>o concreto é bombeado através do tubo central</a:t>
            </a:r>
            <a:r>
              <a:rPr lang="pt-BR" sz="3000" b="1" i="1" dirty="0">
                <a:solidFill>
                  <a:srgbClr val="0005CC"/>
                </a:solidFill>
              </a:rPr>
              <a:t>, preenchendo </a:t>
            </a:r>
            <a:r>
              <a:rPr lang="pt-BR" sz="3000" b="1" i="1" dirty="0" smtClean="0">
                <a:solidFill>
                  <a:srgbClr val="0005CC"/>
                </a:solidFill>
              </a:rPr>
              <a:t>simultaneamente </a:t>
            </a:r>
            <a:r>
              <a:rPr lang="pt-BR" sz="3000" b="1" i="1" dirty="0">
                <a:solidFill>
                  <a:srgbClr val="0005CC"/>
                </a:solidFill>
              </a:rPr>
              <a:t>a cavidade deixada pela hélice, que é extraída do terreno, sem girar ou girando lentamente no mesmo sentido da perfuração, controlando-se a subida do trado, mantendo sempre a pressão positiva. Para a </a:t>
            </a:r>
            <a:r>
              <a:rPr lang="pt-BR" sz="3000" b="1" i="1" dirty="0" smtClean="0">
                <a:solidFill>
                  <a:srgbClr val="0005CC"/>
                </a:solidFill>
              </a:rPr>
              <a:t>concretagem </a:t>
            </a:r>
            <a:r>
              <a:rPr lang="pt-BR" sz="3000" b="1" i="1" dirty="0">
                <a:solidFill>
                  <a:srgbClr val="0005CC"/>
                </a:solidFill>
              </a:rPr>
              <a:t>é utilizada bomba de concreto ligada ao equipamento de perfuração através de mangote flexível de alta pressão</a:t>
            </a:r>
            <a:r>
              <a:rPr lang="pt-BR" sz="3000" b="1" dirty="0" smtClean="0">
                <a:solidFill>
                  <a:srgbClr val="0005CC"/>
                </a:solidFill>
              </a:rPr>
              <a:t>.”</a:t>
            </a:r>
            <a:r>
              <a:rPr lang="pt-BR" sz="3000" b="1" dirty="0" smtClean="0">
                <a:solidFill>
                  <a:srgbClr val="0070C0"/>
                </a:solidFill>
              </a:rPr>
              <a:t> </a:t>
            </a:r>
            <a:r>
              <a:rPr lang="pt-BR" sz="2700" b="1" dirty="0">
                <a:solidFill>
                  <a:srgbClr val="1F771F"/>
                </a:solidFill>
              </a:rPr>
              <a:t>(Catálogo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85501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05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2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3000" b="1" u="sng" dirty="0" smtClean="0">
                <a:solidFill>
                  <a:srgbClr val="00B0F0"/>
                </a:solidFill>
              </a:rPr>
              <a:t>CONCRETAGEM:</a:t>
            </a:r>
            <a:endParaRPr lang="pt-BR" sz="3000" b="1" u="sng" dirty="0">
              <a:solidFill>
                <a:srgbClr val="00B0F0"/>
              </a:solidFill>
            </a:endParaRPr>
          </a:p>
          <a:p>
            <a:pPr algn="just">
              <a:buNone/>
            </a:pPr>
            <a:r>
              <a:rPr lang="pt-BR" sz="3000" b="1" dirty="0">
                <a:solidFill>
                  <a:srgbClr val="3333FF"/>
                </a:solidFill>
              </a:rPr>
              <a:t>– “</a:t>
            </a:r>
            <a:r>
              <a:rPr lang="pt-BR" sz="3000" b="1" i="1" dirty="0" smtClean="0">
                <a:solidFill>
                  <a:srgbClr val="3333FF"/>
                </a:solidFill>
              </a:rPr>
              <a:t>O </a:t>
            </a:r>
            <a:r>
              <a:rPr lang="pt-BR" sz="3000" b="1" i="1" dirty="0">
                <a:solidFill>
                  <a:srgbClr val="3333FF"/>
                </a:solidFill>
              </a:rPr>
              <a:t>concreto é bombeado pelo interior da haste com sua </a:t>
            </a:r>
            <a:r>
              <a:rPr lang="pt-BR" sz="3000" b="1" i="1" dirty="0" smtClean="0">
                <a:solidFill>
                  <a:srgbClr val="3333FF"/>
                </a:solidFill>
              </a:rPr>
              <a:t>simultânea retirada</a:t>
            </a:r>
            <a:r>
              <a:rPr lang="pt-BR" sz="3000" b="1" i="1" dirty="0">
                <a:solidFill>
                  <a:srgbClr val="3333FF"/>
                </a:solidFill>
              </a:rPr>
              <a:t>. A ponta da haste é fechada por uma tampa para evitar </a:t>
            </a:r>
            <a:r>
              <a:rPr lang="pt-BR" sz="3000" b="1" i="1" dirty="0" smtClean="0">
                <a:solidFill>
                  <a:srgbClr val="3333FF"/>
                </a:solidFill>
              </a:rPr>
              <a:t>a entrada </a:t>
            </a:r>
            <a:r>
              <a:rPr lang="pt-BR" sz="3000" b="1" i="1" dirty="0">
                <a:solidFill>
                  <a:srgbClr val="3333FF"/>
                </a:solidFill>
              </a:rPr>
              <a:t>de água ou contaminação do concreto pelo solo. Esta tampa </a:t>
            </a:r>
            <a:r>
              <a:rPr lang="pt-BR" sz="3000" b="1" i="1" dirty="0" smtClean="0">
                <a:solidFill>
                  <a:srgbClr val="3333FF"/>
                </a:solidFill>
              </a:rPr>
              <a:t>é aberta </a:t>
            </a:r>
            <a:r>
              <a:rPr lang="pt-BR" sz="3000" b="1" i="1" dirty="0">
                <a:solidFill>
                  <a:srgbClr val="3333FF"/>
                </a:solidFill>
              </a:rPr>
              <a:t>pelo peso do concreto no início da concretagem.</a:t>
            </a:r>
          </a:p>
          <a:p>
            <a:pPr algn="just">
              <a:buNone/>
            </a:pPr>
            <a:r>
              <a:rPr lang="pt-BR" sz="3000" b="1" i="1" dirty="0">
                <a:solidFill>
                  <a:srgbClr val="3333FF"/>
                </a:solidFill>
              </a:rPr>
              <a:t>– A pressão de concreto deve ser sempre positiva para evitar </a:t>
            </a:r>
            <a:r>
              <a:rPr lang="pt-BR" sz="3000" b="1" i="1" dirty="0" smtClean="0">
                <a:solidFill>
                  <a:srgbClr val="3333FF"/>
                </a:solidFill>
              </a:rPr>
              <a:t>a interrupção </a:t>
            </a:r>
            <a:r>
              <a:rPr lang="pt-BR" sz="3000" b="1" i="1" dirty="0">
                <a:solidFill>
                  <a:srgbClr val="3333FF"/>
                </a:solidFill>
              </a:rPr>
              <a:t>do fuste e é controlada pelo operador durante </a:t>
            </a:r>
            <a:r>
              <a:rPr lang="pt-BR" sz="3000" b="1" i="1" dirty="0" smtClean="0">
                <a:solidFill>
                  <a:srgbClr val="3333FF"/>
                </a:solidFill>
              </a:rPr>
              <a:t>a concretagem</a:t>
            </a:r>
            <a:r>
              <a:rPr lang="pt-BR" sz="3000" b="1" dirty="0" smtClean="0">
                <a:solidFill>
                  <a:srgbClr val="3333FF"/>
                </a:solidFill>
              </a:rPr>
              <a:t>.”</a:t>
            </a:r>
            <a:endParaRPr lang="pt-BR" sz="3000" b="1" dirty="0">
              <a:solidFill>
                <a:srgbClr val="3333FF"/>
              </a:solidFill>
            </a:endParaRPr>
          </a:p>
          <a:p>
            <a:pPr algn="just"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FREITAS, GEOFIX FUNDAÇÕES</a:t>
            </a:r>
            <a:r>
              <a:rPr lang="pt-BR" sz="2700" b="1" dirty="0" smtClean="0">
                <a:solidFill>
                  <a:srgbClr val="D125B8"/>
                </a:solidFill>
              </a:rPr>
              <a:t>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34401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2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3000" b="1" u="sng" dirty="0" smtClean="0">
                <a:solidFill>
                  <a:srgbClr val="00B0F0"/>
                </a:solidFill>
              </a:rPr>
              <a:t>CONCRETAGEM:</a:t>
            </a:r>
            <a:endParaRPr lang="pt-BR" sz="3000" b="1" u="sng" dirty="0">
              <a:solidFill>
                <a:srgbClr val="00B0F0"/>
              </a:solidFill>
            </a:endParaRPr>
          </a:p>
          <a:p>
            <a:pPr algn="just">
              <a:buNone/>
            </a:pPr>
            <a:r>
              <a:rPr lang="pt-BR" sz="2800" b="1" dirty="0">
                <a:solidFill>
                  <a:srgbClr val="3333FF"/>
                </a:solidFill>
              </a:rPr>
              <a:t>– </a:t>
            </a:r>
            <a:r>
              <a:rPr lang="pt-BR" sz="2800" b="1" dirty="0" smtClean="0">
                <a:solidFill>
                  <a:srgbClr val="3333FF"/>
                </a:solidFill>
              </a:rPr>
              <a:t>“</a:t>
            </a:r>
            <a:r>
              <a:rPr lang="pt-BR" sz="2800" b="1" i="1" dirty="0" smtClean="0">
                <a:solidFill>
                  <a:srgbClr val="3333FF"/>
                </a:solidFill>
              </a:rPr>
              <a:t>A </a:t>
            </a:r>
            <a:r>
              <a:rPr lang="pt-BR" sz="2800" b="1" i="1" dirty="0">
                <a:solidFill>
                  <a:srgbClr val="3333FF"/>
                </a:solidFill>
              </a:rPr>
              <a:t>concretagem é executada até a superfície do terreno, sem </a:t>
            </a:r>
            <a:r>
              <a:rPr lang="pt-BR" sz="2800" b="1" i="1" dirty="0" smtClean="0">
                <a:solidFill>
                  <a:srgbClr val="3333FF"/>
                </a:solidFill>
              </a:rPr>
              <a:t>rotação do </a:t>
            </a:r>
            <a:r>
              <a:rPr lang="pt-BR" sz="2800" b="1" i="1" dirty="0">
                <a:solidFill>
                  <a:srgbClr val="3333FF"/>
                </a:solidFill>
              </a:rPr>
              <a:t>trado</a:t>
            </a:r>
            <a:r>
              <a:rPr lang="pt-BR" sz="2800" b="1" dirty="0" smtClean="0">
                <a:solidFill>
                  <a:srgbClr val="3333FF"/>
                </a:solidFill>
              </a:rPr>
              <a:t>.”</a:t>
            </a:r>
          </a:p>
          <a:p>
            <a:pPr algn="just"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FREITAS, GEOFIX FUNDAÇÕES</a:t>
            </a:r>
            <a:r>
              <a:rPr lang="pt-BR" sz="2700" b="1" dirty="0" smtClean="0">
                <a:solidFill>
                  <a:srgbClr val="D125B8"/>
                </a:solidFill>
              </a:rPr>
              <a:t>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83049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2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3000" b="1" u="sng" dirty="0" smtClean="0">
                <a:solidFill>
                  <a:srgbClr val="00B0F0"/>
                </a:solidFill>
              </a:rPr>
              <a:t>CONCRETAGEM</a:t>
            </a:r>
            <a:r>
              <a:rPr lang="pt-BR" sz="3000" b="1" u="sng" dirty="0" smtClean="0">
                <a:solidFill>
                  <a:srgbClr val="00B0F0"/>
                </a:solidFill>
              </a:rPr>
              <a:t>:</a:t>
            </a:r>
          </a:p>
          <a:p>
            <a:pPr algn="just">
              <a:buNone/>
            </a:pPr>
            <a:endParaRPr lang="pt-BR" sz="2000" b="1" u="sng" dirty="0">
              <a:solidFill>
                <a:srgbClr val="00B0F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800" b="1" dirty="0">
                <a:solidFill>
                  <a:srgbClr val="3333FF"/>
                </a:solidFill>
              </a:rPr>
              <a:t>– </a:t>
            </a:r>
            <a:r>
              <a:rPr lang="pt-BR" sz="2800" b="1" dirty="0" smtClean="0">
                <a:solidFill>
                  <a:srgbClr val="3333FF"/>
                </a:solidFill>
              </a:rPr>
              <a:t>“</a:t>
            </a:r>
            <a:r>
              <a:rPr lang="pt-BR" sz="2800" b="1" i="1" dirty="0" smtClean="0">
                <a:solidFill>
                  <a:srgbClr val="3333FF"/>
                </a:solidFill>
              </a:rPr>
              <a:t>Concreto </a:t>
            </a:r>
            <a:r>
              <a:rPr lang="pt-BR" sz="2800" b="1" i="1" dirty="0">
                <a:solidFill>
                  <a:srgbClr val="3333FF"/>
                </a:solidFill>
              </a:rPr>
              <a:t>(Traço </a:t>
            </a:r>
            <a:r>
              <a:rPr lang="pt-BR" sz="2800" b="1" i="1" dirty="0" smtClean="0">
                <a:solidFill>
                  <a:srgbClr val="3333FF"/>
                </a:solidFill>
              </a:rPr>
              <a:t>ABEF/ABEG/ABESC</a:t>
            </a:r>
            <a:r>
              <a:rPr lang="pt-BR" sz="2800" b="1" i="1" dirty="0">
                <a:solidFill>
                  <a:srgbClr val="3333FF"/>
                </a:solidFill>
              </a:rPr>
              <a:t>): </a:t>
            </a:r>
            <a:r>
              <a:rPr lang="pt-BR" sz="2800" b="1" i="1" dirty="0" smtClean="0">
                <a:solidFill>
                  <a:srgbClr val="3333FF"/>
                </a:solidFill>
              </a:rPr>
              <a:t>Código HC30</a:t>
            </a:r>
            <a:endParaRPr lang="pt-BR" sz="2800" b="1" i="1" dirty="0">
              <a:solidFill>
                <a:srgbClr val="3333FF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• Consumo mínimo de cimento: 400 </a:t>
            </a:r>
            <a:r>
              <a:rPr lang="pt-BR" sz="2800" b="1" i="1" dirty="0" smtClean="0">
                <a:solidFill>
                  <a:srgbClr val="3333FF"/>
                </a:solidFill>
              </a:rPr>
              <a:t>kg/m³</a:t>
            </a:r>
            <a:r>
              <a:rPr lang="pt-BR" sz="2800" b="1" i="1" dirty="0">
                <a:solidFill>
                  <a:srgbClr val="3333FF"/>
                </a:solidFill>
              </a:rPr>
              <a:t>;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• Fator água/cimento ≤ 0,6 → 0,55 </a:t>
            </a:r>
            <a:r>
              <a:rPr lang="pt-BR" sz="2800" b="1" i="1" dirty="0" smtClean="0">
                <a:solidFill>
                  <a:srgbClr val="3333FF"/>
                </a:solidFill>
              </a:rPr>
              <a:t>(nova </a:t>
            </a:r>
            <a:r>
              <a:rPr lang="pt-BR" sz="2800" b="1" i="1" dirty="0" err="1" smtClean="0">
                <a:solidFill>
                  <a:srgbClr val="3333FF"/>
                </a:solidFill>
              </a:rPr>
              <a:t>especifi-cação</a:t>
            </a:r>
            <a:r>
              <a:rPr lang="pt-BR" sz="2800" b="1" i="1" dirty="0">
                <a:solidFill>
                  <a:srgbClr val="3333FF"/>
                </a:solidFill>
              </a:rPr>
              <a:t>);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• Pedra 0 (dimensão máxima característica 12,5 mm);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• </a:t>
            </a:r>
            <a:r>
              <a:rPr lang="pt-BR" sz="2800" b="1" i="1" dirty="0" err="1">
                <a:solidFill>
                  <a:srgbClr val="3333FF"/>
                </a:solidFill>
              </a:rPr>
              <a:t>Slump</a:t>
            </a:r>
            <a:r>
              <a:rPr lang="pt-BR" sz="2800" b="1" i="1" dirty="0">
                <a:solidFill>
                  <a:srgbClr val="3333FF"/>
                </a:solidFill>
              </a:rPr>
              <a:t> Test: </a:t>
            </a:r>
            <a:r>
              <a:rPr lang="pt-BR" sz="2800" b="1" i="1" dirty="0" smtClean="0">
                <a:solidFill>
                  <a:srgbClr val="3333FF"/>
                </a:solidFill>
              </a:rPr>
              <a:t>22 ± 3 </a:t>
            </a:r>
            <a:r>
              <a:rPr lang="pt-BR" sz="2800" b="1" i="1" dirty="0">
                <a:solidFill>
                  <a:srgbClr val="3333FF"/>
                </a:solidFill>
              </a:rPr>
              <a:t>cm;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• </a:t>
            </a:r>
            <a:r>
              <a:rPr lang="pt-BR" sz="2800" b="1" i="1" dirty="0" err="1">
                <a:solidFill>
                  <a:srgbClr val="3333FF"/>
                </a:solidFill>
              </a:rPr>
              <a:t>f</a:t>
            </a:r>
            <a:r>
              <a:rPr lang="pt-BR" sz="2800" b="1" i="1" baseline="-25000" dirty="0" err="1" smtClean="0">
                <a:solidFill>
                  <a:srgbClr val="3333FF"/>
                </a:solidFill>
              </a:rPr>
              <a:t>ck</a:t>
            </a:r>
            <a:r>
              <a:rPr lang="pt-BR" sz="2800" b="1" i="1" dirty="0" smtClean="0">
                <a:solidFill>
                  <a:srgbClr val="3333FF"/>
                </a:solidFill>
              </a:rPr>
              <a:t> </a:t>
            </a:r>
            <a:r>
              <a:rPr lang="pt-BR" sz="2800" b="1" i="1" dirty="0">
                <a:solidFill>
                  <a:srgbClr val="3333FF"/>
                </a:solidFill>
              </a:rPr>
              <a:t>≥ 20 </a:t>
            </a:r>
            <a:r>
              <a:rPr lang="pt-BR" sz="2800" b="1" i="1" dirty="0" smtClean="0">
                <a:solidFill>
                  <a:srgbClr val="3333FF"/>
                </a:solidFill>
              </a:rPr>
              <a:t>MPa </a:t>
            </a:r>
            <a:r>
              <a:rPr lang="pt-BR" sz="2800" b="1" i="1" dirty="0">
                <a:solidFill>
                  <a:srgbClr val="3333FF"/>
                </a:solidFill>
              </a:rPr>
              <a:t>aos 28 dias </a:t>
            </a:r>
            <a:r>
              <a:rPr lang="pt-BR" sz="2800" b="1" dirty="0" smtClean="0">
                <a:solidFill>
                  <a:srgbClr val="3333FF"/>
                </a:solidFill>
                <a:sym typeface="Symbol"/>
              </a:rPr>
              <a:t></a:t>
            </a:r>
            <a:r>
              <a:rPr lang="pt-BR" sz="2800" b="1" i="1" dirty="0" smtClean="0">
                <a:solidFill>
                  <a:srgbClr val="3333FF"/>
                </a:solidFill>
              </a:rPr>
              <a:t> </a:t>
            </a:r>
            <a:r>
              <a:rPr lang="pt-BR" sz="2800" b="1" i="1" dirty="0">
                <a:solidFill>
                  <a:srgbClr val="3333FF"/>
                </a:solidFill>
              </a:rPr>
              <a:t>30 MPa </a:t>
            </a:r>
            <a:r>
              <a:rPr lang="pt-BR" sz="2800" b="1" i="1" dirty="0" smtClean="0">
                <a:solidFill>
                  <a:srgbClr val="3333FF"/>
                </a:solidFill>
              </a:rPr>
              <a:t>(nova </a:t>
            </a:r>
            <a:r>
              <a:rPr lang="pt-BR" sz="2800" b="1" i="1" dirty="0">
                <a:solidFill>
                  <a:srgbClr val="3333FF"/>
                </a:solidFill>
              </a:rPr>
              <a:t>especificação</a:t>
            </a:r>
            <a:r>
              <a:rPr lang="pt-BR" sz="2800" b="1" i="1" dirty="0" smtClean="0">
                <a:solidFill>
                  <a:srgbClr val="3333FF"/>
                </a:solidFill>
              </a:rPr>
              <a:t>);</a:t>
            </a:r>
            <a:r>
              <a:rPr lang="pt-BR" sz="2800" b="1" dirty="0" smtClean="0">
                <a:solidFill>
                  <a:srgbClr val="3333FF"/>
                </a:solidFill>
              </a:rPr>
              <a:t>” </a:t>
            </a: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FREITAS, GEOFIX FUNDAÇÕES</a:t>
            </a:r>
            <a:r>
              <a:rPr lang="pt-BR" sz="2700" b="1" dirty="0" smtClean="0">
                <a:solidFill>
                  <a:srgbClr val="D125B8"/>
                </a:solidFill>
              </a:rPr>
              <a:t>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43747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2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3000" b="1" u="sng" dirty="0" smtClean="0">
                <a:solidFill>
                  <a:srgbClr val="00B0F0"/>
                </a:solidFill>
              </a:rPr>
              <a:t>CONCRETAGEM</a:t>
            </a:r>
            <a:r>
              <a:rPr lang="pt-BR" sz="3000" b="1" u="sng" dirty="0" smtClean="0">
                <a:solidFill>
                  <a:srgbClr val="00B0F0"/>
                </a:solidFill>
              </a:rPr>
              <a:t>:</a:t>
            </a:r>
          </a:p>
          <a:p>
            <a:pPr algn="just">
              <a:buNone/>
            </a:pPr>
            <a:endParaRPr lang="pt-BR" sz="2000" b="1" u="sng" dirty="0">
              <a:solidFill>
                <a:srgbClr val="00B0F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800" b="1" dirty="0" smtClean="0">
                <a:solidFill>
                  <a:srgbClr val="3333FF"/>
                </a:solidFill>
              </a:rPr>
              <a:t>• “ </a:t>
            </a:r>
            <a:r>
              <a:rPr lang="pt-BR" sz="2800" b="1" i="1" dirty="0">
                <a:solidFill>
                  <a:srgbClr val="3333FF"/>
                </a:solidFill>
              </a:rPr>
              <a:t>% de Argamassa em massa ≥ 55 </a:t>
            </a:r>
            <a:r>
              <a:rPr lang="pt-BR" sz="2800" b="1" i="1" dirty="0" smtClean="0">
                <a:solidFill>
                  <a:srgbClr val="3333FF"/>
                </a:solidFill>
              </a:rPr>
              <a:t>%;</a:t>
            </a:r>
            <a:endParaRPr lang="pt-BR" sz="2800" b="1" i="1" dirty="0">
              <a:solidFill>
                <a:srgbClr val="3333FF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• Traço tipo bombeado;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• Especificar na nota fiscal a quantidade máxima de água a </a:t>
            </a:r>
            <a:r>
              <a:rPr lang="pt-BR" sz="2800" b="1" i="1" dirty="0" smtClean="0">
                <a:solidFill>
                  <a:srgbClr val="3333FF"/>
                </a:solidFill>
              </a:rPr>
              <a:t>ser adicionada </a:t>
            </a:r>
            <a:r>
              <a:rPr lang="pt-BR" sz="2800" b="1" i="1" dirty="0">
                <a:solidFill>
                  <a:srgbClr val="3333FF"/>
                </a:solidFill>
              </a:rPr>
              <a:t>na obra considerando a água retida na central mais </a:t>
            </a:r>
            <a:r>
              <a:rPr lang="pt-BR" sz="2800" b="1" i="1" dirty="0" smtClean="0">
                <a:solidFill>
                  <a:srgbClr val="3333FF"/>
                </a:solidFill>
              </a:rPr>
              <a:t>uma estimativa </a:t>
            </a:r>
            <a:r>
              <a:rPr lang="pt-BR" sz="2800" b="1" i="1" dirty="0">
                <a:solidFill>
                  <a:srgbClr val="3333FF"/>
                </a:solidFill>
              </a:rPr>
              <a:t>de água perdida por </a:t>
            </a:r>
            <a:r>
              <a:rPr lang="pt-BR" sz="2800" b="1" i="1" dirty="0" smtClean="0">
                <a:solidFill>
                  <a:srgbClr val="3333FF"/>
                </a:solidFill>
              </a:rPr>
              <a:t>evaporação;</a:t>
            </a:r>
            <a:endParaRPr lang="pt-BR" sz="2800" b="1" i="1" dirty="0">
              <a:solidFill>
                <a:srgbClr val="3333FF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• Não utilizar cimento ARI;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• Não utilizar pó de pedra (apenas em traço “especial</a:t>
            </a:r>
            <a:r>
              <a:rPr lang="pt-BR" sz="2800" b="1" i="1" dirty="0" smtClean="0">
                <a:solidFill>
                  <a:srgbClr val="3333FF"/>
                </a:solidFill>
              </a:rPr>
              <a:t>”)</a:t>
            </a:r>
            <a:r>
              <a:rPr lang="pt-BR" sz="2800" b="1" dirty="0" smtClean="0">
                <a:solidFill>
                  <a:srgbClr val="3333FF"/>
                </a:solidFill>
              </a:rPr>
              <a:t>.” </a:t>
            </a: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FREITAS, GEOFIX FUNDAÇÕES</a:t>
            </a:r>
            <a:r>
              <a:rPr lang="pt-BR" sz="2700" b="1" dirty="0" smtClean="0">
                <a:solidFill>
                  <a:srgbClr val="D125B8"/>
                </a:solidFill>
              </a:rPr>
              <a:t>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56825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36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Após </a:t>
            </a:r>
            <a:r>
              <a:rPr lang="pt-BR" b="1" dirty="0">
                <a:solidFill>
                  <a:srgbClr val="0005CC"/>
                </a:solidFill>
              </a:rPr>
              <a:t>a concretagem e retirada da </a:t>
            </a:r>
            <a:r>
              <a:rPr lang="pt-BR" b="1" dirty="0" smtClean="0">
                <a:solidFill>
                  <a:srgbClr val="0005CC"/>
                </a:solidFill>
              </a:rPr>
              <a:t>haste, </a:t>
            </a:r>
            <a:r>
              <a:rPr lang="pt-BR" b="1" dirty="0">
                <a:solidFill>
                  <a:srgbClr val="0005CC"/>
                </a:solidFill>
              </a:rPr>
              <a:t>a armadura é colocada na estaca por </a:t>
            </a:r>
            <a:r>
              <a:rPr lang="pt-BR" b="1" dirty="0" smtClean="0">
                <a:solidFill>
                  <a:srgbClr val="0005CC"/>
                </a:solidFill>
              </a:rPr>
              <a:t>gravidade, </a:t>
            </a:r>
            <a:r>
              <a:rPr lang="pt-BR" b="1" dirty="0">
                <a:solidFill>
                  <a:srgbClr val="0005CC"/>
                </a:solidFill>
              </a:rPr>
              <a:t>ou com auxílio de </a:t>
            </a:r>
            <a:r>
              <a:rPr lang="pt-BR" b="1" dirty="0" smtClean="0">
                <a:solidFill>
                  <a:srgbClr val="0005CC"/>
                </a:solidFill>
              </a:rPr>
              <a:t>uma pequena carga. Estacas  </a:t>
            </a:r>
            <a:r>
              <a:rPr lang="pt-BR" b="1" dirty="0">
                <a:solidFill>
                  <a:srgbClr val="0005CC"/>
                </a:solidFill>
              </a:rPr>
              <a:t>apenas </a:t>
            </a:r>
            <a:r>
              <a:rPr lang="pt-BR" b="1" dirty="0" smtClean="0">
                <a:solidFill>
                  <a:srgbClr val="0005CC"/>
                </a:solidFill>
              </a:rPr>
              <a:t>comprimidas têm armadura </a:t>
            </a:r>
            <a:r>
              <a:rPr lang="pt-BR" b="1" dirty="0">
                <a:solidFill>
                  <a:srgbClr val="0005CC"/>
                </a:solidFill>
              </a:rPr>
              <a:t>no topo, </a:t>
            </a:r>
            <a:r>
              <a:rPr lang="pt-BR" b="1" dirty="0" smtClean="0">
                <a:solidFill>
                  <a:srgbClr val="0005CC"/>
                </a:solidFill>
              </a:rPr>
              <a:t>com 4 </a:t>
            </a:r>
            <a:r>
              <a:rPr lang="pt-BR" b="1" dirty="0">
                <a:solidFill>
                  <a:srgbClr val="0005CC"/>
                </a:solidFill>
              </a:rPr>
              <a:t>a </a:t>
            </a:r>
            <a:r>
              <a:rPr lang="pt-BR" b="1" dirty="0" smtClean="0">
                <a:solidFill>
                  <a:srgbClr val="0005CC"/>
                </a:solidFill>
              </a:rPr>
              <a:t>6 </a:t>
            </a:r>
            <a:r>
              <a:rPr lang="pt-BR" b="1" dirty="0">
                <a:solidFill>
                  <a:srgbClr val="0005CC"/>
                </a:solidFill>
              </a:rPr>
              <a:t>m de </a:t>
            </a:r>
            <a:r>
              <a:rPr lang="pt-BR" b="1" dirty="0" smtClean="0">
                <a:solidFill>
                  <a:srgbClr val="0005CC"/>
                </a:solidFill>
              </a:rPr>
              <a:t>comprimento. Para estacas sob forças </a:t>
            </a:r>
            <a:r>
              <a:rPr lang="pt-BR" b="1" dirty="0">
                <a:solidFill>
                  <a:srgbClr val="0005CC"/>
                </a:solidFill>
              </a:rPr>
              <a:t>horizontais ou de tração, o comprimento da armadura não deverá </a:t>
            </a:r>
            <a:r>
              <a:rPr lang="pt-BR" b="1" dirty="0" err="1" smtClean="0">
                <a:solidFill>
                  <a:srgbClr val="0005CC"/>
                </a:solidFill>
              </a:rPr>
              <a:t>ultra-passar</a:t>
            </a:r>
            <a:r>
              <a:rPr lang="pt-BR" b="1" dirty="0" smtClean="0">
                <a:solidFill>
                  <a:srgbClr val="0005CC"/>
                </a:solidFill>
              </a:rPr>
              <a:t> 16 </a:t>
            </a:r>
            <a:r>
              <a:rPr lang="pt-BR" b="1" dirty="0">
                <a:solidFill>
                  <a:srgbClr val="0005CC"/>
                </a:solidFill>
              </a:rPr>
              <a:t>m, devido ao método construtivo. </a:t>
            </a:r>
            <a:r>
              <a:rPr lang="pt-BR" sz="2700" b="1" dirty="0">
                <a:solidFill>
                  <a:srgbClr val="1F771F"/>
                </a:solidFill>
              </a:rPr>
              <a:t>(Catálogo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81195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2987824" y="6374928"/>
            <a:ext cx="306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dirty="0">
                <a:solidFill>
                  <a:srgbClr val="0005CC"/>
                </a:solidFill>
              </a:rPr>
              <a:t>(http://www.fundesp.com.br</a:t>
            </a:r>
            <a:r>
              <a:rPr lang="pt-BR" dirty="0" smtClean="0">
                <a:solidFill>
                  <a:srgbClr val="0005CC"/>
                </a:solidFill>
              </a:rPr>
              <a:t>)</a:t>
            </a:r>
            <a:endParaRPr lang="pt-BR" dirty="0">
              <a:solidFill>
                <a:srgbClr val="0005CC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11" y="1536624"/>
            <a:ext cx="6840760" cy="483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81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329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Para </a:t>
            </a:r>
            <a:r>
              <a:rPr lang="pt-BR" b="1" dirty="0">
                <a:solidFill>
                  <a:srgbClr val="0005CC"/>
                </a:solidFill>
              </a:rPr>
              <a:t>evitar a </a:t>
            </a:r>
            <a:r>
              <a:rPr lang="pt-BR" b="1" dirty="0" smtClean="0">
                <a:solidFill>
                  <a:srgbClr val="0005CC"/>
                </a:solidFill>
              </a:rPr>
              <a:t>deformação durante a  </a:t>
            </a:r>
            <a:r>
              <a:rPr lang="pt-BR" b="1" dirty="0" err="1" smtClean="0">
                <a:solidFill>
                  <a:srgbClr val="0005CC"/>
                </a:solidFill>
              </a:rPr>
              <a:t>introdu-ção</a:t>
            </a:r>
            <a:r>
              <a:rPr lang="pt-BR" b="1" dirty="0" smtClean="0">
                <a:solidFill>
                  <a:srgbClr val="0005CC"/>
                </a:solidFill>
              </a:rPr>
              <a:t>, a </a:t>
            </a:r>
            <a:r>
              <a:rPr lang="pt-BR" b="1" dirty="0">
                <a:solidFill>
                  <a:srgbClr val="0005CC"/>
                </a:solidFill>
              </a:rPr>
              <a:t>armadura deve </a:t>
            </a:r>
            <a:r>
              <a:rPr lang="pt-BR" b="1" dirty="0" smtClean="0">
                <a:solidFill>
                  <a:srgbClr val="0005CC"/>
                </a:solidFill>
              </a:rPr>
              <a:t>ter barras longitudinais grossas </a:t>
            </a:r>
            <a:r>
              <a:rPr lang="pt-BR" b="1" dirty="0">
                <a:solidFill>
                  <a:srgbClr val="0005CC"/>
                </a:solidFill>
              </a:rPr>
              <a:t>e estribo </a:t>
            </a:r>
            <a:r>
              <a:rPr lang="pt-BR" b="1" dirty="0" smtClean="0">
                <a:solidFill>
                  <a:srgbClr val="0005CC"/>
                </a:solidFill>
              </a:rPr>
              <a:t>em espiral helicoidal, amarrado </a:t>
            </a:r>
            <a:r>
              <a:rPr lang="pt-BR" b="1" dirty="0">
                <a:solidFill>
                  <a:srgbClr val="0005CC"/>
                </a:solidFill>
              </a:rPr>
              <a:t>e soldado nas barras longitudinais</a:t>
            </a:r>
            <a:r>
              <a:rPr lang="pt-BR" b="1" dirty="0" smtClean="0">
                <a:solidFill>
                  <a:srgbClr val="0005CC"/>
                </a:solidFill>
              </a:rPr>
              <a:t>. </a:t>
            </a:r>
            <a:r>
              <a:rPr lang="pt-BR" sz="2700" b="1" dirty="0">
                <a:solidFill>
                  <a:srgbClr val="1F771F"/>
                </a:solidFill>
              </a:rPr>
              <a:t>(Catálogo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30232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182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3333FF"/>
                </a:solidFill>
              </a:rPr>
              <a:t>Armação mínima </a:t>
            </a:r>
            <a:r>
              <a:rPr lang="pt-BR" b="1" dirty="0">
                <a:solidFill>
                  <a:srgbClr val="3333FF"/>
                </a:solidFill>
              </a:rPr>
              <a:t>conforme </a:t>
            </a:r>
            <a:r>
              <a:rPr lang="pt-BR" b="1" dirty="0" smtClean="0">
                <a:solidFill>
                  <a:srgbClr val="3333FF"/>
                </a:solidFill>
              </a:rPr>
              <a:t>NBR 6122/10 </a:t>
            </a:r>
            <a:r>
              <a:rPr lang="pt-BR" b="1" dirty="0">
                <a:solidFill>
                  <a:srgbClr val="3333FF"/>
                </a:solidFill>
              </a:rPr>
              <a:t>(item 8.6.3 - Tabela 4</a:t>
            </a:r>
            <a:r>
              <a:rPr lang="pt-BR" b="1" dirty="0" smtClean="0">
                <a:solidFill>
                  <a:srgbClr val="3333FF"/>
                </a:solidFill>
              </a:rPr>
              <a:t>):</a:t>
            </a:r>
            <a:endParaRPr lang="pt-BR" b="1" dirty="0">
              <a:solidFill>
                <a:srgbClr val="3333F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4991100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796136" y="6096630"/>
            <a:ext cx="2267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D125B8"/>
                </a:solidFill>
              </a:rPr>
              <a:t>(GEOFIX </a:t>
            </a:r>
            <a:r>
              <a:rPr lang="pt-BR" b="1" dirty="0">
                <a:solidFill>
                  <a:srgbClr val="D125B8"/>
                </a:solidFill>
              </a:rPr>
              <a:t>FUNDAÇÕES)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668" y="2636912"/>
            <a:ext cx="329565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99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96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2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u="sng" dirty="0">
                <a:solidFill>
                  <a:srgbClr val="00B0F0"/>
                </a:solidFill>
              </a:rPr>
              <a:t>COLOCAÇÃO DA </a:t>
            </a:r>
            <a:r>
              <a:rPr lang="pt-BR" b="1" u="sng" dirty="0" smtClean="0">
                <a:solidFill>
                  <a:srgbClr val="00B0F0"/>
                </a:solidFill>
              </a:rPr>
              <a:t>ARMADURA:</a:t>
            </a:r>
            <a:endParaRPr lang="pt-BR" b="1" u="sng" dirty="0">
              <a:solidFill>
                <a:srgbClr val="00B0F0"/>
              </a:solidFill>
            </a:endParaRPr>
          </a:p>
          <a:p>
            <a:pPr algn="just">
              <a:buNone/>
            </a:pPr>
            <a:r>
              <a:rPr lang="pt-BR" b="1" dirty="0">
                <a:solidFill>
                  <a:srgbClr val="3333FF"/>
                </a:solidFill>
              </a:rPr>
              <a:t>– </a:t>
            </a: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 smtClean="0">
                <a:solidFill>
                  <a:srgbClr val="3333FF"/>
                </a:solidFill>
              </a:rPr>
              <a:t>Aço CA-50 </a:t>
            </a:r>
            <a:r>
              <a:rPr lang="pt-BR" b="1" i="1" dirty="0">
                <a:solidFill>
                  <a:srgbClr val="3333FF"/>
                </a:solidFill>
              </a:rPr>
              <a:t>ou </a:t>
            </a:r>
            <a:r>
              <a:rPr lang="pt-BR" b="1" i="1" dirty="0" smtClean="0">
                <a:solidFill>
                  <a:srgbClr val="3333FF"/>
                </a:solidFill>
              </a:rPr>
              <a:t>CA-25</a:t>
            </a:r>
            <a:r>
              <a:rPr lang="pt-BR" b="1" i="1" dirty="0">
                <a:solidFill>
                  <a:srgbClr val="3333FF"/>
                </a:solidFill>
              </a:rPr>
              <a:t>, conforme projeto.</a:t>
            </a:r>
          </a:p>
          <a:p>
            <a:pPr algn="just">
              <a:buNone/>
            </a:pPr>
            <a:r>
              <a:rPr lang="pt-BR" b="1" i="1" dirty="0">
                <a:solidFill>
                  <a:srgbClr val="3333FF"/>
                </a:solidFill>
              </a:rPr>
              <a:t>– Limpeza do terreno, </a:t>
            </a:r>
            <a:endParaRPr lang="pt-BR" b="1" i="1" dirty="0" smtClean="0">
              <a:solidFill>
                <a:srgbClr val="3333FF"/>
              </a:solidFill>
            </a:endParaRPr>
          </a:p>
          <a:p>
            <a:pPr algn="just">
              <a:buNone/>
            </a:pPr>
            <a:r>
              <a:rPr lang="pt-BR" b="1" i="1" dirty="0" smtClean="0">
                <a:solidFill>
                  <a:srgbClr val="3333FF"/>
                </a:solidFill>
              </a:rPr>
              <a:t>acima </a:t>
            </a:r>
            <a:r>
              <a:rPr lang="pt-BR" b="1" i="1" dirty="0">
                <a:solidFill>
                  <a:srgbClr val="3333FF"/>
                </a:solidFill>
              </a:rPr>
              <a:t>da cabeça da </a:t>
            </a:r>
            <a:endParaRPr lang="pt-BR" b="1" i="1" dirty="0" smtClean="0">
              <a:solidFill>
                <a:srgbClr val="3333FF"/>
              </a:solidFill>
            </a:endParaRPr>
          </a:p>
          <a:p>
            <a:pPr algn="just">
              <a:buNone/>
            </a:pPr>
            <a:r>
              <a:rPr lang="pt-BR" b="1" i="1" dirty="0" smtClean="0">
                <a:solidFill>
                  <a:srgbClr val="3333FF"/>
                </a:solidFill>
              </a:rPr>
              <a:t>estaca</a:t>
            </a:r>
            <a:r>
              <a:rPr lang="pt-BR" b="1" i="1" dirty="0">
                <a:solidFill>
                  <a:srgbClr val="3333FF"/>
                </a:solidFill>
              </a:rPr>
              <a:t>, de modo a </a:t>
            </a:r>
            <a:endParaRPr lang="pt-BR" b="1" i="1" dirty="0" smtClean="0">
              <a:solidFill>
                <a:srgbClr val="3333FF"/>
              </a:solidFill>
            </a:endParaRPr>
          </a:p>
          <a:p>
            <a:pPr algn="just">
              <a:buNone/>
            </a:pPr>
            <a:r>
              <a:rPr lang="pt-BR" b="1" i="1" dirty="0" smtClean="0">
                <a:solidFill>
                  <a:srgbClr val="3333FF"/>
                </a:solidFill>
              </a:rPr>
              <a:t>permitir a colocação </a:t>
            </a:r>
          </a:p>
          <a:p>
            <a:pPr algn="just">
              <a:buNone/>
            </a:pPr>
            <a:r>
              <a:rPr lang="pt-BR" b="1" i="1" dirty="0" smtClean="0">
                <a:solidFill>
                  <a:srgbClr val="3333FF"/>
                </a:solidFill>
              </a:rPr>
              <a:t>da </a:t>
            </a:r>
            <a:r>
              <a:rPr lang="pt-BR" b="1" i="1" dirty="0">
                <a:solidFill>
                  <a:srgbClr val="3333FF"/>
                </a:solidFill>
              </a:rPr>
              <a:t>armadura</a:t>
            </a:r>
            <a:r>
              <a:rPr lang="pt-BR" b="1" i="1" dirty="0" smtClean="0">
                <a:solidFill>
                  <a:srgbClr val="3333FF"/>
                </a:solidFill>
              </a:rPr>
              <a:t>;</a:t>
            </a:r>
            <a:r>
              <a:rPr lang="pt-BR" b="1" dirty="0" smtClean="0">
                <a:solidFill>
                  <a:srgbClr val="3333FF"/>
                </a:solidFill>
              </a:rPr>
              <a:t>” </a:t>
            </a:r>
          </a:p>
          <a:p>
            <a:pPr algn="just">
              <a:buNone/>
            </a:pPr>
            <a:r>
              <a:rPr lang="pt-BR" sz="2600" b="1" dirty="0" smtClean="0">
                <a:solidFill>
                  <a:srgbClr val="D125B8"/>
                </a:solidFill>
              </a:rPr>
              <a:t>(</a:t>
            </a:r>
            <a:r>
              <a:rPr lang="pt-BR" sz="2600" b="1" dirty="0">
                <a:solidFill>
                  <a:srgbClr val="D125B8"/>
                </a:solidFill>
              </a:rPr>
              <a:t>FREITAS, GEOFIX </a:t>
            </a:r>
            <a:endParaRPr lang="pt-BR" sz="2600" b="1" dirty="0" smtClean="0">
              <a:solidFill>
                <a:srgbClr val="D125B8"/>
              </a:solidFill>
            </a:endParaRPr>
          </a:p>
          <a:p>
            <a:pPr algn="just">
              <a:buNone/>
            </a:pPr>
            <a:r>
              <a:rPr lang="pt-BR" sz="2600" b="1" dirty="0" smtClean="0">
                <a:solidFill>
                  <a:srgbClr val="D125B8"/>
                </a:solidFill>
              </a:rPr>
              <a:t>FUNDAÇÕES)</a:t>
            </a:r>
            <a:endParaRPr lang="pt-BR" sz="26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77410"/>
            <a:ext cx="4533386" cy="337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43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46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2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u="sng" dirty="0">
                <a:solidFill>
                  <a:srgbClr val="00B0F0"/>
                </a:solidFill>
              </a:rPr>
              <a:t>COLOCAÇÃO DA </a:t>
            </a:r>
            <a:r>
              <a:rPr lang="pt-BR" b="1" u="sng" dirty="0" smtClean="0">
                <a:solidFill>
                  <a:srgbClr val="00B0F0"/>
                </a:solidFill>
              </a:rPr>
              <a:t>ARMADURA</a:t>
            </a:r>
            <a:r>
              <a:rPr lang="pt-BR" b="1" u="sng" dirty="0" smtClean="0">
                <a:solidFill>
                  <a:srgbClr val="00B0F0"/>
                </a:solidFill>
              </a:rPr>
              <a:t>:</a:t>
            </a:r>
          </a:p>
          <a:p>
            <a:pPr algn="just">
              <a:buNone/>
            </a:pPr>
            <a:endParaRPr lang="pt-BR" sz="2000" b="1" u="sng" dirty="0">
              <a:solidFill>
                <a:srgbClr val="00B0F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>
                <a:solidFill>
                  <a:srgbClr val="3333FF"/>
                </a:solidFill>
              </a:rPr>
              <a:t>– </a:t>
            </a: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>
                <a:solidFill>
                  <a:srgbClr val="3333FF"/>
                </a:solidFill>
              </a:rPr>
              <a:t>– A colocação da armadura em forma de gaiola deve ser feita imediatamente após a concretagem (no máximo 2 horas após a chegada do caminhão betoneira</a:t>
            </a:r>
            <a:endParaRPr lang="pt-BR" b="1" i="1" dirty="0" smtClean="0">
              <a:solidFill>
                <a:srgbClr val="3333FF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i="1" dirty="0" smtClean="0">
                <a:solidFill>
                  <a:srgbClr val="3333FF"/>
                </a:solidFill>
              </a:rPr>
              <a:t>Sua </a:t>
            </a:r>
            <a:r>
              <a:rPr lang="pt-BR" b="1" i="1" dirty="0">
                <a:solidFill>
                  <a:srgbClr val="3333FF"/>
                </a:solidFill>
              </a:rPr>
              <a:t>descida pode ser auxiliada por peso.</a:t>
            </a:r>
          </a:p>
          <a:p>
            <a:pPr algn="just">
              <a:spcBef>
                <a:spcPts val="0"/>
              </a:spcBef>
              <a:buNone/>
            </a:pPr>
            <a:r>
              <a:rPr lang="pt-BR" b="1" i="1" dirty="0">
                <a:solidFill>
                  <a:srgbClr val="3333FF"/>
                </a:solidFill>
              </a:rPr>
              <a:t>– A armadura deve ser enrijecida para facilitar a sua colocação</a:t>
            </a:r>
            <a:r>
              <a:rPr lang="pt-BR" b="1" dirty="0" smtClean="0">
                <a:solidFill>
                  <a:srgbClr val="3333FF"/>
                </a:solidFill>
              </a:rPr>
              <a:t>.”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FREITAS, GEOFIX FUNDAÇÕES</a:t>
            </a:r>
            <a:r>
              <a:rPr lang="pt-BR" sz="2700" b="1" dirty="0" smtClean="0">
                <a:solidFill>
                  <a:srgbClr val="D125B8"/>
                </a:solidFill>
              </a:rPr>
              <a:t>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402384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72061"/>
            <a:ext cx="3676741" cy="489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56" y="1268760"/>
            <a:ext cx="391723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042021" y="6237312"/>
            <a:ext cx="3132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>
                <a:solidFill>
                  <a:srgbClr val="D125B8"/>
                </a:solidFill>
              </a:rPr>
              <a:t>(FREITAS, GEOFIX FUNDAÇÕES)</a:t>
            </a:r>
          </a:p>
        </p:txBody>
      </p:sp>
    </p:spTree>
    <p:extLst>
      <p:ext uri="{BB962C8B-B14F-4D97-AF65-F5344CB8AC3E}">
        <p14:creationId xmlns:p14="http://schemas.microsoft.com/office/powerpoint/2010/main" val="280085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4932040" y="6426035"/>
            <a:ext cx="3132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>
                <a:solidFill>
                  <a:srgbClr val="D125B8"/>
                </a:solidFill>
              </a:rPr>
              <a:t>(FREITAS, GEOFIX FUNDAÇÕES)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98" y="1287584"/>
            <a:ext cx="4461066" cy="301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87584"/>
            <a:ext cx="300990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32" y="4375187"/>
            <a:ext cx="4749098" cy="205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11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3042021" y="5835121"/>
            <a:ext cx="3132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>
                <a:solidFill>
                  <a:srgbClr val="D125B8"/>
                </a:solidFill>
              </a:rPr>
              <a:t>(FREITAS, GEOFIX FUNDAÇÕES)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23" y="1269847"/>
            <a:ext cx="7297535" cy="450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38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297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600" b="1" dirty="0" smtClean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3000" b="1" dirty="0" smtClean="0">
                <a:solidFill>
                  <a:srgbClr val="0005CC"/>
                </a:solidFill>
              </a:rPr>
              <a:t>O equipamento informa dados como a </a:t>
            </a:r>
            <a:r>
              <a:rPr lang="pt-BR" sz="3000" b="1" dirty="0" err="1" smtClean="0">
                <a:solidFill>
                  <a:srgbClr val="0005CC"/>
                </a:solidFill>
              </a:rPr>
              <a:t>incli-nação</a:t>
            </a:r>
            <a:r>
              <a:rPr lang="pt-BR" sz="3000" b="1" dirty="0" smtClean="0">
                <a:solidFill>
                  <a:srgbClr val="0005CC"/>
                </a:solidFill>
              </a:rPr>
              <a:t> </a:t>
            </a:r>
            <a:r>
              <a:rPr lang="pt-BR" sz="3000" b="1" dirty="0">
                <a:solidFill>
                  <a:srgbClr val="0005CC"/>
                </a:solidFill>
              </a:rPr>
              <a:t>da haste, profundidade da perfuração, torque </a:t>
            </a:r>
            <a:r>
              <a:rPr lang="pt-BR" sz="3000" b="1" dirty="0" smtClean="0">
                <a:solidFill>
                  <a:srgbClr val="0005CC"/>
                </a:solidFill>
              </a:rPr>
              <a:t>velocidade </a:t>
            </a:r>
            <a:r>
              <a:rPr lang="pt-BR" sz="3000" b="1" dirty="0">
                <a:solidFill>
                  <a:srgbClr val="0005CC"/>
                </a:solidFill>
              </a:rPr>
              <a:t>de rotação da hélice, pressão de injeção, perdas e consumo de </a:t>
            </a:r>
            <a:r>
              <a:rPr lang="pt-BR" sz="3000" b="1" dirty="0" smtClean="0">
                <a:solidFill>
                  <a:srgbClr val="0005CC"/>
                </a:solidFill>
              </a:rPr>
              <a:t>concreto. </a:t>
            </a:r>
            <a:r>
              <a:rPr lang="pt-BR" sz="2700" b="1" dirty="0">
                <a:solidFill>
                  <a:srgbClr val="1F771F"/>
                </a:solidFill>
              </a:rPr>
              <a:t>(Catálogo GEOFUND</a:t>
            </a:r>
            <a:r>
              <a:rPr lang="pt-BR" sz="2700" b="1" dirty="0" smtClean="0">
                <a:solidFill>
                  <a:srgbClr val="1F771F"/>
                </a:solidFill>
              </a:rPr>
              <a:t>)</a:t>
            </a:r>
            <a:endParaRPr lang="pt-BR" sz="2700" b="1" dirty="0">
              <a:solidFill>
                <a:srgbClr val="1F771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93765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87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2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u="sng" dirty="0" smtClean="0">
                <a:solidFill>
                  <a:srgbClr val="00B0F0"/>
                </a:solidFill>
              </a:rPr>
              <a:t>CONTROLE (Monitoramento):</a:t>
            </a:r>
            <a:endParaRPr lang="pt-BR" b="1" u="sng" dirty="0">
              <a:solidFill>
                <a:srgbClr val="00B0F0"/>
              </a:solidFill>
            </a:endParaRPr>
          </a:p>
          <a:p>
            <a:pPr algn="just">
              <a:buNone/>
            </a:pPr>
            <a:r>
              <a:rPr lang="pt-BR" sz="2800" b="1" dirty="0">
                <a:solidFill>
                  <a:srgbClr val="3333FF"/>
                </a:solidFill>
              </a:rPr>
              <a:t>– “</a:t>
            </a:r>
            <a:r>
              <a:rPr lang="pt-BR" sz="2800" b="1" i="1" dirty="0">
                <a:solidFill>
                  <a:srgbClr val="3333FF"/>
                </a:solidFill>
              </a:rPr>
              <a:t>Nivelamento do equipamento e prumo do trado;</a:t>
            </a:r>
          </a:p>
          <a:p>
            <a:pPr algn="just"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– Pressão no torque;</a:t>
            </a:r>
          </a:p>
          <a:p>
            <a:pPr algn="just"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– Velocidade de avanço do trado;</a:t>
            </a:r>
          </a:p>
          <a:p>
            <a:pPr algn="just"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– Velocidade de rotação do trado;</a:t>
            </a:r>
          </a:p>
          <a:p>
            <a:pPr algn="just"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– Cota de Ponta do trado;</a:t>
            </a:r>
          </a:p>
          <a:p>
            <a:pPr algn="just"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– Pressão de concreto durante a concretagem;</a:t>
            </a:r>
          </a:p>
          <a:p>
            <a:pPr algn="just"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– </a:t>
            </a:r>
            <a:r>
              <a:rPr lang="pt-BR" sz="2800" b="1" i="1" dirty="0" err="1">
                <a:solidFill>
                  <a:srgbClr val="3333FF"/>
                </a:solidFill>
              </a:rPr>
              <a:t>Sobre-consumo</a:t>
            </a:r>
            <a:r>
              <a:rPr lang="pt-BR" sz="2800" b="1" i="1" dirty="0">
                <a:solidFill>
                  <a:srgbClr val="3333FF"/>
                </a:solidFill>
              </a:rPr>
              <a:t> de concreto (over-break);</a:t>
            </a:r>
          </a:p>
          <a:p>
            <a:pPr algn="just"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– Velocidade de subida do trado</a:t>
            </a:r>
            <a:r>
              <a:rPr lang="pt-BR" sz="2800" b="1" dirty="0" smtClean="0">
                <a:solidFill>
                  <a:srgbClr val="3333FF"/>
                </a:solidFill>
              </a:rPr>
              <a:t>.”</a:t>
            </a:r>
          </a:p>
          <a:p>
            <a:pPr algn="just"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FREITAS, GEOFIX FUNDAÇÕES</a:t>
            </a:r>
            <a:r>
              <a:rPr lang="pt-BR" sz="2700" b="1" dirty="0" smtClean="0">
                <a:solidFill>
                  <a:srgbClr val="D125B8"/>
                </a:solidFill>
              </a:rPr>
              <a:t>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42161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3042021" y="6237312"/>
            <a:ext cx="3132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>
                <a:solidFill>
                  <a:srgbClr val="D125B8"/>
                </a:solidFill>
              </a:rPr>
              <a:t>(FREITAS, GEOFIX FUNDAÇÕES)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738" y="1218752"/>
            <a:ext cx="6336704" cy="501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64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87624" y="6156593"/>
            <a:ext cx="68407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3333FF"/>
                </a:solidFill>
              </a:rPr>
              <a:t>(</a:t>
            </a:r>
            <a:r>
              <a:rPr lang="pt-BR" sz="1600" dirty="0">
                <a:solidFill>
                  <a:srgbClr val="3333FF"/>
                </a:solidFill>
              </a:rPr>
              <a:t>http://</a:t>
            </a:r>
            <a:r>
              <a:rPr lang="pt-BR" sz="1600" dirty="0" smtClean="0">
                <a:solidFill>
                  <a:srgbClr val="3333FF"/>
                </a:solidFill>
              </a:rPr>
              <a:t>construcaomercado.pini.com.br/negocios-incorporacao-construcao/146/artigo299192-1.aspx)</a:t>
            </a:r>
            <a:endParaRPr lang="pt-BR" sz="1600" dirty="0">
              <a:solidFill>
                <a:srgbClr val="3333FF"/>
              </a:solidFill>
            </a:endParaRPr>
          </a:p>
        </p:txBody>
      </p:sp>
      <p:pic>
        <p:nvPicPr>
          <p:cNvPr id="7" name="Imagem 6" descr="http://construcaomercado.pini.com.br/negocios-incorporacao-construcao/146/imagens/i39534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740" y="1630775"/>
            <a:ext cx="6222702" cy="4462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54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86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2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u="sng" dirty="0" smtClean="0">
                <a:solidFill>
                  <a:srgbClr val="00B0F0"/>
                </a:solidFill>
              </a:rPr>
              <a:t>PREPARO DA CABEÇA DA ESTACA:</a:t>
            </a:r>
          </a:p>
          <a:p>
            <a:pPr algn="just">
              <a:buNone/>
            </a:pPr>
            <a:r>
              <a:rPr lang="pt-BR" b="1" dirty="0">
                <a:solidFill>
                  <a:srgbClr val="3333FF"/>
                </a:solidFill>
              </a:rPr>
              <a:t>– “</a:t>
            </a:r>
            <a:r>
              <a:rPr lang="pt-BR" b="1" i="1" dirty="0">
                <a:solidFill>
                  <a:srgbClr val="3333FF"/>
                </a:solidFill>
              </a:rPr>
              <a:t>Remover o excesso de concreto em relação à cota de arrasamento </a:t>
            </a:r>
            <a:r>
              <a:rPr lang="pt-BR" b="1" i="1" dirty="0" smtClean="0">
                <a:solidFill>
                  <a:srgbClr val="3333FF"/>
                </a:solidFill>
              </a:rPr>
              <a:t>da estaca</a:t>
            </a:r>
            <a:r>
              <a:rPr lang="pt-BR" b="1" i="1" dirty="0">
                <a:solidFill>
                  <a:srgbClr val="3333FF"/>
                </a:solidFill>
              </a:rPr>
              <a:t>.</a:t>
            </a:r>
          </a:p>
          <a:p>
            <a:pPr algn="just">
              <a:buNone/>
            </a:pPr>
            <a:r>
              <a:rPr lang="pt-BR" b="1" i="1" dirty="0">
                <a:solidFill>
                  <a:srgbClr val="3333FF"/>
                </a:solidFill>
              </a:rPr>
              <a:t>– Na demolição podem ser utilizados ponteiros ou marteletes (</a:t>
            </a:r>
            <a:r>
              <a:rPr lang="pt-BR" b="1" i="1" dirty="0" smtClean="0">
                <a:solidFill>
                  <a:srgbClr val="3333FF"/>
                </a:solidFill>
              </a:rPr>
              <a:t>leves para </a:t>
            </a:r>
            <a:r>
              <a:rPr lang="pt-BR" b="1" i="1" dirty="0">
                <a:solidFill>
                  <a:srgbClr val="3333FF"/>
                </a:solidFill>
              </a:rPr>
              <a:t>até 900 cm² e maiores para seções superiores a 900 cm²). </a:t>
            </a:r>
            <a:r>
              <a:rPr lang="pt-BR" b="1" i="1" dirty="0" smtClean="0">
                <a:solidFill>
                  <a:srgbClr val="3333FF"/>
                </a:solidFill>
              </a:rPr>
              <a:t>O acerto </a:t>
            </a:r>
            <a:r>
              <a:rPr lang="pt-BR" b="1" i="1" dirty="0">
                <a:solidFill>
                  <a:srgbClr val="3333FF"/>
                </a:solidFill>
              </a:rPr>
              <a:t>final do topo das estacas demolidas deve ser sempre </a:t>
            </a:r>
            <a:r>
              <a:rPr lang="pt-BR" b="1" i="1" dirty="0" smtClean="0">
                <a:solidFill>
                  <a:srgbClr val="3333FF"/>
                </a:solidFill>
              </a:rPr>
              <a:t>efetuado com </a:t>
            </a:r>
            <a:r>
              <a:rPr lang="pt-BR" b="1" i="1" dirty="0">
                <a:solidFill>
                  <a:srgbClr val="3333FF"/>
                </a:solidFill>
              </a:rPr>
              <a:t>uso de ponteiro ou ferramenta de corte apropriada</a:t>
            </a:r>
            <a:r>
              <a:rPr lang="pt-BR" b="1" dirty="0" smtClean="0">
                <a:solidFill>
                  <a:srgbClr val="3333FF"/>
                </a:solidFill>
              </a:rPr>
              <a:t>.” </a:t>
            </a:r>
            <a:r>
              <a:rPr lang="pt-BR" sz="2800" b="1" dirty="0" smtClean="0">
                <a:solidFill>
                  <a:srgbClr val="D125B8"/>
                </a:solidFill>
              </a:rPr>
              <a:t>(</a:t>
            </a:r>
            <a:r>
              <a:rPr lang="pt-BR" sz="2800" b="1" dirty="0">
                <a:solidFill>
                  <a:srgbClr val="D125B8"/>
                </a:solidFill>
              </a:rPr>
              <a:t>FREITAS, GEOFIX FUNDAÇÕES</a:t>
            </a:r>
            <a:r>
              <a:rPr lang="pt-BR" sz="2800" b="1" dirty="0" smtClean="0">
                <a:solidFill>
                  <a:srgbClr val="D125B8"/>
                </a:solidFill>
              </a:rPr>
              <a:t>)</a:t>
            </a:r>
            <a:endParaRPr lang="pt-BR" sz="28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89662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3042021" y="6156012"/>
            <a:ext cx="3132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>
                <a:solidFill>
                  <a:srgbClr val="D125B8"/>
                </a:solidFill>
              </a:rPr>
              <a:t>(FREITAS, GEOFIX FUNDAÇÕES)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71" y="1340768"/>
            <a:ext cx="8380040" cy="4667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74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3042019" y="5867980"/>
            <a:ext cx="3132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>
                <a:solidFill>
                  <a:srgbClr val="D125B8"/>
                </a:solidFill>
              </a:rPr>
              <a:t>(FREITAS, GEOFIX FUNDAÇÕES)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268760"/>
            <a:ext cx="401923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91" y="1268760"/>
            <a:ext cx="4177212" cy="448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63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97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2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u="sng" dirty="0" smtClean="0">
                <a:solidFill>
                  <a:srgbClr val="00B0F0"/>
                </a:solidFill>
              </a:rPr>
              <a:t>CUIDADOS:</a:t>
            </a:r>
          </a:p>
          <a:p>
            <a:pPr algn="just">
              <a:buNone/>
            </a:pPr>
            <a:r>
              <a:rPr lang="pt-BR" sz="2800" b="1" dirty="0">
                <a:solidFill>
                  <a:srgbClr val="3333FF"/>
                </a:solidFill>
              </a:rPr>
              <a:t>– “</a:t>
            </a:r>
            <a:r>
              <a:rPr lang="pt-BR" sz="2800" b="1" i="1" dirty="0">
                <a:solidFill>
                  <a:srgbClr val="3333FF"/>
                </a:solidFill>
              </a:rPr>
              <a:t>Locação das estacas;</a:t>
            </a:r>
          </a:p>
          <a:p>
            <a:pPr algn="just"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– Garantir que o topo do trado sempre esteja acima da cota superior </a:t>
            </a:r>
            <a:r>
              <a:rPr lang="pt-BR" sz="2800" b="1" i="1" dirty="0" smtClean="0">
                <a:solidFill>
                  <a:srgbClr val="3333FF"/>
                </a:solidFill>
              </a:rPr>
              <a:t>de argilas </a:t>
            </a:r>
            <a:r>
              <a:rPr lang="pt-BR" sz="2800" b="1" i="1" dirty="0">
                <a:solidFill>
                  <a:srgbClr val="3333FF"/>
                </a:solidFill>
              </a:rPr>
              <a:t>moles e saturadas;</a:t>
            </a:r>
          </a:p>
          <a:p>
            <a:pPr algn="just"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– Utilizar roletes “finos”, sendo 4 (quatro) no topo da armação e </a:t>
            </a:r>
            <a:r>
              <a:rPr lang="pt-BR" sz="2800" b="1" i="1" dirty="0" smtClean="0">
                <a:solidFill>
                  <a:srgbClr val="3333FF"/>
                </a:solidFill>
              </a:rPr>
              <a:t>4 (</a:t>
            </a:r>
            <a:r>
              <a:rPr lang="pt-BR" sz="2800" b="1" i="1" dirty="0">
                <a:solidFill>
                  <a:srgbClr val="3333FF"/>
                </a:solidFill>
              </a:rPr>
              <a:t>quatro) na mudança do pé para o corpo;</a:t>
            </a:r>
          </a:p>
          <a:p>
            <a:pPr algn="just"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– Na concretagem, trazer o concreto até o nível do </a:t>
            </a:r>
            <a:r>
              <a:rPr lang="pt-BR" sz="2800" b="1" i="1" dirty="0" smtClean="0">
                <a:solidFill>
                  <a:srgbClr val="3333FF"/>
                </a:solidFill>
              </a:rPr>
              <a:t>terreno contaminação </a:t>
            </a:r>
            <a:r>
              <a:rPr lang="pt-BR" sz="2800" b="1" i="1" dirty="0">
                <a:solidFill>
                  <a:srgbClr val="3333FF"/>
                </a:solidFill>
              </a:rPr>
              <a:t>da estaca;</a:t>
            </a:r>
          </a:p>
          <a:p>
            <a:pPr algn="just"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– Estacas devidamente armadas a fim de evitar quebra por </a:t>
            </a:r>
            <a:r>
              <a:rPr lang="pt-BR" sz="2800" b="1" i="1" dirty="0" smtClean="0">
                <a:solidFill>
                  <a:srgbClr val="3333FF"/>
                </a:solidFill>
              </a:rPr>
              <a:t>flexão;</a:t>
            </a:r>
            <a:r>
              <a:rPr lang="pt-BR" sz="2800" b="1" dirty="0" smtClean="0">
                <a:solidFill>
                  <a:srgbClr val="3333FF"/>
                </a:solidFill>
              </a:rPr>
              <a:t>”</a:t>
            </a:r>
            <a:r>
              <a:rPr lang="pt-BR" sz="2800" b="1" i="1" dirty="0" smtClean="0">
                <a:solidFill>
                  <a:srgbClr val="3333FF"/>
                </a:solidFill>
              </a:rPr>
              <a:t> </a:t>
            </a: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FREITAS, GEOFIX FUNDAÇÕES</a:t>
            </a:r>
            <a:r>
              <a:rPr lang="pt-BR" sz="2700" b="1" dirty="0" smtClean="0">
                <a:solidFill>
                  <a:srgbClr val="D125B8"/>
                </a:solidFill>
              </a:rPr>
              <a:t>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3826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2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u="sng" dirty="0" smtClean="0">
                <a:solidFill>
                  <a:srgbClr val="00B0F0"/>
                </a:solidFill>
              </a:rPr>
              <a:t>CUIDADOS:</a:t>
            </a:r>
          </a:p>
          <a:p>
            <a:pPr algn="just">
              <a:buNone/>
            </a:pPr>
            <a:r>
              <a:rPr lang="pt-BR" sz="2800" b="1" dirty="0">
                <a:solidFill>
                  <a:srgbClr val="3333FF"/>
                </a:solidFill>
              </a:rPr>
              <a:t>– </a:t>
            </a:r>
            <a:r>
              <a:rPr lang="pt-BR" sz="2800" b="1" dirty="0" smtClean="0">
                <a:solidFill>
                  <a:srgbClr val="3333FF"/>
                </a:solidFill>
              </a:rPr>
              <a:t>“</a:t>
            </a:r>
            <a:r>
              <a:rPr lang="pt-BR" sz="2800" b="1" i="1" dirty="0" smtClean="0">
                <a:solidFill>
                  <a:srgbClr val="3333FF"/>
                </a:solidFill>
              </a:rPr>
              <a:t>Limpeza </a:t>
            </a:r>
            <a:r>
              <a:rPr lang="pt-BR" sz="2800" b="1" i="1" dirty="0">
                <a:solidFill>
                  <a:srgbClr val="3333FF"/>
                </a:solidFill>
              </a:rPr>
              <a:t>de rede: 1ª estaca do dia;</a:t>
            </a:r>
          </a:p>
          <a:p>
            <a:pPr algn="just"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– Início da concretagem: posicionamento da ponta do trado;</a:t>
            </a:r>
          </a:p>
          <a:p>
            <a:pPr algn="just"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– Qualidade do concreto;</a:t>
            </a:r>
          </a:p>
          <a:p>
            <a:pPr algn="just"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– Controle Tecnológico;</a:t>
            </a:r>
          </a:p>
          <a:p>
            <a:pPr algn="just"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– Armaduras muito longas</a:t>
            </a:r>
            <a:r>
              <a:rPr lang="pt-BR" sz="2800" b="1" dirty="0" smtClean="0">
                <a:solidFill>
                  <a:srgbClr val="3333FF"/>
                </a:solidFill>
              </a:rPr>
              <a:t>.”</a:t>
            </a:r>
          </a:p>
          <a:p>
            <a:pPr algn="just"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FREITAS, GEOFIX FUNDAÇÕES</a:t>
            </a:r>
            <a:r>
              <a:rPr lang="pt-BR" sz="2700" b="1" dirty="0" smtClean="0">
                <a:solidFill>
                  <a:srgbClr val="D125B8"/>
                </a:solidFill>
              </a:rPr>
              <a:t>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70183"/>
            <a:ext cx="3324994" cy="380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30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38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Hélice Contínua: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05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u="sng" dirty="0" smtClean="0">
                <a:solidFill>
                  <a:srgbClr val="D125B8"/>
                </a:solidFill>
              </a:rPr>
              <a:t>Vídeos</a:t>
            </a:r>
            <a:r>
              <a:rPr lang="pt-BR" b="1" u="sng" dirty="0" smtClean="0">
                <a:solidFill>
                  <a:srgbClr val="D125B8"/>
                </a:solidFill>
              </a:rPr>
              <a:t>:</a:t>
            </a:r>
          </a:p>
          <a:p>
            <a:pPr algn="just">
              <a:buNone/>
            </a:pPr>
            <a:endParaRPr lang="pt-BR" sz="1400" b="1" u="sng" dirty="0">
              <a:solidFill>
                <a:srgbClr val="D125B8"/>
              </a:solidFill>
            </a:endParaRPr>
          </a:p>
          <a:p>
            <a:pPr algn="just">
              <a:buNone/>
            </a:pPr>
            <a:r>
              <a:rPr lang="pt-BR" sz="2400" b="1" dirty="0">
                <a:hlinkClick r:id="rId2"/>
              </a:rPr>
              <a:t>https://www.youtube.com/watch?time_continue=243&amp;v=xCW3XsD1bcw</a:t>
            </a:r>
          </a:p>
          <a:p>
            <a:pPr algn="just">
              <a:buNone/>
            </a:pPr>
            <a:r>
              <a:rPr lang="pt-BR" sz="2400" b="1" dirty="0" smtClean="0">
                <a:hlinkClick r:id="rId2"/>
              </a:rPr>
              <a:t>https</a:t>
            </a:r>
            <a:r>
              <a:rPr lang="pt-BR" sz="2400" b="1" dirty="0">
                <a:hlinkClick r:id="rId2"/>
              </a:rPr>
              <a:t>://vimeo.com/127195130</a:t>
            </a:r>
            <a:endParaRPr lang="pt-BR" sz="2400" b="1" dirty="0" smtClean="0">
              <a:solidFill>
                <a:srgbClr val="0070C0"/>
              </a:solidFill>
              <a:hlinkClick r:id="rId3"/>
            </a:endParaRPr>
          </a:p>
          <a:p>
            <a:pPr algn="just">
              <a:buNone/>
            </a:pPr>
            <a:r>
              <a:rPr lang="pt-BR" sz="2400" b="1" dirty="0" smtClean="0">
                <a:solidFill>
                  <a:srgbClr val="0070C0"/>
                </a:solidFill>
                <a:hlinkClick r:id="rId3"/>
              </a:rPr>
              <a:t>https</a:t>
            </a:r>
            <a:r>
              <a:rPr lang="pt-BR" sz="2400" b="1" dirty="0">
                <a:solidFill>
                  <a:srgbClr val="0070C0"/>
                </a:solidFill>
                <a:hlinkClick r:id="rId3"/>
              </a:rPr>
              <a:t>://</a:t>
            </a:r>
            <a:r>
              <a:rPr lang="pt-BR" sz="2400" b="1" dirty="0" smtClean="0">
                <a:solidFill>
                  <a:srgbClr val="0070C0"/>
                </a:solidFill>
                <a:hlinkClick r:id="rId3"/>
              </a:rPr>
              <a:t>www.youtube.com/watch?v=gjImHE_UgfI</a:t>
            </a:r>
            <a:endParaRPr lang="pt-BR" sz="2400" b="1" dirty="0" smtClean="0">
              <a:solidFill>
                <a:srgbClr val="0070C0"/>
              </a:solidFill>
            </a:endParaRPr>
          </a:p>
          <a:p>
            <a:pPr algn="just">
              <a:buNone/>
            </a:pPr>
            <a:r>
              <a:rPr lang="pt-BR" sz="2400" b="1" dirty="0">
                <a:solidFill>
                  <a:srgbClr val="0070C0"/>
                </a:solidFill>
                <a:hlinkClick r:id="rId4"/>
              </a:rPr>
              <a:t>https://www.youtube.com/watch?v=7PMb_bOK2uE</a:t>
            </a:r>
            <a:endParaRPr lang="pt-BR" sz="2400" b="1" dirty="0">
              <a:solidFill>
                <a:srgbClr val="0070C0"/>
              </a:solidFill>
            </a:endParaRPr>
          </a:p>
          <a:p>
            <a:pPr algn="just">
              <a:buNone/>
            </a:pPr>
            <a:r>
              <a:rPr lang="pt-BR" sz="2400" b="1" dirty="0">
                <a:solidFill>
                  <a:srgbClr val="0070C0"/>
                </a:solidFill>
                <a:hlinkClick r:id="rId5"/>
              </a:rPr>
              <a:t>https://www.youtube.com/watch?v=sicA1aBgi_M</a:t>
            </a:r>
            <a:endParaRPr lang="pt-BR" sz="2400" b="1" dirty="0">
              <a:solidFill>
                <a:srgbClr val="0070C0"/>
              </a:solidFill>
            </a:endParaRPr>
          </a:p>
          <a:p>
            <a:pPr algn="just">
              <a:buNone/>
            </a:pPr>
            <a:r>
              <a:rPr lang="pt-BR" sz="2400" b="1" dirty="0">
                <a:solidFill>
                  <a:srgbClr val="0070C0"/>
                </a:solidFill>
                <a:hlinkClick r:id="rId6"/>
              </a:rPr>
              <a:t>https://www.youtube.com/watch?v=MmA2eqVGk8M</a:t>
            </a:r>
            <a:endParaRPr lang="pt-BR" sz="2400" b="1" dirty="0">
              <a:solidFill>
                <a:srgbClr val="0070C0"/>
              </a:solidFill>
            </a:endParaRPr>
          </a:p>
          <a:p>
            <a:pPr algn="just">
              <a:buNone/>
            </a:pPr>
            <a:r>
              <a:rPr lang="pt-BR" sz="2400" b="1" dirty="0">
                <a:solidFill>
                  <a:srgbClr val="0070C0"/>
                </a:solidFill>
                <a:hlinkClick r:id="rId7"/>
              </a:rPr>
              <a:t>https://</a:t>
            </a:r>
            <a:r>
              <a:rPr lang="pt-BR" sz="2400" b="1" dirty="0" smtClean="0">
                <a:solidFill>
                  <a:srgbClr val="0070C0"/>
                </a:solidFill>
                <a:hlinkClick r:id="rId7"/>
              </a:rPr>
              <a:t>www.youtube.com/watch?v=JWez1Gajzfw</a:t>
            </a:r>
            <a:endParaRPr lang="pt-BR" sz="2400" b="1" dirty="0" smtClean="0">
              <a:solidFill>
                <a:srgbClr val="0070C0"/>
              </a:solidFill>
            </a:endParaRPr>
          </a:p>
          <a:p>
            <a:pPr algn="just">
              <a:buNone/>
            </a:pPr>
            <a:r>
              <a:rPr lang="pt-BR" sz="2400" b="1" dirty="0">
                <a:hlinkClick r:id="rId8"/>
              </a:rPr>
              <a:t>https://www.youtube.com/watch?v=t3u50mT6g3I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15144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05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É uma </a:t>
            </a:r>
            <a:r>
              <a:rPr lang="pt-BR" b="1" u="sng" dirty="0" smtClean="0">
                <a:solidFill>
                  <a:srgbClr val="0005CC"/>
                </a:solidFill>
              </a:rPr>
              <a:t>estaca argamassada</a:t>
            </a:r>
            <a:r>
              <a:rPr lang="pt-BR" b="1" dirty="0" smtClean="0">
                <a:solidFill>
                  <a:srgbClr val="0005CC"/>
                </a:solidFill>
              </a:rPr>
              <a:t>, moldada “</a:t>
            </a:r>
            <a:r>
              <a:rPr lang="pt-BR" b="1" i="1" dirty="0" smtClean="0">
                <a:solidFill>
                  <a:srgbClr val="0005CC"/>
                </a:solidFill>
              </a:rPr>
              <a:t>in loco</a:t>
            </a:r>
            <a:r>
              <a:rPr lang="pt-BR" b="1" dirty="0">
                <a:solidFill>
                  <a:srgbClr val="0005CC"/>
                </a:solidFill>
              </a:rPr>
              <a:t>”, com elevada capacidade de carga devido à alta </a:t>
            </a:r>
            <a:r>
              <a:rPr lang="pt-BR" b="1" dirty="0" smtClean="0">
                <a:solidFill>
                  <a:srgbClr val="0005CC"/>
                </a:solidFill>
              </a:rPr>
              <a:t>tensão de </a:t>
            </a:r>
            <a:r>
              <a:rPr lang="pt-BR" b="1" dirty="0">
                <a:solidFill>
                  <a:srgbClr val="0005CC"/>
                </a:solidFill>
              </a:rPr>
              <a:t>trabalho do fuste e atrito </a:t>
            </a:r>
            <a:r>
              <a:rPr lang="pt-BR" b="1" dirty="0" smtClean="0">
                <a:solidFill>
                  <a:srgbClr val="0005CC"/>
                </a:solidFill>
              </a:rPr>
              <a:t>lateral, armada ao </a:t>
            </a:r>
            <a:r>
              <a:rPr lang="pt-BR" b="1" dirty="0">
                <a:solidFill>
                  <a:srgbClr val="0005CC"/>
                </a:solidFill>
              </a:rPr>
              <a:t>longo de todo o </a:t>
            </a:r>
            <a:r>
              <a:rPr lang="pt-BR" b="1" dirty="0" err="1" smtClean="0">
                <a:solidFill>
                  <a:srgbClr val="0005CC"/>
                </a:solidFill>
              </a:rPr>
              <a:t>compri-mento</a:t>
            </a:r>
            <a:r>
              <a:rPr lang="pt-BR" b="1" dirty="0" smtClean="0">
                <a:solidFill>
                  <a:srgbClr val="0005CC"/>
                </a:solidFill>
              </a:rPr>
              <a:t>.  Os diâmetros acabados podem </a:t>
            </a:r>
            <a:r>
              <a:rPr lang="pt-BR" b="1" dirty="0">
                <a:solidFill>
                  <a:srgbClr val="0005CC"/>
                </a:solidFill>
              </a:rPr>
              <a:t>variar de 10 a 50 cm</a:t>
            </a:r>
            <a:r>
              <a:rPr lang="pt-BR" b="1" dirty="0" smtClean="0">
                <a:solidFill>
                  <a:srgbClr val="0005CC"/>
                </a:solidFill>
              </a:rPr>
              <a:t>, podendo </a:t>
            </a:r>
            <a:r>
              <a:rPr lang="pt-BR" b="1" dirty="0">
                <a:solidFill>
                  <a:srgbClr val="0005CC"/>
                </a:solidFill>
              </a:rPr>
              <a:t>ser </a:t>
            </a:r>
            <a:r>
              <a:rPr lang="pt-BR" b="1" dirty="0" smtClean="0">
                <a:solidFill>
                  <a:srgbClr val="0005CC"/>
                </a:solidFill>
              </a:rPr>
              <a:t>executada </a:t>
            </a:r>
            <a:r>
              <a:rPr lang="pt-BR" b="1" dirty="0">
                <a:solidFill>
                  <a:srgbClr val="0005CC"/>
                </a:solidFill>
              </a:rPr>
              <a:t>verticalmente ou inclinada</a:t>
            </a:r>
            <a:r>
              <a:rPr lang="pt-BR" b="1" dirty="0" smtClean="0">
                <a:solidFill>
                  <a:srgbClr val="0005CC"/>
                </a:solidFill>
              </a:rPr>
              <a:t>. </a:t>
            </a:r>
            <a:r>
              <a:rPr lang="pt-BR" sz="2800" b="1" dirty="0">
                <a:solidFill>
                  <a:srgbClr val="1F771F"/>
                </a:solidFill>
              </a:rPr>
              <a:t>(Catálogo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10365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38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1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São </a:t>
            </a:r>
            <a:r>
              <a:rPr lang="pt-BR" b="1" dirty="0">
                <a:solidFill>
                  <a:srgbClr val="0005CC"/>
                </a:solidFill>
              </a:rPr>
              <a:t>utilizadas perfuratrizes rotativas </a:t>
            </a:r>
            <a:r>
              <a:rPr lang="pt-BR" b="1" dirty="0" err="1" smtClean="0">
                <a:solidFill>
                  <a:srgbClr val="0005CC"/>
                </a:solidFill>
              </a:rPr>
              <a:t>hidráu-licas</a:t>
            </a:r>
            <a:r>
              <a:rPr lang="pt-BR" b="1" dirty="0">
                <a:solidFill>
                  <a:srgbClr val="0005CC"/>
                </a:solidFill>
              </a:rPr>
              <a:t>, ou a </a:t>
            </a:r>
            <a:r>
              <a:rPr lang="pt-BR" b="1" dirty="0" smtClean="0">
                <a:solidFill>
                  <a:srgbClr val="0005CC"/>
                </a:solidFill>
              </a:rPr>
              <a:t>ar comprimido</a:t>
            </a:r>
            <a:r>
              <a:rPr lang="pt-BR" b="1" dirty="0">
                <a:solidFill>
                  <a:srgbClr val="0005CC"/>
                </a:solidFill>
              </a:rPr>
              <a:t>, montadas sobre estrutura metálica, dotada </a:t>
            </a:r>
            <a:r>
              <a:rPr lang="pt-BR" b="1" dirty="0" smtClean="0">
                <a:solidFill>
                  <a:srgbClr val="0005CC"/>
                </a:solidFill>
              </a:rPr>
              <a:t>ou não </a:t>
            </a:r>
            <a:r>
              <a:rPr lang="pt-BR" b="1" dirty="0">
                <a:solidFill>
                  <a:srgbClr val="0005CC"/>
                </a:solidFill>
              </a:rPr>
              <a:t>de esteiras para </a:t>
            </a:r>
            <a:r>
              <a:rPr lang="pt-BR" b="1" dirty="0" smtClean="0">
                <a:solidFill>
                  <a:srgbClr val="0005CC"/>
                </a:solidFill>
              </a:rPr>
              <a:t>deslocamento. </a:t>
            </a:r>
            <a:r>
              <a:rPr lang="pt-BR" sz="2800" b="1" dirty="0">
                <a:solidFill>
                  <a:srgbClr val="1F771F"/>
                </a:solidFill>
              </a:rPr>
              <a:t>(Catálogo GEOFUND</a:t>
            </a:r>
            <a:r>
              <a:rPr lang="pt-BR" sz="2800" b="1" dirty="0" smtClean="0">
                <a:solidFill>
                  <a:srgbClr val="1F771F"/>
                </a:solidFill>
              </a:rPr>
              <a:t>)</a:t>
            </a:r>
          </a:p>
          <a:p>
            <a:pPr algn="just">
              <a:buNone/>
            </a:pP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 smtClean="0">
                <a:solidFill>
                  <a:srgbClr val="3333FF"/>
                </a:solidFill>
              </a:rPr>
              <a:t>A </a:t>
            </a:r>
            <a:r>
              <a:rPr lang="pt-BR" b="1" i="1" dirty="0">
                <a:solidFill>
                  <a:srgbClr val="3333FF"/>
                </a:solidFill>
              </a:rPr>
              <a:t>Estaca Raiz é uma </a:t>
            </a:r>
            <a:r>
              <a:rPr lang="pt-BR" b="1" i="1" u="sng" dirty="0">
                <a:solidFill>
                  <a:srgbClr val="3333FF"/>
                </a:solidFill>
              </a:rPr>
              <a:t>estaca argamassada</a:t>
            </a:r>
            <a:r>
              <a:rPr lang="pt-BR" b="1" i="1" dirty="0">
                <a:solidFill>
                  <a:srgbClr val="3333FF"/>
                </a:solidFill>
              </a:rPr>
              <a:t> "in loco" e de elevada tensão de trabalho do fuste. Caracteriza-se principalmente por ser uma estaca executada com o </a:t>
            </a:r>
            <a:r>
              <a:rPr lang="pt-BR" b="1" i="1" u="sng" dirty="0">
                <a:solidFill>
                  <a:srgbClr val="3333FF"/>
                </a:solidFill>
              </a:rPr>
              <a:t>emprego de revestimento</a:t>
            </a:r>
            <a:r>
              <a:rPr lang="pt-BR" b="1" i="1" dirty="0">
                <a:solidFill>
                  <a:srgbClr val="3333FF"/>
                </a:solidFill>
              </a:rPr>
              <a:t>, que permite atingir grandes comprimentos, em rocha ou em solo</a:t>
            </a:r>
            <a:r>
              <a:rPr lang="pt-BR" b="1" dirty="0" smtClean="0">
                <a:solidFill>
                  <a:srgbClr val="3333FF"/>
                </a:solidFill>
              </a:rPr>
              <a:t>.”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http://www.geofix.com.br/servico-estaca-raiz.php</a:t>
            </a:r>
            <a:r>
              <a:rPr lang="pt-BR" sz="2700" b="1" dirty="0" smtClean="0">
                <a:solidFill>
                  <a:srgbClr val="D125B8"/>
                </a:solidFill>
              </a:rPr>
              <a:t>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65835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4100" name="Picture 4" descr="http://www.brafil3.com.br/servidor/cglconstrucoes/chapinha/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5" y="1484784"/>
            <a:ext cx="7776951" cy="369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187710" y="5301208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3333FF"/>
                </a:solidFill>
              </a:rPr>
              <a:t>(http</a:t>
            </a:r>
            <a:r>
              <a:rPr lang="pt-BR" sz="1600" dirty="0">
                <a:solidFill>
                  <a:srgbClr val="3333FF"/>
                </a:solidFill>
              </a:rPr>
              <a:t>://</a:t>
            </a:r>
            <a:r>
              <a:rPr lang="pt-BR" sz="1600" dirty="0" smtClean="0">
                <a:solidFill>
                  <a:srgbClr val="3333FF"/>
                </a:solidFill>
              </a:rPr>
              <a:t>www.brafil3.com.br/servidor/cglconstrucoes/conteudo/servicos_3.asp)</a:t>
            </a:r>
            <a:endParaRPr lang="pt-BR" sz="16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7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40466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066336" y="5549356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3333FF"/>
                </a:solidFill>
              </a:rPr>
              <a:t>(https</a:t>
            </a:r>
            <a:r>
              <a:rPr lang="pt-BR" dirty="0">
                <a:solidFill>
                  <a:srgbClr val="3333FF"/>
                </a:solidFill>
              </a:rPr>
              <a:t>://www.embraffundacoes.com.br/site/fotos/11/2017-03/estaca_raiz</a:t>
            </a:r>
            <a:r>
              <a:rPr lang="pt-BR" dirty="0" smtClean="0">
                <a:solidFill>
                  <a:srgbClr val="3333FF"/>
                </a:solidFill>
              </a:rPr>
              <a:t>/)</a:t>
            </a:r>
            <a:endParaRPr lang="pt-BR" dirty="0">
              <a:solidFill>
                <a:srgbClr val="3333FF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988656"/>
            <a:ext cx="7822318" cy="45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39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777661" y="5346849"/>
            <a:ext cx="2182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3333FF"/>
                </a:solidFill>
              </a:rPr>
              <a:t>(Catálogo GEOFUND)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45148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480" y="1772816"/>
            <a:ext cx="34290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69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92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3000" b="1" dirty="0" smtClean="0">
                <a:solidFill>
                  <a:srgbClr val="3333FF"/>
                </a:solidFill>
              </a:rPr>
              <a:t>“</a:t>
            </a:r>
            <a:r>
              <a:rPr lang="pt-BR" sz="3000" b="1" i="1" dirty="0" smtClean="0">
                <a:solidFill>
                  <a:srgbClr val="3333FF"/>
                </a:solidFill>
              </a:rPr>
              <a:t>Com </a:t>
            </a:r>
            <a:r>
              <a:rPr lang="pt-BR" sz="3000" b="1" i="1" dirty="0">
                <a:solidFill>
                  <a:srgbClr val="3333FF"/>
                </a:solidFill>
              </a:rPr>
              <a:t>a utilização de equipamentos de pequeno e médio porte, as Estacas Raiz podem ser executadas em locais de difícil acesso. O processo executivo desta estaca </a:t>
            </a:r>
            <a:r>
              <a:rPr lang="pt-BR" sz="3000" b="1" i="1" u="sng" dirty="0">
                <a:solidFill>
                  <a:srgbClr val="3333FF"/>
                </a:solidFill>
              </a:rPr>
              <a:t>não causa vibrações</a:t>
            </a:r>
            <a:r>
              <a:rPr lang="pt-BR" sz="3000" b="1" i="1" dirty="0">
                <a:solidFill>
                  <a:srgbClr val="3333FF"/>
                </a:solidFill>
              </a:rPr>
              <a:t>, o que permite empregá-la em qualquer situação de obra industrial. Quando há necessidade de atravessar </a:t>
            </a:r>
            <a:r>
              <a:rPr lang="pt-BR" sz="3000" b="1" i="1" u="sng" dirty="0">
                <a:solidFill>
                  <a:srgbClr val="3333FF"/>
                </a:solidFill>
              </a:rPr>
              <a:t>matacões</a:t>
            </a:r>
            <a:r>
              <a:rPr lang="pt-BR" sz="3000" b="1" i="1" dirty="0">
                <a:solidFill>
                  <a:srgbClr val="3333FF"/>
                </a:solidFill>
              </a:rPr>
              <a:t>, blocos de concreto ou embuti-las em rocha, a perfuração é </a:t>
            </a:r>
            <a:r>
              <a:rPr lang="pt-BR" sz="3000" b="1" i="1" dirty="0" err="1" smtClean="0">
                <a:solidFill>
                  <a:srgbClr val="3333FF"/>
                </a:solidFill>
              </a:rPr>
              <a:t>complemen-tada</a:t>
            </a:r>
            <a:r>
              <a:rPr lang="pt-BR" sz="3000" b="1" i="1" dirty="0" smtClean="0">
                <a:solidFill>
                  <a:srgbClr val="3333FF"/>
                </a:solidFill>
              </a:rPr>
              <a:t> </a:t>
            </a:r>
            <a:r>
              <a:rPr lang="pt-BR" sz="3000" b="1" i="1" dirty="0">
                <a:solidFill>
                  <a:srgbClr val="3333FF"/>
                </a:solidFill>
              </a:rPr>
              <a:t>com uso de martelo hidráulico, até atingir a profundidade </a:t>
            </a:r>
            <a:r>
              <a:rPr lang="pt-BR" sz="3000" b="1" i="1" dirty="0" smtClean="0">
                <a:solidFill>
                  <a:srgbClr val="3333FF"/>
                </a:solidFill>
              </a:rPr>
              <a:t>desejada</a:t>
            </a:r>
            <a:r>
              <a:rPr lang="pt-BR" sz="3000" b="1" dirty="0" smtClean="0">
                <a:solidFill>
                  <a:srgbClr val="3333FF"/>
                </a:solidFill>
              </a:rPr>
              <a:t>.”</a:t>
            </a:r>
          </a:p>
          <a:p>
            <a:pPr algn="just">
              <a:buNone/>
            </a:pPr>
            <a:r>
              <a:rPr lang="pt-BR" sz="2600" b="1" dirty="0" smtClean="0">
                <a:solidFill>
                  <a:srgbClr val="D125B8"/>
                </a:solidFill>
              </a:rPr>
              <a:t>(</a:t>
            </a:r>
            <a:r>
              <a:rPr lang="pt-BR" sz="2600" b="1" dirty="0">
                <a:solidFill>
                  <a:srgbClr val="D125B8"/>
                </a:solidFill>
              </a:rPr>
              <a:t>http://www.geofix.com.br/servico-estaca-raiz.php</a:t>
            </a:r>
            <a:r>
              <a:rPr lang="pt-BR" sz="2600" b="1" dirty="0" smtClean="0">
                <a:solidFill>
                  <a:srgbClr val="D125B8"/>
                </a:solidFill>
              </a:rPr>
              <a:t>)</a:t>
            </a:r>
            <a:endParaRPr lang="pt-BR" sz="26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43611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4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3100" b="1" dirty="0" smtClean="0">
                <a:solidFill>
                  <a:srgbClr val="3333FF"/>
                </a:solidFill>
              </a:rPr>
              <a:t>• “</a:t>
            </a:r>
            <a:r>
              <a:rPr lang="pt-BR" sz="3100" b="1" i="1" dirty="0" smtClean="0">
                <a:solidFill>
                  <a:srgbClr val="3333FF"/>
                </a:solidFill>
              </a:rPr>
              <a:t>diâmetro </a:t>
            </a:r>
            <a:r>
              <a:rPr lang="pt-BR" sz="3100" b="1" i="1" dirty="0">
                <a:solidFill>
                  <a:srgbClr val="3333FF"/>
                </a:solidFill>
              </a:rPr>
              <a:t>entre 150 e 500 </a:t>
            </a:r>
            <a:r>
              <a:rPr lang="pt-BR" sz="3100" b="1" i="1" dirty="0" smtClean="0">
                <a:solidFill>
                  <a:srgbClr val="3333FF"/>
                </a:solidFill>
              </a:rPr>
              <a:t>mm;</a:t>
            </a:r>
            <a:endParaRPr lang="pt-BR" sz="3100" b="1" i="1" dirty="0">
              <a:solidFill>
                <a:srgbClr val="3333FF"/>
              </a:solidFill>
            </a:endParaRPr>
          </a:p>
          <a:p>
            <a:pPr algn="just">
              <a:buNone/>
            </a:pPr>
            <a:r>
              <a:rPr lang="pt-BR" sz="3100" b="1" i="1" dirty="0">
                <a:solidFill>
                  <a:srgbClr val="3333FF"/>
                </a:solidFill>
              </a:rPr>
              <a:t>• elevada capacidade de </a:t>
            </a:r>
            <a:r>
              <a:rPr lang="pt-BR" sz="3100" b="1" i="1" dirty="0" smtClean="0">
                <a:solidFill>
                  <a:srgbClr val="3333FF"/>
                </a:solidFill>
              </a:rPr>
              <a:t>carga;</a:t>
            </a:r>
            <a:endParaRPr lang="pt-BR" sz="3100" b="1" i="1" dirty="0">
              <a:solidFill>
                <a:srgbClr val="3333FF"/>
              </a:solidFill>
            </a:endParaRPr>
          </a:p>
          <a:p>
            <a:pPr algn="just">
              <a:buNone/>
            </a:pPr>
            <a:r>
              <a:rPr lang="pt-BR" sz="3100" b="1" i="1" dirty="0">
                <a:solidFill>
                  <a:srgbClr val="3333FF"/>
                </a:solidFill>
              </a:rPr>
              <a:t>• essencialmente de resistência por atrito </a:t>
            </a:r>
            <a:r>
              <a:rPr lang="pt-BR" sz="3100" b="1" i="1" dirty="0" smtClean="0">
                <a:solidFill>
                  <a:srgbClr val="3333FF"/>
                </a:solidFill>
              </a:rPr>
              <a:t>lateral;</a:t>
            </a:r>
            <a:endParaRPr lang="pt-BR" sz="3100" b="1" i="1" dirty="0">
              <a:solidFill>
                <a:srgbClr val="3333FF"/>
              </a:solidFill>
            </a:endParaRPr>
          </a:p>
          <a:p>
            <a:pPr algn="just">
              <a:buNone/>
            </a:pPr>
            <a:r>
              <a:rPr lang="pt-BR" sz="3100" b="1" i="1" dirty="0" smtClean="0">
                <a:solidFill>
                  <a:srgbClr val="3333FF"/>
                </a:solidFill>
              </a:rPr>
              <a:t>• indicada </a:t>
            </a:r>
            <a:r>
              <a:rPr lang="pt-BR" sz="3100" b="1" i="1" dirty="0">
                <a:solidFill>
                  <a:srgbClr val="3333FF"/>
                </a:solidFill>
              </a:rPr>
              <a:t>para locais de difícil acesso - subsolo </a:t>
            </a:r>
            <a:r>
              <a:rPr lang="pt-BR" sz="3100" b="1" i="1" dirty="0" smtClean="0">
                <a:solidFill>
                  <a:srgbClr val="3333FF"/>
                </a:solidFill>
              </a:rPr>
              <a:t>com presença </a:t>
            </a:r>
            <a:r>
              <a:rPr lang="pt-BR" sz="3100" b="1" i="1" dirty="0">
                <a:solidFill>
                  <a:srgbClr val="3333FF"/>
                </a:solidFill>
              </a:rPr>
              <a:t>de matacões, reforço de fundações existentes, </a:t>
            </a:r>
            <a:r>
              <a:rPr lang="pt-BR" sz="3100" b="1" i="1" dirty="0" smtClean="0">
                <a:solidFill>
                  <a:srgbClr val="3333FF"/>
                </a:solidFill>
              </a:rPr>
              <a:t>entre outros</a:t>
            </a:r>
            <a:r>
              <a:rPr lang="pt-BR" sz="3100" b="1" i="1" dirty="0">
                <a:solidFill>
                  <a:srgbClr val="3333FF"/>
                </a:solidFill>
              </a:rPr>
              <a:t>;</a:t>
            </a:r>
          </a:p>
          <a:p>
            <a:pPr algn="just">
              <a:buNone/>
            </a:pPr>
            <a:r>
              <a:rPr lang="pt-BR" sz="3100" b="1" i="1" dirty="0" smtClean="0">
                <a:solidFill>
                  <a:srgbClr val="3333FF"/>
                </a:solidFill>
              </a:rPr>
              <a:t>• com </a:t>
            </a:r>
            <a:r>
              <a:rPr lang="pt-BR" sz="3100" b="1" i="1" dirty="0">
                <a:solidFill>
                  <a:srgbClr val="3333FF"/>
                </a:solidFill>
              </a:rPr>
              <a:t>rocha na ponta, pode ser empregada também </a:t>
            </a:r>
            <a:r>
              <a:rPr lang="pt-BR" sz="3100" b="1" i="1" dirty="0" smtClean="0">
                <a:solidFill>
                  <a:srgbClr val="3333FF"/>
                </a:solidFill>
              </a:rPr>
              <a:t>como estaca </a:t>
            </a:r>
            <a:r>
              <a:rPr lang="pt-BR" sz="3100" b="1" i="1" dirty="0">
                <a:solidFill>
                  <a:srgbClr val="3333FF"/>
                </a:solidFill>
              </a:rPr>
              <a:t>com resistência de </a:t>
            </a:r>
            <a:r>
              <a:rPr lang="pt-BR" sz="3100" b="1" i="1" dirty="0" smtClean="0">
                <a:solidFill>
                  <a:srgbClr val="3333FF"/>
                </a:solidFill>
              </a:rPr>
              <a:t>ponta;</a:t>
            </a:r>
            <a:r>
              <a:rPr lang="pt-BR" sz="3100" b="1" dirty="0" smtClean="0">
                <a:solidFill>
                  <a:srgbClr val="3333FF"/>
                </a:solidFill>
              </a:rPr>
              <a:t>”</a:t>
            </a:r>
            <a:r>
              <a:rPr lang="pt-BR" sz="3100" b="1" i="1" dirty="0" smtClean="0">
                <a:solidFill>
                  <a:srgbClr val="3333FF"/>
                </a:solidFill>
              </a:rPr>
              <a:t> </a:t>
            </a:r>
            <a:r>
              <a:rPr lang="pt-BR" sz="2800" b="1" dirty="0" smtClean="0">
                <a:solidFill>
                  <a:srgbClr val="0070C0"/>
                </a:solidFill>
              </a:rPr>
              <a:t>(CORRÊA, 2018)</a:t>
            </a:r>
            <a:endParaRPr lang="pt-BR" sz="2800" b="1" dirty="0">
              <a:solidFill>
                <a:srgbClr val="0070C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5358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329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1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0FF"/>
                </a:solidFill>
              </a:rPr>
              <a:t>• “</a:t>
            </a:r>
            <a:r>
              <a:rPr lang="pt-BR" b="1" i="1" dirty="0" smtClean="0">
                <a:solidFill>
                  <a:srgbClr val="0000FF"/>
                </a:solidFill>
              </a:rPr>
              <a:t>tem </a:t>
            </a:r>
            <a:r>
              <a:rPr lang="pt-BR" b="1" i="1" dirty="0">
                <a:solidFill>
                  <a:srgbClr val="0000FF"/>
                </a:solidFill>
              </a:rPr>
              <a:t>a vantagem de atravessar qualquer tipo de terreno</a:t>
            </a:r>
            <a:r>
              <a:rPr lang="pt-BR" b="1" i="1" dirty="0" smtClean="0">
                <a:solidFill>
                  <a:srgbClr val="0000FF"/>
                </a:solidFill>
              </a:rPr>
              <a:t>, inclusive </a:t>
            </a:r>
            <a:r>
              <a:rPr lang="pt-BR" b="1" i="1" dirty="0">
                <a:solidFill>
                  <a:srgbClr val="0000FF"/>
                </a:solidFill>
              </a:rPr>
              <a:t>rocha, matacão, concreto armado e </a:t>
            </a:r>
            <a:r>
              <a:rPr lang="pt-BR" b="1" i="1" dirty="0" smtClean="0">
                <a:solidFill>
                  <a:srgbClr val="0000FF"/>
                </a:solidFill>
              </a:rPr>
              <a:t>alvenaria;</a:t>
            </a:r>
            <a:endParaRPr lang="pt-BR" b="1" i="1" dirty="0">
              <a:solidFill>
                <a:srgbClr val="0000FF"/>
              </a:solidFill>
            </a:endParaRPr>
          </a:p>
          <a:p>
            <a:pPr algn="just">
              <a:buNone/>
            </a:pPr>
            <a:r>
              <a:rPr lang="pt-BR" b="1" i="1" dirty="0">
                <a:solidFill>
                  <a:srgbClr val="0000FF"/>
                </a:solidFill>
              </a:rPr>
              <a:t>• </a:t>
            </a:r>
            <a:r>
              <a:rPr lang="pt-BR" b="1" i="1" dirty="0" smtClean="0">
                <a:solidFill>
                  <a:srgbClr val="0000FF"/>
                </a:solidFill>
              </a:rPr>
              <a:t>não </a:t>
            </a:r>
            <a:r>
              <a:rPr lang="pt-BR" b="1" i="1" dirty="0">
                <a:solidFill>
                  <a:srgbClr val="0000FF"/>
                </a:solidFill>
              </a:rPr>
              <a:t>causam vibração nem alívio de tensões do terreno</a:t>
            </a:r>
            <a:r>
              <a:rPr lang="pt-BR" b="1" dirty="0" smtClean="0">
                <a:solidFill>
                  <a:srgbClr val="0000FF"/>
                </a:solidFill>
              </a:rPr>
              <a:t>.” </a:t>
            </a:r>
            <a:r>
              <a:rPr lang="pt-BR" sz="2800" b="1" dirty="0">
                <a:solidFill>
                  <a:srgbClr val="0070C0"/>
                </a:solidFill>
              </a:rPr>
              <a:t>(CORRÊA, 2018)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50478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82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u="sng" dirty="0" smtClean="0">
                <a:solidFill>
                  <a:srgbClr val="C00000"/>
                </a:solidFill>
              </a:rPr>
              <a:t>VANTAGENS</a:t>
            </a:r>
            <a:r>
              <a:rPr lang="pt-BR" b="1" u="sng" dirty="0" smtClean="0">
                <a:solidFill>
                  <a:srgbClr val="C00000"/>
                </a:solidFill>
              </a:rPr>
              <a:t>:</a:t>
            </a:r>
          </a:p>
          <a:p>
            <a:pPr algn="just">
              <a:buNone/>
            </a:pPr>
            <a:endParaRPr lang="pt-BR" sz="1800" b="1" u="sng" dirty="0" smtClean="0">
              <a:solidFill>
                <a:srgbClr val="C00000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 smtClean="0">
                <a:solidFill>
                  <a:srgbClr val="3333FF"/>
                </a:solidFill>
              </a:rPr>
              <a:t>Ausência de vibração e descompressão do terreno;</a:t>
            </a:r>
          </a:p>
          <a:p>
            <a:pPr marL="457200" indent="-457200" algn="just">
              <a:buFontTx/>
              <a:buChar char="-"/>
            </a:pPr>
            <a:r>
              <a:rPr lang="pt-BR" b="1" i="1" dirty="0" smtClean="0">
                <a:solidFill>
                  <a:srgbClr val="3333FF"/>
                </a:solidFill>
              </a:rPr>
              <a:t>Possibilidade de execução em áreas de espaço limitado;</a:t>
            </a:r>
          </a:p>
          <a:p>
            <a:pPr marL="457200" indent="-457200" algn="just">
              <a:buFontTx/>
              <a:buChar char="-"/>
            </a:pPr>
            <a:r>
              <a:rPr lang="pt-BR" b="1" i="1" dirty="0" smtClean="0">
                <a:solidFill>
                  <a:srgbClr val="3333FF"/>
                </a:solidFill>
              </a:rPr>
              <a:t>Utilização em terrenos com perfis geológicos com presença de matacões, rochas e até concreto.”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(http</a:t>
            </a:r>
            <a:r>
              <a:rPr lang="pt-BR" sz="2700" b="1" dirty="0">
                <a:solidFill>
                  <a:srgbClr val="D125B8"/>
                </a:solidFill>
              </a:rPr>
              <a:t>://</a:t>
            </a:r>
            <a:r>
              <a:rPr lang="pt-BR" sz="2700" b="1" dirty="0" smtClean="0">
                <a:solidFill>
                  <a:srgbClr val="D125B8"/>
                </a:solidFill>
              </a:rPr>
              <a:t>www.geofix.com.br/servico-estaca-raiz.php)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50667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>
                <a:solidFill>
                  <a:srgbClr val="3333FF"/>
                </a:solidFill>
              </a:rPr>
              <a:t>“</a:t>
            </a:r>
            <a:r>
              <a:rPr lang="pt-BR" b="1" i="1" dirty="0">
                <a:solidFill>
                  <a:srgbClr val="3333FF"/>
                </a:solidFill>
              </a:rPr>
              <a:t>A existência de modernos equipamentos que permitem a execução de </a:t>
            </a:r>
            <a:r>
              <a:rPr lang="pt-BR" b="1" i="1" u="sng" dirty="0">
                <a:solidFill>
                  <a:srgbClr val="3333FF"/>
                </a:solidFill>
              </a:rPr>
              <a:t>estacas raiz</a:t>
            </a:r>
            <a:r>
              <a:rPr lang="pt-BR" b="1" i="1" dirty="0">
                <a:solidFill>
                  <a:srgbClr val="3333FF"/>
                </a:solidFill>
              </a:rPr>
              <a:t> com altas médias de produtividade e o uso de cargas de trabalho de até 2000 KN (200 tf), aumentou muito a competitividade da estaca raiz em obras normais</a:t>
            </a:r>
            <a:r>
              <a:rPr lang="pt-BR" b="1" dirty="0" smtClean="0">
                <a:solidFill>
                  <a:srgbClr val="3333FF"/>
                </a:solidFill>
              </a:rPr>
              <a:t>.”</a:t>
            </a:r>
          </a:p>
          <a:p>
            <a:pPr algn="just">
              <a:buNone/>
            </a:pPr>
            <a:r>
              <a:rPr lang="pt-BR" sz="2700" b="1" dirty="0" smtClean="0">
                <a:solidFill>
                  <a:srgbClr val="0070C0"/>
                </a:solidFill>
              </a:rPr>
              <a:t>(</a:t>
            </a:r>
            <a:r>
              <a:rPr lang="pt-BR" sz="2700" b="1" dirty="0">
                <a:solidFill>
                  <a:srgbClr val="0070C0"/>
                </a:solidFill>
              </a:rPr>
              <a:t>http://www.fundesp.com.br/2009/estacasraiz_metod.html</a:t>
            </a:r>
            <a:r>
              <a:rPr lang="pt-BR" sz="2700" b="1" dirty="0" smtClean="0">
                <a:solidFill>
                  <a:srgbClr val="0070C0"/>
                </a:solidFill>
              </a:rPr>
              <a:t>)</a:t>
            </a:r>
            <a:endParaRPr lang="pt-BR" sz="2700" b="1" dirty="0">
              <a:solidFill>
                <a:srgbClr val="0070C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412303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3074" name="Picture 2" descr="http://www.geofix.com.br/imgs/servicos/estaca_raiz_metodo_executi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60" y="1183428"/>
            <a:ext cx="8445661" cy="394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886903" y="5157192"/>
            <a:ext cx="5508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0FF"/>
                </a:solidFill>
              </a:rPr>
              <a:t>(</a:t>
            </a:r>
            <a:r>
              <a:rPr lang="pt-BR" dirty="0" smtClean="0">
                <a:solidFill>
                  <a:srgbClr val="0000FF"/>
                </a:solidFill>
              </a:rPr>
              <a:t>http</a:t>
            </a:r>
            <a:r>
              <a:rPr lang="pt-BR" dirty="0">
                <a:solidFill>
                  <a:srgbClr val="0000FF"/>
                </a:solidFill>
              </a:rPr>
              <a:t>://</a:t>
            </a:r>
            <a:r>
              <a:rPr lang="pt-BR" dirty="0" smtClean="0">
                <a:solidFill>
                  <a:srgbClr val="0000FF"/>
                </a:solidFill>
              </a:rPr>
              <a:t>www.geofix.com.br/servico-estaca-raiz.php)</a:t>
            </a:r>
            <a:endParaRPr lang="pt-B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5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42" y="1154360"/>
            <a:ext cx="8077098" cy="434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960702" y="6479984"/>
            <a:ext cx="1294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>
                <a:solidFill>
                  <a:srgbClr val="0005CC"/>
                </a:solidFill>
              </a:rPr>
              <a:t>(GEOFUND)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53" y="5586512"/>
            <a:ext cx="8107587" cy="87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88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2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2800" b="1" dirty="0" smtClean="0">
                <a:solidFill>
                  <a:srgbClr val="0005CC"/>
                </a:solidFill>
              </a:rPr>
              <a:t>Os equipamentos têm tamanhos reduzidos e o processo </a:t>
            </a:r>
            <a:r>
              <a:rPr lang="pt-BR" sz="2800" b="1" dirty="0">
                <a:solidFill>
                  <a:srgbClr val="0005CC"/>
                </a:solidFill>
              </a:rPr>
              <a:t>de perfuração não </a:t>
            </a:r>
            <a:r>
              <a:rPr lang="pt-BR" sz="2800" b="1" dirty="0" smtClean="0">
                <a:solidFill>
                  <a:srgbClr val="0005CC"/>
                </a:solidFill>
              </a:rPr>
              <a:t>provoca vibrações </a:t>
            </a:r>
            <a:r>
              <a:rPr lang="pt-BR" sz="2800" b="1" dirty="0">
                <a:solidFill>
                  <a:srgbClr val="0005CC"/>
                </a:solidFill>
              </a:rPr>
              <a:t>e nem descompressão do terreno, </a:t>
            </a:r>
            <a:r>
              <a:rPr lang="pt-BR" sz="2800" b="1" dirty="0" smtClean="0">
                <a:solidFill>
                  <a:srgbClr val="0005CC"/>
                </a:solidFill>
              </a:rPr>
              <a:t>a </a:t>
            </a:r>
            <a:r>
              <a:rPr lang="pt-BR" sz="2800" b="1" u="sng" dirty="0" smtClean="0">
                <a:solidFill>
                  <a:srgbClr val="0005CC"/>
                </a:solidFill>
              </a:rPr>
              <a:t>estaca raiz</a:t>
            </a:r>
            <a:r>
              <a:rPr lang="pt-BR" sz="2800" b="1" dirty="0" smtClean="0">
                <a:solidFill>
                  <a:srgbClr val="0005CC"/>
                </a:solidFill>
              </a:rPr>
              <a:t> é indicada </a:t>
            </a:r>
            <a:r>
              <a:rPr lang="pt-BR" sz="2800" b="1" dirty="0">
                <a:solidFill>
                  <a:srgbClr val="0005CC"/>
                </a:solidFill>
              </a:rPr>
              <a:t>para todo tipo de </a:t>
            </a:r>
            <a:r>
              <a:rPr lang="pt-BR" sz="2800" b="1" dirty="0" smtClean="0">
                <a:solidFill>
                  <a:srgbClr val="0005CC"/>
                </a:solidFill>
              </a:rPr>
              <a:t>fundação, em especial para equipamentos </a:t>
            </a:r>
            <a:r>
              <a:rPr lang="pt-BR" sz="2800" b="1" dirty="0">
                <a:solidFill>
                  <a:srgbClr val="0005CC"/>
                </a:solidFill>
              </a:rPr>
              <a:t>industriais, </a:t>
            </a:r>
            <a:r>
              <a:rPr lang="pt-BR" sz="2800" b="1" dirty="0" smtClean="0">
                <a:solidFill>
                  <a:srgbClr val="0005CC"/>
                </a:solidFill>
              </a:rPr>
              <a:t>reforços de </a:t>
            </a:r>
            <a:r>
              <a:rPr lang="pt-BR" sz="2800" b="1" dirty="0">
                <a:solidFill>
                  <a:srgbClr val="0005CC"/>
                </a:solidFill>
              </a:rPr>
              <a:t>fundações, fundações em locais com restrição de </a:t>
            </a:r>
            <a:r>
              <a:rPr lang="pt-BR" sz="2800" b="1" dirty="0" smtClean="0">
                <a:solidFill>
                  <a:srgbClr val="0005CC"/>
                </a:solidFill>
              </a:rPr>
              <a:t>pé-direito ou </a:t>
            </a:r>
            <a:r>
              <a:rPr lang="pt-BR" sz="2800" b="1" dirty="0">
                <a:solidFill>
                  <a:srgbClr val="0005CC"/>
                </a:solidFill>
              </a:rPr>
              <a:t>dificuldade </a:t>
            </a:r>
            <a:r>
              <a:rPr lang="pt-BR" sz="2800" b="1" dirty="0" smtClean="0">
                <a:solidFill>
                  <a:srgbClr val="0005CC"/>
                </a:solidFill>
              </a:rPr>
              <a:t> de  acesso  para </a:t>
            </a:r>
            <a:r>
              <a:rPr lang="pt-BR" sz="2800" b="1" dirty="0" err="1" smtClean="0">
                <a:solidFill>
                  <a:srgbClr val="0005CC"/>
                </a:solidFill>
              </a:rPr>
              <a:t>equipa-mentos</a:t>
            </a:r>
            <a:r>
              <a:rPr lang="pt-BR" sz="2800" b="1" dirty="0" smtClean="0">
                <a:solidFill>
                  <a:srgbClr val="0005CC"/>
                </a:solidFill>
              </a:rPr>
              <a:t> de </a:t>
            </a:r>
            <a:r>
              <a:rPr lang="pt-BR" sz="2800" b="1" dirty="0">
                <a:solidFill>
                  <a:srgbClr val="0005CC"/>
                </a:solidFill>
              </a:rPr>
              <a:t>grande porte, fundações de obras com vizinhança sensível a vibração ou poluição sonora, fundações de novas pontes e viadutos, fundações em solos com presença de </a:t>
            </a:r>
            <a:r>
              <a:rPr lang="pt-BR" sz="2800" b="1" dirty="0" err="1">
                <a:solidFill>
                  <a:srgbClr val="0005CC"/>
                </a:solidFill>
              </a:rPr>
              <a:t>matações</a:t>
            </a:r>
            <a:r>
              <a:rPr lang="pt-BR" sz="2800" b="1" dirty="0">
                <a:solidFill>
                  <a:srgbClr val="0005CC"/>
                </a:solidFill>
              </a:rPr>
              <a:t> ou blocos de concreto ou rochas</a:t>
            </a:r>
            <a:r>
              <a:rPr lang="pt-BR" sz="2800" b="1" dirty="0" smtClean="0">
                <a:solidFill>
                  <a:srgbClr val="0005CC"/>
                </a:solidFill>
              </a:rPr>
              <a:t>. </a:t>
            </a:r>
            <a:r>
              <a:rPr lang="pt-BR" sz="2700" b="1" dirty="0" smtClean="0">
                <a:solidFill>
                  <a:srgbClr val="1F771F"/>
                </a:solidFill>
              </a:rPr>
              <a:t>(</a:t>
            </a:r>
            <a:r>
              <a:rPr lang="pt-BR" sz="2700" b="1" dirty="0">
                <a:solidFill>
                  <a:srgbClr val="1F771F"/>
                </a:solidFill>
              </a:rPr>
              <a:t>Catálogo GEOFUND</a:t>
            </a:r>
            <a:r>
              <a:rPr lang="pt-BR" sz="2700" b="1" dirty="0" smtClean="0">
                <a:solidFill>
                  <a:srgbClr val="1F771F"/>
                </a:solidFill>
              </a:rPr>
              <a:t>)</a:t>
            </a:r>
            <a:endParaRPr lang="pt-BR" sz="2700" b="1" dirty="0">
              <a:solidFill>
                <a:srgbClr val="1F771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55937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1403648" y="6049798"/>
            <a:ext cx="1294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>
                <a:solidFill>
                  <a:srgbClr val="0005CC"/>
                </a:solidFill>
              </a:rPr>
              <a:t>(GEOFUND)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609" y="908720"/>
            <a:ext cx="5701366" cy="551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82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1691680" y="6190610"/>
            <a:ext cx="1294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>
                <a:solidFill>
                  <a:srgbClr val="0005CC"/>
                </a:solidFill>
              </a:rPr>
              <a:t>(GEOFUND)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35712"/>
            <a:ext cx="39243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61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3466719" y="5949280"/>
            <a:ext cx="2282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3333FF"/>
                </a:solidFill>
              </a:rPr>
              <a:t>(Catálogo </a:t>
            </a:r>
            <a:r>
              <a:rPr lang="pt-BR" b="1" dirty="0" smtClean="0">
                <a:solidFill>
                  <a:srgbClr val="3333FF"/>
                </a:solidFill>
              </a:rPr>
              <a:t>BRASFOND)</a:t>
            </a:r>
            <a:endParaRPr lang="pt-BR" b="1" dirty="0">
              <a:solidFill>
                <a:srgbClr val="3333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92" y="1700808"/>
            <a:ext cx="7747397" cy="421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43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2050" name="Picture 2" descr="Reforço das Fundações da Estação Júlio Prestes -         São Paulo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80229"/>
            <a:ext cx="2802187" cy="512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491880" y="5629777"/>
            <a:ext cx="51845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600" dirty="0">
                <a:solidFill>
                  <a:srgbClr val="0070C0"/>
                </a:solidFill>
              </a:rPr>
              <a:t>(http://www.fundesp.com.br/2009/estacasraiz_metod.html)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80229"/>
            <a:ext cx="5462837" cy="420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37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2015803" y="6309320"/>
            <a:ext cx="51845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600" dirty="0">
                <a:solidFill>
                  <a:srgbClr val="0070C0"/>
                </a:solidFill>
              </a:rPr>
              <a:t>(http://www.fundesp.com.br/2009/estacasraiz_metod.html)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54727"/>
            <a:ext cx="3242424" cy="504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91" y="1154727"/>
            <a:ext cx="3359173" cy="515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65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6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4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2800" b="1" dirty="0" smtClean="0">
                <a:solidFill>
                  <a:srgbClr val="0005CC"/>
                </a:solidFill>
              </a:rPr>
              <a:t>“</a:t>
            </a:r>
            <a:r>
              <a:rPr lang="pt-BR" sz="2800" b="1" i="1" dirty="0" smtClean="0">
                <a:solidFill>
                  <a:srgbClr val="0005CC"/>
                </a:solidFill>
              </a:rPr>
              <a:t>A </a:t>
            </a:r>
            <a:r>
              <a:rPr lang="pt-BR" sz="2800" b="1" i="1" dirty="0">
                <a:solidFill>
                  <a:srgbClr val="0005CC"/>
                </a:solidFill>
              </a:rPr>
              <a:t>perfuratriz rotativa ou roto-percussiva é posicionada</a:t>
            </a:r>
            <a:r>
              <a:rPr lang="pt-BR" sz="2800" b="1" i="1" dirty="0" smtClean="0">
                <a:solidFill>
                  <a:srgbClr val="0005CC"/>
                </a:solidFill>
              </a:rPr>
              <a:t>, verificando-se </a:t>
            </a:r>
            <a:r>
              <a:rPr lang="pt-BR" sz="2800" b="1" i="1" dirty="0">
                <a:solidFill>
                  <a:srgbClr val="0005CC"/>
                </a:solidFill>
              </a:rPr>
              <a:t>a verticalidade e/ou ângulo de </a:t>
            </a:r>
            <a:r>
              <a:rPr lang="pt-BR" sz="2800" b="1" i="1" dirty="0" smtClean="0">
                <a:solidFill>
                  <a:srgbClr val="0005CC"/>
                </a:solidFill>
              </a:rPr>
              <a:t>inclinação de </a:t>
            </a:r>
            <a:r>
              <a:rPr lang="pt-BR" sz="2800" b="1" i="1" dirty="0">
                <a:solidFill>
                  <a:srgbClr val="0005CC"/>
                </a:solidFill>
              </a:rPr>
              <a:t>acordo com a característica da estaca e projeto. O </a:t>
            </a:r>
            <a:r>
              <a:rPr lang="pt-BR" sz="2800" b="1" i="1" dirty="0" smtClean="0">
                <a:solidFill>
                  <a:srgbClr val="0005CC"/>
                </a:solidFill>
              </a:rPr>
              <a:t>tubo de </a:t>
            </a:r>
            <a:r>
              <a:rPr lang="pt-BR" sz="2800" b="1" i="1" dirty="0">
                <a:solidFill>
                  <a:srgbClr val="0005CC"/>
                </a:solidFill>
              </a:rPr>
              <a:t>revestimento é centrado no piquete de locação da </a:t>
            </a:r>
            <a:r>
              <a:rPr lang="pt-BR" sz="2800" b="1" i="1" dirty="0" smtClean="0">
                <a:solidFill>
                  <a:srgbClr val="0005CC"/>
                </a:solidFill>
              </a:rPr>
              <a:t>estaca</a:t>
            </a:r>
            <a:r>
              <a:rPr lang="pt-BR" sz="2800" b="1" dirty="0" smtClean="0">
                <a:solidFill>
                  <a:srgbClr val="0005CC"/>
                </a:solidFill>
              </a:rPr>
              <a:t>.” </a:t>
            </a:r>
            <a:r>
              <a:rPr lang="pt-BR" sz="2700" b="1" dirty="0">
                <a:solidFill>
                  <a:srgbClr val="1F771F"/>
                </a:solidFill>
              </a:rPr>
              <a:t>(Catálogo GEOFUND</a:t>
            </a:r>
            <a:r>
              <a:rPr lang="pt-BR" sz="2700" b="1" dirty="0" smtClean="0">
                <a:solidFill>
                  <a:srgbClr val="1F771F"/>
                </a:solidFill>
              </a:rPr>
              <a:t>)</a:t>
            </a:r>
          </a:p>
          <a:p>
            <a:pPr algn="just">
              <a:buNone/>
            </a:pPr>
            <a:r>
              <a:rPr lang="pt-BR" sz="2800" b="1" dirty="0" smtClean="0">
                <a:solidFill>
                  <a:srgbClr val="3333FF"/>
                </a:solidFill>
              </a:rPr>
              <a:t>“</a:t>
            </a:r>
            <a:r>
              <a:rPr lang="pt-BR" sz="2800" b="1" i="1" dirty="0" smtClean="0">
                <a:solidFill>
                  <a:srgbClr val="3333FF"/>
                </a:solidFill>
              </a:rPr>
              <a:t>A perfuração </a:t>
            </a:r>
            <a:r>
              <a:rPr lang="pt-BR" sz="2800" b="1" i="1" dirty="0">
                <a:solidFill>
                  <a:srgbClr val="3333FF"/>
                </a:solidFill>
              </a:rPr>
              <a:t>é realizada por rotação de tubos auxiliada </a:t>
            </a:r>
            <a:r>
              <a:rPr lang="pt-BR" sz="2800" b="1" i="1" dirty="0" smtClean="0">
                <a:solidFill>
                  <a:srgbClr val="3333FF"/>
                </a:solidFill>
              </a:rPr>
              <a:t>por circulação </a:t>
            </a:r>
            <a:r>
              <a:rPr lang="pt-BR" sz="2800" b="1" i="1" dirty="0">
                <a:solidFill>
                  <a:srgbClr val="3333FF"/>
                </a:solidFill>
              </a:rPr>
              <a:t>de água. Na extremidade do tubo é acoplada uma </a:t>
            </a:r>
            <a:r>
              <a:rPr lang="pt-BR" sz="2800" b="1" i="1" dirty="0" smtClean="0">
                <a:solidFill>
                  <a:srgbClr val="3333FF"/>
                </a:solidFill>
              </a:rPr>
              <a:t>coroa de </a:t>
            </a:r>
            <a:r>
              <a:rPr lang="pt-BR" sz="2800" b="1" i="1" dirty="0">
                <a:solidFill>
                  <a:srgbClr val="3333FF"/>
                </a:solidFill>
              </a:rPr>
              <a:t>perfuração adequada às características geológicas da obra</a:t>
            </a:r>
            <a:r>
              <a:rPr lang="pt-BR" sz="2800" b="1" dirty="0" smtClean="0">
                <a:solidFill>
                  <a:srgbClr val="3333FF"/>
                </a:solidFill>
              </a:rPr>
              <a:t>.”</a:t>
            </a:r>
          </a:p>
          <a:p>
            <a:pPr algn="just">
              <a:buNone/>
            </a:pPr>
            <a:r>
              <a:rPr lang="pt-BR" sz="2600" b="1" dirty="0">
                <a:solidFill>
                  <a:srgbClr val="D125B8"/>
                </a:solidFill>
              </a:rPr>
              <a:t>(http://www.geofix.com.br/servico-estaca-raiz.php</a:t>
            </a:r>
            <a:r>
              <a:rPr lang="pt-BR" sz="2600" b="1" dirty="0" smtClean="0">
                <a:solidFill>
                  <a:srgbClr val="D125B8"/>
                </a:solidFill>
              </a:rPr>
              <a:t>)</a:t>
            </a:r>
            <a:endParaRPr lang="pt-BR" sz="26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04889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87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A </a:t>
            </a:r>
            <a:r>
              <a:rPr lang="pt-BR" b="1" i="1" dirty="0">
                <a:solidFill>
                  <a:srgbClr val="0005CC"/>
                </a:solidFill>
              </a:rPr>
              <a:t>perfuração em solo é executada com a descida do </a:t>
            </a:r>
            <a:r>
              <a:rPr lang="pt-BR" b="1" i="1" dirty="0" smtClean="0">
                <a:solidFill>
                  <a:srgbClr val="0005CC"/>
                </a:solidFill>
              </a:rPr>
              <a:t>tubo de </a:t>
            </a:r>
            <a:r>
              <a:rPr lang="pt-BR" b="1" i="1" dirty="0">
                <a:solidFill>
                  <a:srgbClr val="0005CC"/>
                </a:solidFill>
              </a:rPr>
              <a:t>revestimento, em cuja extremidade é acoplada a </a:t>
            </a:r>
            <a:r>
              <a:rPr lang="pt-BR" b="1" i="1" dirty="0" smtClean="0">
                <a:solidFill>
                  <a:srgbClr val="0005CC"/>
                </a:solidFill>
              </a:rPr>
              <a:t>coroa de </a:t>
            </a:r>
            <a:r>
              <a:rPr lang="pt-BR" b="1" i="1" dirty="0" err="1" smtClean="0">
                <a:solidFill>
                  <a:srgbClr val="0005CC"/>
                </a:solidFill>
              </a:rPr>
              <a:t>perfu-ração</a:t>
            </a:r>
            <a:r>
              <a:rPr lang="pt-BR" b="1" i="1" dirty="0" smtClean="0">
                <a:solidFill>
                  <a:srgbClr val="0005CC"/>
                </a:solidFill>
              </a:rPr>
              <a:t> </a:t>
            </a:r>
            <a:r>
              <a:rPr lang="pt-BR" b="1" i="1" dirty="0">
                <a:solidFill>
                  <a:srgbClr val="0005CC"/>
                </a:solidFill>
              </a:rPr>
              <a:t>adequada às características do solo, </a:t>
            </a:r>
            <a:r>
              <a:rPr lang="pt-BR" b="1" i="1" dirty="0" smtClean="0">
                <a:solidFill>
                  <a:srgbClr val="0005CC"/>
                </a:solidFill>
              </a:rPr>
              <a:t>com auxílio </a:t>
            </a:r>
            <a:r>
              <a:rPr lang="pt-BR" b="1" i="1" dirty="0">
                <a:solidFill>
                  <a:srgbClr val="0005CC"/>
                </a:solidFill>
              </a:rPr>
              <a:t>de circulação de água ou ar comprimido, </a:t>
            </a:r>
            <a:r>
              <a:rPr lang="pt-BR" b="1" i="1" dirty="0" smtClean="0">
                <a:solidFill>
                  <a:srgbClr val="0005CC"/>
                </a:solidFill>
              </a:rPr>
              <a:t>injetada no </a:t>
            </a:r>
            <a:r>
              <a:rPr lang="pt-BR" b="1" i="1" dirty="0">
                <a:solidFill>
                  <a:srgbClr val="0005CC"/>
                </a:solidFill>
              </a:rPr>
              <a:t>seu interior, até à profundidade prevista no projeto</a:t>
            </a:r>
            <a:r>
              <a:rPr lang="pt-BR" b="1" dirty="0" smtClean="0">
                <a:solidFill>
                  <a:srgbClr val="0005CC"/>
                </a:solidFill>
              </a:rPr>
              <a:t>.”</a:t>
            </a:r>
          </a:p>
          <a:p>
            <a:pPr algn="just">
              <a:buNone/>
            </a:pPr>
            <a:r>
              <a:rPr lang="pt-BR" sz="2800" b="1" dirty="0">
                <a:solidFill>
                  <a:srgbClr val="1F771F"/>
                </a:solidFill>
              </a:rPr>
              <a:t>(Catálogo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4867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7" name="Picture 2" descr="http://www.sondeq.com.br/imagens/produtos/hayden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84309"/>
            <a:ext cx="43053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34194" y="468686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600" dirty="0" smtClean="0">
                <a:solidFill>
                  <a:srgbClr val="3333FF"/>
                </a:solidFill>
              </a:rPr>
              <a:t>(http</a:t>
            </a:r>
            <a:r>
              <a:rPr lang="pt-BR" sz="1600" dirty="0">
                <a:solidFill>
                  <a:srgbClr val="3333FF"/>
                </a:solidFill>
              </a:rPr>
              <a:t>://</a:t>
            </a:r>
            <a:r>
              <a:rPr lang="pt-BR" sz="1600" dirty="0" smtClean="0">
                <a:solidFill>
                  <a:srgbClr val="3333FF"/>
                </a:solidFill>
              </a:rPr>
              <a:t>www.sondeq.com.br/pt/hayden_coroas.php)</a:t>
            </a:r>
            <a:endParaRPr lang="pt-BR" sz="1600" dirty="0">
              <a:solidFill>
                <a:srgbClr val="3333FF"/>
              </a:solidFill>
            </a:endParaRPr>
          </a:p>
        </p:txBody>
      </p:sp>
      <p:pic>
        <p:nvPicPr>
          <p:cNvPr id="6146" name="Picture 2" descr="http://www.sondeq.com.br/imagens/produtos/ssh50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94" y="1340767"/>
            <a:ext cx="4324350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824536" y="577941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600" dirty="0" smtClean="0">
                <a:solidFill>
                  <a:srgbClr val="3333FF"/>
                </a:solidFill>
              </a:rPr>
              <a:t>(http</a:t>
            </a:r>
            <a:r>
              <a:rPr lang="pt-BR" sz="1600" dirty="0">
                <a:solidFill>
                  <a:srgbClr val="3333FF"/>
                </a:solidFill>
              </a:rPr>
              <a:t>://</a:t>
            </a:r>
            <a:r>
              <a:rPr lang="pt-BR" sz="1600" dirty="0" smtClean="0">
                <a:solidFill>
                  <a:srgbClr val="3333FF"/>
                </a:solidFill>
              </a:rPr>
              <a:t>www.sondeq.com.br/pt/sond_ssh50.php)</a:t>
            </a:r>
            <a:endParaRPr lang="pt-BR" sz="16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69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1026" name="Picture 2" descr="http://www.sondadril.com.br/wp-content/uploads/2018/03/BIT-INICIAL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369" y="3429975"/>
            <a:ext cx="5236079" cy="333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2888" cy="330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1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2800" b="1" dirty="0" smtClean="0">
                <a:solidFill>
                  <a:srgbClr val="0000FF"/>
                </a:solidFill>
              </a:rPr>
              <a:t>“</a:t>
            </a:r>
            <a:r>
              <a:rPr lang="pt-BR" sz="2800" b="1" i="1" dirty="0">
                <a:solidFill>
                  <a:srgbClr val="0000FF"/>
                </a:solidFill>
              </a:rPr>
              <a:t>Os Bits DTH são usados juntamente aos Martelos DTH para a perfuração de diferentes tipos de solos e rochas</a:t>
            </a:r>
            <a:r>
              <a:rPr lang="pt-BR" sz="2800" b="1" i="1" dirty="0" smtClean="0">
                <a:solidFill>
                  <a:srgbClr val="0000FF"/>
                </a:solidFill>
              </a:rPr>
              <a:t>.</a:t>
            </a:r>
            <a:r>
              <a:rPr lang="pt-BR" sz="2800" b="1" i="1" dirty="0">
                <a:solidFill>
                  <a:srgbClr val="0000FF"/>
                </a:solidFill>
              </a:rPr>
              <a:t> São disponíveis diferentes tamanhos e tipos de Bits, </a:t>
            </a:r>
            <a:r>
              <a:rPr lang="pt-BR" sz="2800" b="1" i="1" dirty="0" smtClean="0">
                <a:solidFill>
                  <a:srgbClr val="0000FF"/>
                </a:solidFill>
              </a:rPr>
              <a:t>que variam de acordo </a:t>
            </a:r>
            <a:r>
              <a:rPr lang="pt-BR" sz="2800" b="1" i="1" dirty="0">
                <a:solidFill>
                  <a:srgbClr val="0000FF"/>
                </a:solidFill>
              </a:rPr>
              <a:t>com o diâmetro do </a:t>
            </a:r>
            <a:r>
              <a:rPr lang="pt-BR" sz="2800" b="1" i="1" dirty="0" smtClean="0">
                <a:solidFill>
                  <a:srgbClr val="0000FF"/>
                </a:solidFill>
              </a:rPr>
              <a:t>furo desejado </a:t>
            </a:r>
            <a:r>
              <a:rPr lang="pt-BR" sz="2800" b="1" i="1" dirty="0">
                <a:solidFill>
                  <a:srgbClr val="0000FF"/>
                </a:solidFill>
              </a:rPr>
              <a:t>e, também, do tipo de solo encontrado</a:t>
            </a:r>
            <a:r>
              <a:rPr lang="pt-BR" sz="2800" b="1" dirty="0">
                <a:solidFill>
                  <a:srgbClr val="0000FF"/>
                </a:solidFill>
              </a:rPr>
              <a:t>.” </a:t>
            </a:r>
            <a:r>
              <a:rPr lang="pt-BR" sz="2800" b="1" i="1" dirty="0" smtClean="0">
                <a:solidFill>
                  <a:srgbClr val="0000FF"/>
                </a:solidFill>
              </a:rPr>
              <a:t> </a:t>
            </a:r>
            <a:endParaRPr lang="pt-BR" sz="2800" b="1" dirty="0">
              <a:solidFill>
                <a:srgbClr val="0070C0"/>
              </a:solidFill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755576" y="6021287"/>
            <a:ext cx="25202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sz="1600" dirty="0" smtClean="0">
                <a:solidFill>
                  <a:srgbClr val="3333FF"/>
                </a:solidFill>
              </a:rPr>
              <a:t>(http</a:t>
            </a:r>
            <a:r>
              <a:rPr lang="pt-BR" sz="1600" dirty="0">
                <a:solidFill>
                  <a:srgbClr val="3333FF"/>
                </a:solidFill>
              </a:rPr>
              <a:t>://</a:t>
            </a:r>
            <a:r>
              <a:rPr lang="pt-BR" sz="1600" dirty="0" smtClean="0">
                <a:solidFill>
                  <a:srgbClr val="3333FF"/>
                </a:solidFill>
              </a:rPr>
              <a:t>www.sondadril.com.br/bits-martelo-dth)</a:t>
            </a:r>
            <a:endParaRPr lang="pt-BR" sz="16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5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8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>
                <a:solidFill>
                  <a:srgbClr val="3333FF"/>
                </a:solidFill>
              </a:rPr>
              <a:t>Antes de iniciar a perfuração, utiliza-se o compasso centrado no piquete para delinear o perímetro do tubo no solo. Em seguida, posiciona-se o equipamento com o tubo sobre o perímetro delineado para evitar </a:t>
            </a:r>
            <a:r>
              <a:rPr lang="pt-BR" b="1" i="1" dirty="0" err="1" smtClean="0">
                <a:solidFill>
                  <a:srgbClr val="3333FF"/>
                </a:solidFill>
              </a:rPr>
              <a:t>excentri-cidades</a:t>
            </a:r>
            <a:r>
              <a:rPr lang="pt-BR" b="1" i="1" dirty="0" smtClean="0">
                <a:solidFill>
                  <a:srgbClr val="3333FF"/>
                </a:solidFill>
              </a:rPr>
              <a:t>.</a:t>
            </a:r>
            <a:r>
              <a:rPr lang="pt-BR" b="1" dirty="0" smtClean="0">
                <a:solidFill>
                  <a:srgbClr val="3333FF"/>
                </a:solidFill>
              </a:rPr>
              <a:t>” </a:t>
            </a:r>
            <a:r>
              <a:rPr lang="pt-BR" sz="2700" b="1" dirty="0" smtClean="0">
                <a:solidFill>
                  <a:srgbClr val="1F771F"/>
                </a:solidFill>
              </a:rPr>
              <a:t>(http</a:t>
            </a:r>
            <a:r>
              <a:rPr lang="pt-BR" sz="2700" b="1" dirty="0">
                <a:solidFill>
                  <a:srgbClr val="1F771F"/>
                </a:solidFill>
              </a:rPr>
              <a:t>://</a:t>
            </a:r>
            <a:r>
              <a:rPr lang="pt-BR" sz="2700" b="1" dirty="0" smtClean="0">
                <a:solidFill>
                  <a:srgbClr val="1F771F"/>
                </a:solidFill>
              </a:rPr>
              <a:t>www.engesol.eng.br/index.php/nossos-servicos/55-estacas-raiz)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29589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03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3000" b="1" dirty="0" smtClean="0">
                <a:solidFill>
                  <a:srgbClr val="3333FF"/>
                </a:solidFill>
              </a:rPr>
              <a:t>“</a:t>
            </a:r>
            <a:r>
              <a:rPr lang="pt-BR" sz="3000" b="1" i="1" dirty="0" smtClean="0">
                <a:solidFill>
                  <a:srgbClr val="3333FF"/>
                </a:solidFill>
              </a:rPr>
              <a:t>A </a:t>
            </a:r>
            <a:r>
              <a:rPr lang="pt-BR" sz="3000" b="1" i="1" dirty="0">
                <a:solidFill>
                  <a:srgbClr val="3333FF"/>
                </a:solidFill>
              </a:rPr>
              <a:t>perfuração em solo é realizada por rotação de tubos com auxílio de circulação de água, que é injetada pelo interior deles e retorna à superfície pela face externa, sendo que estes tubos vão sendo rosqueados à medida que a perfuração avança. Durante a perfuração, para diminuir o atrito entre o revestimento e o solo, é disposto na parte inferior do revestimento uma sapata de perfuração com diâmetro ligeiramente </a:t>
            </a:r>
            <a:r>
              <a:rPr lang="pt-BR" sz="3000" b="1" i="1" dirty="0" smtClean="0">
                <a:solidFill>
                  <a:srgbClr val="3333FF"/>
                </a:solidFill>
              </a:rPr>
              <a:t>maior.</a:t>
            </a:r>
            <a:r>
              <a:rPr lang="pt-BR" sz="3000" b="1" dirty="0" smtClean="0">
                <a:solidFill>
                  <a:srgbClr val="3333FF"/>
                </a:solidFill>
              </a:rPr>
              <a:t>” </a:t>
            </a:r>
            <a:r>
              <a:rPr lang="pt-BR" sz="2700" b="1" dirty="0">
                <a:solidFill>
                  <a:srgbClr val="1F771F"/>
                </a:solidFill>
              </a:rPr>
              <a:t>(http://www.engesol.eng.br/index.php/nossos-servicos/55-estacas-raiz)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61451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01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3000" b="1" dirty="0" smtClean="0">
                <a:solidFill>
                  <a:srgbClr val="3333FF"/>
                </a:solidFill>
              </a:rPr>
              <a:t>“</a:t>
            </a:r>
            <a:r>
              <a:rPr lang="pt-BR" sz="3000" b="1" i="1" dirty="0" smtClean="0">
                <a:solidFill>
                  <a:srgbClr val="3333FF"/>
                </a:solidFill>
              </a:rPr>
              <a:t>Os </a:t>
            </a:r>
            <a:r>
              <a:rPr lang="pt-BR" sz="3000" b="1" i="1" dirty="0">
                <a:solidFill>
                  <a:srgbClr val="3333FF"/>
                </a:solidFill>
              </a:rPr>
              <a:t>detritos resultantes deste processo são carreados para a superfície pela água de perfuração, que é obrigada a retornar através do interstício anelar que se forma entre o revestimento e o terreno. Portanto, o diâmetro acabado da estaca é sempre maior que o diâmetro externo do seu </a:t>
            </a:r>
            <a:r>
              <a:rPr lang="pt-BR" sz="3000" b="1" i="1" dirty="0" smtClean="0">
                <a:solidFill>
                  <a:srgbClr val="3333FF"/>
                </a:solidFill>
              </a:rPr>
              <a:t>revestimento.</a:t>
            </a:r>
            <a:r>
              <a:rPr lang="pt-BR" sz="3000" b="1" dirty="0" smtClean="0">
                <a:solidFill>
                  <a:srgbClr val="3333FF"/>
                </a:solidFill>
              </a:rPr>
              <a:t>”</a:t>
            </a:r>
          </a:p>
          <a:p>
            <a:pPr algn="just">
              <a:buNone/>
            </a:pPr>
            <a:r>
              <a:rPr lang="pt-BR" sz="2700" b="1" dirty="0">
                <a:solidFill>
                  <a:srgbClr val="1F771F"/>
                </a:solidFill>
              </a:rPr>
              <a:t>(http://www.engesol.eng.br/index.php/nossos-servicos/55-estacas-raiz</a:t>
            </a:r>
            <a:r>
              <a:rPr lang="pt-BR" sz="2700" b="1" dirty="0" smtClean="0">
                <a:solidFill>
                  <a:srgbClr val="1F771F"/>
                </a:solidFill>
              </a:rPr>
              <a:t>)</a:t>
            </a:r>
            <a:endParaRPr lang="pt-BR" sz="2700" b="1" dirty="0">
              <a:solidFill>
                <a:srgbClr val="1F771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13775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3000" b="1" dirty="0" smtClean="0">
                <a:solidFill>
                  <a:srgbClr val="3333FF"/>
                </a:solidFill>
              </a:rPr>
              <a:t>“</a:t>
            </a:r>
            <a:r>
              <a:rPr lang="pt-BR" sz="3000" b="1" i="1" dirty="0" smtClean="0">
                <a:solidFill>
                  <a:srgbClr val="3333FF"/>
                </a:solidFill>
              </a:rPr>
              <a:t>Caso </a:t>
            </a:r>
            <a:r>
              <a:rPr lang="pt-BR" sz="3000" b="1" i="1" dirty="0">
                <a:solidFill>
                  <a:srgbClr val="3333FF"/>
                </a:solidFill>
              </a:rPr>
              <a:t>seja encontrado material resistente (concreto, matacões ou rocha), a perfuração pode prosseguir com uma coroa diamantada ou, o que é mais comum, com o uso de martelo de fundo. Neste caso, a perfuração é prosseguida por dentro do revestimento, causando uma diminuição do diâmetro da estaca, que deve ser considerada no dimensionamento</a:t>
            </a:r>
            <a:r>
              <a:rPr lang="pt-BR" sz="3000" b="1" i="1" dirty="0" smtClean="0">
                <a:solidFill>
                  <a:srgbClr val="3333FF"/>
                </a:solidFill>
              </a:rPr>
              <a:t>.</a:t>
            </a:r>
            <a:r>
              <a:rPr lang="pt-BR" sz="3000" b="1" dirty="0" smtClean="0">
                <a:solidFill>
                  <a:srgbClr val="3333FF"/>
                </a:solidFill>
              </a:rPr>
              <a:t>”</a:t>
            </a:r>
          </a:p>
          <a:p>
            <a:pPr algn="just">
              <a:buNone/>
            </a:pPr>
            <a:r>
              <a:rPr lang="pt-BR" sz="2700" b="1" dirty="0" smtClean="0">
                <a:solidFill>
                  <a:srgbClr val="1F771F"/>
                </a:solidFill>
              </a:rPr>
              <a:t>(</a:t>
            </a:r>
            <a:r>
              <a:rPr lang="pt-BR" sz="2700" b="1" dirty="0">
                <a:solidFill>
                  <a:srgbClr val="1F771F"/>
                </a:solidFill>
              </a:rPr>
              <a:t>http://www.engesol.eng.br/index.php/nossos-servicos/55-estacas-raiz)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91665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u="sng" dirty="0" smtClean="0">
                <a:solidFill>
                  <a:srgbClr val="C00000"/>
                </a:solidFill>
              </a:rPr>
              <a:t>VANTAGENS: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600" b="1" dirty="0" smtClean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100" b="1" dirty="0" smtClean="0">
                <a:solidFill>
                  <a:srgbClr val="3333FF"/>
                </a:solidFill>
              </a:rPr>
              <a:t>“- </a:t>
            </a:r>
            <a:r>
              <a:rPr lang="pt-BR" sz="3100" b="1" i="1" dirty="0" smtClean="0">
                <a:solidFill>
                  <a:srgbClr val="3333FF"/>
                </a:solidFill>
              </a:rPr>
              <a:t>Elementos </a:t>
            </a:r>
            <a:r>
              <a:rPr lang="pt-BR" sz="3100" b="1" i="1" dirty="0">
                <a:solidFill>
                  <a:srgbClr val="3333FF"/>
                </a:solidFill>
              </a:rPr>
              <a:t>de fundação, transmitindo cargas </a:t>
            </a:r>
            <a:r>
              <a:rPr lang="pt-BR" sz="3100" b="1" i="1" dirty="0" smtClean="0">
                <a:solidFill>
                  <a:srgbClr val="3333FF"/>
                </a:solidFill>
              </a:rPr>
              <a:t>a </a:t>
            </a:r>
            <a:r>
              <a:rPr lang="pt-BR" sz="3100" b="1" i="1" dirty="0">
                <a:solidFill>
                  <a:srgbClr val="3333FF"/>
                </a:solidFill>
              </a:rPr>
              <a:t>camadas mais </a:t>
            </a:r>
            <a:r>
              <a:rPr lang="pt-BR" sz="3100" b="1" i="1" dirty="0" smtClean="0">
                <a:solidFill>
                  <a:srgbClr val="3333FF"/>
                </a:solidFill>
              </a:rPr>
              <a:t>profundas;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100" b="1" i="1" dirty="0" smtClean="0">
                <a:solidFill>
                  <a:srgbClr val="3333FF"/>
                </a:solidFill>
              </a:rPr>
              <a:t>- Execução </a:t>
            </a:r>
            <a:r>
              <a:rPr lang="pt-BR" sz="3100" b="1" i="1" dirty="0">
                <a:solidFill>
                  <a:srgbClr val="3333FF"/>
                </a:solidFill>
              </a:rPr>
              <a:t>sem as vibrações e o ruído inerente à cravação de estacas de fundação ou </a:t>
            </a:r>
            <a:r>
              <a:rPr lang="pt-BR" sz="3100" b="1" i="1" dirty="0" smtClean="0">
                <a:solidFill>
                  <a:srgbClr val="3333FF"/>
                </a:solidFill>
              </a:rPr>
              <a:t>escoramento;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100" b="1" i="1" dirty="0" smtClean="0">
                <a:solidFill>
                  <a:srgbClr val="3333FF"/>
                </a:solidFill>
              </a:rPr>
              <a:t>- Possibilidade </a:t>
            </a:r>
            <a:r>
              <a:rPr lang="pt-BR" sz="3100" b="1" i="1" dirty="0">
                <a:solidFill>
                  <a:srgbClr val="3333FF"/>
                </a:solidFill>
              </a:rPr>
              <a:t>de atravessar camadas de grande </a:t>
            </a:r>
            <a:r>
              <a:rPr lang="pt-BR" sz="3100" b="1" i="1" dirty="0" smtClean="0">
                <a:solidFill>
                  <a:srgbClr val="3333FF"/>
                </a:solidFill>
              </a:rPr>
              <a:t>resistência;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100" b="1" i="1" dirty="0" smtClean="0">
                <a:solidFill>
                  <a:srgbClr val="3333FF"/>
                </a:solidFill>
              </a:rPr>
              <a:t>- Execução </a:t>
            </a:r>
            <a:r>
              <a:rPr lang="pt-BR" sz="3100" b="1" i="1" dirty="0">
                <a:solidFill>
                  <a:srgbClr val="3333FF"/>
                </a:solidFill>
              </a:rPr>
              <a:t>rápida</a:t>
            </a:r>
            <a:r>
              <a:rPr lang="pt-BR" sz="3100" b="1" dirty="0">
                <a:solidFill>
                  <a:srgbClr val="3333FF"/>
                </a:solidFill>
              </a:rPr>
              <a:t>.” </a:t>
            </a:r>
            <a:endParaRPr lang="pt-BR" sz="3100" b="1" dirty="0" smtClean="0">
              <a:solidFill>
                <a:srgbClr val="3333F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 smtClean="0">
                <a:solidFill>
                  <a:srgbClr val="D125B8"/>
                </a:solidFill>
              </a:rPr>
              <a:t>(</a:t>
            </a:r>
            <a:r>
              <a:rPr lang="pt-BR" sz="2400" b="1" dirty="0">
                <a:solidFill>
                  <a:srgbClr val="D125B8"/>
                </a:solidFill>
              </a:rPr>
              <a:t>http://www.geofix.com.br/servico-estaca-barrete.php</a:t>
            </a:r>
            <a:r>
              <a:rPr lang="pt-BR" sz="2400" b="1" dirty="0" smtClean="0">
                <a:solidFill>
                  <a:srgbClr val="D125B8"/>
                </a:solidFill>
              </a:rPr>
              <a:t>)</a:t>
            </a:r>
            <a:endParaRPr lang="pt-BR" sz="24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15074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25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3100" b="1" dirty="0" smtClean="0">
                <a:solidFill>
                  <a:srgbClr val="0005CC"/>
                </a:solidFill>
              </a:rPr>
              <a:t>“</a:t>
            </a:r>
            <a:r>
              <a:rPr lang="pt-BR" sz="3100" b="1" i="1" dirty="0" smtClean="0">
                <a:solidFill>
                  <a:srgbClr val="0005CC"/>
                </a:solidFill>
              </a:rPr>
              <a:t>Caso</a:t>
            </a:r>
            <a:r>
              <a:rPr lang="pt-BR" sz="3100" b="1" i="1" dirty="0">
                <a:solidFill>
                  <a:srgbClr val="0005CC"/>
                </a:solidFill>
              </a:rPr>
              <a:t>, durante a perfuração, atinja-se o topo rochoso, </a:t>
            </a:r>
            <a:r>
              <a:rPr lang="pt-BR" sz="3100" b="1" i="1" dirty="0" err="1">
                <a:solidFill>
                  <a:srgbClr val="0005CC"/>
                </a:solidFill>
              </a:rPr>
              <a:t>matações</a:t>
            </a:r>
            <a:r>
              <a:rPr lang="pt-BR" sz="3100" b="1" i="1" dirty="0" smtClean="0">
                <a:solidFill>
                  <a:srgbClr val="0005CC"/>
                </a:solidFill>
              </a:rPr>
              <a:t>, concreto</a:t>
            </a:r>
            <a:r>
              <a:rPr lang="pt-BR" sz="3100" b="1" i="1" dirty="0">
                <a:solidFill>
                  <a:srgbClr val="0005CC"/>
                </a:solidFill>
              </a:rPr>
              <a:t>, </a:t>
            </a:r>
            <a:r>
              <a:rPr lang="pt-BR" sz="3100" b="1" i="1" dirty="0" smtClean="0">
                <a:solidFill>
                  <a:srgbClr val="0005CC"/>
                </a:solidFill>
              </a:rPr>
              <a:t>etc., </a:t>
            </a:r>
            <a:r>
              <a:rPr lang="pt-BR" sz="3100" b="1" i="1" dirty="0">
                <a:solidFill>
                  <a:srgbClr val="0005CC"/>
                </a:solidFill>
              </a:rPr>
              <a:t>deverá ser usada sapata ou </a:t>
            </a:r>
            <a:r>
              <a:rPr lang="pt-BR" sz="3100" b="1" i="1" dirty="0" smtClean="0">
                <a:solidFill>
                  <a:srgbClr val="0005CC"/>
                </a:solidFill>
              </a:rPr>
              <a:t>coroa diamantada</a:t>
            </a:r>
            <a:r>
              <a:rPr lang="pt-BR" sz="3100" b="1" i="1" dirty="0">
                <a:solidFill>
                  <a:srgbClr val="0005CC"/>
                </a:solidFill>
              </a:rPr>
              <a:t>, acoplada ao </a:t>
            </a:r>
            <a:r>
              <a:rPr lang="pt-BR" sz="3100" b="1" i="1" dirty="0" err="1">
                <a:solidFill>
                  <a:srgbClr val="0005CC"/>
                </a:solidFill>
              </a:rPr>
              <a:t>barrilete</a:t>
            </a:r>
            <a:r>
              <a:rPr lang="pt-BR" sz="3100" b="1" i="1" dirty="0">
                <a:solidFill>
                  <a:srgbClr val="0005CC"/>
                </a:solidFill>
              </a:rPr>
              <a:t> </a:t>
            </a:r>
            <a:r>
              <a:rPr lang="pt-BR" sz="3100" b="1" i="1" dirty="0" err="1">
                <a:solidFill>
                  <a:srgbClr val="0005CC"/>
                </a:solidFill>
              </a:rPr>
              <a:t>amostrador</a:t>
            </a:r>
            <a:r>
              <a:rPr lang="pt-BR" sz="3100" b="1" i="1" dirty="0">
                <a:solidFill>
                  <a:srgbClr val="0005CC"/>
                </a:solidFill>
              </a:rPr>
              <a:t>, interno </a:t>
            </a:r>
            <a:r>
              <a:rPr lang="pt-BR" sz="3100" b="1" i="1" dirty="0" smtClean="0">
                <a:solidFill>
                  <a:srgbClr val="0005CC"/>
                </a:solidFill>
              </a:rPr>
              <a:t>à composição </a:t>
            </a:r>
            <a:r>
              <a:rPr lang="pt-BR" sz="3100" b="1" i="1" dirty="0">
                <a:solidFill>
                  <a:srgbClr val="0005CC"/>
                </a:solidFill>
              </a:rPr>
              <a:t>de tubos de revestimento, de maneira a </a:t>
            </a:r>
            <a:r>
              <a:rPr lang="pt-BR" sz="3100" b="1" i="1" dirty="0" smtClean="0">
                <a:solidFill>
                  <a:srgbClr val="0005CC"/>
                </a:solidFill>
              </a:rPr>
              <a:t>retirar-se </a:t>
            </a:r>
            <a:r>
              <a:rPr lang="pt-BR" sz="3100" b="1" i="1" dirty="0">
                <a:solidFill>
                  <a:srgbClr val="0005CC"/>
                </a:solidFill>
              </a:rPr>
              <a:t>o testemunho da rocha. Porém, podem ser usados</a:t>
            </a:r>
            <a:r>
              <a:rPr lang="pt-BR" sz="3100" b="1" i="1" dirty="0" smtClean="0">
                <a:solidFill>
                  <a:srgbClr val="0005CC"/>
                </a:solidFill>
              </a:rPr>
              <a:t>, também</a:t>
            </a:r>
            <a:r>
              <a:rPr lang="pt-BR" sz="3100" b="1" i="1" dirty="0">
                <a:solidFill>
                  <a:srgbClr val="0005CC"/>
                </a:solidFill>
              </a:rPr>
              <a:t>, martelos pneumáticos ou hidráulicos, </a:t>
            </a:r>
            <a:r>
              <a:rPr lang="pt-BR" sz="3100" b="1" i="1" dirty="0" smtClean="0">
                <a:solidFill>
                  <a:srgbClr val="0005CC"/>
                </a:solidFill>
              </a:rPr>
              <a:t>perfurando por </a:t>
            </a:r>
            <a:r>
              <a:rPr lang="pt-BR" sz="3100" b="1" i="1" dirty="0">
                <a:solidFill>
                  <a:srgbClr val="0005CC"/>
                </a:solidFill>
              </a:rPr>
              <a:t>sistema roto-percussivo, trabalhando no interior </a:t>
            </a:r>
            <a:r>
              <a:rPr lang="pt-BR" sz="3100" b="1" i="1" dirty="0" smtClean="0">
                <a:solidFill>
                  <a:srgbClr val="0005CC"/>
                </a:solidFill>
              </a:rPr>
              <a:t>do tubo </a:t>
            </a:r>
            <a:r>
              <a:rPr lang="pt-BR" sz="3100" b="1" i="1" dirty="0">
                <a:solidFill>
                  <a:srgbClr val="0005CC"/>
                </a:solidFill>
              </a:rPr>
              <a:t>de revestimento, até atingir à cota de </a:t>
            </a:r>
            <a:r>
              <a:rPr lang="pt-BR" sz="3100" b="1" i="1" dirty="0" smtClean="0">
                <a:solidFill>
                  <a:srgbClr val="0005CC"/>
                </a:solidFill>
              </a:rPr>
              <a:t>projeto</a:t>
            </a:r>
            <a:r>
              <a:rPr lang="pt-BR" sz="3100" b="1" dirty="0" smtClean="0">
                <a:solidFill>
                  <a:srgbClr val="0005CC"/>
                </a:solidFill>
              </a:rPr>
              <a:t>.” </a:t>
            </a:r>
            <a:r>
              <a:rPr lang="pt-BR" sz="2800" b="1" dirty="0">
                <a:solidFill>
                  <a:srgbClr val="1F771F"/>
                </a:solidFill>
              </a:rPr>
              <a:t>(Catálogo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90358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76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4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>
                <a:solidFill>
                  <a:srgbClr val="3333FF"/>
                </a:solidFill>
              </a:rPr>
              <a:t>“</a:t>
            </a:r>
            <a:r>
              <a:rPr lang="pt-BR" b="1" i="1" dirty="0">
                <a:solidFill>
                  <a:srgbClr val="3333FF"/>
                </a:solidFill>
              </a:rPr>
              <a:t>A estaca raiz é executada em direção vertical ou inclinada, mediante o uso de rotação ou </a:t>
            </a:r>
            <a:r>
              <a:rPr lang="pt-BR" b="1" i="1" dirty="0" err="1">
                <a:solidFill>
                  <a:srgbClr val="3333FF"/>
                </a:solidFill>
              </a:rPr>
              <a:t>rotopercussão</a:t>
            </a:r>
            <a:r>
              <a:rPr lang="pt-BR" b="1" i="1" dirty="0">
                <a:solidFill>
                  <a:srgbClr val="3333FF"/>
                </a:solidFill>
              </a:rPr>
              <a:t> com circulação de água, lama bentonítica ou ar comprimido, e pode, por meio de ferramentas especiais, atravessar terrenos de qualquer natureza, inclusive alvenarias, concreto armado, rochas e matacões</a:t>
            </a:r>
            <a:r>
              <a:rPr lang="pt-BR" b="1" dirty="0" smtClean="0">
                <a:solidFill>
                  <a:srgbClr val="3333FF"/>
                </a:solidFill>
              </a:rPr>
              <a:t>.” </a:t>
            </a:r>
            <a:r>
              <a:rPr lang="pt-BR" sz="2700" b="1" dirty="0" smtClean="0">
                <a:solidFill>
                  <a:srgbClr val="0070C0"/>
                </a:solidFill>
              </a:rPr>
              <a:t>(</a:t>
            </a:r>
            <a:r>
              <a:rPr lang="pt-BR" sz="2700" b="1" dirty="0">
                <a:solidFill>
                  <a:srgbClr val="0070C0"/>
                </a:solidFill>
              </a:rPr>
              <a:t>http://www.fundesp.com.br/2009/estacasraiz_metod.html</a:t>
            </a:r>
            <a:r>
              <a:rPr lang="pt-BR" sz="2700" b="1" dirty="0" smtClean="0">
                <a:solidFill>
                  <a:srgbClr val="0070C0"/>
                </a:solidFill>
              </a:rPr>
              <a:t>)</a:t>
            </a:r>
            <a:endParaRPr lang="pt-BR" sz="2700" b="1" dirty="0">
              <a:solidFill>
                <a:srgbClr val="0070C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34756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93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4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3000" b="1" dirty="0" smtClean="0">
                <a:solidFill>
                  <a:srgbClr val="3333FF"/>
                </a:solidFill>
              </a:rPr>
              <a:t>“</a:t>
            </a:r>
            <a:r>
              <a:rPr lang="pt-BR" sz="3000" b="1" i="1" dirty="0">
                <a:solidFill>
                  <a:srgbClr val="3333FF"/>
                </a:solidFill>
              </a:rPr>
              <a:t>Os resíduos da escavação serão transportados à boca do furo pela água de circulação que é injetada sob pressão controlada, de cima para baixo no interior do tubo de revestimento. O retorno de água juntamente com o resíduo da escavação dar-se-á entre o revestimento e a parede do furo, a qual deverá ser coletada em um recipiente de decantação especialmente preparado para evitar o espalhamento da lama no local de </a:t>
            </a:r>
            <a:r>
              <a:rPr lang="pt-BR" sz="3000" b="1" i="1" dirty="0" smtClean="0">
                <a:solidFill>
                  <a:srgbClr val="3333FF"/>
                </a:solidFill>
              </a:rPr>
              <a:t>perfuração</a:t>
            </a:r>
            <a:r>
              <a:rPr lang="pt-BR" sz="3000" b="1" dirty="0" smtClean="0">
                <a:solidFill>
                  <a:srgbClr val="3333FF"/>
                </a:solidFill>
              </a:rPr>
              <a:t>.”</a:t>
            </a:r>
          </a:p>
          <a:p>
            <a:pPr algn="just">
              <a:buNone/>
            </a:pPr>
            <a:r>
              <a:rPr lang="pt-BR" sz="2700" b="1" dirty="0" smtClean="0">
                <a:solidFill>
                  <a:srgbClr val="0070C0"/>
                </a:solidFill>
              </a:rPr>
              <a:t>(</a:t>
            </a:r>
            <a:r>
              <a:rPr lang="pt-BR" sz="2700" b="1" dirty="0">
                <a:solidFill>
                  <a:srgbClr val="0070C0"/>
                </a:solidFill>
              </a:rPr>
              <a:t>http://http://www.novageo.com.br</a:t>
            </a:r>
            <a:r>
              <a:rPr lang="pt-BR" sz="28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90129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4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>
                <a:solidFill>
                  <a:srgbClr val="3333FF"/>
                </a:solidFill>
              </a:rPr>
              <a:t>A limpeza final do furo dar-se-á por concluída quando a água de circulação retornar à superfície, limpa ou com pouca turbidez. Durante a fase final de limpeza do furo, a haste de perfuração deverá permanecer </a:t>
            </a:r>
            <a:r>
              <a:rPr lang="pt-BR" b="1" i="1" dirty="0" smtClean="0">
                <a:solidFill>
                  <a:srgbClr val="3333FF"/>
                </a:solidFill>
              </a:rPr>
              <a:t>paralisada</a:t>
            </a:r>
            <a:r>
              <a:rPr lang="pt-BR" b="1" dirty="0" smtClean="0">
                <a:solidFill>
                  <a:srgbClr val="3333FF"/>
                </a:solidFill>
              </a:rPr>
              <a:t>.”</a:t>
            </a:r>
          </a:p>
          <a:p>
            <a:pPr algn="just">
              <a:buNone/>
            </a:pPr>
            <a:r>
              <a:rPr lang="pt-BR" sz="2700" b="1" dirty="0" smtClean="0">
                <a:solidFill>
                  <a:srgbClr val="0070C0"/>
                </a:solidFill>
              </a:rPr>
              <a:t>(</a:t>
            </a:r>
            <a:r>
              <a:rPr lang="pt-BR" sz="2700" b="1" dirty="0">
                <a:solidFill>
                  <a:srgbClr val="0070C0"/>
                </a:solidFill>
              </a:rPr>
              <a:t>http://http://www.novageo.com.br)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18899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2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Concluída </a:t>
            </a:r>
            <a:r>
              <a:rPr lang="pt-BR" b="1" i="1" dirty="0">
                <a:solidFill>
                  <a:srgbClr val="0005CC"/>
                </a:solidFill>
              </a:rPr>
              <a:t>a perfuração da estaca, executa-se a </a:t>
            </a:r>
            <a:r>
              <a:rPr lang="pt-BR" b="1" i="1" dirty="0" smtClean="0">
                <a:solidFill>
                  <a:srgbClr val="0005CC"/>
                </a:solidFill>
              </a:rPr>
              <a:t>limpeza interna </a:t>
            </a:r>
            <a:r>
              <a:rPr lang="pt-BR" b="1" i="1" dirty="0">
                <a:solidFill>
                  <a:srgbClr val="0005CC"/>
                </a:solidFill>
              </a:rPr>
              <a:t>do tubo de revestimento, utilizando a </a:t>
            </a:r>
            <a:r>
              <a:rPr lang="pt-BR" b="1" i="1" dirty="0" smtClean="0">
                <a:solidFill>
                  <a:srgbClr val="0005CC"/>
                </a:solidFill>
              </a:rPr>
              <a:t>composição de </a:t>
            </a:r>
            <a:r>
              <a:rPr lang="pt-BR" b="1" i="1" dirty="0">
                <a:solidFill>
                  <a:srgbClr val="0005CC"/>
                </a:solidFill>
              </a:rPr>
              <a:t>tubo de injeção descendo até a cota inferior da estaca</a:t>
            </a:r>
            <a:r>
              <a:rPr lang="pt-BR" b="1" i="1" dirty="0" smtClean="0">
                <a:solidFill>
                  <a:srgbClr val="0005CC"/>
                </a:solidFill>
              </a:rPr>
              <a:t>. Esta </a:t>
            </a:r>
            <a:r>
              <a:rPr lang="pt-BR" b="1" i="1" dirty="0">
                <a:solidFill>
                  <a:srgbClr val="0005CC"/>
                </a:solidFill>
              </a:rPr>
              <a:t>limpeza estará concluída quando a água de </a:t>
            </a:r>
            <a:r>
              <a:rPr lang="pt-BR" b="1" i="1" dirty="0" smtClean="0">
                <a:solidFill>
                  <a:srgbClr val="0005CC"/>
                </a:solidFill>
              </a:rPr>
              <a:t>retorno não </a:t>
            </a:r>
            <a:r>
              <a:rPr lang="pt-BR" b="1" i="1" dirty="0">
                <a:solidFill>
                  <a:srgbClr val="0005CC"/>
                </a:solidFill>
              </a:rPr>
              <a:t>apresentar traços de material </a:t>
            </a:r>
            <a:r>
              <a:rPr lang="pt-BR" b="1" i="1" dirty="0" smtClean="0">
                <a:solidFill>
                  <a:srgbClr val="0005CC"/>
                </a:solidFill>
              </a:rPr>
              <a:t>transportado</a:t>
            </a:r>
            <a:r>
              <a:rPr lang="en-US" b="1" dirty="0" smtClean="0">
                <a:solidFill>
                  <a:srgbClr val="0005CC"/>
                </a:solidFill>
              </a:rPr>
              <a:t>.</a:t>
            </a:r>
            <a:r>
              <a:rPr lang="pt-BR" b="1" dirty="0" smtClean="0">
                <a:solidFill>
                  <a:srgbClr val="0005CC"/>
                </a:solidFill>
              </a:rPr>
              <a:t>” </a:t>
            </a:r>
            <a:r>
              <a:rPr lang="pt-BR" sz="2800" b="1" dirty="0">
                <a:solidFill>
                  <a:srgbClr val="1F771F"/>
                </a:solidFill>
              </a:rPr>
              <a:t>(Catálogo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28345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>
                <a:solidFill>
                  <a:srgbClr val="3333FF"/>
                </a:solidFill>
              </a:rPr>
              <a:t>É permitida a reutilização da água de circulação proveniente do </a:t>
            </a:r>
            <a:r>
              <a:rPr lang="pt-BR" b="1" i="1" dirty="0" err="1">
                <a:solidFill>
                  <a:srgbClr val="3333FF"/>
                </a:solidFill>
              </a:rPr>
              <a:t>decantador</a:t>
            </a:r>
            <a:r>
              <a:rPr lang="pt-BR" b="1" i="1" dirty="0">
                <a:solidFill>
                  <a:srgbClr val="3333FF"/>
                </a:solidFill>
              </a:rPr>
              <a:t> durante a perfuração. Entretanto, após atingir a profundidade do projeto, a limpeza final do furo deverá ser executada com o emprego de água </a:t>
            </a:r>
            <a:r>
              <a:rPr lang="pt-BR" b="1" i="1" dirty="0" smtClean="0">
                <a:solidFill>
                  <a:srgbClr val="3333FF"/>
                </a:solidFill>
              </a:rPr>
              <a:t>limpa</a:t>
            </a:r>
            <a:r>
              <a:rPr lang="pt-BR" b="1" dirty="0" smtClean="0">
                <a:solidFill>
                  <a:srgbClr val="3333FF"/>
                </a:solidFill>
              </a:rPr>
              <a:t>.”</a:t>
            </a:r>
          </a:p>
          <a:p>
            <a:pPr algn="just">
              <a:buNone/>
            </a:pPr>
            <a:r>
              <a:rPr lang="pt-BR" sz="2700" b="1" dirty="0" smtClean="0">
                <a:solidFill>
                  <a:srgbClr val="0070C0"/>
                </a:solidFill>
              </a:rPr>
              <a:t>(</a:t>
            </a:r>
            <a:r>
              <a:rPr lang="pt-BR" sz="2700" b="1" dirty="0">
                <a:solidFill>
                  <a:srgbClr val="0070C0"/>
                </a:solidFill>
              </a:rPr>
              <a:t>http://http://www.novageo.com.br)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23669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>
                <a:solidFill>
                  <a:srgbClr val="3333FF"/>
                </a:solidFill>
              </a:rPr>
              <a:t>A verticalidade do furo deverá ser </a:t>
            </a:r>
            <a:r>
              <a:rPr lang="pt-BR" b="1" i="1" dirty="0" err="1" smtClean="0">
                <a:solidFill>
                  <a:srgbClr val="3333FF"/>
                </a:solidFill>
              </a:rPr>
              <a:t>rigoro-samente</a:t>
            </a:r>
            <a:r>
              <a:rPr lang="pt-BR" b="1" i="1" dirty="0" smtClean="0">
                <a:solidFill>
                  <a:srgbClr val="3333FF"/>
                </a:solidFill>
              </a:rPr>
              <a:t> </a:t>
            </a:r>
            <a:r>
              <a:rPr lang="pt-BR" b="1" i="1" dirty="0">
                <a:solidFill>
                  <a:srgbClr val="3333FF"/>
                </a:solidFill>
              </a:rPr>
              <a:t>mantida durante todo o processo de escavação. Para tanto é necessário manter-se rigidamente fixado o equipamento de perfuração no local assim como utilizar somente tubos de revestimento e hastes perfeitamente retos e com roscas de união ou luvas em perfeito </a:t>
            </a:r>
            <a:r>
              <a:rPr lang="pt-BR" b="1" i="1" dirty="0" smtClean="0">
                <a:solidFill>
                  <a:srgbClr val="3333FF"/>
                </a:solidFill>
              </a:rPr>
              <a:t>estado</a:t>
            </a:r>
            <a:r>
              <a:rPr lang="pt-BR" b="1" dirty="0" smtClean="0">
                <a:solidFill>
                  <a:srgbClr val="3333FF"/>
                </a:solidFill>
              </a:rPr>
              <a:t>.”</a:t>
            </a:r>
          </a:p>
          <a:p>
            <a:pPr algn="just">
              <a:buNone/>
            </a:pPr>
            <a:r>
              <a:rPr lang="pt-BR" sz="2700" b="1" dirty="0" smtClean="0">
                <a:solidFill>
                  <a:srgbClr val="0070C0"/>
                </a:solidFill>
              </a:rPr>
              <a:t>(</a:t>
            </a:r>
            <a:r>
              <a:rPr lang="pt-BR" sz="2700" b="1" dirty="0">
                <a:solidFill>
                  <a:srgbClr val="0070C0"/>
                </a:solidFill>
              </a:rPr>
              <a:t>http://http://www.novageo.com.br</a:t>
            </a:r>
            <a:r>
              <a:rPr lang="pt-BR" sz="28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30320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2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A </a:t>
            </a:r>
            <a:r>
              <a:rPr lang="pt-BR" b="1" i="1" dirty="0">
                <a:solidFill>
                  <a:srgbClr val="0005CC"/>
                </a:solidFill>
              </a:rPr>
              <a:t>profundidade de perfuração é medida somando as </a:t>
            </a:r>
            <a:r>
              <a:rPr lang="pt-BR" b="1" i="1" dirty="0" smtClean="0">
                <a:solidFill>
                  <a:srgbClr val="0005CC"/>
                </a:solidFill>
              </a:rPr>
              <a:t>medidas dos </a:t>
            </a:r>
            <a:r>
              <a:rPr lang="pt-BR" b="1" i="1" dirty="0">
                <a:solidFill>
                  <a:srgbClr val="0005CC"/>
                </a:solidFill>
              </a:rPr>
              <a:t>tubos de </a:t>
            </a:r>
            <a:r>
              <a:rPr lang="pt-BR" b="1" i="1" dirty="0" err="1" smtClean="0">
                <a:solidFill>
                  <a:srgbClr val="0005CC"/>
                </a:solidFill>
              </a:rPr>
              <a:t>perfu-rações</a:t>
            </a:r>
            <a:r>
              <a:rPr lang="pt-BR" b="1" i="1" dirty="0" smtClean="0">
                <a:solidFill>
                  <a:srgbClr val="0005CC"/>
                </a:solidFill>
              </a:rPr>
              <a:t> </a:t>
            </a:r>
            <a:r>
              <a:rPr lang="pt-BR" b="1" i="1" dirty="0">
                <a:solidFill>
                  <a:srgbClr val="0005CC"/>
                </a:solidFill>
              </a:rPr>
              <a:t>e verificando o </a:t>
            </a:r>
            <a:r>
              <a:rPr lang="pt-BR" b="1" i="1" dirty="0" smtClean="0">
                <a:solidFill>
                  <a:srgbClr val="0005CC"/>
                </a:solidFill>
              </a:rPr>
              <a:t>comprimento </a:t>
            </a:r>
            <a:r>
              <a:rPr lang="pt-BR" b="1" i="1" dirty="0" err="1" smtClean="0">
                <a:solidFill>
                  <a:srgbClr val="0005CC"/>
                </a:solidFill>
              </a:rPr>
              <a:t>perfu-rado</a:t>
            </a:r>
            <a:r>
              <a:rPr lang="pt-BR" b="1" i="1" dirty="0">
                <a:solidFill>
                  <a:srgbClr val="0005CC"/>
                </a:solidFill>
              </a:rPr>
              <a:t>, utilizando-se a composição de tubos </a:t>
            </a:r>
            <a:r>
              <a:rPr lang="pt-BR" b="1" i="1" dirty="0" smtClean="0">
                <a:solidFill>
                  <a:srgbClr val="0005CC"/>
                </a:solidFill>
              </a:rPr>
              <a:t>de injeção</a:t>
            </a:r>
            <a:r>
              <a:rPr lang="pt-BR" b="1" i="1" dirty="0">
                <a:solidFill>
                  <a:srgbClr val="0005CC"/>
                </a:solidFill>
              </a:rPr>
              <a:t>, que são introduzidos no interior do tubo de revestimento</a:t>
            </a:r>
            <a:r>
              <a:rPr lang="pt-BR" b="1" i="1" dirty="0" smtClean="0">
                <a:solidFill>
                  <a:srgbClr val="0005CC"/>
                </a:solidFill>
              </a:rPr>
              <a:t>, até </a:t>
            </a:r>
            <a:r>
              <a:rPr lang="pt-BR" b="1" i="1" dirty="0">
                <a:solidFill>
                  <a:srgbClr val="0005CC"/>
                </a:solidFill>
              </a:rPr>
              <a:t>à cota de fundo da </a:t>
            </a:r>
            <a:r>
              <a:rPr lang="pt-BR" b="1" i="1" dirty="0" smtClean="0">
                <a:solidFill>
                  <a:srgbClr val="0005CC"/>
                </a:solidFill>
              </a:rPr>
              <a:t>perfuração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sz="2800" b="1" dirty="0">
                <a:solidFill>
                  <a:srgbClr val="1F771F"/>
                </a:solidFill>
              </a:rPr>
              <a:t>(Catálogo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15285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86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>
                <a:solidFill>
                  <a:srgbClr val="3333FF"/>
                </a:solidFill>
              </a:rPr>
              <a:t>Terminada a perfuração, se foi utilizado lama bentonítica deverá ser efetuado uma lavagem com água para ser retirada totalmente a lama bentonítica empregada; é colocada a </a:t>
            </a:r>
            <a:r>
              <a:rPr lang="pt-BR" b="1" i="1" u="sng" dirty="0">
                <a:solidFill>
                  <a:srgbClr val="3333FF"/>
                </a:solidFill>
              </a:rPr>
              <a:t>armadura</a:t>
            </a:r>
            <a:r>
              <a:rPr lang="pt-BR" b="1" i="1" dirty="0">
                <a:solidFill>
                  <a:srgbClr val="3333FF"/>
                </a:solidFill>
              </a:rPr>
              <a:t> metálica no interior do tubo de perfuração. A armadura pode ser constituída de uma ou mais barras montadas em feixe ou gaiolas conforme especificado pelo projeto estrutural da </a:t>
            </a:r>
            <a:r>
              <a:rPr lang="pt-BR" b="1" i="1" dirty="0" smtClean="0">
                <a:solidFill>
                  <a:srgbClr val="3333FF"/>
                </a:solidFill>
              </a:rPr>
              <a:t>estaca</a:t>
            </a:r>
            <a:r>
              <a:rPr lang="en-US" b="1" dirty="0" smtClean="0">
                <a:solidFill>
                  <a:srgbClr val="3333FF"/>
                </a:solidFill>
              </a:rPr>
              <a:t>.</a:t>
            </a:r>
            <a:r>
              <a:rPr lang="pt-BR" b="1" dirty="0" smtClean="0">
                <a:solidFill>
                  <a:srgbClr val="3333FF"/>
                </a:solidFill>
              </a:rPr>
              <a:t>”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http://www.geofix.com.br/servico-estaca-raiz.php</a:t>
            </a:r>
            <a:r>
              <a:rPr lang="pt-BR" sz="2700" b="1" dirty="0" smtClean="0">
                <a:solidFill>
                  <a:srgbClr val="D125B8"/>
                </a:solidFill>
              </a:rPr>
              <a:t>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05672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88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spcBef>
                <a:spcPts val="768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A </a:t>
            </a:r>
            <a:r>
              <a:rPr lang="pt-BR" b="1" i="1" u="sng" dirty="0">
                <a:solidFill>
                  <a:srgbClr val="0005CC"/>
                </a:solidFill>
              </a:rPr>
              <a:t>armadura</a:t>
            </a:r>
            <a:r>
              <a:rPr lang="pt-BR" b="1" i="1" dirty="0">
                <a:solidFill>
                  <a:srgbClr val="0005CC"/>
                </a:solidFill>
              </a:rPr>
              <a:t> é colocada até à profundidade alcançada </a:t>
            </a:r>
            <a:r>
              <a:rPr lang="pt-BR" b="1" i="1" dirty="0" smtClean="0">
                <a:solidFill>
                  <a:srgbClr val="0005CC"/>
                </a:solidFill>
              </a:rPr>
              <a:t>durante a </a:t>
            </a:r>
            <a:r>
              <a:rPr lang="pt-BR" b="1" i="1" dirty="0">
                <a:solidFill>
                  <a:srgbClr val="0005CC"/>
                </a:solidFill>
              </a:rPr>
              <a:t>perfuração, apoiando-se no fundo do furo. A </a:t>
            </a:r>
            <a:r>
              <a:rPr lang="pt-BR" b="1" i="1" dirty="0" smtClean="0">
                <a:solidFill>
                  <a:srgbClr val="0005CC"/>
                </a:solidFill>
              </a:rPr>
              <a:t>armadura pode </a:t>
            </a:r>
            <a:r>
              <a:rPr lang="pt-BR" b="1" i="1" dirty="0">
                <a:solidFill>
                  <a:srgbClr val="0005CC"/>
                </a:solidFill>
              </a:rPr>
              <a:t>ser constituída por uma ou mais barras </a:t>
            </a:r>
            <a:r>
              <a:rPr lang="pt-BR" b="1" i="1" dirty="0" smtClean="0">
                <a:solidFill>
                  <a:srgbClr val="0005CC"/>
                </a:solidFill>
              </a:rPr>
              <a:t>montadas em </a:t>
            </a:r>
            <a:r>
              <a:rPr lang="pt-BR" b="1" i="1" dirty="0">
                <a:solidFill>
                  <a:srgbClr val="0005CC"/>
                </a:solidFill>
              </a:rPr>
              <a:t>feixe ou em gaiolas, tubos metálicos ou </a:t>
            </a:r>
            <a:r>
              <a:rPr lang="pt-BR" b="1" i="1" dirty="0" smtClean="0">
                <a:solidFill>
                  <a:srgbClr val="0005CC"/>
                </a:solidFill>
              </a:rPr>
              <a:t>ainda uma </a:t>
            </a:r>
            <a:r>
              <a:rPr lang="pt-BR" b="1" i="1" dirty="0">
                <a:solidFill>
                  <a:srgbClr val="0005CC"/>
                </a:solidFill>
              </a:rPr>
              <a:t>mescla destas alternativas, conforme </a:t>
            </a:r>
            <a:r>
              <a:rPr lang="pt-BR" b="1" i="1" dirty="0" smtClean="0">
                <a:solidFill>
                  <a:srgbClr val="0005CC"/>
                </a:solidFill>
              </a:rPr>
              <a:t>especificado pelo projetista</a:t>
            </a:r>
            <a:r>
              <a:rPr lang="pt-BR" b="1" dirty="0" smtClean="0">
                <a:solidFill>
                  <a:srgbClr val="0005CC"/>
                </a:solidFill>
              </a:rPr>
              <a:t>.”</a:t>
            </a:r>
          </a:p>
          <a:p>
            <a:pPr algn="just">
              <a:spcBef>
                <a:spcPts val="768"/>
              </a:spcBef>
              <a:buNone/>
            </a:pPr>
            <a:r>
              <a:rPr lang="pt-BR" sz="2800" b="1" dirty="0" smtClean="0">
                <a:solidFill>
                  <a:srgbClr val="1F771F"/>
                </a:solidFill>
              </a:rPr>
              <a:t>(</a:t>
            </a:r>
            <a:r>
              <a:rPr lang="pt-BR" sz="2800" b="1" dirty="0">
                <a:solidFill>
                  <a:srgbClr val="1F771F"/>
                </a:solidFill>
              </a:rPr>
              <a:t>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40150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100" b="1" dirty="0" smtClean="0">
                <a:solidFill>
                  <a:srgbClr val="3333FF"/>
                </a:solidFill>
              </a:rPr>
              <a:t>“</a:t>
            </a:r>
            <a:r>
              <a:rPr lang="pt-BR" sz="3100" b="1" i="1" dirty="0" smtClean="0">
                <a:solidFill>
                  <a:srgbClr val="3333FF"/>
                </a:solidFill>
              </a:rPr>
              <a:t>A </a:t>
            </a:r>
            <a:r>
              <a:rPr lang="pt-BR" sz="3100" b="1" i="1" dirty="0">
                <a:solidFill>
                  <a:srgbClr val="3333FF"/>
                </a:solidFill>
              </a:rPr>
              <a:t>utilização </a:t>
            </a:r>
            <a:r>
              <a:rPr lang="pt-BR" sz="3100" b="1" i="1" dirty="0" smtClean="0">
                <a:solidFill>
                  <a:srgbClr val="3333FF"/>
                </a:solidFill>
              </a:rPr>
              <a:t>de </a:t>
            </a:r>
            <a:r>
              <a:rPr lang="pt-BR" sz="3100" b="1" i="1" dirty="0">
                <a:solidFill>
                  <a:srgbClr val="3333FF"/>
                </a:solidFill>
              </a:rPr>
              <a:t>equipamentos de última geração, que permitem entre outras coisas, revestir a perfuração por rotação com </a:t>
            </a:r>
            <a:r>
              <a:rPr lang="pt-BR" sz="3100" b="1" i="1" u="sng" dirty="0">
                <a:solidFill>
                  <a:srgbClr val="3333FF"/>
                </a:solidFill>
              </a:rPr>
              <a:t>camisa metálica</a:t>
            </a:r>
            <a:r>
              <a:rPr lang="pt-BR" sz="3100" b="1" i="1" dirty="0">
                <a:solidFill>
                  <a:srgbClr val="3333FF"/>
                </a:solidFill>
              </a:rPr>
              <a:t> perdida ou recuperável, executar estacas escavadas </a:t>
            </a:r>
            <a:r>
              <a:rPr lang="pt-BR" sz="3100" b="1" i="1" u="sng" dirty="0">
                <a:solidFill>
                  <a:srgbClr val="3333FF"/>
                </a:solidFill>
              </a:rPr>
              <a:t>inclinadas</a:t>
            </a:r>
            <a:r>
              <a:rPr lang="pt-BR" sz="3100" b="1" i="1" dirty="0">
                <a:solidFill>
                  <a:srgbClr val="3333FF"/>
                </a:solidFill>
              </a:rPr>
              <a:t>, e a </a:t>
            </a:r>
            <a:r>
              <a:rPr lang="pt-BR" sz="3100" b="1" i="1" dirty="0" smtClean="0">
                <a:solidFill>
                  <a:srgbClr val="3333FF"/>
                </a:solidFill>
              </a:rPr>
              <a:t>possibilidade </a:t>
            </a:r>
            <a:r>
              <a:rPr lang="pt-BR" sz="3100" b="1" i="1" dirty="0">
                <a:solidFill>
                  <a:srgbClr val="3333FF"/>
                </a:solidFill>
              </a:rPr>
              <a:t>de engastar em rochas brandas, facilitando ainda mais a substituição técnica e econômica de soluções tradicionais em estacas cravadas pré-moldadas, metálicas, tubulões </a:t>
            </a:r>
            <a:r>
              <a:rPr lang="pt-BR" sz="3100" b="1" i="1" dirty="0" err="1" smtClean="0">
                <a:solidFill>
                  <a:srgbClr val="3333FF"/>
                </a:solidFill>
              </a:rPr>
              <a:t>pneumá-ticos</a:t>
            </a:r>
            <a:r>
              <a:rPr lang="pt-BR" sz="3100" b="1" i="1" dirty="0">
                <a:solidFill>
                  <a:srgbClr val="3333FF"/>
                </a:solidFill>
              </a:rPr>
              <a:t>, </a:t>
            </a:r>
            <a:r>
              <a:rPr lang="pt-BR" sz="3100" b="1" i="1" dirty="0" smtClean="0">
                <a:solidFill>
                  <a:srgbClr val="3333FF"/>
                </a:solidFill>
              </a:rPr>
              <a:t>etc</a:t>
            </a:r>
            <a:r>
              <a:rPr lang="pt-BR" sz="3100" b="1" dirty="0" smtClean="0">
                <a:solidFill>
                  <a:srgbClr val="3333FF"/>
                </a:solidFill>
              </a:rPr>
              <a:t>.” </a:t>
            </a:r>
            <a:r>
              <a:rPr lang="pt-BR" sz="2800" b="1" dirty="0" smtClean="0">
                <a:solidFill>
                  <a:srgbClr val="D125B8"/>
                </a:solidFill>
              </a:rPr>
              <a:t>(http://www.fundesp.com.br)</a:t>
            </a:r>
            <a:endParaRPr lang="pt-BR" sz="28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7388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28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spcBef>
                <a:spcPts val="768"/>
              </a:spcBef>
              <a:buNone/>
            </a:pP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>
                <a:solidFill>
                  <a:srgbClr val="3333FF"/>
                </a:solidFill>
              </a:rPr>
              <a:t>A </a:t>
            </a:r>
            <a:r>
              <a:rPr lang="pt-BR" b="1" i="1" u="sng" dirty="0">
                <a:solidFill>
                  <a:srgbClr val="3333FF"/>
                </a:solidFill>
              </a:rPr>
              <a:t>armadura</a:t>
            </a:r>
            <a:r>
              <a:rPr lang="pt-BR" b="1" i="1" dirty="0">
                <a:solidFill>
                  <a:srgbClr val="3333FF"/>
                </a:solidFill>
              </a:rPr>
              <a:t> pode ser constante ou variável ao longo do fuste, sendo geralmente constituída por barras de aço montadas em gaiola. Nas estacas trabalhando à compressão, as emendas das barras podem ser feitas por simples transpasse. Porém, nas estacas trabalhando à tração, as emendas devem ser feitas por soldas, por meio de luvas rosqueadas ou por luvas </a:t>
            </a:r>
            <a:r>
              <a:rPr lang="pt-BR" b="1" i="1" dirty="0" smtClean="0">
                <a:solidFill>
                  <a:srgbClr val="3333FF"/>
                </a:solidFill>
              </a:rPr>
              <a:t>prensadas</a:t>
            </a:r>
            <a:r>
              <a:rPr lang="pt-BR" b="1" dirty="0" smtClean="0">
                <a:solidFill>
                  <a:srgbClr val="3333FF"/>
                </a:solidFill>
              </a:rPr>
              <a:t>.”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700" b="1" dirty="0" smtClean="0">
                <a:solidFill>
                  <a:srgbClr val="1F771F"/>
                </a:solidFill>
              </a:rPr>
              <a:t>(</a:t>
            </a:r>
            <a:r>
              <a:rPr lang="pt-BR" sz="2700" b="1" dirty="0">
                <a:solidFill>
                  <a:srgbClr val="1F771F"/>
                </a:solidFill>
              </a:rPr>
              <a:t>http://www.engesol.eng.br/index.php/nossos-servicos/55-estacas-raiz</a:t>
            </a:r>
            <a:r>
              <a:rPr lang="pt-BR" sz="2700" b="1" dirty="0" smtClean="0">
                <a:solidFill>
                  <a:srgbClr val="1F771F"/>
                </a:solidFill>
              </a:rPr>
              <a:t>)</a:t>
            </a:r>
            <a:endParaRPr lang="pt-BR" sz="2700" b="1" dirty="0">
              <a:solidFill>
                <a:srgbClr val="1F771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9248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Para a </a:t>
            </a:r>
            <a:r>
              <a:rPr lang="pt-BR" b="1" u="sng" dirty="0" smtClean="0">
                <a:solidFill>
                  <a:srgbClr val="0005CC"/>
                </a:solidFill>
              </a:rPr>
              <a:t>injeção da argamassa</a:t>
            </a:r>
            <a:r>
              <a:rPr lang="pt-BR" b="1" dirty="0" smtClean="0">
                <a:solidFill>
                  <a:srgbClr val="0005CC"/>
                </a:solidFill>
              </a:rPr>
              <a:t> “</a:t>
            </a:r>
            <a:r>
              <a:rPr lang="pt-BR" b="1" i="1" dirty="0" smtClean="0">
                <a:solidFill>
                  <a:srgbClr val="0005CC"/>
                </a:solidFill>
              </a:rPr>
              <a:t>Desce-se </a:t>
            </a:r>
            <a:r>
              <a:rPr lang="pt-BR" b="1" i="1" dirty="0">
                <a:solidFill>
                  <a:srgbClr val="0005CC"/>
                </a:solidFill>
              </a:rPr>
              <a:t>no interior do tubo de perfuração um tubo de </a:t>
            </a:r>
            <a:r>
              <a:rPr lang="pt-BR" b="1" i="1" dirty="0" smtClean="0">
                <a:solidFill>
                  <a:srgbClr val="0005CC"/>
                </a:solidFill>
              </a:rPr>
              <a:t>injeção até </a:t>
            </a:r>
            <a:r>
              <a:rPr lang="pt-BR" b="1" i="1" dirty="0">
                <a:solidFill>
                  <a:srgbClr val="0005CC"/>
                </a:solidFill>
              </a:rPr>
              <a:t>ao fundo do furo, através deste tubo injeta-se </a:t>
            </a:r>
            <a:r>
              <a:rPr lang="pt-BR" b="1" i="1" u="sng" dirty="0" smtClean="0">
                <a:solidFill>
                  <a:srgbClr val="0005CC"/>
                </a:solidFill>
              </a:rPr>
              <a:t>argamassa de </a:t>
            </a:r>
            <a:r>
              <a:rPr lang="pt-BR" b="1" i="1" u="sng" dirty="0">
                <a:solidFill>
                  <a:srgbClr val="0005CC"/>
                </a:solidFill>
              </a:rPr>
              <a:t>cimento e areia</a:t>
            </a:r>
            <a:r>
              <a:rPr lang="pt-BR" b="1" i="1" dirty="0">
                <a:solidFill>
                  <a:srgbClr val="0005CC"/>
                </a:solidFill>
              </a:rPr>
              <a:t> por meio de bomba injetora</a:t>
            </a:r>
            <a:r>
              <a:rPr lang="pt-BR" b="1" i="1" dirty="0" smtClean="0">
                <a:solidFill>
                  <a:srgbClr val="0005CC"/>
                </a:solidFill>
              </a:rPr>
              <a:t>, de </a:t>
            </a:r>
            <a:r>
              <a:rPr lang="pt-BR" b="1" i="1" dirty="0">
                <a:solidFill>
                  <a:srgbClr val="0005CC"/>
                </a:solidFill>
              </a:rPr>
              <a:t>baixo para cima, expulsando toda a água de </a:t>
            </a:r>
            <a:r>
              <a:rPr lang="pt-BR" b="1" i="1" dirty="0" smtClean="0">
                <a:solidFill>
                  <a:srgbClr val="0005CC"/>
                </a:solidFill>
              </a:rPr>
              <a:t>circulação contida </a:t>
            </a:r>
            <a:r>
              <a:rPr lang="pt-BR" b="1" i="1" dirty="0">
                <a:solidFill>
                  <a:srgbClr val="0005CC"/>
                </a:solidFill>
              </a:rPr>
              <a:t>no interior do tubo de revestimento. A injeção </a:t>
            </a:r>
            <a:r>
              <a:rPr lang="pt-BR" b="1" i="1" dirty="0" smtClean="0">
                <a:solidFill>
                  <a:srgbClr val="0005CC"/>
                </a:solidFill>
              </a:rPr>
              <a:t>é interrompida </a:t>
            </a:r>
            <a:r>
              <a:rPr lang="pt-BR" b="1" i="1" dirty="0">
                <a:solidFill>
                  <a:srgbClr val="0005CC"/>
                </a:solidFill>
              </a:rPr>
              <a:t>apenas quando a argamassa emergente </a:t>
            </a:r>
            <a:r>
              <a:rPr lang="pt-BR" b="1" i="1" dirty="0" smtClean="0">
                <a:solidFill>
                  <a:srgbClr val="0005CC"/>
                </a:solidFill>
              </a:rPr>
              <a:t>sair limpa</a:t>
            </a:r>
            <a:r>
              <a:rPr lang="pt-BR" b="1" i="1" dirty="0">
                <a:solidFill>
                  <a:srgbClr val="0005CC"/>
                </a:solidFill>
              </a:rPr>
              <a:t>, sem sinais de contaminação de lama ou </a:t>
            </a:r>
            <a:r>
              <a:rPr lang="pt-BR" b="1" i="1" dirty="0" smtClean="0">
                <a:solidFill>
                  <a:srgbClr val="0005CC"/>
                </a:solidFill>
              </a:rPr>
              <a:t>solo</a:t>
            </a:r>
            <a:r>
              <a:rPr lang="en-US" b="1" dirty="0" smtClean="0">
                <a:solidFill>
                  <a:srgbClr val="0005CC"/>
                </a:solidFill>
              </a:rPr>
              <a:t>.</a:t>
            </a:r>
            <a:r>
              <a:rPr lang="pt-BR" b="1" dirty="0" smtClean="0">
                <a:solidFill>
                  <a:srgbClr val="0005CC"/>
                </a:solidFill>
              </a:rPr>
              <a:t>”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800" b="1" dirty="0" smtClean="0">
                <a:solidFill>
                  <a:srgbClr val="1F771F"/>
                </a:solidFill>
              </a:rPr>
              <a:t>(</a:t>
            </a:r>
            <a:r>
              <a:rPr lang="pt-BR" sz="2800" b="1" dirty="0">
                <a:solidFill>
                  <a:srgbClr val="1F771F"/>
                </a:solidFill>
              </a:rPr>
              <a:t>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31509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22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200" b="1" dirty="0" smtClean="0">
              <a:solidFill>
                <a:srgbClr val="0005CC"/>
              </a:solidFill>
            </a:endParaRPr>
          </a:p>
          <a:p>
            <a:pPr algn="just">
              <a:spcBef>
                <a:spcPts val="768"/>
              </a:spcBef>
              <a:buNone/>
            </a:pPr>
            <a:r>
              <a:rPr lang="pt-BR" sz="2700" b="1" dirty="0" smtClean="0">
                <a:solidFill>
                  <a:srgbClr val="3333FF"/>
                </a:solidFill>
              </a:rPr>
              <a:t>“</a:t>
            </a:r>
            <a:r>
              <a:rPr lang="pt-BR" sz="2700" b="1" i="1" dirty="0">
                <a:solidFill>
                  <a:srgbClr val="3333FF"/>
                </a:solidFill>
              </a:rPr>
              <a:t>Depois de instalada a armadura, é introduzido o </a:t>
            </a:r>
            <a:r>
              <a:rPr lang="pt-BR" sz="2700" b="1" i="1" u="sng" dirty="0">
                <a:solidFill>
                  <a:srgbClr val="3333FF"/>
                </a:solidFill>
              </a:rPr>
              <a:t>tubo de injeção</a:t>
            </a:r>
            <a:r>
              <a:rPr lang="pt-BR" sz="2700" b="1" i="1" dirty="0">
                <a:solidFill>
                  <a:srgbClr val="3333FF"/>
                </a:solidFill>
              </a:rPr>
              <a:t> até o final da perfuração para proceder à injeção, de baixo para cima, até que a argamassa extravase pela boca do tubo de revestimento, garantindo-se assim que a água ou a lama de perfuração seja substituída pela argamassa. O traço normalmente utilizado contém </a:t>
            </a:r>
            <a:r>
              <a:rPr lang="pt-BR" sz="2700" b="1" i="1" u="sng" dirty="0">
                <a:solidFill>
                  <a:srgbClr val="3333FF"/>
                </a:solidFill>
              </a:rPr>
              <a:t>80 litros de areia para 1 saco de 50 </a:t>
            </a:r>
            <a:r>
              <a:rPr lang="pt-BR" sz="2700" b="1" i="1" u="sng" dirty="0" smtClean="0">
                <a:solidFill>
                  <a:srgbClr val="3333FF"/>
                </a:solidFill>
              </a:rPr>
              <a:t>kg </a:t>
            </a:r>
            <a:r>
              <a:rPr lang="pt-BR" sz="2700" b="1" i="1" u="sng" dirty="0">
                <a:solidFill>
                  <a:srgbClr val="3333FF"/>
                </a:solidFill>
              </a:rPr>
              <a:t>de cimento e 20 a 25 litros de água</a:t>
            </a:r>
            <a:r>
              <a:rPr lang="pt-BR" sz="2700" b="1" i="1" dirty="0">
                <a:solidFill>
                  <a:srgbClr val="3333FF"/>
                </a:solidFill>
              </a:rPr>
              <a:t>, o que confere à argamassa uma </a:t>
            </a:r>
            <a:r>
              <a:rPr lang="pt-BR" sz="2700" b="1" i="1" u="sng" dirty="0">
                <a:solidFill>
                  <a:srgbClr val="3333FF"/>
                </a:solidFill>
              </a:rPr>
              <a:t>resistência </a:t>
            </a:r>
            <a:r>
              <a:rPr lang="pt-BR" sz="2700" b="1" i="1" u="sng" dirty="0" err="1" smtClean="0">
                <a:solidFill>
                  <a:srgbClr val="3333FF"/>
                </a:solidFill>
              </a:rPr>
              <a:t>caracterís-tica</a:t>
            </a:r>
            <a:r>
              <a:rPr lang="pt-BR" sz="2700" b="1" i="1" u="sng" dirty="0" smtClean="0">
                <a:solidFill>
                  <a:srgbClr val="3333FF"/>
                </a:solidFill>
              </a:rPr>
              <a:t> </a:t>
            </a:r>
            <a:r>
              <a:rPr lang="pt-BR" sz="2700" b="1" i="1" u="sng" dirty="0">
                <a:solidFill>
                  <a:srgbClr val="3333FF"/>
                </a:solidFill>
              </a:rPr>
              <a:t>superior a 20 MPa</a:t>
            </a:r>
            <a:r>
              <a:rPr lang="pt-BR" sz="2700" b="1" i="1" dirty="0">
                <a:solidFill>
                  <a:srgbClr val="3333FF"/>
                </a:solidFill>
              </a:rPr>
              <a:t> e atende ao consumo mínimo de cimento conforme ABNT – NBR </a:t>
            </a:r>
            <a:r>
              <a:rPr lang="pt-BR" sz="2700" b="1" i="1" dirty="0" smtClean="0">
                <a:solidFill>
                  <a:srgbClr val="3333FF"/>
                </a:solidFill>
              </a:rPr>
              <a:t>6122:2010</a:t>
            </a:r>
            <a:r>
              <a:rPr lang="pt-BR" sz="2700" b="1" dirty="0" smtClean="0">
                <a:solidFill>
                  <a:srgbClr val="3333FF"/>
                </a:solidFill>
              </a:rPr>
              <a:t>.”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500" b="1" dirty="0" smtClean="0">
                <a:solidFill>
                  <a:srgbClr val="D125B8"/>
                </a:solidFill>
              </a:rPr>
              <a:t>(</a:t>
            </a:r>
            <a:r>
              <a:rPr lang="pt-BR" sz="2500" b="1" dirty="0">
                <a:solidFill>
                  <a:srgbClr val="D125B8"/>
                </a:solidFill>
              </a:rPr>
              <a:t>http://</a:t>
            </a:r>
            <a:r>
              <a:rPr lang="pt-BR" sz="2500" b="1" dirty="0" smtClean="0">
                <a:solidFill>
                  <a:srgbClr val="D125B8"/>
                </a:solidFill>
              </a:rPr>
              <a:t>www.engesol.eng.br/index.php/nossos-servicos/55-estacas-raiz)</a:t>
            </a:r>
            <a:endParaRPr lang="pt-BR" sz="25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409361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4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1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3000" b="1" dirty="0" smtClean="0">
                <a:solidFill>
                  <a:srgbClr val="0005CC"/>
                </a:solidFill>
              </a:rPr>
              <a:t>“</a:t>
            </a:r>
            <a:r>
              <a:rPr lang="pt-BR" sz="3000" b="1" i="1" dirty="0">
                <a:solidFill>
                  <a:srgbClr val="0005CC"/>
                </a:solidFill>
              </a:rPr>
              <a:t>Estando o tubo de perfuração totalmente preenchido </a:t>
            </a:r>
            <a:r>
              <a:rPr lang="pt-BR" sz="3000" b="1" i="1" dirty="0" smtClean="0">
                <a:solidFill>
                  <a:srgbClr val="0005CC"/>
                </a:solidFill>
              </a:rPr>
              <a:t>com argamassa</a:t>
            </a:r>
            <a:r>
              <a:rPr lang="pt-BR" sz="3000" b="1" i="1" dirty="0">
                <a:solidFill>
                  <a:srgbClr val="0005CC"/>
                </a:solidFill>
              </a:rPr>
              <a:t>, inicia-se a </a:t>
            </a:r>
            <a:r>
              <a:rPr lang="pt-BR" sz="3000" b="1" i="1" u="sng" dirty="0">
                <a:solidFill>
                  <a:srgbClr val="0005CC"/>
                </a:solidFill>
              </a:rPr>
              <a:t>extração do revestimento</a:t>
            </a:r>
            <a:r>
              <a:rPr lang="pt-BR" sz="3000" b="1" i="1" dirty="0">
                <a:solidFill>
                  <a:srgbClr val="0005CC"/>
                </a:solidFill>
              </a:rPr>
              <a:t> por </a:t>
            </a:r>
            <a:r>
              <a:rPr lang="pt-BR" sz="3000" b="1" i="1" dirty="0" smtClean="0">
                <a:solidFill>
                  <a:srgbClr val="0005CC"/>
                </a:solidFill>
              </a:rPr>
              <a:t>ação coaxial </a:t>
            </a:r>
            <a:r>
              <a:rPr lang="pt-BR" sz="3000" b="1" i="1" dirty="0">
                <a:solidFill>
                  <a:srgbClr val="0005CC"/>
                </a:solidFill>
              </a:rPr>
              <a:t>ao eixo da estaca, complementando-se o volume da </a:t>
            </a:r>
            <a:r>
              <a:rPr lang="pt-BR" sz="3000" b="1" i="1" dirty="0" smtClean="0">
                <a:solidFill>
                  <a:srgbClr val="0005CC"/>
                </a:solidFill>
              </a:rPr>
              <a:t>argamassa </a:t>
            </a:r>
            <a:r>
              <a:rPr lang="pt-BR" sz="3000" b="1" i="1" dirty="0">
                <a:solidFill>
                  <a:srgbClr val="0005CC"/>
                </a:solidFill>
              </a:rPr>
              <a:t>por gravidade, sempre que houver </a:t>
            </a:r>
            <a:r>
              <a:rPr lang="pt-BR" sz="3000" b="1" i="1" dirty="0" smtClean="0">
                <a:solidFill>
                  <a:srgbClr val="0005CC"/>
                </a:solidFill>
              </a:rPr>
              <a:t>abatimento da </a:t>
            </a:r>
            <a:r>
              <a:rPr lang="pt-BR" sz="3000" b="1" i="1" dirty="0">
                <a:solidFill>
                  <a:srgbClr val="0005CC"/>
                </a:solidFill>
              </a:rPr>
              <a:t>mesma no interior do tubo. Durante a extração</a:t>
            </a:r>
            <a:r>
              <a:rPr lang="pt-BR" sz="3000" b="1" i="1" dirty="0" smtClean="0">
                <a:solidFill>
                  <a:srgbClr val="0005CC"/>
                </a:solidFill>
              </a:rPr>
              <a:t>, aplica-se </a:t>
            </a:r>
            <a:r>
              <a:rPr lang="pt-BR" sz="3000" b="1" i="1" dirty="0">
                <a:solidFill>
                  <a:srgbClr val="0005CC"/>
                </a:solidFill>
              </a:rPr>
              <a:t>ar comprimido sob pressão moderada, </a:t>
            </a:r>
            <a:r>
              <a:rPr lang="pt-BR" sz="3000" b="1" i="1" dirty="0" smtClean="0">
                <a:solidFill>
                  <a:srgbClr val="0005CC"/>
                </a:solidFill>
              </a:rPr>
              <a:t>controlando-se </a:t>
            </a:r>
            <a:r>
              <a:rPr lang="pt-BR" sz="3000" b="1" i="1" dirty="0">
                <a:solidFill>
                  <a:srgbClr val="0005CC"/>
                </a:solidFill>
              </a:rPr>
              <a:t>para evitar deformações excessivas no terreno</a:t>
            </a:r>
            <a:r>
              <a:rPr lang="pt-BR" sz="3000" b="1" i="1" dirty="0" smtClean="0">
                <a:solidFill>
                  <a:srgbClr val="0005CC"/>
                </a:solidFill>
              </a:rPr>
              <a:t>, garantindo </a:t>
            </a:r>
            <a:r>
              <a:rPr lang="pt-BR" sz="3000" b="1" i="1" dirty="0">
                <a:solidFill>
                  <a:srgbClr val="0005CC"/>
                </a:solidFill>
              </a:rPr>
              <a:t>a integridade do fuste e também a </a:t>
            </a:r>
            <a:r>
              <a:rPr lang="pt-BR" sz="3000" b="1" i="1" dirty="0" smtClean="0">
                <a:solidFill>
                  <a:srgbClr val="0005CC"/>
                </a:solidFill>
              </a:rPr>
              <a:t>perfeita aderência </a:t>
            </a:r>
            <a:r>
              <a:rPr lang="pt-BR" sz="3000" b="1" i="1" dirty="0">
                <a:solidFill>
                  <a:srgbClr val="0005CC"/>
                </a:solidFill>
              </a:rPr>
              <a:t>da estaca com o </a:t>
            </a:r>
            <a:r>
              <a:rPr lang="pt-BR" sz="3000" b="1" i="1" dirty="0" smtClean="0">
                <a:solidFill>
                  <a:srgbClr val="0005CC"/>
                </a:solidFill>
              </a:rPr>
              <a:t>terreno</a:t>
            </a:r>
            <a:r>
              <a:rPr lang="en-US" sz="3000" b="1" dirty="0" smtClean="0">
                <a:solidFill>
                  <a:srgbClr val="0005CC"/>
                </a:solidFill>
              </a:rPr>
              <a:t>.</a:t>
            </a:r>
            <a:r>
              <a:rPr lang="pt-BR" sz="3000" b="1" dirty="0" smtClean="0">
                <a:solidFill>
                  <a:srgbClr val="0005CC"/>
                </a:solidFill>
              </a:rPr>
              <a:t>”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700" b="1" dirty="0" smtClean="0">
                <a:solidFill>
                  <a:srgbClr val="1F771F"/>
                </a:solidFill>
              </a:rPr>
              <a:t>(</a:t>
            </a:r>
            <a:r>
              <a:rPr lang="pt-BR" sz="2700" b="1" dirty="0">
                <a:solidFill>
                  <a:srgbClr val="1F771F"/>
                </a:solidFill>
              </a:rPr>
              <a:t>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96436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76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Para </a:t>
            </a:r>
            <a:r>
              <a:rPr lang="pt-BR" b="1" i="1" dirty="0">
                <a:solidFill>
                  <a:srgbClr val="0005CC"/>
                </a:solidFill>
              </a:rPr>
              <a:t>estacas raiz com </a:t>
            </a:r>
            <a:r>
              <a:rPr lang="pt-BR" b="1" i="1" u="sng" dirty="0">
                <a:solidFill>
                  <a:srgbClr val="0005CC"/>
                </a:solidFill>
              </a:rPr>
              <a:t>tubos </a:t>
            </a:r>
            <a:r>
              <a:rPr lang="pt-BR" b="1" i="1" u="sng" dirty="0" smtClean="0">
                <a:solidFill>
                  <a:srgbClr val="0005CC"/>
                </a:solidFill>
              </a:rPr>
              <a:t>metálicos  perdidos</a:t>
            </a:r>
            <a:r>
              <a:rPr lang="pt-BR" b="1" i="1" dirty="0">
                <a:solidFill>
                  <a:srgbClr val="0005CC"/>
                </a:solidFill>
              </a:rPr>
              <a:t>, </a:t>
            </a:r>
            <a:r>
              <a:rPr lang="pt-BR" b="1" i="1" dirty="0" smtClean="0">
                <a:solidFill>
                  <a:srgbClr val="0005CC"/>
                </a:solidFill>
              </a:rPr>
              <a:t>não haverá </a:t>
            </a:r>
            <a:r>
              <a:rPr lang="pt-BR" b="1" i="1" dirty="0">
                <a:solidFill>
                  <a:srgbClr val="0005CC"/>
                </a:solidFill>
              </a:rPr>
              <a:t>a necessidade de injeção de ar comprimido</a:t>
            </a:r>
            <a:r>
              <a:rPr lang="pt-BR" b="1" i="1" dirty="0" smtClean="0">
                <a:solidFill>
                  <a:srgbClr val="0005CC"/>
                </a:solidFill>
              </a:rPr>
              <a:t>, pois </a:t>
            </a:r>
            <a:r>
              <a:rPr lang="pt-BR" b="1" i="1" dirty="0">
                <a:solidFill>
                  <a:srgbClr val="0005CC"/>
                </a:solidFill>
              </a:rPr>
              <a:t>o suporte de contato são as próprias camisas</a:t>
            </a:r>
            <a:r>
              <a:rPr lang="pt-BR" b="1" i="1" dirty="0" smtClean="0">
                <a:solidFill>
                  <a:srgbClr val="0005CC"/>
                </a:solidFill>
              </a:rPr>
              <a:t>, não </a:t>
            </a:r>
            <a:r>
              <a:rPr lang="pt-BR" b="1" i="1" dirty="0">
                <a:solidFill>
                  <a:srgbClr val="0005CC"/>
                </a:solidFill>
              </a:rPr>
              <a:t>havendo deformação. O preenchimento </a:t>
            </a:r>
            <a:r>
              <a:rPr lang="pt-BR" b="1" i="1" dirty="0" smtClean="0">
                <a:solidFill>
                  <a:srgbClr val="0005CC"/>
                </a:solidFill>
              </a:rPr>
              <a:t>de argamassa </a:t>
            </a:r>
            <a:r>
              <a:rPr lang="pt-BR" b="1" i="1" dirty="0">
                <a:solidFill>
                  <a:srgbClr val="0005CC"/>
                </a:solidFill>
              </a:rPr>
              <a:t>deve ocorrer sempre até à superfície do </a:t>
            </a:r>
            <a:r>
              <a:rPr lang="pt-BR" b="1" i="1" dirty="0" smtClean="0">
                <a:solidFill>
                  <a:srgbClr val="0005CC"/>
                </a:solidFill>
              </a:rPr>
              <a:t>terreno</a:t>
            </a:r>
            <a:r>
              <a:rPr lang="en-US" b="1" i="1" dirty="0" smtClean="0">
                <a:solidFill>
                  <a:srgbClr val="0005CC"/>
                </a:solidFill>
              </a:rPr>
              <a:t>. </a:t>
            </a:r>
            <a:r>
              <a:rPr lang="pt-BR" b="1" i="1" dirty="0">
                <a:solidFill>
                  <a:srgbClr val="0005CC"/>
                </a:solidFill>
              </a:rPr>
              <a:t>A retirada do revestimento poderá ser executada também com o próprio equipamento de perfuração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</a:p>
          <a:p>
            <a:pPr algn="just">
              <a:buNone/>
            </a:pPr>
            <a:r>
              <a:rPr lang="pt-BR" sz="2800" b="1" dirty="0" smtClean="0">
                <a:solidFill>
                  <a:srgbClr val="1F771F"/>
                </a:solidFill>
              </a:rPr>
              <a:t>(</a:t>
            </a:r>
            <a:r>
              <a:rPr lang="pt-BR" sz="2800" b="1" dirty="0">
                <a:solidFill>
                  <a:srgbClr val="1F771F"/>
                </a:solidFill>
              </a:rPr>
              <a:t>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98315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08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2900" b="1" dirty="0" smtClean="0">
                <a:solidFill>
                  <a:srgbClr val="0005CC"/>
                </a:solidFill>
              </a:rPr>
              <a:t>“</a:t>
            </a:r>
            <a:r>
              <a:rPr lang="pt-BR" sz="2900" b="1" i="1" dirty="0" smtClean="0">
                <a:solidFill>
                  <a:srgbClr val="0005CC"/>
                </a:solidFill>
              </a:rPr>
              <a:t>A </a:t>
            </a:r>
            <a:r>
              <a:rPr lang="pt-BR" sz="2900" b="1" i="1" u="sng" dirty="0">
                <a:solidFill>
                  <a:srgbClr val="0005CC"/>
                </a:solidFill>
              </a:rPr>
              <a:t>argamassa</a:t>
            </a:r>
            <a:r>
              <a:rPr lang="pt-BR" sz="2900" b="1" i="1" dirty="0">
                <a:solidFill>
                  <a:srgbClr val="0005CC"/>
                </a:solidFill>
              </a:rPr>
              <a:t> deve seguir a seguinte </a:t>
            </a:r>
            <a:r>
              <a:rPr lang="pt-BR" sz="2900" b="1" i="1" dirty="0" err="1" smtClean="0">
                <a:solidFill>
                  <a:srgbClr val="0005CC"/>
                </a:solidFill>
              </a:rPr>
              <a:t>especifi-cação</a:t>
            </a:r>
            <a:r>
              <a:rPr lang="pt-BR" sz="2900" b="1" i="1" dirty="0">
                <a:solidFill>
                  <a:srgbClr val="0005CC"/>
                </a:solidFill>
              </a:rPr>
              <a:t>:</a:t>
            </a:r>
          </a:p>
          <a:p>
            <a:pPr algn="just">
              <a:buNone/>
            </a:pPr>
            <a:r>
              <a:rPr lang="pt-BR" sz="2900" b="1" i="1" dirty="0">
                <a:solidFill>
                  <a:srgbClr val="0005CC"/>
                </a:solidFill>
              </a:rPr>
              <a:t>• Consumo de cimento ≥ </a:t>
            </a:r>
            <a:r>
              <a:rPr lang="pt-BR" sz="2900" b="1" i="1" dirty="0" smtClean="0">
                <a:solidFill>
                  <a:srgbClr val="0005CC"/>
                </a:solidFill>
              </a:rPr>
              <a:t>600 kg </a:t>
            </a:r>
            <a:r>
              <a:rPr lang="pt-BR" sz="2900" b="1" i="1" dirty="0">
                <a:solidFill>
                  <a:srgbClr val="0005CC"/>
                </a:solidFill>
              </a:rPr>
              <a:t>por </a:t>
            </a:r>
            <a:r>
              <a:rPr lang="pt-BR" sz="2900" b="1" i="1" dirty="0" smtClean="0">
                <a:solidFill>
                  <a:srgbClr val="0005CC"/>
                </a:solidFill>
              </a:rPr>
              <a:t>m³; cimento </a:t>
            </a:r>
            <a:r>
              <a:rPr lang="pt-BR" sz="2900" b="1" i="1" dirty="0">
                <a:solidFill>
                  <a:srgbClr val="0005CC"/>
                </a:solidFill>
              </a:rPr>
              <a:t>CP II classe 32;</a:t>
            </a:r>
          </a:p>
          <a:p>
            <a:pPr algn="just">
              <a:buNone/>
            </a:pPr>
            <a:r>
              <a:rPr lang="pt-BR" sz="2900" b="1" i="1" dirty="0">
                <a:solidFill>
                  <a:srgbClr val="0005CC"/>
                </a:solidFill>
              </a:rPr>
              <a:t>• Resistência característica = </a:t>
            </a:r>
            <a:r>
              <a:rPr lang="pt-BR" sz="2900" b="1" i="1" dirty="0" err="1" smtClean="0">
                <a:solidFill>
                  <a:srgbClr val="0005CC"/>
                </a:solidFill>
              </a:rPr>
              <a:t>f</a:t>
            </a:r>
            <a:r>
              <a:rPr lang="pt-BR" sz="2900" b="1" i="1" baseline="-25000" dirty="0" err="1" smtClean="0">
                <a:solidFill>
                  <a:srgbClr val="0005CC"/>
                </a:solidFill>
              </a:rPr>
              <a:t>ck</a:t>
            </a:r>
            <a:r>
              <a:rPr lang="pt-BR" sz="2900" b="1" i="1" dirty="0" smtClean="0">
                <a:solidFill>
                  <a:srgbClr val="0005CC"/>
                </a:solidFill>
              </a:rPr>
              <a:t> mínimo = 20 </a:t>
            </a:r>
            <a:r>
              <a:rPr lang="pt-BR" sz="2900" b="1" i="1" dirty="0">
                <a:solidFill>
                  <a:srgbClr val="0005CC"/>
                </a:solidFill>
              </a:rPr>
              <a:t>MPa;</a:t>
            </a:r>
          </a:p>
          <a:p>
            <a:pPr algn="just">
              <a:buNone/>
            </a:pPr>
            <a:r>
              <a:rPr lang="pt-BR" sz="2900" b="1" i="1" dirty="0">
                <a:solidFill>
                  <a:srgbClr val="0005CC"/>
                </a:solidFill>
              </a:rPr>
              <a:t>• </a:t>
            </a:r>
            <a:r>
              <a:rPr lang="pt-BR" sz="2900" b="1" i="1" dirty="0" smtClean="0">
                <a:solidFill>
                  <a:srgbClr val="0005CC"/>
                </a:solidFill>
              </a:rPr>
              <a:t>Areia </a:t>
            </a:r>
            <a:r>
              <a:rPr lang="pt-BR" sz="2900" b="1" i="1" dirty="0">
                <a:solidFill>
                  <a:srgbClr val="0005CC"/>
                </a:solidFill>
              </a:rPr>
              <a:t>média lavada;</a:t>
            </a:r>
          </a:p>
          <a:p>
            <a:pPr algn="just">
              <a:buNone/>
            </a:pPr>
            <a:r>
              <a:rPr lang="pt-BR" sz="2900" b="1" i="1" dirty="0">
                <a:solidFill>
                  <a:srgbClr val="0005CC"/>
                </a:solidFill>
              </a:rPr>
              <a:t>• Fator </a:t>
            </a:r>
            <a:r>
              <a:rPr lang="pt-BR" sz="2900" b="1" i="1" dirty="0" smtClean="0">
                <a:solidFill>
                  <a:srgbClr val="0005CC"/>
                </a:solidFill>
              </a:rPr>
              <a:t>a/c </a:t>
            </a:r>
            <a:r>
              <a:rPr lang="pt-BR" sz="2900" b="1" i="1" dirty="0">
                <a:solidFill>
                  <a:srgbClr val="0005CC"/>
                </a:solidFill>
              </a:rPr>
              <a:t>≤ 0,50</a:t>
            </a:r>
            <a:r>
              <a:rPr lang="pt-BR" sz="2900" b="1" i="1" dirty="0" smtClean="0">
                <a:solidFill>
                  <a:srgbClr val="0005CC"/>
                </a:solidFill>
              </a:rPr>
              <a:t>.</a:t>
            </a:r>
          </a:p>
          <a:p>
            <a:pPr algn="just">
              <a:buNone/>
            </a:pPr>
            <a:endParaRPr lang="pt-BR" sz="1050" b="1" i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2900" b="1" i="1" dirty="0" smtClean="0">
                <a:solidFill>
                  <a:srgbClr val="0005CC"/>
                </a:solidFill>
              </a:rPr>
              <a:t>O </a:t>
            </a:r>
            <a:r>
              <a:rPr lang="pt-BR" sz="2900" b="1" i="1" dirty="0">
                <a:solidFill>
                  <a:srgbClr val="0005CC"/>
                </a:solidFill>
              </a:rPr>
              <a:t>traço para a argamassa deve </a:t>
            </a:r>
            <a:r>
              <a:rPr lang="pt-BR" sz="2900" b="1" i="1" dirty="0" smtClean="0">
                <a:solidFill>
                  <a:srgbClr val="0005CC"/>
                </a:solidFill>
              </a:rPr>
              <a:t>ser:</a:t>
            </a:r>
          </a:p>
          <a:p>
            <a:pPr algn="just">
              <a:buNone/>
            </a:pPr>
            <a:r>
              <a:rPr lang="pt-BR" sz="2900" b="1" i="1" dirty="0" smtClean="0">
                <a:solidFill>
                  <a:srgbClr val="0005CC"/>
                </a:solidFill>
              </a:rPr>
              <a:t>1 </a:t>
            </a:r>
            <a:r>
              <a:rPr lang="pt-BR" sz="2900" b="1" i="1" dirty="0">
                <a:solidFill>
                  <a:srgbClr val="0005CC"/>
                </a:solidFill>
              </a:rPr>
              <a:t>saco de </a:t>
            </a:r>
            <a:r>
              <a:rPr lang="pt-BR" sz="2900" b="1" i="1" dirty="0" smtClean="0">
                <a:solidFill>
                  <a:srgbClr val="0005CC"/>
                </a:solidFill>
              </a:rPr>
              <a:t>cimento (50 kg</a:t>
            </a:r>
            <a:r>
              <a:rPr lang="pt-BR" sz="2900" b="1" i="1" dirty="0">
                <a:solidFill>
                  <a:srgbClr val="0005CC"/>
                </a:solidFill>
              </a:rPr>
              <a:t>) + 84 litros de areia + 25 litros de </a:t>
            </a:r>
            <a:r>
              <a:rPr lang="pt-BR" sz="2900" b="1" i="1" dirty="0" smtClean="0">
                <a:solidFill>
                  <a:srgbClr val="0005CC"/>
                </a:solidFill>
              </a:rPr>
              <a:t>água</a:t>
            </a:r>
            <a:r>
              <a:rPr lang="en-US" sz="2900" b="1" dirty="0" smtClean="0">
                <a:solidFill>
                  <a:srgbClr val="0005CC"/>
                </a:solidFill>
              </a:rPr>
              <a:t>.</a:t>
            </a:r>
            <a:r>
              <a:rPr lang="pt-BR" sz="2900" b="1" dirty="0" smtClean="0">
                <a:solidFill>
                  <a:srgbClr val="0005CC"/>
                </a:solidFill>
              </a:rPr>
              <a:t>” </a:t>
            </a:r>
            <a:r>
              <a:rPr lang="pt-BR" sz="2700" b="1" dirty="0">
                <a:solidFill>
                  <a:srgbClr val="1F771F"/>
                </a:solidFill>
              </a:rPr>
              <a:t>(Catálogo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20113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94" y="1340768"/>
            <a:ext cx="7365993" cy="260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169715" y="3995772"/>
            <a:ext cx="3017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3333FF"/>
                </a:solidFill>
              </a:rPr>
              <a:t>(http</a:t>
            </a:r>
            <a:r>
              <a:rPr lang="pt-BR" dirty="0">
                <a:solidFill>
                  <a:srgbClr val="3333FF"/>
                </a:solidFill>
              </a:rPr>
              <a:t>://</a:t>
            </a:r>
            <a:r>
              <a:rPr lang="pt-BR" dirty="0" smtClean="0">
                <a:solidFill>
                  <a:srgbClr val="3333FF"/>
                </a:solidFill>
              </a:rPr>
              <a:t>www.novageo.com.br)</a:t>
            </a:r>
            <a:endParaRPr lang="pt-BR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7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40466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00" y="3789040"/>
            <a:ext cx="4359458" cy="288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980729"/>
            <a:ext cx="5184576" cy="317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67546" y="5900007"/>
            <a:ext cx="3960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3333FF"/>
                </a:solidFill>
              </a:rPr>
              <a:t>(https</a:t>
            </a:r>
            <a:r>
              <a:rPr lang="pt-BR" dirty="0">
                <a:solidFill>
                  <a:srgbClr val="3333FF"/>
                </a:solidFill>
              </a:rPr>
              <a:t>://www.embraffundacoes.com.br/site/fotos/11/2017-03/estaca_raiz</a:t>
            </a:r>
            <a:r>
              <a:rPr lang="pt-BR" dirty="0" smtClean="0">
                <a:solidFill>
                  <a:srgbClr val="3333FF"/>
                </a:solidFill>
              </a:rPr>
              <a:t>/)</a:t>
            </a:r>
            <a:endParaRPr lang="pt-BR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7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40466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15362" name="Picture 2" descr="Estacas Rai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4"/>
          <a:stretch/>
        </p:blipFill>
        <p:spPr bwMode="auto">
          <a:xfrm>
            <a:off x="395536" y="980729"/>
            <a:ext cx="4824536" cy="341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95536" y="6237312"/>
            <a:ext cx="4260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3333FF"/>
                </a:solidFill>
              </a:rPr>
              <a:t>(http</a:t>
            </a:r>
            <a:r>
              <a:rPr lang="pt-BR" dirty="0">
                <a:solidFill>
                  <a:srgbClr val="3333FF"/>
                </a:solidFill>
              </a:rPr>
              <a:t>://</a:t>
            </a:r>
            <a:r>
              <a:rPr lang="pt-BR" dirty="0" smtClean="0">
                <a:solidFill>
                  <a:srgbClr val="3333FF"/>
                </a:solidFill>
              </a:rPr>
              <a:t>www.tecnogeo.com.br/estacas-raiz)</a:t>
            </a:r>
            <a:endParaRPr lang="pt-BR" dirty="0">
              <a:solidFill>
                <a:srgbClr val="3333FF"/>
              </a:solidFill>
            </a:endParaRPr>
          </a:p>
        </p:txBody>
      </p:sp>
      <p:pic>
        <p:nvPicPr>
          <p:cNvPr id="3078" name="Picture 6" descr="Estacas Rai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822" y="3389672"/>
            <a:ext cx="4274840" cy="320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90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59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Raiz: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2900" b="1" u="sng" dirty="0" smtClean="0">
                <a:solidFill>
                  <a:srgbClr val="D125B8"/>
                </a:solidFill>
              </a:rPr>
              <a:t>Vídeos:</a:t>
            </a:r>
          </a:p>
          <a:p>
            <a:pPr algn="just">
              <a:buNone/>
            </a:pPr>
            <a:endParaRPr lang="pt-BR" sz="16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2800" b="1" dirty="0">
                <a:solidFill>
                  <a:srgbClr val="0005CC"/>
                </a:solidFill>
                <a:hlinkClick r:id="rId2"/>
              </a:rPr>
              <a:t>https://</a:t>
            </a:r>
            <a:r>
              <a:rPr lang="pt-BR" sz="2800" b="1" dirty="0" smtClean="0">
                <a:solidFill>
                  <a:srgbClr val="0005CC"/>
                </a:solidFill>
                <a:hlinkClick r:id="rId2"/>
              </a:rPr>
              <a:t>www.youtube.com/watch?v=ZFMmgYzLPuo</a:t>
            </a:r>
          </a:p>
          <a:p>
            <a:pPr algn="just">
              <a:buNone/>
            </a:pPr>
            <a:r>
              <a:rPr lang="pt-BR" sz="2800" b="1" dirty="0" smtClean="0">
                <a:solidFill>
                  <a:srgbClr val="0005CC"/>
                </a:solidFill>
                <a:hlinkClick r:id="rId2"/>
              </a:rPr>
              <a:t>https</a:t>
            </a:r>
            <a:r>
              <a:rPr lang="pt-BR" sz="2800" b="1" dirty="0">
                <a:solidFill>
                  <a:srgbClr val="0005CC"/>
                </a:solidFill>
                <a:hlinkClick r:id="rId2"/>
              </a:rPr>
              <a:t>://</a:t>
            </a:r>
            <a:r>
              <a:rPr lang="pt-BR" sz="2800" b="1" dirty="0" smtClean="0">
                <a:solidFill>
                  <a:srgbClr val="0005CC"/>
                </a:solidFill>
                <a:hlinkClick r:id="rId2"/>
              </a:rPr>
              <a:t>www.youtube.com/watch?v=w5RdTVzNzHo</a:t>
            </a:r>
            <a:endParaRPr lang="pt-BR" sz="2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2800" b="1" dirty="0">
                <a:solidFill>
                  <a:srgbClr val="0005CC"/>
                </a:solidFill>
                <a:hlinkClick r:id="rId3"/>
              </a:rPr>
              <a:t>https://</a:t>
            </a:r>
            <a:r>
              <a:rPr lang="pt-BR" sz="2800" b="1" dirty="0" smtClean="0">
                <a:solidFill>
                  <a:srgbClr val="0005CC"/>
                </a:solidFill>
                <a:hlinkClick r:id="rId3"/>
              </a:rPr>
              <a:t>www.youtube.com/watch?v=OF3tWlRQU2U</a:t>
            </a:r>
            <a:endParaRPr lang="pt-BR" sz="2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2800" b="1" dirty="0" smtClean="0">
                <a:solidFill>
                  <a:srgbClr val="0005CC"/>
                </a:solidFill>
                <a:hlinkClick r:id="rId4"/>
              </a:rPr>
              <a:t>https</a:t>
            </a:r>
            <a:r>
              <a:rPr lang="pt-BR" sz="2800" b="1" dirty="0">
                <a:solidFill>
                  <a:srgbClr val="0005CC"/>
                </a:solidFill>
                <a:hlinkClick r:id="rId4"/>
              </a:rPr>
              <a:t>://</a:t>
            </a:r>
            <a:r>
              <a:rPr lang="pt-BR" sz="2800" b="1" dirty="0" smtClean="0">
                <a:solidFill>
                  <a:srgbClr val="0005CC"/>
                </a:solidFill>
                <a:hlinkClick r:id="rId4"/>
              </a:rPr>
              <a:t>www.youtube.com/watch?v=DvZ1ntsxN84</a:t>
            </a:r>
            <a:endParaRPr lang="pt-BR" sz="2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2800" b="1" dirty="0">
                <a:solidFill>
                  <a:srgbClr val="0005CC"/>
                </a:solidFill>
                <a:hlinkClick r:id="rId5"/>
              </a:rPr>
              <a:t>https://</a:t>
            </a:r>
            <a:r>
              <a:rPr lang="pt-BR" sz="2800" b="1" dirty="0" smtClean="0">
                <a:solidFill>
                  <a:srgbClr val="0005CC"/>
                </a:solidFill>
                <a:hlinkClick r:id="rId5"/>
              </a:rPr>
              <a:t>www.youtube.com/watch?v=T7BzIg-AanM</a:t>
            </a:r>
            <a:endParaRPr lang="pt-BR" sz="2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endParaRPr lang="pt-BR" sz="2400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23763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4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>
                <a:solidFill>
                  <a:srgbClr val="3333FF"/>
                </a:solidFill>
              </a:rPr>
              <a:t>“</a:t>
            </a:r>
            <a:r>
              <a:rPr lang="pt-BR" b="1" i="1" dirty="0">
                <a:solidFill>
                  <a:srgbClr val="3333FF"/>
                </a:solidFill>
              </a:rPr>
              <a:t>Quando a escavação atinge horizontes abaixo do </a:t>
            </a:r>
            <a:r>
              <a:rPr lang="pt-BR" b="1" i="1" u="sng" dirty="0">
                <a:solidFill>
                  <a:srgbClr val="3333FF"/>
                </a:solidFill>
              </a:rPr>
              <a:t>lençol freático</a:t>
            </a:r>
            <a:r>
              <a:rPr lang="pt-BR" b="1" i="1" dirty="0">
                <a:solidFill>
                  <a:srgbClr val="3333FF"/>
                </a:solidFill>
              </a:rPr>
              <a:t>, a perfuração é normalmente executada em presença de </a:t>
            </a:r>
            <a:r>
              <a:rPr lang="pt-BR" b="1" i="1" u="sng" dirty="0">
                <a:solidFill>
                  <a:srgbClr val="3333FF"/>
                </a:solidFill>
              </a:rPr>
              <a:t>lama </a:t>
            </a:r>
            <a:r>
              <a:rPr lang="pt-BR" b="1" i="1" u="sng" dirty="0" smtClean="0">
                <a:solidFill>
                  <a:srgbClr val="3333FF"/>
                </a:solidFill>
              </a:rPr>
              <a:t>estabilizante</a:t>
            </a:r>
            <a:r>
              <a:rPr lang="pt-BR" b="1" dirty="0" smtClean="0">
                <a:solidFill>
                  <a:srgbClr val="3333FF"/>
                </a:solidFill>
              </a:rPr>
              <a:t>.” </a:t>
            </a:r>
            <a:r>
              <a:rPr lang="pt-BR" sz="2800" b="1" dirty="0" smtClean="0">
                <a:solidFill>
                  <a:srgbClr val="D125B8"/>
                </a:solidFill>
              </a:rPr>
              <a:t>(http://www.fundesp.com.br)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16386" name="Picture 2" descr="https://sites.google.com/site/naresi1968/_/rsrc/1325032113479/naresi/estacas-escavadas/APLICA%C3%87%C3%83O%20DE%20LAMA%20NO%20FURO.JPG?height=300&amp;width=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1186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076056" y="5879013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3333FF"/>
                </a:solidFill>
              </a:rPr>
              <a:t>(https</a:t>
            </a:r>
            <a:r>
              <a:rPr lang="pt-BR" dirty="0">
                <a:solidFill>
                  <a:srgbClr val="3333FF"/>
                </a:solidFill>
              </a:rPr>
              <a:t>://</a:t>
            </a:r>
            <a:r>
              <a:rPr lang="pt-BR" dirty="0" smtClean="0">
                <a:solidFill>
                  <a:srgbClr val="3333FF"/>
                </a:solidFill>
              </a:rPr>
              <a:t>sites.google.com/site/naresi1968/naresi/estacas-escavadas)</a:t>
            </a:r>
            <a:endParaRPr lang="pt-BR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8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91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9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FF0000"/>
                </a:solidFill>
              </a:rPr>
              <a:t>Fundações Sobre Água:</a:t>
            </a:r>
          </a:p>
          <a:p>
            <a:pPr algn="just">
              <a:buNone/>
            </a:pPr>
            <a:endParaRPr lang="pt-BR" sz="1400" b="1" i="1" dirty="0">
              <a:solidFill>
                <a:srgbClr val="2AA22A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No caso de </a:t>
            </a:r>
            <a:r>
              <a:rPr lang="pt-BR" b="1" i="1" u="sng" dirty="0" smtClean="0">
                <a:solidFill>
                  <a:srgbClr val="0005CC"/>
                </a:solidFill>
              </a:rPr>
              <a:t>lâmina </a:t>
            </a:r>
            <a:r>
              <a:rPr lang="pt-BR" b="1" i="1" u="sng" dirty="0">
                <a:solidFill>
                  <a:srgbClr val="0005CC"/>
                </a:solidFill>
              </a:rPr>
              <a:t>d’água </a:t>
            </a:r>
            <a:r>
              <a:rPr lang="pt-BR" b="1" i="1" u="sng" dirty="0" smtClean="0">
                <a:solidFill>
                  <a:srgbClr val="0005CC"/>
                </a:solidFill>
              </a:rPr>
              <a:t>pequena</a:t>
            </a:r>
            <a:r>
              <a:rPr lang="pt-BR" b="1" i="1" dirty="0" smtClean="0">
                <a:solidFill>
                  <a:srgbClr val="0005CC"/>
                </a:solidFill>
              </a:rPr>
              <a:t>, as </a:t>
            </a:r>
            <a:r>
              <a:rPr lang="pt-BR" b="1" i="1" u="sng" dirty="0" smtClean="0">
                <a:solidFill>
                  <a:srgbClr val="0005CC"/>
                </a:solidFill>
              </a:rPr>
              <a:t>fundações </a:t>
            </a:r>
            <a:r>
              <a:rPr lang="pt-BR" b="1" i="1" u="sng" dirty="0">
                <a:solidFill>
                  <a:srgbClr val="0005CC"/>
                </a:solidFill>
              </a:rPr>
              <a:t>diretas</a:t>
            </a:r>
            <a:r>
              <a:rPr lang="pt-BR" b="1" i="1" dirty="0">
                <a:solidFill>
                  <a:srgbClr val="0005CC"/>
                </a:solidFill>
              </a:rPr>
              <a:t> ainda são possíveis, devendo ser executadas </a:t>
            </a:r>
            <a:r>
              <a:rPr lang="pt-BR" b="1" i="1" dirty="0" smtClean="0">
                <a:solidFill>
                  <a:srgbClr val="0005CC"/>
                </a:solidFill>
              </a:rPr>
              <a:t>em </a:t>
            </a:r>
            <a:r>
              <a:rPr lang="pt-BR" b="1" i="1" u="sng" dirty="0" err="1" smtClean="0">
                <a:solidFill>
                  <a:srgbClr val="0005CC"/>
                </a:solidFill>
              </a:rPr>
              <a:t>ensecadeiras</a:t>
            </a:r>
            <a:r>
              <a:rPr lang="pt-BR" b="1" i="1" dirty="0" smtClean="0">
                <a:solidFill>
                  <a:srgbClr val="0005CC"/>
                </a:solidFill>
              </a:rPr>
              <a:t>, que podem </a:t>
            </a:r>
            <a:r>
              <a:rPr lang="pt-BR" b="1" i="1" dirty="0">
                <a:solidFill>
                  <a:srgbClr val="0005CC"/>
                </a:solidFill>
              </a:rPr>
              <a:t>ser construídas com estacas prancha ou barragens </a:t>
            </a:r>
            <a:r>
              <a:rPr lang="pt-BR" b="1" i="1" dirty="0" smtClean="0">
                <a:solidFill>
                  <a:srgbClr val="0005CC"/>
                </a:solidFill>
              </a:rPr>
              <a:t>de terra</a:t>
            </a:r>
            <a:r>
              <a:rPr lang="pt-BR" b="1" i="1" dirty="0">
                <a:solidFill>
                  <a:srgbClr val="0005CC"/>
                </a:solidFill>
              </a:rPr>
              <a:t>. Em ambos os casos, elas se assemelham a valas a céu aberto onde a estrutura </a:t>
            </a:r>
            <a:r>
              <a:rPr lang="pt-BR" b="1" i="1" dirty="0" smtClean="0">
                <a:solidFill>
                  <a:srgbClr val="0005CC"/>
                </a:solidFill>
              </a:rPr>
              <a:t>de contenção </a:t>
            </a:r>
            <a:r>
              <a:rPr lang="pt-BR" b="1" i="1" dirty="0">
                <a:solidFill>
                  <a:srgbClr val="0005CC"/>
                </a:solidFill>
              </a:rPr>
              <a:t>suporta empuxos de água em lugar de empuxos de terra</a:t>
            </a:r>
            <a:r>
              <a:rPr lang="pt-BR" b="1" dirty="0" smtClean="0">
                <a:solidFill>
                  <a:srgbClr val="0005CC"/>
                </a:solidFill>
              </a:rPr>
              <a:t>.”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800" b="1" dirty="0" smtClean="0">
                <a:solidFill>
                  <a:srgbClr val="0070C0"/>
                </a:solidFill>
              </a:rPr>
              <a:t>(STUCCHI)</a:t>
            </a:r>
            <a:endParaRPr lang="pt-BR" sz="2800" b="1" dirty="0">
              <a:solidFill>
                <a:srgbClr val="0070C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11778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</a:t>
            </a:r>
            <a:r>
              <a:rPr lang="pt-BR" sz="2400" b="1" dirty="0">
                <a:solidFill>
                  <a:srgbClr val="FF0000"/>
                </a:solidFill>
              </a:rPr>
              <a:t>Fundações </a:t>
            </a:r>
            <a:r>
              <a:rPr lang="pt-BR" sz="2400" b="1" dirty="0" smtClean="0">
                <a:solidFill>
                  <a:srgbClr val="FF0000"/>
                </a:solidFill>
              </a:rPr>
              <a:t>Sobre Água: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801406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187291" y="4859868"/>
            <a:ext cx="1150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(STUCCHI)</a:t>
            </a:r>
            <a:endParaRPr 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3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340768"/>
            <a:ext cx="799306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Quando </a:t>
            </a:r>
            <a:r>
              <a:rPr lang="pt-BR" b="1" i="1" dirty="0">
                <a:solidFill>
                  <a:srgbClr val="0005CC"/>
                </a:solidFill>
              </a:rPr>
              <a:t>a </a:t>
            </a:r>
            <a:r>
              <a:rPr lang="pt-BR" b="1" i="1" u="sng" dirty="0">
                <a:solidFill>
                  <a:srgbClr val="0005CC"/>
                </a:solidFill>
              </a:rPr>
              <a:t>lâmina d’água é pequena</a:t>
            </a:r>
            <a:r>
              <a:rPr lang="pt-BR" b="1" i="1" dirty="0">
                <a:solidFill>
                  <a:srgbClr val="0005CC"/>
                </a:solidFill>
              </a:rPr>
              <a:t> e as fundações a executar </a:t>
            </a:r>
            <a:r>
              <a:rPr lang="pt-BR" b="1" i="1" u="sng" dirty="0">
                <a:solidFill>
                  <a:srgbClr val="0005CC"/>
                </a:solidFill>
              </a:rPr>
              <a:t>profundas</a:t>
            </a:r>
            <a:r>
              <a:rPr lang="pt-BR" b="1" i="1" dirty="0">
                <a:solidFill>
                  <a:srgbClr val="0005CC"/>
                </a:solidFill>
              </a:rPr>
              <a:t>, é em </a:t>
            </a:r>
            <a:r>
              <a:rPr lang="pt-BR" b="1" i="1" dirty="0" smtClean="0">
                <a:solidFill>
                  <a:srgbClr val="0005CC"/>
                </a:solidFill>
              </a:rPr>
              <a:t>geral possível </a:t>
            </a:r>
            <a:r>
              <a:rPr lang="pt-BR" b="1" i="1" dirty="0">
                <a:solidFill>
                  <a:srgbClr val="0005CC"/>
                </a:solidFill>
              </a:rPr>
              <a:t>construir uma plataforma </a:t>
            </a:r>
            <a:r>
              <a:rPr lang="pt-BR" b="1" i="1" dirty="0" err="1" smtClean="0">
                <a:solidFill>
                  <a:srgbClr val="0005CC"/>
                </a:solidFill>
              </a:rPr>
              <a:t>estaquea-da</a:t>
            </a:r>
            <a:r>
              <a:rPr lang="pt-BR" b="1" i="1" dirty="0" smtClean="0">
                <a:solidFill>
                  <a:srgbClr val="0005CC"/>
                </a:solidFill>
              </a:rPr>
              <a:t> </a:t>
            </a:r>
            <a:r>
              <a:rPr lang="pt-BR" b="1" i="1" dirty="0">
                <a:solidFill>
                  <a:srgbClr val="0005CC"/>
                </a:solidFill>
              </a:rPr>
              <a:t>provisória, onde se executam as </a:t>
            </a:r>
            <a:r>
              <a:rPr lang="pt-BR" b="1" i="1" dirty="0" smtClean="0">
                <a:solidFill>
                  <a:srgbClr val="0005CC"/>
                </a:solidFill>
              </a:rPr>
              <a:t>fundações definitivas</a:t>
            </a:r>
            <a:r>
              <a:rPr lang="pt-BR" b="1" i="1" dirty="0">
                <a:solidFill>
                  <a:srgbClr val="0005CC"/>
                </a:solidFill>
              </a:rPr>
              <a:t>, sejam </a:t>
            </a:r>
            <a:r>
              <a:rPr lang="pt-BR" b="1" i="1" u="sng" dirty="0">
                <a:solidFill>
                  <a:srgbClr val="0005CC"/>
                </a:solidFill>
              </a:rPr>
              <a:t>estacas</a:t>
            </a:r>
            <a:r>
              <a:rPr lang="pt-BR" b="1" i="1" dirty="0">
                <a:solidFill>
                  <a:srgbClr val="0005CC"/>
                </a:solidFill>
              </a:rPr>
              <a:t> (pré-moldadas, </a:t>
            </a:r>
            <a:r>
              <a:rPr lang="pt-BR" b="1" i="1" dirty="0" err="1">
                <a:solidFill>
                  <a:srgbClr val="0005CC"/>
                </a:solidFill>
              </a:rPr>
              <a:t>Franki</a:t>
            </a:r>
            <a:r>
              <a:rPr lang="pt-BR" b="1" i="1" dirty="0">
                <a:solidFill>
                  <a:srgbClr val="0005CC"/>
                </a:solidFill>
              </a:rPr>
              <a:t> ou escavadas), sejam </a:t>
            </a:r>
            <a:r>
              <a:rPr lang="pt-BR" b="1" i="1" u="sng" dirty="0">
                <a:solidFill>
                  <a:srgbClr val="0005CC"/>
                </a:solidFill>
              </a:rPr>
              <a:t>tubulões</a:t>
            </a:r>
            <a:r>
              <a:rPr lang="pt-BR" b="1" i="1" dirty="0">
                <a:solidFill>
                  <a:srgbClr val="0005CC"/>
                </a:solidFill>
              </a:rPr>
              <a:t> (a </a:t>
            </a:r>
            <a:r>
              <a:rPr lang="pt-BR" b="1" i="1" dirty="0" smtClean="0">
                <a:solidFill>
                  <a:srgbClr val="0005CC"/>
                </a:solidFill>
              </a:rPr>
              <a:t>ar comprimido</a:t>
            </a:r>
            <a:r>
              <a:rPr lang="pt-BR" b="1" i="1" dirty="0">
                <a:solidFill>
                  <a:srgbClr val="0005CC"/>
                </a:solidFill>
              </a:rPr>
              <a:t>, escavados mecanicamente ou mistos), sejam </a:t>
            </a:r>
            <a:r>
              <a:rPr lang="pt-BR" b="1" i="1" u="sng" dirty="0">
                <a:solidFill>
                  <a:srgbClr val="0005CC"/>
                </a:solidFill>
              </a:rPr>
              <a:t>caixões</a:t>
            </a:r>
            <a:r>
              <a:rPr lang="pt-BR" b="1" i="1" dirty="0">
                <a:solidFill>
                  <a:srgbClr val="0005CC"/>
                </a:solidFill>
              </a:rPr>
              <a:t> (a céu aberto ou a </a:t>
            </a:r>
            <a:r>
              <a:rPr lang="pt-BR" b="1" i="1" dirty="0" smtClean="0">
                <a:solidFill>
                  <a:srgbClr val="0005CC"/>
                </a:solidFill>
              </a:rPr>
              <a:t>ar comprimido).</a:t>
            </a:r>
            <a:r>
              <a:rPr lang="pt-BR" b="1" dirty="0" smtClean="0">
                <a:solidFill>
                  <a:srgbClr val="0005CC"/>
                </a:solidFill>
              </a:rPr>
              <a:t>” </a:t>
            </a:r>
            <a:r>
              <a:rPr lang="pt-BR" sz="2800" b="1" dirty="0">
                <a:solidFill>
                  <a:srgbClr val="0070C0"/>
                </a:solidFill>
              </a:rPr>
              <a:t>(STUCCHI)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– </a:t>
            </a:r>
            <a:r>
              <a:rPr lang="pt-BR" sz="2400" b="1" dirty="0">
                <a:solidFill>
                  <a:srgbClr val="FF0000"/>
                </a:solidFill>
              </a:rPr>
              <a:t>Fundações </a:t>
            </a:r>
            <a:r>
              <a:rPr lang="pt-BR" sz="2400" b="1" dirty="0" smtClean="0">
                <a:solidFill>
                  <a:srgbClr val="FF0000"/>
                </a:solidFill>
              </a:rPr>
              <a:t>Sobre Água: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6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96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200" b="1" dirty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FF0000"/>
                </a:solidFill>
              </a:rPr>
              <a:t>Caixão:</a:t>
            </a:r>
          </a:p>
          <a:p>
            <a:pPr algn="just">
              <a:spcBef>
                <a:spcPts val="0"/>
              </a:spcBef>
              <a:buNone/>
            </a:pPr>
            <a:endParaRPr lang="pt-BR" sz="1600" b="1" dirty="0" smtClean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3100" b="1" dirty="0" smtClean="0">
                <a:solidFill>
                  <a:srgbClr val="0005CC"/>
                </a:solidFill>
              </a:rPr>
              <a:t>“</a:t>
            </a:r>
            <a:r>
              <a:rPr lang="pt-BR" sz="3100" b="1" i="1" dirty="0" smtClean="0">
                <a:solidFill>
                  <a:srgbClr val="0005CC"/>
                </a:solidFill>
              </a:rPr>
              <a:t>Elemento </a:t>
            </a:r>
            <a:r>
              <a:rPr lang="pt-BR" sz="3100" b="1" i="1" dirty="0">
                <a:solidFill>
                  <a:srgbClr val="0005CC"/>
                </a:solidFill>
              </a:rPr>
              <a:t>de forma prismática, concretado na </a:t>
            </a:r>
            <a:r>
              <a:rPr lang="pt-BR" sz="3100" b="1" i="1" dirty="0" smtClean="0">
                <a:solidFill>
                  <a:srgbClr val="0005CC"/>
                </a:solidFill>
              </a:rPr>
              <a:t>superfície e </a:t>
            </a:r>
            <a:r>
              <a:rPr lang="pt-BR" sz="3100" b="1" i="1" dirty="0">
                <a:solidFill>
                  <a:srgbClr val="0005CC"/>
                </a:solidFill>
              </a:rPr>
              <a:t>instalado por escavação interna, usa-se ou não </a:t>
            </a:r>
            <a:r>
              <a:rPr lang="pt-BR" sz="3100" b="1" i="1" dirty="0" smtClean="0">
                <a:solidFill>
                  <a:srgbClr val="0005CC"/>
                </a:solidFill>
              </a:rPr>
              <a:t>ar comprimido</a:t>
            </a:r>
            <a:r>
              <a:rPr lang="pt-BR" sz="3100" b="1" i="1" dirty="0">
                <a:solidFill>
                  <a:srgbClr val="0005CC"/>
                </a:solidFill>
              </a:rPr>
              <a:t>, podendo ter ou não a base alargada</a:t>
            </a:r>
            <a:r>
              <a:rPr lang="pt-BR" sz="3100" b="1" i="1" dirty="0" smtClean="0">
                <a:solidFill>
                  <a:srgbClr val="0005CC"/>
                </a:solidFill>
              </a:rPr>
              <a:t>.</a:t>
            </a:r>
            <a:r>
              <a:rPr lang="pt-BR" sz="3100" b="1" dirty="0" smtClean="0">
                <a:solidFill>
                  <a:srgbClr val="0005CC"/>
                </a:solidFill>
              </a:rPr>
              <a:t>”</a:t>
            </a:r>
            <a:r>
              <a:rPr lang="pt-BR" sz="3100" b="1" i="1" dirty="0" smtClean="0">
                <a:solidFill>
                  <a:srgbClr val="0005CC"/>
                </a:solidFill>
              </a:rPr>
              <a:t> </a:t>
            </a:r>
            <a:r>
              <a:rPr lang="pt-BR" sz="3100" b="1" dirty="0">
                <a:solidFill>
                  <a:srgbClr val="00B0F0"/>
                </a:solidFill>
              </a:rPr>
              <a:t>(IPR 698</a:t>
            </a:r>
            <a:r>
              <a:rPr lang="pt-BR" sz="3100" b="1" dirty="0" smtClean="0">
                <a:solidFill>
                  <a:srgbClr val="00B0F0"/>
                </a:solidFill>
              </a:rPr>
              <a:t>). </a:t>
            </a:r>
            <a:r>
              <a:rPr lang="pt-BR" sz="3100" b="1" u="sng" dirty="0" smtClean="0">
                <a:solidFill>
                  <a:srgbClr val="7030A0"/>
                </a:solidFill>
              </a:rPr>
              <a:t>Indicado para cargas </a:t>
            </a:r>
            <a:r>
              <a:rPr lang="pt-BR" sz="3100" b="1" u="sng" dirty="0">
                <a:solidFill>
                  <a:srgbClr val="7030A0"/>
                </a:solidFill>
              </a:rPr>
              <a:t>elevadas e </a:t>
            </a:r>
            <a:r>
              <a:rPr lang="pt-BR" sz="3100" b="1" u="sng" dirty="0" smtClean="0">
                <a:solidFill>
                  <a:srgbClr val="7030A0"/>
                </a:solidFill>
              </a:rPr>
              <a:t>em lâminas d’água </a:t>
            </a:r>
            <a:r>
              <a:rPr lang="pt-BR" sz="3100" b="1" u="sng" dirty="0">
                <a:solidFill>
                  <a:srgbClr val="7030A0"/>
                </a:solidFill>
              </a:rPr>
              <a:t>de altura </a:t>
            </a:r>
            <a:r>
              <a:rPr lang="pt-BR" sz="3100" b="1" u="sng" dirty="0" smtClean="0">
                <a:solidFill>
                  <a:srgbClr val="7030A0"/>
                </a:solidFill>
              </a:rPr>
              <a:t>elevada</a:t>
            </a:r>
            <a:r>
              <a:rPr lang="pt-BR" sz="3100" b="1" dirty="0" smtClean="0">
                <a:solidFill>
                  <a:srgbClr val="7030A0"/>
                </a:solidFill>
              </a:rPr>
              <a:t>.</a:t>
            </a:r>
          </a:p>
          <a:p>
            <a:pPr algn="just">
              <a:buNone/>
            </a:pPr>
            <a:r>
              <a:rPr lang="pt-BR" sz="3100" b="1" dirty="0" smtClean="0">
                <a:solidFill>
                  <a:srgbClr val="C00000"/>
                </a:solidFill>
              </a:rPr>
              <a:t>As fundações tipo “Caixão” foram substituídas por estacas moldadas “in loco” ou pré-moldadas. </a:t>
            </a:r>
            <a:r>
              <a:rPr lang="pt-BR" sz="31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são atualmente utilizados.</a:t>
            </a:r>
            <a:endParaRPr lang="pt-BR" sz="31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47269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Caixão: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685" y="1169419"/>
            <a:ext cx="4824536" cy="547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45221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340768"/>
            <a:ext cx="79930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Os </a:t>
            </a:r>
            <a:r>
              <a:rPr lang="pt-BR" b="1" i="1" u="sng" dirty="0">
                <a:solidFill>
                  <a:srgbClr val="0005CC"/>
                </a:solidFill>
              </a:rPr>
              <a:t>caixões</a:t>
            </a:r>
            <a:r>
              <a:rPr lang="pt-BR" b="1" i="1" dirty="0">
                <a:solidFill>
                  <a:srgbClr val="0005CC"/>
                </a:solidFill>
              </a:rPr>
              <a:t> poderão ser executados a “céu aberto” ou a “ar comprimido</a:t>
            </a:r>
            <a:r>
              <a:rPr lang="pt-BR" b="1" i="1" dirty="0" smtClean="0">
                <a:solidFill>
                  <a:srgbClr val="0005CC"/>
                </a:solidFill>
              </a:rPr>
              <a:t>”, devendo </a:t>
            </a:r>
            <a:r>
              <a:rPr lang="pt-BR" b="1" i="1" dirty="0">
                <a:solidFill>
                  <a:srgbClr val="0005CC"/>
                </a:solidFill>
              </a:rPr>
              <a:t>ser analisado o problema da flutuação do caixão até que o mesmo </a:t>
            </a:r>
            <a:r>
              <a:rPr lang="pt-BR" b="1" i="1" dirty="0" smtClean="0">
                <a:solidFill>
                  <a:srgbClr val="0005CC"/>
                </a:solidFill>
              </a:rPr>
              <a:t>seja colocado </a:t>
            </a:r>
            <a:r>
              <a:rPr lang="pt-BR" b="1" i="1" dirty="0">
                <a:solidFill>
                  <a:srgbClr val="0005CC"/>
                </a:solidFill>
              </a:rPr>
              <a:t>sobre o terreno, bem como até que atinja a profundidade desejada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sz="2800" b="1" dirty="0" smtClean="0">
                <a:solidFill>
                  <a:srgbClr val="00B0F0"/>
                </a:solidFill>
              </a:rPr>
              <a:t>(IPR 698)</a:t>
            </a:r>
            <a:endParaRPr lang="pt-BR" sz="2800" b="1" dirty="0">
              <a:solidFill>
                <a:srgbClr val="00B0F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Caixão:</a:t>
            </a:r>
          </a:p>
        </p:txBody>
      </p:sp>
    </p:spTree>
    <p:extLst>
      <p:ext uri="{BB962C8B-B14F-4D97-AF65-F5344CB8AC3E}">
        <p14:creationId xmlns:p14="http://schemas.microsoft.com/office/powerpoint/2010/main" val="282087809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412776"/>
            <a:ext cx="799306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No caso de </a:t>
            </a:r>
            <a:r>
              <a:rPr lang="pt-BR" b="1" i="1" u="sng" dirty="0" smtClean="0">
                <a:solidFill>
                  <a:srgbClr val="0005CC"/>
                </a:solidFill>
              </a:rPr>
              <a:t>lâmina </a:t>
            </a:r>
            <a:r>
              <a:rPr lang="pt-BR" b="1" i="1" u="sng" dirty="0">
                <a:solidFill>
                  <a:srgbClr val="0005CC"/>
                </a:solidFill>
              </a:rPr>
              <a:t>d’água </a:t>
            </a:r>
            <a:r>
              <a:rPr lang="pt-BR" b="1" i="1" u="sng" dirty="0" smtClean="0">
                <a:solidFill>
                  <a:srgbClr val="0005CC"/>
                </a:solidFill>
              </a:rPr>
              <a:t>grande</a:t>
            </a:r>
            <a:r>
              <a:rPr lang="pt-BR" b="1" i="1" dirty="0" smtClean="0">
                <a:solidFill>
                  <a:srgbClr val="0005CC"/>
                </a:solidFill>
              </a:rPr>
              <a:t>, a solução </a:t>
            </a:r>
            <a:r>
              <a:rPr lang="pt-BR" b="1" i="1" dirty="0">
                <a:solidFill>
                  <a:srgbClr val="0005CC"/>
                </a:solidFill>
              </a:rPr>
              <a:t>usual corresponde a </a:t>
            </a:r>
            <a:r>
              <a:rPr lang="pt-BR" b="1" i="1" dirty="0" smtClean="0">
                <a:solidFill>
                  <a:srgbClr val="0005CC"/>
                </a:solidFill>
              </a:rPr>
              <a:t>executar fundações profundas </a:t>
            </a:r>
            <a:r>
              <a:rPr lang="pt-BR" b="1" i="1" dirty="0">
                <a:solidFill>
                  <a:srgbClr val="0005CC"/>
                </a:solidFill>
              </a:rPr>
              <a:t>a partir de </a:t>
            </a:r>
            <a:r>
              <a:rPr lang="pt-BR" b="1" i="1" u="sng" dirty="0">
                <a:solidFill>
                  <a:srgbClr val="0005CC"/>
                </a:solidFill>
              </a:rPr>
              <a:t>barcaças ou </a:t>
            </a:r>
            <a:r>
              <a:rPr lang="pt-BR" b="1" i="1" u="sng" dirty="0" smtClean="0">
                <a:solidFill>
                  <a:srgbClr val="0005CC"/>
                </a:solidFill>
              </a:rPr>
              <a:t>flutuantes</a:t>
            </a:r>
            <a:r>
              <a:rPr lang="pt-BR" b="1" i="1" dirty="0" smtClean="0">
                <a:solidFill>
                  <a:srgbClr val="0005CC"/>
                </a:solidFill>
              </a:rPr>
              <a:t>, que podem ser suficientemente </a:t>
            </a:r>
            <a:r>
              <a:rPr lang="pt-BR" b="1" i="1" dirty="0">
                <a:solidFill>
                  <a:srgbClr val="0005CC"/>
                </a:solidFill>
              </a:rPr>
              <a:t>grandes </a:t>
            </a:r>
            <a:r>
              <a:rPr lang="pt-BR" b="1" i="1" dirty="0" smtClean="0">
                <a:solidFill>
                  <a:srgbClr val="0005CC"/>
                </a:solidFill>
              </a:rPr>
              <a:t>para suportar</a:t>
            </a:r>
            <a:r>
              <a:rPr lang="pt-BR" b="1" i="1" dirty="0">
                <a:solidFill>
                  <a:srgbClr val="0005CC"/>
                </a:solidFill>
              </a:rPr>
              <a:t>, além de equipamentos de </a:t>
            </a:r>
            <a:r>
              <a:rPr lang="pt-BR" b="1" i="1" dirty="0" err="1" smtClean="0">
                <a:solidFill>
                  <a:srgbClr val="0005CC"/>
                </a:solidFill>
              </a:rPr>
              <a:t>perfu-ração</a:t>
            </a:r>
            <a:r>
              <a:rPr lang="pt-BR" b="1" i="1" dirty="0">
                <a:solidFill>
                  <a:srgbClr val="0005CC"/>
                </a:solidFill>
              </a:rPr>
              <a:t>, guindastes, betoneiras e depósito de </a:t>
            </a:r>
            <a:r>
              <a:rPr lang="pt-BR" b="1" i="1" dirty="0" smtClean="0">
                <a:solidFill>
                  <a:srgbClr val="0005CC"/>
                </a:solidFill>
              </a:rPr>
              <a:t>materiais (</a:t>
            </a:r>
            <a:r>
              <a:rPr lang="pt-BR" b="1" i="1" dirty="0">
                <a:solidFill>
                  <a:srgbClr val="0005CC"/>
                </a:solidFill>
              </a:rPr>
              <a:t>brita, areia, cimento, aço, etc</a:t>
            </a:r>
            <a:r>
              <a:rPr lang="pt-BR" b="1" i="1" dirty="0" smtClean="0">
                <a:solidFill>
                  <a:srgbClr val="0005CC"/>
                </a:solidFill>
              </a:rPr>
              <a:t>.)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sz="2800" b="1" dirty="0">
                <a:solidFill>
                  <a:srgbClr val="0070C0"/>
                </a:solidFill>
              </a:rPr>
              <a:t>(STUCCHI)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– </a:t>
            </a:r>
            <a:r>
              <a:rPr lang="pt-BR" sz="2400" b="1" dirty="0">
                <a:solidFill>
                  <a:srgbClr val="FF0000"/>
                </a:solidFill>
              </a:rPr>
              <a:t>Fundações </a:t>
            </a:r>
            <a:r>
              <a:rPr lang="pt-BR" sz="2400" b="1" dirty="0" smtClean="0">
                <a:solidFill>
                  <a:srgbClr val="FF0000"/>
                </a:solidFill>
              </a:rPr>
              <a:t>Sobre Água: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0748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26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200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FF0000"/>
                </a:solidFill>
              </a:rPr>
              <a:t>Estaca em Lâmina D’Água: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600" b="1" dirty="0" smtClean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800" b="1" dirty="0" smtClean="0">
                <a:solidFill>
                  <a:srgbClr val="3333FF"/>
                </a:solidFill>
              </a:rPr>
              <a:t>“</a:t>
            </a:r>
            <a:r>
              <a:rPr lang="pt-BR" sz="2800" b="1" i="1" dirty="0">
                <a:solidFill>
                  <a:srgbClr val="3333FF"/>
                </a:solidFill>
              </a:rPr>
              <a:t>Na execução de </a:t>
            </a:r>
            <a:r>
              <a:rPr lang="pt-BR" sz="2800" b="1" i="1" u="sng" dirty="0">
                <a:solidFill>
                  <a:srgbClr val="3333FF"/>
                </a:solidFill>
              </a:rPr>
              <a:t>estacas escavadas offshore</a:t>
            </a:r>
            <a:r>
              <a:rPr lang="pt-BR" sz="2800" b="1" i="1" dirty="0">
                <a:solidFill>
                  <a:srgbClr val="3333FF"/>
                </a:solidFill>
              </a:rPr>
              <a:t>, a escavação é totalmente revestida com </a:t>
            </a:r>
            <a:r>
              <a:rPr lang="pt-BR" sz="2800" b="1" i="1" u="sng" dirty="0">
                <a:solidFill>
                  <a:srgbClr val="3333FF"/>
                </a:solidFill>
              </a:rPr>
              <a:t>camisa metálica</a:t>
            </a:r>
            <a:r>
              <a:rPr lang="pt-BR" sz="2800" b="1" i="1" dirty="0">
                <a:solidFill>
                  <a:srgbClr val="3333FF"/>
                </a:solidFill>
              </a:rPr>
              <a:t>. O solo é escavado por rotação, com utilização de </a:t>
            </a:r>
            <a:r>
              <a:rPr lang="pt-BR" sz="2800" b="1" i="1" u="sng" dirty="0">
                <a:solidFill>
                  <a:srgbClr val="3333FF"/>
                </a:solidFill>
              </a:rPr>
              <a:t>bits especiais para rocha e circulação reversa de água ou lama bentonítica</a:t>
            </a:r>
            <a:r>
              <a:rPr lang="pt-BR" sz="2800" b="1" i="1" dirty="0">
                <a:solidFill>
                  <a:srgbClr val="3333FF"/>
                </a:solidFill>
              </a:rPr>
              <a:t>. Os equipamentos, quando necessários, são montados em plataforma flutuante (barcaças de convés chato</a:t>
            </a:r>
            <a:r>
              <a:rPr lang="pt-BR" sz="2800" b="1" i="1" dirty="0" smtClean="0">
                <a:solidFill>
                  <a:srgbClr val="3333FF"/>
                </a:solidFill>
              </a:rPr>
              <a:t>). Com </a:t>
            </a:r>
            <a:r>
              <a:rPr lang="pt-BR" sz="2800" b="1" i="1" dirty="0">
                <a:solidFill>
                  <a:srgbClr val="3333FF"/>
                </a:solidFill>
              </a:rPr>
              <a:t>equipamentos especiais é possível escavar com diâmetros de até </a:t>
            </a:r>
            <a:r>
              <a:rPr lang="pt-BR" sz="2800" b="1" i="1" dirty="0" smtClean="0">
                <a:solidFill>
                  <a:srgbClr val="3333FF"/>
                </a:solidFill>
              </a:rPr>
              <a:t>300 cm </a:t>
            </a:r>
            <a:r>
              <a:rPr lang="pt-BR" sz="2800" b="1" i="1" dirty="0">
                <a:solidFill>
                  <a:srgbClr val="3333FF"/>
                </a:solidFill>
              </a:rPr>
              <a:t>e profundidade acima de </a:t>
            </a:r>
            <a:r>
              <a:rPr lang="pt-BR" sz="2800" b="1" i="1" dirty="0" smtClean="0">
                <a:solidFill>
                  <a:srgbClr val="3333FF"/>
                </a:solidFill>
              </a:rPr>
              <a:t>100 m </a:t>
            </a:r>
            <a:r>
              <a:rPr lang="pt-BR" sz="2800" b="1" i="1" dirty="0">
                <a:solidFill>
                  <a:srgbClr val="3333FF"/>
                </a:solidFill>
              </a:rPr>
              <a:t>em solo e </a:t>
            </a:r>
            <a:r>
              <a:rPr lang="pt-BR" sz="2800" b="1" i="1" dirty="0" smtClean="0">
                <a:solidFill>
                  <a:srgbClr val="3333FF"/>
                </a:solidFill>
              </a:rPr>
              <a:t>rocha</a:t>
            </a:r>
            <a:r>
              <a:rPr lang="en-US" sz="2800" b="1" dirty="0" smtClean="0">
                <a:solidFill>
                  <a:srgbClr val="3333FF"/>
                </a:solidFill>
              </a:rPr>
              <a:t>.”</a:t>
            </a:r>
            <a:endParaRPr lang="pt-BR" sz="2800" b="1" dirty="0">
              <a:solidFill>
                <a:srgbClr val="3333FF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500" b="1" dirty="0">
                <a:solidFill>
                  <a:srgbClr val="D125B8"/>
                </a:solidFill>
              </a:rPr>
              <a:t>(http://www.brasfond.com.br/site/escavaoffshore.htm)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37794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358473"/>
            <a:ext cx="7993062" cy="543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 smtClean="0">
                <a:solidFill>
                  <a:srgbClr val="3333FF"/>
                </a:solidFill>
              </a:rPr>
              <a:t>As </a:t>
            </a:r>
            <a:r>
              <a:rPr lang="pt-BR" b="1" i="1" u="sng" dirty="0">
                <a:solidFill>
                  <a:srgbClr val="3333FF"/>
                </a:solidFill>
              </a:rPr>
              <a:t>estacas escavadas de grande diâmetro</a:t>
            </a:r>
            <a:r>
              <a:rPr lang="pt-BR" b="1" i="1" dirty="0">
                <a:solidFill>
                  <a:srgbClr val="3333FF"/>
                </a:solidFill>
              </a:rPr>
              <a:t> podem ser executadas em presença de </a:t>
            </a:r>
            <a:r>
              <a:rPr lang="pt-BR" b="1" i="1" u="sng" dirty="0">
                <a:solidFill>
                  <a:srgbClr val="3333FF"/>
                </a:solidFill>
              </a:rPr>
              <a:t>lâmina </a:t>
            </a:r>
            <a:r>
              <a:rPr lang="pt-BR" b="1" i="1" u="sng" dirty="0" smtClean="0">
                <a:solidFill>
                  <a:srgbClr val="3333FF"/>
                </a:solidFill>
              </a:rPr>
              <a:t>d’água</a:t>
            </a:r>
            <a:r>
              <a:rPr lang="pt-BR" b="1" i="1" dirty="0" smtClean="0">
                <a:solidFill>
                  <a:srgbClr val="3333FF"/>
                </a:solidFill>
              </a:rPr>
              <a:t> (obras </a:t>
            </a:r>
            <a:r>
              <a:rPr lang="pt-BR" b="1" i="1" dirty="0">
                <a:solidFill>
                  <a:srgbClr val="3333FF"/>
                </a:solidFill>
              </a:rPr>
              <a:t>marítimas e </a:t>
            </a:r>
            <a:r>
              <a:rPr lang="pt-BR" b="1" i="1" dirty="0" smtClean="0">
                <a:solidFill>
                  <a:srgbClr val="3333FF"/>
                </a:solidFill>
              </a:rPr>
              <a:t>pontes). A escavação mecânica </a:t>
            </a:r>
            <a:r>
              <a:rPr lang="pt-BR" b="1" i="1" dirty="0">
                <a:solidFill>
                  <a:srgbClr val="3333FF"/>
                </a:solidFill>
              </a:rPr>
              <a:t>e a concretagem submersa são precedidas da </a:t>
            </a:r>
            <a:r>
              <a:rPr lang="pt-BR" b="1" i="1" u="sng" dirty="0">
                <a:solidFill>
                  <a:srgbClr val="3333FF"/>
                </a:solidFill>
              </a:rPr>
              <a:t>cravação de camisa metálica</a:t>
            </a:r>
            <a:r>
              <a:rPr lang="pt-BR" b="1" i="1" dirty="0">
                <a:solidFill>
                  <a:srgbClr val="3333FF"/>
                </a:solidFill>
              </a:rPr>
              <a:t> por intermédio, em geral, de martelo vibratório. Os </a:t>
            </a:r>
            <a:r>
              <a:rPr lang="pt-BR" b="1" i="1" dirty="0" smtClean="0">
                <a:solidFill>
                  <a:srgbClr val="3333FF"/>
                </a:solidFill>
              </a:rPr>
              <a:t>equipamentos são </a:t>
            </a:r>
            <a:r>
              <a:rPr lang="pt-BR" b="1" i="1" dirty="0">
                <a:solidFill>
                  <a:srgbClr val="3333FF"/>
                </a:solidFill>
              </a:rPr>
              <a:t>montados em plataforma flutuante (barcaças de convés chato). As camisas metálicas </a:t>
            </a:r>
            <a:r>
              <a:rPr lang="pt-BR" b="1" i="1" dirty="0" smtClean="0">
                <a:solidFill>
                  <a:srgbClr val="3333FF"/>
                </a:solidFill>
              </a:rPr>
              <a:t>podem </a:t>
            </a:r>
            <a:r>
              <a:rPr lang="pt-BR" b="1" i="1" dirty="0">
                <a:solidFill>
                  <a:srgbClr val="3333FF"/>
                </a:solidFill>
              </a:rPr>
              <a:t>ser perdidas ou </a:t>
            </a:r>
            <a:r>
              <a:rPr lang="pt-BR" b="1" i="1" dirty="0" smtClean="0">
                <a:solidFill>
                  <a:srgbClr val="3333FF"/>
                </a:solidFill>
              </a:rPr>
              <a:t>recuperadas</a:t>
            </a:r>
            <a:r>
              <a:rPr lang="en-US" b="1" dirty="0" smtClean="0">
                <a:solidFill>
                  <a:srgbClr val="3333FF"/>
                </a:solidFill>
              </a:rPr>
              <a:t>.”</a:t>
            </a:r>
            <a:endParaRPr lang="pt-BR" b="1" dirty="0">
              <a:solidFill>
                <a:srgbClr val="3333FF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(Catálogo BRASFOND)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611560" y="764703"/>
            <a:ext cx="5574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sz="2400" b="1" dirty="0">
                <a:solidFill>
                  <a:srgbClr val="FF0000"/>
                </a:solidFill>
              </a:rPr>
              <a:t>Infraestrutura – </a:t>
            </a:r>
            <a:r>
              <a:rPr lang="pt-BR" sz="2400" b="1" dirty="0">
                <a:solidFill>
                  <a:srgbClr val="FF0000"/>
                </a:solidFill>
              </a:rPr>
              <a:t>Estaca em Lâmina D’Água:</a:t>
            </a:r>
          </a:p>
        </p:txBody>
      </p:sp>
    </p:spTree>
    <p:extLst>
      <p:ext uri="{BB962C8B-B14F-4D97-AF65-F5344CB8AC3E}">
        <p14:creationId xmlns:p14="http://schemas.microsoft.com/office/powerpoint/2010/main" val="25473319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199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</a:t>
            </a:r>
            <a:r>
              <a:rPr lang="pt-BR" sz="2400" b="1" dirty="0">
                <a:solidFill>
                  <a:srgbClr val="FF0000"/>
                </a:solidFill>
              </a:rPr>
              <a:t>Estaca </a:t>
            </a:r>
            <a:r>
              <a:rPr lang="pt-BR" sz="2400" b="1" dirty="0" smtClean="0">
                <a:solidFill>
                  <a:srgbClr val="FF0000"/>
                </a:solidFill>
              </a:rPr>
              <a:t>em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 smtClean="0">
                <a:solidFill>
                  <a:srgbClr val="FF0000"/>
                </a:solidFill>
              </a:rPr>
              <a:t>Lâmina D’Água: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995936" y="620302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05CC"/>
                </a:solidFill>
              </a:rPr>
              <a:t>(GEOFUND)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09" y="1701641"/>
            <a:ext cx="4333039" cy="305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2124"/>
            <a:ext cx="1872752" cy="664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635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519113" y="111795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C00000"/>
                </a:solidFill>
              </a:rPr>
              <a:t>REFERÊNCIAS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755650" y="1057954"/>
            <a:ext cx="7993063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pt-BR" sz="2400" b="1" dirty="0" smtClean="0">
                <a:solidFill>
                  <a:srgbClr val="3333FF"/>
                </a:solidFill>
              </a:rPr>
              <a:t>BRASFOND. </a:t>
            </a:r>
            <a:r>
              <a:rPr lang="pt-BR" sz="2400" b="1" i="1" dirty="0" smtClean="0">
                <a:solidFill>
                  <a:srgbClr val="3333FF"/>
                </a:solidFill>
              </a:rPr>
              <a:t>Catálogo Institucional</a:t>
            </a:r>
            <a:r>
              <a:rPr lang="pt-BR" sz="2400" b="1" dirty="0" smtClean="0">
                <a:solidFill>
                  <a:srgbClr val="3333FF"/>
                </a:solidFill>
              </a:rPr>
              <a:t>. Grupo </a:t>
            </a:r>
            <a:r>
              <a:rPr lang="pt-BR" sz="2400" b="1" dirty="0" err="1" smtClean="0">
                <a:solidFill>
                  <a:srgbClr val="3333FF"/>
                </a:solidFill>
              </a:rPr>
              <a:t>Brasfond</a:t>
            </a:r>
            <a:r>
              <a:rPr lang="pt-BR" sz="2400" b="1" dirty="0" smtClean="0">
                <a:solidFill>
                  <a:srgbClr val="3333FF"/>
                </a:solidFill>
              </a:rPr>
              <a:t>, s/d, 188p. </a:t>
            </a:r>
            <a:r>
              <a:rPr lang="pt-BR" sz="2400" b="1" dirty="0">
                <a:solidFill>
                  <a:srgbClr val="3333FF"/>
                </a:solidFill>
              </a:rPr>
              <a:t>Disponível em: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000" dirty="0">
                <a:hlinkClick r:id="rId2"/>
              </a:rPr>
              <a:t>http://</a:t>
            </a:r>
            <a:r>
              <a:rPr lang="pt-BR" sz="2000" dirty="0" smtClean="0">
                <a:hlinkClick r:id="rId2"/>
              </a:rPr>
              <a:t>www.brasfond.com.br/site/catalogo.html</a:t>
            </a:r>
            <a:endParaRPr lang="pt-BR" sz="2000" dirty="0" smtClean="0"/>
          </a:p>
          <a:p>
            <a:pPr algn="just">
              <a:spcBef>
                <a:spcPts val="0"/>
              </a:spcBef>
              <a:buNone/>
            </a:pPr>
            <a:endParaRPr lang="pt-BR" sz="2400" b="1" dirty="0" smtClean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00B0F0"/>
                </a:solidFill>
              </a:rPr>
              <a:t>CORRÊA, C.N. </a:t>
            </a:r>
            <a:r>
              <a:rPr lang="pt-BR" sz="2400" b="1" i="1" dirty="0">
                <a:solidFill>
                  <a:srgbClr val="00B0F0"/>
                </a:solidFill>
              </a:rPr>
              <a:t>Estaca escavada, barrete e raiz (em solo e rocha): conceitos básicos, execução e estudo de casos</a:t>
            </a:r>
            <a:r>
              <a:rPr lang="pt-BR" sz="2400" b="1" dirty="0">
                <a:solidFill>
                  <a:srgbClr val="00B0F0"/>
                </a:solidFill>
              </a:rPr>
              <a:t>. </a:t>
            </a:r>
            <a:r>
              <a:rPr lang="pt-BR" sz="2400" b="1" dirty="0" err="1">
                <a:solidFill>
                  <a:srgbClr val="00B0F0"/>
                </a:solidFill>
              </a:rPr>
              <a:t>Geofix</a:t>
            </a:r>
            <a:r>
              <a:rPr lang="pt-BR" sz="2400" b="1" dirty="0">
                <a:solidFill>
                  <a:srgbClr val="00B0F0"/>
                </a:solidFill>
              </a:rPr>
              <a:t>/Faap. 8</a:t>
            </a:r>
            <a:r>
              <a:rPr lang="pt-BR" sz="2400" b="1" baseline="30000" dirty="0">
                <a:solidFill>
                  <a:srgbClr val="00B0F0"/>
                </a:solidFill>
              </a:rPr>
              <a:t>º</a:t>
            </a:r>
            <a:r>
              <a:rPr lang="pt-BR" sz="2400" b="1" dirty="0">
                <a:solidFill>
                  <a:srgbClr val="00B0F0"/>
                </a:solidFill>
              </a:rPr>
              <a:t> Curso de Engenharia Aplicada às Obras de Fundações e Contenções. São Paulo, 2018, 94p. Disponível em (18/09/19):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000" b="1" dirty="0">
                <a:solidFill>
                  <a:srgbClr val="00B0F0"/>
                </a:solidFill>
                <a:hlinkClick r:id="rId3"/>
              </a:rPr>
              <a:t>http://www.geofix.com.br/biblioteca/8o_curso_eng_Aula_Teoria_05_2018.pdf</a:t>
            </a:r>
            <a:endParaRPr lang="pt-BR" sz="2000" b="1" dirty="0">
              <a:solidFill>
                <a:srgbClr val="00B0F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2400" b="1" dirty="0" smtClean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3333FF"/>
                </a:solidFill>
              </a:rPr>
              <a:t>GEOFIX FUNDAÇÕES. </a:t>
            </a:r>
            <a:r>
              <a:rPr lang="pt-BR" sz="2400" b="1" i="1" dirty="0" err="1">
                <a:solidFill>
                  <a:srgbClr val="3333FF"/>
                </a:solidFill>
              </a:rPr>
              <a:t>Geofix</a:t>
            </a:r>
            <a:r>
              <a:rPr lang="pt-BR" sz="2400" b="1" i="1" dirty="0">
                <a:solidFill>
                  <a:srgbClr val="3333FF"/>
                </a:solidFill>
              </a:rPr>
              <a:t> 40 anos - Serviços Especiais de Fundação</a:t>
            </a:r>
            <a:r>
              <a:rPr lang="pt-BR" sz="2400" b="1" dirty="0">
                <a:solidFill>
                  <a:srgbClr val="3333FF"/>
                </a:solidFill>
              </a:rPr>
              <a:t>. São Paulo, s/d, 40p. Disponível em: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000" b="1" dirty="0">
                <a:solidFill>
                  <a:srgbClr val="3333FF"/>
                </a:solidFill>
                <a:hlinkClick r:id="rId4"/>
              </a:rPr>
              <a:t>http://www.geofix.com.br/biblioteca/catalogo_geofix.pdf</a:t>
            </a:r>
            <a:endParaRPr lang="pt-BR" sz="2000" b="1" dirty="0">
              <a:solidFill>
                <a:srgbClr val="3333FF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2400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 smtClean="0">
                <a:solidFill>
                  <a:srgbClr val="3333FF"/>
                </a:solidFill>
              </a:rPr>
              <a:t>Uma </a:t>
            </a:r>
            <a:r>
              <a:rPr lang="pt-BR" b="1" i="1" dirty="0">
                <a:solidFill>
                  <a:srgbClr val="3333FF"/>
                </a:solidFill>
              </a:rPr>
              <a:t>das </a:t>
            </a:r>
            <a:r>
              <a:rPr lang="pt-BR" b="1" i="1" u="sng" dirty="0">
                <a:solidFill>
                  <a:srgbClr val="3333FF"/>
                </a:solidFill>
              </a:rPr>
              <a:t>funções básicas</a:t>
            </a:r>
            <a:r>
              <a:rPr lang="pt-BR" b="1" i="1" dirty="0">
                <a:solidFill>
                  <a:srgbClr val="3333FF"/>
                </a:solidFill>
              </a:rPr>
              <a:t> da </a:t>
            </a:r>
            <a:r>
              <a:rPr lang="pt-BR" b="1" i="1" u="sng" dirty="0">
                <a:solidFill>
                  <a:srgbClr val="3333FF"/>
                </a:solidFill>
              </a:rPr>
              <a:t>lama</a:t>
            </a:r>
            <a:r>
              <a:rPr lang="pt-BR" b="1" i="1" dirty="0">
                <a:solidFill>
                  <a:srgbClr val="3333FF"/>
                </a:solidFill>
              </a:rPr>
              <a:t> é criar uma película impermeável nas paredes da escavação, chamada '</a:t>
            </a:r>
            <a:r>
              <a:rPr lang="pt-BR" b="1" i="1" u="sng" dirty="0" err="1">
                <a:solidFill>
                  <a:srgbClr val="3333FF"/>
                </a:solidFill>
              </a:rPr>
              <a:t>cake</a:t>
            </a:r>
            <a:r>
              <a:rPr lang="pt-BR" b="1" i="1" dirty="0">
                <a:solidFill>
                  <a:srgbClr val="3333FF"/>
                </a:solidFill>
              </a:rPr>
              <a:t>', formada pela penetração da </a:t>
            </a:r>
            <a:r>
              <a:rPr lang="pt-BR" b="1" i="1" u="sng" dirty="0">
                <a:solidFill>
                  <a:srgbClr val="3333FF"/>
                </a:solidFill>
              </a:rPr>
              <a:t>lama</a:t>
            </a:r>
            <a:r>
              <a:rPr lang="pt-BR" b="1" i="1" dirty="0">
                <a:solidFill>
                  <a:srgbClr val="3333FF"/>
                </a:solidFill>
              </a:rPr>
              <a:t> nos vazios do solo. Esta película permite que a </a:t>
            </a:r>
            <a:r>
              <a:rPr lang="pt-BR" b="1" i="1" u="sng" dirty="0">
                <a:solidFill>
                  <a:srgbClr val="3333FF"/>
                </a:solidFill>
              </a:rPr>
              <a:t>lama</a:t>
            </a:r>
            <a:r>
              <a:rPr lang="pt-BR" b="1" i="1" dirty="0">
                <a:solidFill>
                  <a:srgbClr val="3333FF"/>
                </a:solidFill>
              </a:rPr>
              <a:t> exerça empuxo contra as paredes da escavação, para </a:t>
            </a:r>
            <a:r>
              <a:rPr lang="pt-BR" b="1" i="1" dirty="0" smtClean="0">
                <a:solidFill>
                  <a:srgbClr val="3333FF"/>
                </a:solidFill>
              </a:rPr>
              <a:t>estabilizá-la</a:t>
            </a:r>
            <a:r>
              <a:rPr lang="pt-BR" b="1" dirty="0" smtClean="0">
                <a:solidFill>
                  <a:srgbClr val="3333FF"/>
                </a:solidFill>
              </a:rPr>
              <a:t>.”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600" b="1" dirty="0" smtClean="0">
                <a:solidFill>
                  <a:srgbClr val="D125B8"/>
                </a:solidFill>
              </a:rPr>
              <a:t>(</a:t>
            </a:r>
            <a:r>
              <a:rPr lang="pt-BR" sz="2600" b="1" dirty="0">
                <a:solidFill>
                  <a:srgbClr val="D125B8"/>
                </a:solidFill>
              </a:rPr>
              <a:t>http://</a:t>
            </a:r>
            <a:r>
              <a:rPr lang="pt-BR" sz="2600" b="1" dirty="0" smtClean="0">
                <a:solidFill>
                  <a:srgbClr val="D125B8"/>
                </a:solidFill>
              </a:rPr>
              <a:t>www.geofix.com.br/servico-estaca-barrete.php)</a:t>
            </a:r>
            <a:endParaRPr lang="pt-BR" sz="26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77364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92" y="3183716"/>
            <a:ext cx="4119394" cy="320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200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</a:t>
            </a:r>
            <a:r>
              <a:rPr lang="pt-BR" sz="2400" b="1" dirty="0">
                <a:solidFill>
                  <a:srgbClr val="FF0000"/>
                </a:solidFill>
              </a:rPr>
              <a:t>Estaca em Lâmina </a:t>
            </a:r>
            <a:r>
              <a:rPr lang="pt-BR" sz="2400" b="1" dirty="0" smtClean="0">
                <a:solidFill>
                  <a:srgbClr val="FF0000"/>
                </a:solidFill>
              </a:rPr>
              <a:t>D’Água: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812405" y="6034589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05CC"/>
                </a:solidFill>
              </a:rPr>
              <a:t>(GEOFUND)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42576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50931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201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</a:t>
            </a:r>
            <a:r>
              <a:rPr lang="pt-BR" sz="2400" b="1" dirty="0">
                <a:solidFill>
                  <a:srgbClr val="FF0000"/>
                </a:solidFill>
              </a:rPr>
              <a:t>Estaca em Lâmina </a:t>
            </a:r>
            <a:r>
              <a:rPr lang="pt-BR" sz="2400" b="1" dirty="0" smtClean="0">
                <a:solidFill>
                  <a:srgbClr val="FF0000"/>
                </a:solidFill>
              </a:rPr>
              <a:t>D’Água: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862264" y="523796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05CC"/>
                </a:solidFill>
              </a:rPr>
              <a:t>(GEOFUND)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799" y="1338553"/>
            <a:ext cx="6080584" cy="393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50931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202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</a:t>
            </a:r>
            <a:r>
              <a:rPr lang="pt-BR" sz="2400" b="1" dirty="0">
                <a:solidFill>
                  <a:srgbClr val="FF0000"/>
                </a:solidFill>
              </a:rPr>
              <a:t>Estaca em Lâmina </a:t>
            </a:r>
            <a:r>
              <a:rPr lang="pt-BR" sz="2400" b="1" dirty="0" smtClean="0">
                <a:solidFill>
                  <a:srgbClr val="FF0000"/>
                </a:solidFill>
              </a:rPr>
              <a:t>D’Água: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56992"/>
            <a:ext cx="4526253" cy="311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485434" y="619571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05CC"/>
                </a:solidFill>
              </a:rPr>
              <a:t>(GEOFUND)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340768"/>
            <a:ext cx="4971053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57433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203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</a:t>
            </a:r>
            <a:r>
              <a:rPr lang="pt-BR" sz="2400" b="1" dirty="0">
                <a:solidFill>
                  <a:srgbClr val="FF0000"/>
                </a:solidFill>
              </a:rPr>
              <a:t>Estaca em Lâmina </a:t>
            </a:r>
            <a:r>
              <a:rPr lang="pt-BR" sz="2400" b="1" dirty="0" smtClean="0">
                <a:solidFill>
                  <a:srgbClr val="FF0000"/>
                </a:solidFill>
              </a:rPr>
              <a:t>D’Água: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275856" y="624531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05CC"/>
                </a:solidFill>
              </a:rPr>
              <a:t>(GEOFUND)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56437"/>
            <a:ext cx="4691068" cy="294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9" y="1256437"/>
            <a:ext cx="3096344" cy="53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970425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204</a:t>
            </a:fld>
            <a:endParaRPr lang="en-US"/>
          </a:p>
        </p:txBody>
      </p:sp>
      <p:pic>
        <p:nvPicPr>
          <p:cNvPr id="11268" name="Picture 4" descr="http://www.embrafe.com.br/images/file_5256e347817e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/>
          <a:stretch/>
        </p:blipFill>
        <p:spPr bwMode="auto">
          <a:xfrm>
            <a:off x="611560" y="1280184"/>
            <a:ext cx="3312368" cy="311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embrafe.com.br/images/file_5256e313ebc0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1"/>
          <a:stretch/>
        </p:blipFill>
        <p:spPr bwMode="auto">
          <a:xfrm>
            <a:off x="4146031" y="1280184"/>
            <a:ext cx="4176464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31528" y="6186790"/>
            <a:ext cx="45152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srgbClr val="0005CC"/>
                </a:solidFill>
              </a:rPr>
              <a:t>(http</a:t>
            </a:r>
            <a:r>
              <a:rPr lang="pt-BR" sz="1600" dirty="0">
                <a:solidFill>
                  <a:srgbClr val="0005CC"/>
                </a:solidFill>
              </a:rPr>
              <a:t>://</a:t>
            </a:r>
            <a:r>
              <a:rPr lang="pt-BR" sz="1600" dirty="0" smtClean="0">
                <a:solidFill>
                  <a:srgbClr val="0005CC"/>
                </a:solidFill>
              </a:rPr>
              <a:t>www.embrafe.com.br/obrasrealizadas.php)</a:t>
            </a:r>
            <a:endParaRPr lang="pt-BR" sz="1600" dirty="0">
              <a:solidFill>
                <a:srgbClr val="0005CC"/>
              </a:solidFill>
            </a:endParaRPr>
          </a:p>
        </p:txBody>
      </p:sp>
      <p:pic>
        <p:nvPicPr>
          <p:cNvPr id="11276" name="Picture 12" descr="http://www.embrafe.com.br/images/file_5256e3251192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45"/>
          <a:stretch/>
        </p:blipFill>
        <p:spPr bwMode="auto">
          <a:xfrm>
            <a:off x="4811411" y="4394740"/>
            <a:ext cx="3531474" cy="217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</a:t>
            </a:r>
            <a:r>
              <a:rPr lang="pt-BR" sz="2400" b="1" dirty="0">
                <a:solidFill>
                  <a:srgbClr val="FF0000"/>
                </a:solidFill>
              </a:rPr>
              <a:t>Estaca em Lâmina </a:t>
            </a:r>
            <a:r>
              <a:rPr lang="pt-BR" sz="2400" b="1" dirty="0" smtClean="0">
                <a:solidFill>
                  <a:srgbClr val="FF0000"/>
                </a:solidFill>
              </a:rPr>
              <a:t>D’Água: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926415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205</a:t>
            </a:fld>
            <a:endParaRPr lang="en-US" dirty="0"/>
          </a:p>
        </p:txBody>
      </p:sp>
      <p:pic>
        <p:nvPicPr>
          <p:cNvPr id="12290" name="Picture 2" descr="http://www.embrafe.com.br/images/file_5256def52fbd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36712"/>
            <a:ext cx="3798589" cy="571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827584" y="6037025"/>
            <a:ext cx="31589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srgbClr val="0005CC"/>
                </a:solidFill>
              </a:rPr>
              <a:t>(http</a:t>
            </a:r>
            <a:r>
              <a:rPr lang="pt-BR" sz="1600" dirty="0">
                <a:solidFill>
                  <a:srgbClr val="0005CC"/>
                </a:solidFill>
              </a:rPr>
              <a:t>://</a:t>
            </a:r>
            <a:r>
              <a:rPr lang="pt-BR" sz="1600" dirty="0" smtClean="0">
                <a:solidFill>
                  <a:srgbClr val="0005CC"/>
                </a:solidFill>
              </a:rPr>
              <a:t>www.embrafe.com.br/obrasrealizadas.php)</a:t>
            </a:r>
            <a:endParaRPr lang="pt-BR" sz="1600" dirty="0">
              <a:solidFill>
                <a:srgbClr val="0005CC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</a:t>
            </a:r>
            <a:r>
              <a:rPr lang="pt-BR" sz="2400" b="1" dirty="0" smtClean="0">
                <a:solidFill>
                  <a:srgbClr val="FF0000"/>
                </a:solidFill>
              </a:rPr>
              <a:t>Estaca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 smtClean="0">
                <a:solidFill>
                  <a:srgbClr val="FF0000"/>
                </a:solidFill>
              </a:rPr>
              <a:t>em </a:t>
            </a:r>
            <a:r>
              <a:rPr lang="pt-BR" sz="2400" b="1" dirty="0">
                <a:solidFill>
                  <a:srgbClr val="FF0000"/>
                </a:solidFill>
              </a:rPr>
              <a:t>Lâmina </a:t>
            </a:r>
            <a:r>
              <a:rPr lang="pt-BR" sz="2400" b="1" dirty="0" smtClean="0">
                <a:solidFill>
                  <a:srgbClr val="FF0000"/>
                </a:solidFill>
              </a:rPr>
              <a:t>D’Água: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31209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206</a:t>
            </a:fld>
            <a:endParaRPr lang="en-US" dirty="0"/>
          </a:p>
        </p:txBody>
      </p:sp>
      <p:pic>
        <p:nvPicPr>
          <p:cNvPr id="12292" name="Picture 4" descr="http://www.embrafe.com.br/images/file_5256deff9a0b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11960" y="923528"/>
            <a:ext cx="3816424" cy="573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55576" y="5909798"/>
            <a:ext cx="3240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srgbClr val="0005CC"/>
                </a:solidFill>
              </a:rPr>
              <a:t>(http</a:t>
            </a:r>
            <a:r>
              <a:rPr lang="pt-BR" sz="1600" dirty="0">
                <a:solidFill>
                  <a:srgbClr val="0005CC"/>
                </a:solidFill>
              </a:rPr>
              <a:t>://</a:t>
            </a:r>
            <a:r>
              <a:rPr lang="pt-BR" sz="1600" dirty="0" smtClean="0">
                <a:solidFill>
                  <a:srgbClr val="0005CC"/>
                </a:solidFill>
              </a:rPr>
              <a:t>www.embrafe.com.br/obrasrealizadas.php)</a:t>
            </a:r>
            <a:endParaRPr lang="pt-BR" sz="1600" dirty="0">
              <a:solidFill>
                <a:srgbClr val="0005CC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</a:t>
            </a:r>
            <a:r>
              <a:rPr lang="pt-BR" sz="2400" b="1" dirty="0">
                <a:solidFill>
                  <a:srgbClr val="FF0000"/>
                </a:solidFill>
              </a:rPr>
              <a:t>Estaca </a:t>
            </a:r>
            <a:r>
              <a:rPr lang="pt-BR" sz="2400" b="1" dirty="0" smtClean="0">
                <a:solidFill>
                  <a:srgbClr val="FF0000"/>
                </a:solidFill>
              </a:rPr>
              <a:t>em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 smtClean="0">
                <a:solidFill>
                  <a:srgbClr val="FF0000"/>
                </a:solidFill>
              </a:rPr>
              <a:t>Lâmina D’Água: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35074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207</a:t>
            </a:fld>
            <a:endParaRPr lang="en-US" dirty="0"/>
          </a:p>
        </p:txBody>
      </p:sp>
      <p:pic>
        <p:nvPicPr>
          <p:cNvPr id="12294" name="Picture 6" descr="http://www.embrafe.com.br/images/file_5256df67361c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66757"/>
            <a:ext cx="3382032" cy="508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ww.embrafe.com.br/images/file_5256df76311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66759"/>
            <a:ext cx="3331707" cy="508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2322091" y="645333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(http</a:t>
            </a:r>
            <a:r>
              <a:rPr lang="pt-BR" sz="1600" dirty="0">
                <a:solidFill>
                  <a:srgbClr val="0005CC"/>
                </a:solidFill>
              </a:rPr>
              <a:t>://</a:t>
            </a:r>
            <a:r>
              <a:rPr lang="pt-BR" sz="1600" dirty="0" smtClean="0">
                <a:solidFill>
                  <a:srgbClr val="0005CC"/>
                </a:solidFill>
              </a:rPr>
              <a:t>www.embrafe.com.br/obrasrealizadas.php)</a:t>
            </a:r>
            <a:endParaRPr lang="pt-BR" sz="1600" dirty="0">
              <a:solidFill>
                <a:srgbClr val="0005CC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</a:t>
            </a:r>
            <a:r>
              <a:rPr lang="pt-BR" sz="2400" b="1" dirty="0">
                <a:solidFill>
                  <a:srgbClr val="FF0000"/>
                </a:solidFill>
              </a:rPr>
              <a:t>Estaca em Lâmina </a:t>
            </a:r>
            <a:r>
              <a:rPr lang="pt-BR" sz="2400" b="1" dirty="0" smtClean="0">
                <a:solidFill>
                  <a:srgbClr val="FF0000"/>
                </a:solidFill>
              </a:rPr>
              <a:t>D’Água: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34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208</a:t>
            </a:fld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</a:t>
            </a:r>
            <a:r>
              <a:rPr lang="pt-BR" sz="2400" b="1" dirty="0">
                <a:solidFill>
                  <a:srgbClr val="FF0000"/>
                </a:solidFill>
              </a:rPr>
              <a:t>Estaca em Lâmina </a:t>
            </a:r>
            <a:r>
              <a:rPr lang="pt-BR" sz="2400" b="1" dirty="0" smtClean="0">
                <a:solidFill>
                  <a:srgbClr val="FF0000"/>
                </a:solidFill>
              </a:rPr>
              <a:t>D’Água: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7544" y="1484784"/>
            <a:ext cx="79930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i="1" dirty="0">
                <a:solidFill>
                  <a:srgbClr val="3333FF"/>
                </a:solidFill>
                <a:hlinkClick r:id="rId2" action="ppaction://hlinkfile"/>
              </a:rPr>
              <a:t>Fundações Marítimas e </a:t>
            </a:r>
            <a:r>
              <a:rPr lang="pt-BR" sz="3200" b="1" i="1" dirty="0" smtClean="0">
                <a:solidFill>
                  <a:srgbClr val="3333FF"/>
                </a:solidFill>
                <a:hlinkClick r:id="rId2" action="ppaction://hlinkfile"/>
              </a:rPr>
              <a:t>Fluviais – Aspectos Construtivos. </a:t>
            </a:r>
            <a:r>
              <a:rPr lang="pt-BR" sz="3200" b="1" dirty="0" smtClean="0">
                <a:solidFill>
                  <a:srgbClr val="3333FF"/>
                </a:solidFill>
                <a:hlinkClick r:id="rId2" action="ppaction://hlinkfile"/>
              </a:rPr>
              <a:t>Eng. Francisco Caputo</a:t>
            </a:r>
            <a:endParaRPr lang="pt-BR" sz="3200" b="1" dirty="0" smtClean="0">
              <a:solidFill>
                <a:srgbClr val="3333FF"/>
              </a:solidFill>
            </a:endParaRPr>
          </a:p>
          <a:p>
            <a:pPr algn="just"/>
            <a:endParaRPr lang="pt-BR" sz="3200" b="1" dirty="0">
              <a:solidFill>
                <a:srgbClr val="3333FF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00B0F0"/>
                </a:solidFill>
                <a:hlinkClick r:id="rId3" action="ppaction://hlinkfile"/>
              </a:rPr>
              <a:t>Fundações Especiais: </a:t>
            </a:r>
            <a:r>
              <a:rPr lang="pt-BR" sz="3200" b="1" i="1" dirty="0" smtClean="0">
                <a:solidFill>
                  <a:srgbClr val="00B0F0"/>
                </a:solidFill>
                <a:hlinkClick r:id="rId3" action="ppaction://hlinkfile"/>
              </a:rPr>
              <a:t>Fundações offshore para </a:t>
            </a:r>
            <a:r>
              <a:rPr lang="pt-BR" sz="3200" b="1" i="1" dirty="0">
                <a:solidFill>
                  <a:srgbClr val="00B0F0"/>
                </a:solidFill>
                <a:hlinkClick r:id="rId3" action="ppaction://hlinkfile"/>
              </a:rPr>
              <a:t>pontes, </a:t>
            </a:r>
            <a:r>
              <a:rPr lang="pt-BR" sz="3200" b="1" i="1" dirty="0" smtClean="0">
                <a:solidFill>
                  <a:srgbClr val="00B0F0"/>
                </a:solidFill>
                <a:hlinkClick r:id="rId3" action="ppaction://hlinkfile"/>
              </a:rPr>
              <a:t>portos e </a:t>
            </a:r>
            <a:r>
              <a:rPr lang="pt-BR" sz="3200" b="1" i="1" dirty="0" err="1" smtClean="0">
                <a:solidFill>
                  <a:srgbClr val="00B0F0"/>
                </a:solidFill>
                <a:hlinkClick r:id="rId3" action="ppaction://hlinkfile"/>
              </a:rPr>
              <a:t>píers</a:t>
            </a:r>
            <a:r>
              <a:rPr lang="pt-BR" sz="3200" b="1" i="1" dirty="0" smtClean="0">
                <a:solidFill>
                  <a:srgbClr val="00B0F0"/>
                </a:solidFill>
                <a:hlinkClick r:id="rId3" action="ppaction://hlinkfile"/>
              </a:rPr>
              <a:t>. </a:t>
            </a:r>
            <a:r>
              <a:rPr lang="pt-BR" sz="3200" b="1" dirty="0" smtClean="0">
                <a:solidFill>
                  <a:srgbClr val="00B0F0"/>
                </a:solidFill>
                <a:hlinkClick r:id="rId3" action="ppaction://hlinkfile"/>
              </a:rPr>
              <a:t>Catálogo BRASFOND</a:t>
            </a:r>
            <a:endParaRPr lang="pt-BR" sz="3200" b="1" dirty="0" smtClean="0">
              <a:solidFill>
                <a:srgbClr val="00B0F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00B0F0"/>
                </a:solidFill>
              </a:rPr>
              <a:t>p.124</a:t>
            </a:r>
          </a:p>
          <a:p>
            <a:pPr algn="just"/>
            <a:endParaRPr lang="pt-BR" sz="32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8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209</a:t>
            </a:fld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</a:t>
            </a:r>
            <a:r>
              <a:rPr lang="pt-BR" sz="2400" b="1" dirty="0">
                <a:solidFill>
                  <a:srgbClr val="FF0000"/>
                </a:solidFill>
              </a:rPr>
              <a:t>Estaca em Lâmina </a:t>
            </a:r>
            <a:r>
              <a:rPr lang="pt-BR" sz="2400" b="1" dirty="0" smtClean="0">
                <a:solidFill>
                  <a:srgbClr val="FF0000"/>
                </a:solidFill>
              </a:rPr>
              <a:t>D’Água: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2400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u="sng" dirty="0" smtClean="0">
                <a:solidFill>
                  <a:srgbClr val="D125B8"/>
                </a:solidFill>
              </a:rPr>
              <a:t>Vídeos: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2400" b="1" u="sng" dirty="0" smtClean="0">
              <a:solidFill>
                <a:srgbClr val="2AA22A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800" b="1" dirty="0">
                <a:hlinkClick r:id="rId2"/>
              </a:rPr>
              <a:t>https://www.youtube.com/watch?v=6PU1ho9N7ow</a:t>
            </a:r>
            <a:endParaRPr lang="pt-BR" sz="2800" b="1" dirty="0"/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800" b="1" dirty="0" smtClean="0">
                <a:hlinkClick r:id="rId3"/>
              </a:rPr>
              <a:t>https</a:t>
            </a:r>
            <a:r>
              <a:rPr lang="pt-BR" sz="2800" b="1" dirty="0">
                <a:hlinkClick r:id="rId3"/>
              </a:rPr>
              <a:t>://www.youtube.com/watch?v=uivv3AmzK4s</a:t>
            </a:r>
            <a:endParaRPr lang="pt-BR" sz="2800" b="1" dirty="0"/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800" b="1" dirty="0" smtClean="0">
                <a:hlinkClick r:id="rId4"/>
              </a:rPr>
              <a:t>https</a:t>
            </a:r>
            <a:r>
              <a:rPr lang="pt-BR" sz="2800" b="1" dirty="0">
                <a:hlinkClick r:id="rId4"/>
              </a:rPr>
              <a:t>://www.youtube.com/watch?v=mdp80kxTx1g</a:t>
            </a:r>
            <a:endParaRPr lang="pt-BR" sz="2800" b="1" dirty="0"/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800" b="1" dirty="0">
                <a:hlinkClick r:id="rId5"/>
              </a:rPr>
              <a:t>https://</a:t>
            </a:r>
            <a:r>
              <a:rPr lang="pt-BR" sz="2800" b="1" dirty="0" smtClean="0">
                <a:hlinkClick r:id="rId5"/>
              </a:rPr>
              <a:t>www.youtube.com/watch?v=N5SVshJC9VU</a:t>
            </a:r>
            <a:endParaRPr lang="pt-BR" sz="2800" b="1" dirty="0" smtClean="0"/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800" b="1" dirty="0" smtClean="0">
                <a:hlinkClick r:id="rId6"/>
              </a:rPr>
              <a:t>https</a:t>
            </a:r>
            <a:r>
              <a:rPr lang="pt-BR" sz="2800" b="1" dirty="0">
                <a:hlinkClick r:id="rId6"/>
              </a:rPr>
              <a:t>://www.youtube.com/watch?v=NJ5mRYItJ00</a:t>
            </a:r>
            <a:endParaRPr lang="pt-BR" sz="2800" b="1" dirty="0"/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800" b="1" dirty="0" smtClean="0">
                <a:hlinkClick r:id="rId7"/>
              </a:rPr>
              <a:t>https</a:t>
            </a:r>
            <a:r>
              <a:rPr lang="pt-BR" sz="2800" b="1" dirty="0">
                <a:hlinkClick r:id="rId7"/>
              </a:rPr>
              <a:t>://</a:t>
            </a:r>
            <a:r>
              <a:rPr lang="pt-BR" sz="2800" b="1" dirty="0" smtClean="0">
                <a:hlinkClick r:id="rId7"/>
              </a:rPr>
              <a:t>www.youtube.com/watch?v=1Dl-OWl79nk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800" b="1" dirty="0">
                <a:hlinkClick r:id="rId8"/>
              </a:rPr>
              <a:t>https://</a:t>
            </a:r>
            <a:r>
              <a:rPr lang="pt-BR" sz="2800" b="1" dirty="0" smtClean="0">
                <a:hlinkClick r:id="rId8"/>
              </a:rPr>
              <a:t>www.youtube.com/watch?v=yi7L0562nKA</a:t>
            </a:r>
            <a:endParaRPr lang="pt-BR" sz="2800" b="1" dirty="0" smtClean="0"/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800" b="1" dirty="0">
                <a:hlinkClick r:id="rId9"/>
              </a:rPr>
              <a:t>https://www.youtube.com/watch?v=0wcoE0I5zyU</a:t>
            </a:r>
            <a:endParaRPr lang="pt-BR" sz="2800" b="1" dirty="0"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40436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957" y="4077072"/>
            <a:ext cx="4664766" cy="265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3995531" cy="2901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951244" y="5838363"/>
            <a:ext cx="33150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srgbClr val="3333FF"/>
                </a:solidFill>
              </a:rPr>
              <a:t>(https</a:t>
            </a:r>
            <a:r>
              <a:rPr lang="pt-BR" sz="1600" dirty="0">
                <a:solidFill>
                  <a:srgbClr val="3333FF"/>
                </a:solidFill>
              </a:rPr>
              <a:t>://</a:t>
            </a:r>
            <a:r>
              <a:rPr lang="pt-BR" sz="1600" dirty="0" smtClean="0">
                <a:solidFill>
                  <a:srgbClr val="3333FF"/>
                </a:solidFill>
              </a:rPr>
              <a:t>www.nationaldriller.com/articles/89844-how-to-create-borehole-stability-using-drilling-fluid-or-slurry)</a:t>
            </a:r>
            <a:endParaRPr lang="pt-BR" sz="1600" dirty="0">
              <a:solidFill>
                <a:srgbClr val="3333FF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459356" y="1774557"/>
            <a:ext cx="4073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3333FF"/>
                </a:solidFill>
              </a:rPr>
              <a:t>(http</a:t>
            </a:r>
            <a:r>
              <a:rPr lang="pt-BR" dirty="0">
                <a:solidFill>
                  <a:srgbClr val="3333FF"/>
                </a:solidFill>
              </a:rPr>
              <a:t>://</a:t>
            </a:r>
            <a:r>
              <a:rPr lang="pt-BR" dirty="0" smtClean="0">
                <a:solidFill>
                  <a:srgbClr val="3333FF"/>
                </a:solidFill>
              </a:rPr>
              <a:t>www.dfi.org/viewpub.asp?tid=TM-SUPPORTFLUIDS)</a:t>
            </a:r>
            <a:endParaRPr lang="pt-BR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9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09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2000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FF0000"/>
                </a:solidFill>
              </a:rPr>
              <a:t>Estaca Pré-Moldada: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Estacas </a:t>
            </a:r>
            <a:r>
              <a:rPr lang="pt-BR" b="1" dirty="0" smtClean="0">
                <a:solidFill>
                  <a:srgbClr val="0005CC"/>
                </a:solidFill>
              </a:rPr>
              <a:t>pré-moldadas, </a:t>
            </a:r>
            <a:r>
              <a:rPr lang="pt-BR" b="1" u="sng" dirty="0" smtClean="0">
                <a:solidFill>
                  <a:srgbClr val="0005CC"/>
                </a:solidFill>
              </a:rPr>
              <a:t>metálicas</a:t>
            </a:r>
            <a:r>
              <a:rPr lang="pt-BR" b="1" dirty="0" smtClean="0">
                <a:solidFill>
                  <a:srgbClr val="0005CC"/>
                </a:solidFill>
              </a:rPr>
              <a:t> ou de </a:t>
            </a:r>
            <a:r>
              <a:rPr lang="pt-BR" b="1" u="sng" dirty="0" smtClean="0">
                <a:solidFill>
                  <a:srgbClr val="0005CC"/>
                </a:solidFill>
              </a:rPr>
              <a:t>concreto</a:t>
            </a:r>
            <a:r>
              <a:rPr lang="pt-BR" b="1" dirty="0" smtClean="0">
                <a:solidFill>
                  <a:srgbClr val="0005CC"/>
                </a:solidFill>
              </a:rPr>
              <a:t>, </a:t>
            </a:r>
            <a:r>
              <a:rPr lang="pt-BR" b="1" dirty="0" smtClean="0">
                <a:solidFill>
                  <a:srgbClr val="0005CC"/>
                </a:solidFill>
              </a:rPr>
              <a:t>são </a:t>
            </a:r>
            <a:r>
              <a:rPr lang="pt-BR" b="1" dirty="0" smtClean="0">
                <a:solidFill>
                  <a:srgbClr val="0005CC"/>
                </a:solidFill>
              </a:rPr>
              <a:t>comuns em fundações de edificações, bem como em pontes e viadutos, </a:t>
            </a:r>
            <a:r>
              <a:rPr lang="pt-BR" b="1" dirty="0" smtClean="0">
                <a:solidFill>
                  <a:srgbClr val="0005CC"/>
                </a:solidFill>
              </a:rPr>
              <a:t>principalmente quando em </a:t>
            </a:r>
            <a:r>
              <a:rPr lang="pt-BR" b="1" dirty="0" smtClean="0">
                <a:solidFill>
                  <a:srgbClr val="0005CC"/>
                </a:solidFill>
              </a:rPr>
              <a:t>presença de </a:t>
            </a:r>
            <a:r>
              <a:rPr lang="pt-BR" b="1" dirty="0" smtClean="0">
                <a:solidFill>
                  <a:srgbClr val="0005CC"/>
                </a:solidFill>
              </a:rPr>
              <a:t>lâmina d’</a:t>
            </a:r>
            <a:r>
              <a:rPr lang="pt-BR" b="1" dirty="0" smtClean="0">
                <a:solidFill>
                  <a:srgbClr val="0005CC"/>
                </a:solidFill>
              </a:rPr>
              <a:t>água </a:t>
            </a:r>
            <a:r>
              <a:rPr lang="pt-BR" b="1" dirty="0" smtClean="0">
                <a:solidFill>
                  <a:srgbClr val="0005CC"/>
                </a:solidFill>
              </a:rPr>
              <a:t>(rio, mar).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7650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5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100" b="1" dirty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FF0000"/>
                </a:solidFill>
              </a:rPr>
              <a:t>Tubulão:</a:t>
            </a:r>
          </a:p>
          <a:p>
            <a:pPr algn="just">
              <a:buNone/>
            </a:pPr>
            <a:endParaRPr lang="pt-BR" sz="1800" b="1" dirty="0" smtClean="0">
              <a:solidFill>
                <a:srgbClr val="FF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Nos </a:t>
            </a:r>
            <a:r>
              <a:rPr lang="pt-BR" b="1" i="1" dirty="0">
                <a:solidFill>
                  <a:srgbClr val="0005CC"/>
                </a:solidFill>
              </a:rPr>
              <a:t>casos em que o </a:t>
            </a:r>
            <a:r>
              <a:rPr lang="pt-BR" b="1" i="1" u="sng" dirty="0">
                <a:solidFill>
                  <a:srgbClr val="0005CC"/>
                </a:solidFill>
              </a:rPr>
              <a:t>nível d’água</a:t>
            </a:r>
            <a:r>
              <a:rPr lang="pt-BR" b="1" i="1" dirty="0">
                <a:solidFill>
                  <a:srgbClr val="0005CC"/>
                </a:solidFill>
              </a:rPr>
              <a:t> se situe </a:t>
            </a:r>
            <a:r>
              <a:rPr lang="pt-BR" b="1" i="1" u="sng" dirty="0">
                <a:solidFill>
                  <a:srgbClr val="0005CC"/>
                </a:solidFill>
              </a:rPr>
              <a:t>abaixo da cota de assentamento </a:t>
            </a:r>
            <a:r>
              <a:rPr lang="pt-BR" b="1" i="1" u="sng" dirty="0" smtClean="0">
                <a:solidFill>
                  <a:srgbClr val="0005CC"/>
                </a:solidFill>
              </a:rPr>
              <a:t>da base</a:t>
            </a:r>
            <a:r>
              <a:rPr lang="pt-BR" b="1" i="1" dirty="0">
                <a:solidFill>
                  <a:srgbClr val="0005CC"/>
                </a:solidFill>
              </a:rPr>
              <a:t>, ou que, em caso contrário, seja possível rebaixá-lo, ou ainda</a:t>
            </a:r>
            <a:r>
              <a:rPr lang="pt-BR" b="1" i="1" dirty="0" smtClean="0">
                <a:solidFill>
                  <a:srgbClr val="0005CC"/>
                </a:solidFill>
              </a:rPr>
              <a:t>, esgotar com facilidade </a:t>
            </a:r>
            <a:r>
              <a:rPr lang="pt-BR" b="1" i="1" dirty="0">
                <a:solidFill>
                  <a:srgbClr val="0005CC"/>
                </a:solidFill>
              </a:rPr>
              <a:t>a água contida na escavação, sem comprometer a estabilidade das paredes</a:t>
            </a:r>
            <a:r>
              <a:rPr lang="pt-BR" b="1" i="1" dirty="0" smtClean="0">
                <a:solidFill>
                  <a:srgbClr val="0005CC"/>
                </a:solidFill>
              </a:rPr>
              <a:t>, o </a:t>
            </a:r>
            <a:r>
              <a:rPr lang="pt-BR" b="1" i="1" dirty="0">
                <a:solidFill>
                  <a:srgbClr val="0005CC"/>
                </a:solidFill>
              </a:rPr>
              <a:t>tubulão é executado a </a:t>
            </a:r>
            <a:r>
              <a:rPr lang="pt-BR" b="1" i="1" u="sng" dirty="0">
                <a:solidFill>
                  <a:srgbClr val="0005CC"/>
                </a:solidFill>
              </a:rPr>
              <a:t>céu aberto</a:t>
            </a:r>
            <a:r>
              <a:rPr lang="pt-BR" b="1" i="1" dirty="0">
                <a:solidFill>
                  <a:srgbClr val="0005CC"/>
                </a:solidFill>
              </a:rPr>
              <a:t>, com escavação manual até a cota inferior </a:t>
            </a:r>
            <a:r>
              <a:rPr lang="pt-BR" b="1" i="1" dirty="0" smtClean="0">
                <a:solidFill>
                  <a:srgbClr val="0005CC"/>
                </a:solidFill>
              </a:rPr>
              <a:t>da base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sz="2800" b="1" dirty="0">
                <a:solidFill>
                  <a:srgbClr val="00B0F0"/>
                </a:solidFill>
              </a:rPr>
              <a:t>(IPR 698)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57251798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37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Tubulão: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2400" b="1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>
                <a:solidFill>
                  <a:srgbClr val="0005CC"/>
                </a:solidFill>
              </a:rPr>
              <a:t>Nos casos em que o esgotamento da água não seja possível, recorre-se </a:t>
            </a:r>
            <a:r>
              <a:rPr lang="pt-BR" b="1" i="1" dirty="0" smtClean="0">
                <a:solidFill>
                  <a:srgbClr val="0005CC"/>
                </a:solidFill>
              </a:rPr>
              <a:t>à execução </a:t>
            </a:r>
            <a:r>
              <a:rPr lang="pt-BR" b="1" i="1" dirty="0">
                <a:solidFill>
                  <a:srgbClr val="0005CC"/>
                </a:solidFill>
              </a:rPr>
              <a:t>de tubulão com </a:t>
            </a:r>
            <a:r>
              <a:rPr lang="pt-BR" b="1" i="1" dirty="0" smtClean="0">
                <a:solidFill>
                  <a:srgbClr val="0005CC"/>
                </a:solidFill>
              </a:rPr>
              <a:t> revestimento </a:t>
            </a:r>
            <a:r>
              <a:rPr lang="pt-BR" b="1" i="1" dirty="0">
                <a:solidFill>
                  <a:srgbClr val="0005CC"/>
                </a:solidFill>
              </a:rPr>
              <a:t>de concreto ou de aço, a </a:t>
            </a:r>
            <a:r>
              <a:rPr lang="pt-BR" b="1" i="1" u="sng" dirty="0">
                <a:solidFill>
                  <a:srgbClr val="0005CC"/>
                </a:solidFill>
              </a:rPr>
              <a:t>ar </a:t>
            </a:r>
            <a:r>
              <a:rPr lang="pt-BR" b="1" i="1" u="sng" dirty="0" smtClean="0">
                <a:solidFill>
                  <a:srgbClr val="0005CC"/>
                </a:solidFill>
              </a:rPr>
              <a:t>comprimido</a:t>
            </a:r>
            <a:r>
              <a:rPr lang="pt-BR" b="1" i="1" dirty="0" smtClean="0">
                <a:solidFill>
                  <a:srgbClr val="0005CC"/>
                </a:solidFill>
              </a:rPr>
              <a:t> ou</a:t>
            </a:r>
            <a:r>
              <a:rPr lang="pt-BR" b="1" i="1" dirty="0">
                <a:solidFill>
                  <a:srgbClr val="0005CC"/>
                </a:solidFill>
              </a:rPr>
              <a:t>, quando não haja necessidade de alargamento da base, à escavação mecânica </a:t>
            </a:r>
            <a:r>
              <a:rPr lang="pt-BR" b="1" i="1" dirty="0" smtClean="0">
                <a:solidFill>
                  <a:srgbClr val="0005CC"/>
                </a:solidFill>
              </a:rPr>
              <a:t>e concretagem </a:t>
            </a:r>
            <a:r>
              <a:rPr lang="pt-BR" b="1" i="1" dirty="0">
                <a:solidFill>
                  <a:srgbClr val="0005CC"/>
                </a:solidFill>
              </a:rPr>
              <a:t>submersa com auxílio de lama </a:t>
            </a:r>
            <a:r>
              <a:rPr lang="pt-BR" b="1" i="1" dirty="0" err="1" smtClean="0">
                <a:solidFill>
                  <a:srgbClr val="0005CC"/>
                </a:solidFill>
              </a:rPr>
              <a:t>tixotrópica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sz="2800" b="1" dirty="0">
                <a:solidFill>
                  <a:srgbClr val="00B0F0"/>
                </a:solidFill>
              </a:rPr>
              <a:t>(IPR 698)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94473823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289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Tubulão: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b="1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A </a:t>
            </a:r>
            <a:r>
              <a:rPr lang="pt-BR" b="1" i="1" dirty="0">
                <a:solidFill>
                  <a:srgbClr val="0005CC"/>
                </a:solidFill>
              </a:rPr>
              <a:t>concretagem dos tubulões a </a:t>
            </a:r>
            <a:r>
              <a:rPr lang="pt-BR" b="1" i="1" u="sng" dirty="0">
                <a:solidFill>
                  <a:srgbClr val="0005CC"/>
                </a:solidFill>
              </a:rPr>
              <a:t>céu aberto</a:t>
            </a:r>
            <a:r>
              <a:rPr lang="pt-BR" b="1" i="1" dirty="0">
                <a:solidFill>
                  <a:srgbClr val="0005CC"/>
                </a:solidFill>
              </a:rPr>
              <a:t> é feita através de funil, </a:t>
            </a:r>
            <a:r>
              <a:rPr lang="pt-BR" b="1" i="1" dirty="0" smtClean="0">
                <a:solidFill>
                  <a:srgbClr val="0005CC"/>
                </a:solidFill>
              </a:rPr>
              <a:t>cujo comprimento </a:t>
            </a:r>
            <a:r>
              <a:rPr lang="pt-BR" b="1" i="1" dirty="0">
                <a:solidFill>
                  <a:srgbClr val="0005CC"/>
                </a:solidFill>
              </a:rPr>
              <a:t>não deve ser inferior a cinco vezes o diâmetro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sz="2800" b="1" dirty="0">
                <a:solidFill>
                  <a:srgbClr val="00B0F0"/>
                </a:solidFill>
              </a:rPr>
              <a:t>(IPR 698)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644300750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339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Tubulão: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2400" b="1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>
                <a:solidFill>
                  <a:srgbClr val="0005CC"/>
                </a:solidFill>
              </a:rPr>
              <a:t>Quando se tratar de tubulão revestido com </a:t>
            </a:r>
            <a:r>
              <a:rPr lang="pt-BR" b="1" i="1" u="sng" dirty="0">
                <a:solidFill>
                  <a:srgbClr val="0005CC"/>
                </a:solidFill>
              </a:rPr>
              <a:t>camisa de concreto</a:t>
            </a:r>
            <a:r>
              <a:rPr lang="pt-BR" b="1" i="1" dirty="0">
                <a:solidFill>
                  <a:srgbClr val="0005CC"/>
                </a:solidFill>
              </a:rPr>
              <a:t>, esta é </a:t>
            </a:r>
            <a:r>
              <a:rPr lang="pt-BR" b="1" i="1" dirty="0" smtClean="0">
                <a:solidFill>
                  <a:srgbClr val="0005CC"/>
                </a:solidFill>
              </a:rPr>
              <a:t>executada na </a:t>
            </a:r>
            <a:r>
              <a:rPr lang="pt-BR" b="1" i="1" dirty="0">
                <a:solidFill>
                  <a:srgbClr val="0005CC"/>
                </a:solidFill>
              </a:rPr>
              <a:t>superfície do terreno ou na própria escavação, por segmentos que </a:t>
            </a:r>
            <a:r>
              <a:rPr lang="pt-BR" b="1" i="1" dirty="0" smtClean="0">
                <a:solidFill>
                  <a:srgbClr val="0005CC"/>
                </a:solidFill>
              </a:rPr>
              <a:t>são introduzidos </a:t>
            </a:r>
            <a:r>
              <a:rPr lang="pt-BR" b="1" i="1" dirty="0">
                <a:solidFill>
                  <a:srgbClr val="0005CC"/>
                </a:solidFill>
              </a:rPr>
              <a:t>à medida que a escavação interna </a:t>
            </a:r>
            <a:r>
              <a:rPr lang="pt-BR" b="1" i="1" dirty="0" smtClean="0">
                <a:solidFill>
                  <a:srgbClr val="0005CC"/>
                </a:solidFill>
              </a:rPr>
              <a:t>prossegue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sz="2800" b="1" dirty="0">
                <a:solidFill>
                  <a:srgbClr val="00B0F0"/>
                </a:solidFill>
              </a:rPr>
              <a:t>(IPR 698)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254173734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37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Tubulão: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2400" b="1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No </a:t>
            </a:r>
            <a:r>
              <a:rPr lang="pt-BR" b="1" i="1" dirty="0">
                <a:solidFill>
                  <a:srgbClr val="0005CC"/>
                </a:solidFill>
              </a:rPr>
              <a:t>caso de se atingir o lençol freático, adapta-se o equipamento pneumático até </a:t>
            </a:r>
            <a:r>
              <a:rPr lang="pt-BR" b="1" i="1" dirty="0" smtClean="0">
                <a:solidFill>
                  <a:srgbClr val="0005CC"/>
                </a:solidFill>
              </a:rPr>
              <a:t>se atingir </a:t>
            </a:r>
            <a:r>
              <a:rPr lang="pt-BR" b="1" i="1" dirty="0">
                <a:solidFill>
                  <a:srgbClr val="0005CC"/>
                </a:solidFill>
              </a:rPr>
              <a:t>a cota desejada, escavando-se </a:t>
            </a:r>
            <a:r>
              <a:rPr lang="pt-BR" b="1" i="1" dirty="0" err="1" smtClean="0">
                <a:solidFill>
                  <a:srgbClr val="0005CC"/>
                </a:solidFill>
              </a:rPr>
              <a:t>poste-riormente</a:t>
            </a:r>
            <a:r>
              <a:rPr lang="pt-BR" b="1" i="1" dirty="0" smtClean="0">
                <a:solidFill>
                  <a:srgbClr val="0005CC"/>
                </a:solidFill>
              </a:rPr>
              <a:t> </a:t>
            </a:r>
            <a:r>
              <a:rPr lang="pt-BR" b="1" i="1" dirty="0">
                <a:solidFill>
                  <a:srgbClr val="0005CC"/>
                </a:solidFill>
              </a:rPr>
              <a:t>a base, se esta for necessária</a:t>
            </a:r>
            <a:r>
              <a:rPr lang="pt-BR" b="1" i="1" dirty="0" smtClean="0">
                <a:solidFill>
                  <a:srgbClr val="0005CC"/>
                </a:solidFill>
              </a:rPr>
              <a:t>. Deve-se </a:t>
            </a:r>
            <a:r>
              <a:rPr lang="pt-BR" b="1" i="1" dirty="0">
                <a:solidFill>
                  <a:srgbClr val="0005CC"/>
                </a:solidFill>
              </a:rPr>
              <a:t>escorar a camisa durante a operação de abertura de base a fim de </a:t>
            </a:r>
            <a:r>
              <a:rPr lang="pt-BR" b="1" i="1" dirty="0" smtClean="0">
                <a:solidFill>
                  <a:srgbClr val="0005CC"/>
                </a:solidFill>
              </a:rPr>
              <a:t>evitar sua descida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sz="2800" b="1" dirty="0">
                <a:solidFill>
                  <a:srgbClr val="00B0F0"/>
                </a:solidFill>
              </a:rPr>
              <a:t>(IPR 698)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8078402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17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Tubulão: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600" b="1" dirty="0" smtClean="0">
              <a:solidFill>
                <a:srgbClr val="FF0000"/>
              </a:solidFill>
            </a:endParaRPr>
          </a:p>
          <a:p>
            <a:pPr algn="just" fontAlgn="auto" hangingPunct="1">
              <a:buNone/>
            </a:pPr>
            <a:r>
              <a:rPr lang="pt-BR" sz="3100" b="1" dirty="0" smtClean="0">
                <a:solidFill>
                  <a:srgbClr val="0005CC"/>
                </a:solidFill>
              </a:rPr>
              <a:t>“</a:t>
            </a:r>
            <a:r>
              <a:rPr lang="pt-BR" sz="3100" b="1" i="1" dirty="0">
                <a:solidFill>
                  <a:srgbClr val="0005CC"/>
                </a:solidFill>
              </a:rPr>
              <a:t>Nos casos em que se passe diretamente da água para a rocha, as camisas </a:t>
            </a:r>
            <a:r>
              <a:rPr lang="pt-BR" sz="3100" b="1" i="1" dirty="0" smtClean="0">
                <a:solidFill>
                  <a:srgbClr val="0005CC"/>
                </a:solidFill>
              </a:rPr>
              <a:t>já podem </a:t>
            </a:r>
            <a:r>
              <a:rPr lang="pt-BR" sz="3100" b="1" i="1" dirty="0">
                <a:solidFill>
                  <a:srgbClr val="0005CC"/>
                </a:solidFill>
              </a:rPr>
              <a:t>ser executadas com a própria dimensão da </a:t>
            </a:r>
            <a:r>
              <a:rPr lang="pt-BR" sz="3100" b="1" i="1" dirty="0" smtClean="0">
                <a:solidFill>
                  <a:srgbClr val="0005CC"/>
                </a:solidFill>
              </a:rPr>
              <a:t>base.</a:t>
            </a:r>
          </a:p>
          <a:p>
            <a:pPr algn="just">
              <a:buNone/>
            </a:pPr>
            <a:r>
              <a:rPr lang="pt-BR" sz="3100" b="1" i="1" dirty="0" smtClean="0">
                <a:solidFill>
                  <a:srgbClr val="0005CC"/>
                </a:solidFill>
              </a:rPr>
              <a:t>A </a:t>
            </a:r>
            <a:r>
              <a:rPr lang="pt-BR" sz="3100" b="1" i="1" u="sng" dirty="0">
                <a:solidFill>
                  <a:srgbClr val="0005CC"/>
                </a:solidFill>
              </a:rPr>
              <a:t>camisa de aço</a:t>
            </a:r>
            <a:r>
              <a:rPr lang="pt-BR" sz="3100" b="1" i="1" dirty="0">
                <a:solidFill>
                  <a:srgbClr val="0005CC"/>
                </a:solidFill>
              </a:rPr>
              <a:t> é utilizada com a mesma finalidade que a do concreto, isto é</a:t>
            </a:r>
            <a:r>
              <a:rPr lang="pt-BR" sz="3100" b="1" i="1" dirty="0" smtClean="0">
                <a:solidFill>
                  <a:srgbClr val="0005CC"/>
                </a:solidFill>
              </a:rPr>
              <a:t>, para </a:t>
            </a:r>
            <a:r>
              <a:rPr lang="pt-BR" sz="3100" b="1" i="1" dirty="0">
                <a:solidFill>
                  <a:srgbClr val="0005CC"/>
                </a:solidFill>
              </a:rPr>
              <a:t>manter aberto o furo e garantir a integridade do concreto ao longo do </a:t>
            </a:r>
            <a:r>
              <a:rPr lang="pt-BR" sz="3100" b="1" i="1" dirty="0" smtClean="0">
                <a:solidFill>
                  <a:srgbClr val="0005CC"/>
                </a:solidFill>
              </a:rPr>
              <a:t>fuste do </a:t>
            </a:r>
            <a:r>
              <a:rPr lang="pt-BR" sz="3100" b="1" i="1" dirty="0">
                <a:solidFill>
                  <a:srgbClr val="0005CC"/>
                </a:solidFill>
              </a:rPr>
              <a:t>tubulão. Quando não considerada no dimensionamento, a camisa poderá </a:t>
            </a:r>
            <a:r>
              <a:rPr lang="pt-BR" sz="3100" b="1" i="1" dirty="0" smtClean="0">
                <a:solidFill>
                  <a:srgbClr val="0005CC"/>
                </a:solidFill>
              </a:rPr>
              <a:t>ser recuperada </a:t>
            </a:r>
            <a:r>
              <a:rPr lang="pt-BR" sz="3100" b="1" i="1" dirty="0">
                <a:solidFill>
                  <a:srgbClr val="0005CC"/>
                </a:solidFill>
              </a:rPr>
              <a:t>durante o processo de concretagem ou posteriormente</a:t>
            </a:r>
            <a:r>
              <a:rPr lang="pt-BR" sz="3100" b="1" dirty="0" smtClean="0">
                <a:solidFill>
                  <a:srgbClr val="0005CC"/>
                </a:solidFill>
              </a:rPr>
              <a:t>;” </a:t>
            </a:r>
            <a:r>
              <a:rPr lang="pt-BR" sz="2800" b="1" dirty="0">
                <a:solidFill>
                  <a:srgbClr val="00B0F0"/>
                </a:solidFill>
              </a:rPr>
              <a:t>(IPR 698)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4239390601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388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Tubulão: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2400" b="1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caso </a:t>
            </a:r>
            <a:r>
              <a:rPr lang="pt-BR" b="1" i="1" dirty="0">
                <a:solidFill>
                  <a:srgbClr val="0005CC"/>
                </a:solidFill>
              </a:rPr>
              <a:t>contrário</a:t>
            </a:r>
            <a:r>
              <a:rPr lang="pt-BR" b="1" i="1" dirty="0" smtClean="0">
                <a:solidFill>
                  <a:srgbClr val="0005CC"/>
                </a:solidFill>
              </a:rPr>
              <a:t>, deve-se </a:t>
            </a:r>
            <a:r>
              <a:rPr lang="pt-BR" b="1" i="1" dirty="0">
                <a:solidFill>
                  <a:srgbClr val="0005CC"/>
                </a:solidFill>
              </a:rPr>
              <a:t>considerar uma diminuição de 1/16” na espessura da chapa, devido </a:t>
            </a:r>
            <a:r>
              <a:rPr lang="pt-BR" b="1" i="1" dirty="0" smtClean="0">
                <a:solidFill>
                  <a:srgbClr val="0005CC"/>
                </a:solidFill>
              </a:rPr>
              <a:t>a possíveis </a:t>
            </a:r>
            <a:r>
              <a:rPr lang="pt-BR" b="1" i="1" dirty="0">
                <a:solidFill>
                  <a:srgbClr val="0005CC"/>
                </a:solidFill>
              </a:rPr>
              <a:t>problemas de oxidação em solos normais. Nos casos de solos </a:t>
            </a:r>
            <a:r>
              <a:rPr lang="pt-BR" b="1" i="1" dirty="0" smtClean="0">
                <a:solidFill>
                  <a:srgbClr val="0005CC"/>
                </a:solidFill>
              </a:rPr>
              <a:t>agressivos é </a:t>
            </a:r>
            <a:r>
              <a:rPr lang="pt-BR" b="1" i="1" dirty="0">
                <a:solidFill>
                  <a:srgbClr val="0005CC"/>
                </a:solidFill>
              </a:rPr>
              <a:t>aconselhável desprezar a resistência da </a:t>
            </a:r>
            <a:r>
              <a:rPr lang="pt-BR" b="1" i="1" dirty="0" smtClean="0">
                <a:solidFill>
                  <a:srgbClr val="0005CC"/>
                </a:solidFill>
              </a:rPr>
              <a:t>camisa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sz="2800" b="1" dirty="0">
                <a:solidFill>
                  <a:srgbClr val="00B0F0"/>
                </a:solidFill>
              </a:rPr>
              <a:t>(IPR 698)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92348378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3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Tubulão: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>
                <a:solidFill>
                  <a:srgbClr val="0005CC"/>
                </a:solidFill>
              </a:rPr>
              <a:t>Em todos os casos o </a:t>
            </a:r>
            <a:r>
              <a:rPr lang="pt-BR" b="1" i="1" u="sng" dirty="0">
                <a:solidFill>
                  <a:srgbClr val="0005CC"/>
                </a:solidFill>
              </a:rPr>
              <a:t>fuste do tubulão deve ser armado ao longo de todo </a:t>
            </a:r>
            <a:r>
              <a:rPr lang="pt-BR" b="1" i="1" u="sng" dirty="0" smtClean="0">
                <a:solidFill>
                  <a:srgbClr val="0005CC"/>
                </a:solidFill>
              </a:rPr>
              <a:t>o comprimento</a:t>
            </a:r>
            <a:r>
              <a:rPr lang="pt-BR" b="1" i="1" dirty="0">
                <a:solidFill>
                  <a:srgbClr val="0005CC"/>
                </a:solidFill>
              </a:rPr>
              <a:t>, inclusive na ligação com a base alargada, e as barras da </a:t>
            </a:r>
            <a:r>
              <a:rPr lang="pt-BR" b="1" i="1" dirty="0" smtClean="0">
                <a:solidFill>
                  <a:srgbClr val="0005CC"/>
                </a:solidFill>
              </a:rPr>
              <a:t>armadura dispostas </a:t>
            </a:r>
            <a:r>
              <a:rPr lang="pt-BR" b="1" i="1" dirty="0">
                <a:solidFill>
                  <a:srgbClr val="0005CC"/>
                </a:solidFill>
              </a:rPr>
              <a:t>com </a:t>
            </a:r>
            <a:r>
              <a:rPr lang="pt-BR" b="1" i="1" dirty="0" err="1" smtClean="0">
                <a:solidFill>
                  <a:srgbClr val="0005CC"/>
                </a:solidFill>
              </a:rPr>
              <a:t>espaça-mento</a:t>
            </a:r>
            <a:r>
              <a:rPr lang="pt-BR" b="1" i="1" dirty="0" smtClean="0">
                <a:solidFill>
                  <a:srgbClr val="0005CC"/>
                </a:solidFill>
              </a:rPr>
              <a:t> </a:t>
            </a:r>
            <a:r>
              <a:rPr lang="pt-BR" b="1" i="1" dirty="0">
                <a:solidFill>
                  <a:srgbClr val="0005CC"/>
                </a:solidFill>
              </a:rPr>
              <a:t>suficiente, mínimo de 30 cm, para permitir </a:t>
            </a:r>
            <a:r>
              <a:rPr lang="pt-BR" b="1" i="1" dirty="0" smtClean="0">
                <a:solidFill>
                  <a:srgbClr val="0005CC"/>
                </a:solidFill>
              </a:rPr>
              <a:t>a concretagem </a:t>
            </a:r>
            <a:r>
              <a:rPr lang="pt-BR" b="1" i="1" dirty="0">
                <a:solidFill>
                  <a:srgbClr val="0005CC"/>
                </a:solidFill>
              </a:rPr>
              <a:t>da base; esta, por sua vez, de preferência, deve ser projetada </a:t>
            </a:r>
            <a:r>
              <a:rPr lang="pt-BR" b="1" i="1" dirty="0" smtClean="0">
                <a:solidFill>
                  <a:srgbClr val="0005CC"/>
                </a:solidFill>
              </a:rPr>
              <a:t>em concreto </a:t>
            </a:r>
            <a:r>
              <a:rPr lang="pt-BR" b="1" i="1" dirty="0">
                <a:solidFill>
                  <a:srgbClr val="0005CC"/>
                </a:solidFill>
              </a:rPr>
              <a:t>simples, impondo-se valores tais às suas dimensões que as tensões </a:t>
            </a:r>
            <a:r>
              <a:rPr lang="pt-BR" b="1" i="1" dirty="0" smtClean="0">
                <a:solidFill>
                  <a:srgbClr val="0005CC"/>
                </a:solidFill>
              </a:rPr>
              <a:t>de tração </a:t>
            </a:r>
            <a:r>
              <a:rPr lang="pt-BR" b="1" i="1" dirty="0">
                <a:solidFill>
                  <a:srgbClr val="0005CC"/>
                </a:solidFill>
              </a:rPr>
              <a:t>no concreto sejam inferiores às admissíveis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sz="2800" b="1" dirty="0">
                <a:solidFill>
                  <a:srgbClr val="00B0F0"/>
                </a:solidFill>
              </a:rPr>
              <a:t>(IPR 698)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568422631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8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Tubulão: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24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Segundo </a:t>
            </a:r>
            <a:r>
              <a:rPr lang="pt-BR" b="1" i="1" dirty="0">
                <a:solidFill>
                  <a:srgbClr val="0005CC"/>
                </a:solidFill>
              </a:rPr>
              <a:t>a </a:t>
            </a:r>
            <a:r>
              <a:rPr lang="pt-BR" b="1" i="1" dirty="0" smtClean="0">
                <a:solidFill>
                  <a:srgbClr val="0005CC"/>
                </a:solidFill>
              </a:rPr>
              <a:t>NBR-6122/10, </a:t>
            </a:r>
            <a:r>
              <a:rPr lang="pt-BR" b="1" i="1" dirty="0">
                <a:solidFill>
                  <a:srgbClr val="0005CC"/>
                </a:solidFill>
              </a:rPr>
              <a:t>a carga admissível de um tubulão isolado depende </a:t>
            </a:r>
            <a:r>
              <a:rPr lang="pt-BR" b="1" i="1" dirty="0" smtClean="0">
                <a:solidFill>
                  <a:srgbClr val="0005CC"/>
                </a:solidFill>
              </a:rPr>
              <a:t>da </a:t>
            </a:r>
            <a:r>
              <a:rPr lang="pt-BR" b="1" i="1" dirty="0" err="1" smtClean="0">
                <a:solidFill>
                  <a:srgbClr val="0005CC"/>
                </a:solidFill>
              </a:rPr>
              <a:t>sensibi-lidade</a:t>
            </a:r>
            <a:r>
              <a:rPr lang="pt-BR" b="1" i="1" dirty="0" smtClean="0">
                <a:solidFill>
                  <a:srgbClr val="0005CC"/>
                </a:solidFill>
              </a:rPr>
              <a:t> </a:t>
            </a:r>
            <a:r>
              <a:rPr lang="pt-BR" b="1" i="1" dirty="0">
                <a:solidFill>
                  <a:srgbClr val="0005CC"/>
                </a:solidFill>
              </a:rPr>
              <a:t>da construção projetada aos recalques, especialmente aos </a:t>
            </a:r>
            <a:r>
              <a:rPr lang="pt-BR" b="1" i="1" dirty="0" smtClean="0">
                <a:solidFill>
                  <a:srgbClr val="0005CC"/>
                </a:solidFill>
              </a:rPr>
              <a:t>recalques diferenciais</a:t>
            </a:r>
            <a:r>
              <a:rPr lang="pt-BR" b="1" i="1" dirty="0">
                <a:solidFill>
                  <a:srgbClr val="0005CC"/>
                </a:solidFill>
              </a:rPr>
              <a:t>, os quais, de ordinário, são os que prejudicam a estabilidade; a </a:t>
            </a:r>
            <a:r>
              <a:rPr lang="pt-BR" b="1" i="1" dirty="0" smtClean="0">
                <a:solidFill>
                  <a:srgbClr val="0005CC"/>
                </a:solidFill>
              </a:rPr>
              <a:t>carga admissível </a:t>
            </a:r>
            <a:r>
              <a:rPr lang="pt-BR" b="1" i="1" dirty="0">
                <a:solidFill>
                  <a:srgbClr val="0005CC"/>
                </a:solidFill>
              </a:rPr>
              <a:t>pode ser determinada através de métodos teóricos, provas de carga </a:t>
            </a:r>
            <a:r>
              <a:rPr lang="pt-BR" b="1" i="1" dirty="0" smtClean="0">
                <a:solidFill>
                  <a:srgbClr val="0005CC"/>
                </a:solidFill>
              </a:rPr>
              <a:t>e correlações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sz="2800" b="1" dirty="0">
                <a:solidFill>
                  <a:srgbClr val="00B0F0"/>
                </a:solidFill>
              </a:rPr>
              <a:t>(IPR 698)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408161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62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6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600" b="1" dirty="0" smtClean="0">
                <a:solidFill>
                  <a:srgbClr val="3333FF"/>
                </a:solidFill>
              </a:rPr>
              <a:t>“</a:t>
            </a:r>
            <a:r>
              <a:rPr lang="pt-BR" sz="2600" b="1" i="1" dirty="0" smtClean="0">
                <a:solidFill>
                  <a:srgbClr val="3333FF"/>
                </a:solidFill>
              </a:rPr>
              <a:t>A </a:t>
            </a:r>
            <a:r>
              <a:rPr lang="pt-BR" sz="2600" b="1" i="1" dirty="0">
                <a:solidFill>
                  <a:srgbClr val="3333FF"/>
                </a:solidFill>
              </a:rPr>
              <a:t>espessura da penetração vai depender da diferença entre o nível da </a:t>
            </a:r>
            <a:r>
              <a:rPr lang="pt-BR" sz="2600" b="1" i="1" u="sng" dirty="0">
                <a:solidFill>
                  <a:srgbClr val="3333FF"/>
                </a:solidFill>
              </a:rPr>
              <a:t>lama</a:t>
            </a:r>
            <a:r>
              <a:rPr lang="pt-BR" sz="2600" b="1" i="1" dirty="0">
                <a:solidFill>
                  <a:srgbClr val="3333FF"/>
                </a:solidFill>
              </a:rPr>
              <a:t> na trincheira e o nível d'água no terreno (deve ser no mínimo 1,5 m) , da permeabilidade do solo e da viscosidade da </a:t>
            </a:r>
            <a:r>
              <a:rPr lang="pt-BR" sz="2600" b="1" i="1" u="sng" dirty="0">
                <a:solidFill>
                  <a:srgbClr val="3333FF"/>
                </a:solidFill>
              </a:rPr>
              <a:t>lama</a:t>
            </a:r>
            <a:r>
              <a:rPr lang="pt-BR" sz="2600" b="1" i="1" dirty="0">
                <a:solidFill>
                  <a:srgbClr val="3333FF"/>
                </a:solidFill>
              </a:rPr>
              <a:t>. A penetração excessiva da </a:t>
            </a:r>
            <a:r>
              <a:rPr lang="pt-BR" sz="2600" b="1" i="1" u="sng" dirty="0">
                <a:solidFill>
                  <a:srgbClr val="3333FF"/>
                </a:solidFill>
              </a:rPr>
              <a:t>lama</a:t>
            </a:r>
            <a:r>
              <a:rPr lang="pt-BR" sz="2600" b="1" i="1" dirty="0">
                <a:solidFill>
                  <a:srgbClr val="3333FF"/>
                </a:solidFill>
              </a:rPr>
              <a:t> é inconveniente para a estabilidade da trincheira e, em solos de permeabilidade muito alta (</a:t>
            </a:r>
            <a:r>
              <a:rPr lang="pt-BR" sz="2600" b="1" i="1" dirty="0" smtClean="0">
                <a:solidFill>
                  <a:srgbClr val="3333FF"/>
                </a:solidFill>
              </a:rPr>
              <a:t>k &gt; </a:t>
            </a:r>
            <a:r>
              <a:rPr lang="pt-BR" sz="2600" b="1" i="1" dirty="0">
                <a:solidFill>
                  <a:srgbClr val="3333FF"/>
                </a:solidFill>
              </a:rPr>
              <a:t>1 cm/s), pode haver perda de lama, impossibilitando a utilização do processo das paredes moldadas nestes solos. Em argilas intactas, não há formação de '</a:t>
            </a:r>
            <a:r>
              <a:rPr lang="pt-BR" sz="2600" b="1" i="1" dirty="0" err="1">
                <a:solidFill>
                  <a:srgbClr val="3333FF"/>
                </a:solidFill>
              </a:rPr>
              <a:t>cake</a:t>
            </a:r>
            <a:r>
              <a:rPr lang="pt-BR" sz="2600" b="1" i="1" dirty="0">
                <a:solidFill>
                  <a:srgbClr val="3333FF"/>
                </a:solidFill>
              </a:rPr>
              <a:t>', porém, sem prejuízo para o processo de estabilização. A </a:t>
            </a:r>
            <a:r>
              <a:rPr lang="pt-BR" sz="2600" b="1" i="1" u="sng" dirty="0">
                <a:solidFill>
                  <a:srgbClr val="3333FF"/>
                </a:solidFill>
              </a:rPr>
              <a:t>lama</a:t>
            </a:r>
            <a:r>
              <a:rPr lang="pt-BR" sz="2600" b="1" i="1" dirty="0">
                <a:solidFill>
                  <a:srgbClr val="3333FF"/>
                </a:solidFill>
              </a:rPr>
              <a:t> tem por função ainda impedir o </a:t>
            </a:r>
            <a:r>
              <a:rPr lang="pt-BR" sz="2600" b="1" i="1" dirty="0" smtClean="0">
                <a:solidFill>
                  <a:srgbClr val="3333FF"/>
                </a:solidFill>
              </a:rPr>
              <a:t>desprendimento </a:t>
            </a:r>
            <a:r>
              <a:rPr lang="pt-BR" sz="2600" b="1" i="1" dirty="0">
                <a:solidFill>
                  <a:srgbClr val="3333FF"/>
                </a:solidFill>
              </a:rPr>
              <a:t>de grãos de areia das paredes da trincheira</a:t>
            </a:r>
            <a:r>
              <a:rPr lang="pt-BR" sz="2600" b="1" dirty="0" smtClean="0">
                <a:solidFill>
                  <a:srgbClr val="3333FF"/>
                </a:solidFill>
              </a:rPr>
              <a:t>.”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200" b="1" dirty="0" smtClean="0">
                <a:solidFill>
                  <a:srgbClr val="D125B8"/>
                </a:solidFill>
              </a:rPr>
              <a:t>(</a:t>
            </a:r>
            <a:r>
              <a:rPr lang="pt-BR" sz="2200" b="1" dirty="0">
                <a:solidFill>
                  <a:srgbClr val="D125B8"/>
                </a:solidFill>
              </a:rPr>
              <a:t>http://www.geofix.com.br/servico-estaca-barrete.php</a:t>
            </a:r>
            <a:r>
              <a:rPr lang="pt-BR" sz="2200" b="1" dirty="0" smtClean="0">
                <a:solidFill>
                  <a:srgbClr val="D125B8"/>
                </a:solidFill>
              </a:rPr>
              <a:t>)</a:t>
            </a:r>
            <a:endParaRPr lang="pt-BR" sz="22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94559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36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Tubulão: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24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Em obras de arte </a:t>
            </a:r>
            <a:r>
              <a:rPr lang="pt-BR" b="1" i="1" dirty="0">
                <a:solidFill>
                  <a:srgbClr val="0005CC"/>
                </a:solidFill>
              </a:rPr>
              <a:t>especiais, o diâmetro externo, mínimo, dos tubulões de </a:t>
            </a:r>
            <a:r>
              <a:rPr lang="pt-BR" b="1" i="1" dirty="0" smtClean="0">
                <a:solidFill>
                  <a:srgbClr val="0005CC"/>
                </a:solidFill>
              </a:rPr>
              <a:t>concreto armado</a:t>
            </a:r>
            <a:r>
              <a:rPr lang="pt-BR" b="1" i="1" dirty="0">
                <a:solidFill>
                  <a:srgbClr val="0005CC"/>
                </a:solidFill>
              </a:rPr>
              <a:t>, não deve ser inferior a 1,20 m; o diâmetro interno, em geral é de </a:t>
            </a:r>
            <a:r>
              <a:rPr lang="pt-BR" b="1" i="1" dirty="0" smtClean="0">
                <a:solidFill>
                  <a:srgbClr val="0005CC"/>
                </a:solidFill>
              </a:rPr>
              <a:t>0,80 metros</a:t>
            </a:r>
            <a:r>
              <a:rPr lang="pt-BR" b="1" i="1" dirty="0">
                <a:solidFill>
                  <a:srgbClr val="0005CC"/>
                </a:solidFill>
              </a:rPr>
              <a:t>. Outros diâmetros externos são 1,40 e 1,60 metros; é conveniente manter </a:t>
            </a:r>
            <a:r>
              <a:rPr lang="pt-BR" b="1" i="1" dirty="0" smtClean="0">
                <a:solidFill>
                  <a:srgbClr val="0005CC"/>
                </a:solidFill>
              </a:rPr>
              <a:t>o diâmetro </a:t>
            </a:r>
            <a:r>
              <a:rPr lang="pt-BR" b="1" i="1" dirty="0">
                <a:solidFill>
                  <a:srgbClr val="0005CC"/>
                </a:solidFill>
              </a:rPr>
              <a:t>interno em 0,80 m para que, com paredes mais espessas, o tubulão, </a:t>
            </a:r>
            <a:r>
              <a:rPr lang="pt-BR" b="1" i="1" dirty="0" smtClean="0">
                <a:solidFill>
                  <a:srgbClr val="0005CC"/>
                </a:solidFill>
              </a:rPr>
              <a:t>mais pesado</a:t>
            </a:r>
            <a:r>
              <a:rPr lang="pt-BR" b="1" i="1" dirty="0">
                <a:solidFill>
                  <a:srgbClr val="0005CC"/>
                </a:solidFill>
              </a:rPr>
              <a:t>, desça mais facilmente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sz="2800" b="1" dirty="0">
                <a:solidFill>
                  <a:srgbClr val="00B0F0"/>
                </a:solidFill>
              </a:rPr>
              <a:t>(IPR 698)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220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748708997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37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Tubulão: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24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Com </a:t>
            </a:r>
            <a:r>
              <a:rPr lang="pt-BR" b="1" i="1" dirty="0">
                <a:solidFill>
                  <a:srgbClr val="0005CC"/>
                </a:solidFill>
              </a:rPr>
              <a:t>a recomendação, da </a:t>
            </a:r>
            <a:r>
              <a:rPr lang="pt-BR" b="1" i="1" dirty="0" smtClean="0">
                <a:solidFill>
                  <a:srgbClr val="0005CC"/>
                </a:solidFill>
              </a:rPr>
              <a:t>NBR-6122/10, </a:t>
            </a:r>
            <a:r>
              <a:rPr lang="pt-BR" b="1" i="1" dirty="0">
                <a:solidFill>
                  <a:srgbClr val="0005CC"/>
                </a:solidFill>
              </a:rPr>
              <a:t>de não se executarem alargamentos </a:t>
            </a:r>
            <a:r>
              <a:rPr lang="pt-BR" b="1" i="1" dirty="0" smtClean="0">
                <a:solidFill>
                  <a:srgbClr val="0005CC"/>
                </a:solidFill>
              </a:rPr>
              <a:t>de base </a:t>
            </a:r>
            <a:r>
              <a:rPr lang="pt-BR" b="1" i="1" dirty="0">
                <a:solidFill>
                  <a:srgbClr val="0005CC"/>
                </a:solidFill>
              </a:rPr>
              <a:t>com altura maior que </a:t>
            </a:r>
            <a:r>
              <a:rPr lang="pt-BR" b="1" i="1" dirty="0" smtClean="0">
                <a:solidFill>
                  <a:srgbClr val="0005CC"/>
                </a:solidFill>
              </a:rPr>
              <a:t>2 </a:t>
            </a:r>
            <a:r>
              <a:rPr lang="pt-BR" b="1" i="1" dirty="0">
                <a:solidFill>
                  <a:srgbClr val="0005CC"/>
                </a:solidFill>
              </a:rPr>
              <a:t>m e sendo a inclinação desses alargamentos </a:t>
            </a:r>
            <a:r>
              <a:rPr lang="pt-BR" b="1" i="1" dirty="0" smtClean="0">
                <a:solidFill>
                  <a:srgbClr val="0005CC"/>
                </a:solidFill>
              </a:rPr>
              <a:t>da ordem </a:t>
            </a:r>
            <a:r>
              <a:rPr lang="pt-BR" b="1" i="1" dirty="0">
                <a:solidFill>
                  <a:srgbClr val="0005CC"/>
                </a:solidFill>
              </a:rPr>
              <a:t>de 1:2, escolhido o diâmetro do tubulão, estará, em </a:t>
            </a:r>
            <a:r>
              <a:rPr lang="pt-BR" b="1" i="1" dirty="0" smtClean="0">
                <a:solidFill>
                  <a:srgbClr val="0005CC"/>
                </a:solidFill>
              </a:rPr>
              <a:t>consequência</a:t>
            </a:r>
            <a:r>
              <a:rPr lang="pt-BR" b="1" i="1" dirty="0">
                <a:solidFill>
                  <a:srgbClr val="0005CC"/>
                </a:solidFill>
              </a:rPr>
              <a:t>, fixado </a:t>
            </a:r>
            <a:r>
              <a:rPr lang="pt-BR" b="1" i="1" dirty="0" smtClean="0">
                <a:solidFill>
                  <a:srgbClr val="0005CC"/>
                </a:solidFill>
              </a:rPr>
              <a:t>o limite </a:t>
            </a:r>
            <a:r>
              <a:rPr lang="pt-BR" b="1" i="1" dirty="0">
                <a:solidFill>
                  <a:srgbClr val="0005CC"/>
                </a:solidFill>
              </a:rPr>
              <a:t>máximo do diâmetro da base alargada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sz="2800" b="1" dirty="0">
                <a:solidFill>
                  <a:srgbClr val="00B0F0"/>
                </a:solidFill>
              </a:rPr>
              <a:t>(IPR 698)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221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80558491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09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100" b="1" dirty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FF0000"/>
                </a:solidFill>
              </a:rPr>
              <a:t>Tubulão a Ar Comprimido:</a:t>
            </a:r>
          </a:p>
          <a:p>
            <a:pPr algn="just">
              <a:spcBef>
                <a:spcPts val="0"/>
              </a:spcBef>
              <a:buNone/>
            </a:pPr>
            <a:endParaRPr lang="pt-BR" sz="1800" b="1" dirty="0" smtClean="0">
              <a:solidFill>
                <a:srgbClr val="FF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É utilizado quando existe água e </a:t>
            </a:r>
            <a:r>
              <a:rPr lang="pt-BR" b="1" dirty="0">
                <a:solidFill>
                  <a:srgbClr val="0005CC"/>
                </a:solidFill>
              </a:rPr>
              <a:t>o risco de </a:t>
            </a:r>
            <a:r>
              <a:rPr lang="pt-BR" b="1" dirty="0" smtClean="0">
                <a:solidFill>
                  <a:srgbClr val="0005CC"/>
                </a:solidFill>
              </a:rPr>
              <a:t>desmoronamento </a:t>
            </a:r>
            <a:r>
              <a:rPr lang="pt-BR" b="1" dirty="0">
                <a:solidFill>
                  <a:srgbClr val="0005CC"/>
                </a:solidFill>
              </a:rPr>
              <a:t>das </a:t>
            </a:r>
            <a:r>
              <a:rPr lang="pt-BR" b="1" dirty="0" smtClean="0">
                <a:solidFill>
                  <a:srgbClr val="0005CC"/>
                </a:solidFill>
              </a:rPr>
              <a:t>paredes, e para grandes profundidades. A injeção do ar comprimido impede a entrada de água, por aumentar a pressão interna (máxima de 3 </a:t>
            </a:r>
            <a:r>
              <a:rPr lang="pt-BR" b="1" dirty="0" err="1" smtClean="0">
                <a:solidFill>
                  <a:srgbClr val="0005CC"/>
                </a:solidFill>
              </a:rPr>
              <a:t>atm</a:t>
            </a:r>
            <a:r>
              <a:rPr lang="pt-BR" b="1" dirty="0" smtClean="0">
                <a:solidFill>
                  <a:srgbClr val="0005CC"/>
                </a:solidFill>
              </a:rPr>
              <a:t>), e com a profundidade limite de até 30 m abaixo do nível de água. </a:t>
            </a:r>
            <a:endParaRPr lang="pt-BR" b="1" dirty="0">
              <a:solidFill>
                <a:srgbClr val="00B0F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222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82993" y="313217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315065953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 smtClean="0">
                <a:solidFill>
                  <a:srgbClr val="FF0000"/>
                </a:solidFill>
              </a:rPr>
              <a:t>Tubulão a Ar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 smtClean="0">
                <a:solidFill>
                  <a:srgbClr val="FF0000"/>
                </a:solidFill>
              </a:rPr>
              <a:t>Comprimido: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223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82993" y="313217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756853"/>
            <a:ext cx="5092229" cy="58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497926" y="5805264"/>
            <a:ext cx="288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u="sng" dirty="0">
                <a:hlinkClick r:id="rId3"/>
              </a:rPr>
              <a:t>http://infraestruturaurbana.pini.com.br/solucoes-tecnicas/20/artigo271662-1.aspx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744846426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224</a:t>
            </a:fld>
            <a:endParaRPr lang="en-US"/>
          </a:p>
        </p:txBody>
      </p:sp>
      <p:pic>
        <p:nvPicPr>
          <p:cNvPr id="11272" name="Picture 8" descr="http://www.embrafe.com.br/images/file_5256e355332b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3"/>
          <a:stretch/>
        </p:blipFill>
        <p:spPr bwMode="auto">
          <a:xfrm>
            <a:off x="554555" y="1453892"/>
            <a:ext cx="4153375" cy="33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67544" y="600799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600" dirty="0">
                <a:solidFill>
                  <a:srgbClr val="0005CC"/>
                </a:solidFill>
              </a:rPr>
              <a:t>http://www.embrafe.com.br/obrasrealizadas.php</a:t>
            </a:r>
          </a:p>
        </p:txBody>
      </p:sp>
      <p:pic>
        <p:nvPicPr>
          <p:cNvPr id="11274" name="Picture 10" descr="http://www.embrafe.com.br/images/file_5256e32e975d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r="5347" b="4356"/>
          <a:stretch/>
        </p:blipFill>
        <p:spPr bwMode="auto">
          <a:xfrm>
            <a:off x="4763882" y="3109977"/>
            <a:ext cx="3961678" cy="323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Tubulão </a:t>
            </a:r>
            <a:r>
              <a:rPr lang="pt-BR" sz="2400" b="1" dirty="0">
                <a:solidFill>
                  <a:srgbClr val="FF0000"/>
                </a:solidFill>
              </a:rPr>
              <a:t>a </a:t>
            </a:r>
            <a:r>
              <a:rPr lang="pt-BR" sz="2400" b="1" dirty="0" smtClean="0">
                <a:solidFill>
                  <a:srgbClr val="FF0000"/>
                </a:solidFill>
              </a:rPr>
              <a:t>Ar Comprimido: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9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225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Tubulão </a:t>
            </a:r>
            <a:r>
              <a:rPr lang="pt-BR" sz="2400" b="1" dirty="0">
                <a:solidFill>
                  <a:srgbClr val="FF0000"/>
                </a:solidFill>
              </a:rPr>
              <a:t>a </a:t>
            </a:r>
            <a:r>
              <a:rPr lang="pt-BR" sz="2400" b="1" dirty="0" smtClean="0">
                <a:solidFill>
                  <a:srgbClr val="FF0000"/>
                </a:solidFill>
              </a:rPr>
              <a:t>Ar Comprimido: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11560" y="1340768"/>
            <a:ext cx="799306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u="sng" dirty="0" smtClean="0">
                <a:solidFill>
                  <a:srgbClr val="2AA22A"/>
                </a:solidFill>
              </a:rPr>
              <a:t>Vídeos</a:t>
            </a:r>
            <a:r>
              <a:rPr lang="pt-BR" sz="3200" b="1" dirty="0" smtClean="0">
                <a:solidFill>
                  <a:srgbClr val="2AA22A"/>
                </a:solidFill>
              </a:rPr>
              <a:t>:</a:t>
            </a:r>
            <a:endParaRPr lang="pt-BR" sz="3200" b="1" dirty="0" smtClean="0">
              <a:solidFill>
                <a:srgbClr val="2AA22A"/>
              </a:solidFill>
              <a:hlinkClick r:id="rId2"/>
            </a:endParaRPr>
          </a:p>
          <a:p>
            <a:endParaRPr lang="pt-BR" b="1" dirty="0">
              <a:hlinkClick r:id="rId2"/>
            </a:endParaRPr>
          </a:p>
          <a:p>
            <a:r>
              <a:rPr lang="pt-BR" sz="2800" b="1" dirty="0" smtClean="0">
                <a:hlinkClick r:id="rId3"/>
              </a:rPr>
              <a:t>https</a:t>
            </a:r>
            <a:r>
              <a:rPr lang="pt-BR" sz="2800" b="1" dirty="0">
                <a:hlinkClick r:id="rId3"/>
              </a:rPr>
              <a:t>://www.youtube.com/watch?v=b6g0JBSNKKk</a:t>
            </a:r>
            <a:endParaRPr lang="pt-BR" sz="2800" b="1" dirty="0"/>
          </a:p>
          <a:p>
            <a:r>
              <a:rPr lang="pt-BR" sz="2800" b="1" dirty="0">
                <a:hlinkClick r:id="rId4"/>
              </a:rPr>
              <a:t>https://</a:t>
            </a:r>
            <a:r>
              <a:rPr lang="pt-BR" sz="2800" b="1" dirty="0" smtClean="0">
                <a:hlinkClick r:id="rId4"/>
              </a:rPr>
              <a:t>www.youtube.com/watch?v=1Lo4XnET8nI</a:t>
            </a:r>
            <a:endParaRPr lang="pt-BR" sz="2800" b="1" dirty="0" smtClean="0"/>
          </a:p>
          <a:p>
            <a:r>
              <a:rPr lang="pt-BR" sz="2800" b="1" dirty="0">
                <a:hlinkClick r:id="rId5"/>
              </a:rPr>
              <a:t>https://</a:t>
            </a:r>
            <a:r>
              <a:rPr lang="pt-BR" sz="2800" b="1" dirty="0" smtClean="0">
                <a:hlinkClick r:id="rId5"/>
              </a:rPr>
              <a:t>www.youtube.com/watch?v=Ve2v4GWkLgQ</a:t>
            </a:r>
            <a:endParaRPr lang="pt-BR" sz="2800" b="1" dirty="0" smtClean="0"/>
          </a:p>
          <a:p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66205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80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100" b="1" dirty="0" smtClean="0">
                <a:solidFill>
                  <a:srgbClr val="0005CC"/>
                </a:solidFill>
              </a:rPr>
              <a:t>“</a:t>
            </a:r>
            <a:r>
              <a:rPr lang="pt-BR" sz="3100" b="1" i="1" dirty="0" smtClean="0">
                <a:solidFill>
                  <a:srgbClr val="3333FF"/>
                </a:solidFill>
              </a:rPr>
              <a:t>A </a:t>
            </a:r>
            <a:r>
              <a:rPr lang="pt-BR" sz="3100" b="1" i="1" u="sng" dirty="0">
                <a:solidFill>
                  <a:srgbClr val="3333FF"/>
                </a:solidFill>
              </a:rPr>
              <a:t>lama</a:t>
            </a:r>
            <a:r>
              <a:rPr lang="pt-BR" sz="3100" b="1" i="1" dirty="0">
                <a:solidFill>
                  <a:srgbClr val="3333FF"/>
                </a:solidFill>
              </a:rPr>
              <a:t> é produzida na trincheira durante o processo de escavação e deve mantê-la estável até o seu enchimento com o concreto ou a argamassa prevista. A </a:t>
            </a:r>
            <a:r>
              <a:rPr lang="pt-BR" sz="3100" b="1" i="1" u="sng" dirty="0">
                <a:solidFill>
                  <a:srgbClr val="3333FF"/>
                </a:solidFill>
              </a:rPr>
              <a:t>lama</a:t>
            </a:r>
            <a:r>
              <a:rPr lang="pt-BR" sz="3100" b="1" i="1" dirty="0">
                <a:solidFill>
                  <a:srgbClr val="3333FF"/>
                </a:solidFill>
              </a:rPr>
              <a:t> empregada é uma suspensão de </a:t>
            </a:r>
            <a:r>
              <a:rPr lang="pt-BR" sz="3100" b="1" i="1" dirty="0" err="1">
                <a:solidFill>
                  <a:srgbClr val="3333FF"/>
                </a:solidFill>
              </a:rPr>
              <a:t>bentonita</a:t>
            </a:r>
            <a:r>
              <a:rPr lang="pt-BR" sz="3100" b="1" i="1" dirty="0">
                <a:solidFill>
                  <a:srgbClr val="3333FF"/>
                </a:solidFill>
              </a:rPr>
              <a:t> (</a:t>
            </a:r>
            <a:r>
              <a:rPr lang="pt-BR" sz="3100" b="1" i="1" dirty="0" err="1" smtClean="0">
                <a:solidFill>
                  <a:srgbClr val="3333FF"/>
                </a:solidFill>
              </a:rPr>
              <a:t>montmorilonita</a:t>
            </a:r>
            <a:r>
              <a:rPr lang="pt-BR" sz="3100" b="1" i="1" dirty="0" smtClean="0">
                <a:solidFill>
                  <a:srgbClr val="3333FF"/>
                </a:solidFill>
              </a:rPr>
              <a:t> </a:t>
            </a:r>
            <a:r>
              <a:rPr lang="pt-BR" sz="3100" b="1" i="1" dirty="0">
                <a:solidFill>
                  <a:srgbClr val="3333FF"/>
                </a:solidFill>
              </a:rPr>
              <a:t>de sódio), que apresenta </a:t>
            </a:r>
            <a:r>
              <a:rPr lang="pt-BR" sz="3100" b="1" i="1" u="sng" dirty="0">
                <a:solidFill>
                  <a:srgbClr val="3333FF"/>
                </a:solidFill>
              </a:rPr>
              <a:t>propriedades </a:t>
            </a:r>
            <a:r>
              <a:rPr lang="pt-BR" sz="3100" b="1" i="1" u="sng" dirty="0" err="1" smtClean="0">
                <a:solidFill>
                  <a:srgbClr val="3333FF"/>
                </a:solidFill>
              </a:rPr>
              <a:t>tixotró</a:t>
            </a:r>
            <a:r>
              <a:rPr lang="pt-BR" sz="3100" b="1" i="1" u="sng" dirty="0" smtClean="0">
                <a:solidFill>
                  <a:srgbClr val="3333FF"/>
                </a:solidFill>
              </a:rPr>
              <a:t>-picas</a:t>
            </a:r>
            <a:r>
              <a:rPr lang="pt-BR" sz="3100" b="1" i="1" dirty="0">
                <a:solidFill>
                  <a:srgbClr val="3333FF"/>
                </a:solidFill>
              </a:rPr>
              <a:t>, ou seja, tem um comportamento fluido quando agitada mas é capaz de formar um gel quando em repouso</a:t>
            </a:r>
            <a:r>
              <a:rPr lang="pt-BR" sz="3100" b="1" dirty="0" smtClean="0">
                <a:solidFill>
                  <a:srgbClr val="3333FF"/>
                </a:solidFill>
              </a:rPr>
              <a:t>.”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600" b="1" dirty="0" smtClean="0">
                <a:solidFill>
                  <a:srgbClr val="D125B8"/>
                </a:solidFill>
              </a:rPr>
              <a:t>(http://www.geofix.com.br/servico-estaca-barrete.php)</a:t>
            </a:r>
            <a:endParaRPr lang="pt-BR" sz="26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60480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03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>
                <a:solidFill>
                  <a:srgbClr val="0070C0"/>
                </a:solidFill>
              </a:rPr>
              <a:t>A </a:t>
            </a:r>
            <a:r>
              <a:rPr lang="pt-BR" b="1" i="1" u="sng" dirty="0">
                <a:solidFill>
                  <a:srgbClr val="002060"/>
                </a:solidFill>
              </a:rPr>
              <a:t>lama bentonítica</a:t>
            </a:r>
            <a:r>
              <a:rPr lang="pt-BR" b="1" i="1" dirty="0">
                <a:solidFill>
                  <a:srgbClr val="0070C0"/>
                </a:solidFill>
              </a:rPr>
              <a:t> é constituída </a:t>
            </a:r>
            <a:r>
              <a:rPr lang="pt-BR" b="1" i="1" dirty="0" err="1" smtClean="0">
                <a:solidFill>
                  <a:srgbClr val="0070C0"/>
                </a:solidFill>
              </a:rPr>
              <a:t>fundamen-talmente</a:t>
            </a:r>
            <a:r>
              <a:rPr lang="pt-BR" b="1" i="1" dirty="0" smtClean="0">
                <a:solidFill>
                  <a:srgbClr val="0070C0"/>
                </a:solidFill>
              </a:rPr>
              <a:t> </a:t>
            </a:r>
            <a:r>
              <a:rPr lang="pt-BR" b="1" i="1" dirty="0">
                <a:solidFill>
                  <a:srgbClr val="0070C0"/>
                </a:solidFill>
              </a:rPr>
              <a:t>de </a:t>
            </a:r>
            <a:r>
              <a:rPr lang="pt-BR" b="1" i="1" u="sng" dirty="0">
                <a:solidFill>
                  <a:srgbClr val="0070C0"/>
                </a:solidFill>
              </a:rPr>
              <a:t>água e </a:t>
            </a:r>
            <a:r>
              <a:rPr lang="pt-BR" b="1" i="1" u="sng" dirty="0" err="1">
                <a:solidFill>
                  <a:srgbClr val="0070C0"/>
                </a:solidFill>
              </a:rPr>
              <a:t>bentonita</a:t>
            </a:r>
            <a:r>
              <a:rPr lang="pt-BR" b="1" i="1" dirty="0" smtClean="0">
                <a:solidFill>
                  <a:srgbClr val="0070C0"/>
                </a:solidFill>
              </a:rPr>
              <a:t>. A </a:t>
            </a:r>
            <a:r>
              <a:rPr lang="pt-BR" b="1" i="1" dirty="0" err="1">
                <a:solidFill>
                  <a:srgbClr val="0070C0"/>
                </a:solidFill>
              </a:rPr>
              <a:t>bentonita</a:t>
            </a:r>
            <a:r>
              <a:rPr lang="pt-BR" b="1" i="1" dirty="0">
                <a:solidFill>
                  <a:srgbClr val="0070C0"/>
                </a:solidFill>
              </a:rPr>
              <a:t> é rocha </a:t>
            </a:r>
            <a:r>
              <a:rPr lang="pt-BR" b="1" i="1" dirty="0" smtClean="0">
                <a:solidFill>
                  <a:srgbClr val="0070C0"/>
                </a:solidFill>
              </a:rPr>
              <a:t>vulcânica</a:t>
            </a:r>
            <a:r>
              <a:rPr lang="pt-BR" b="1" i="1" dirty="0">
                <a:solidFill>
                  <a:srgbClr val="0070C0"/>
                </a:solidFill>
              </a:rPr>
              <a:t>, constituída de "</a:t>
            </a:r>
            <a:r>
              <a:rPr lang="pt-BR" b="1" i="1" dirty="0" err="1" smtClean="0">
                <a:solidFill>
                  <a:srgbClr val="0070C0"/>
                </a:solidFill>
              </a:rPr>
              <a:t>montmorilo-nita</a:t>
            </a:r>
            <a:r>
              <a:rPr lang="pt-BR" b="1" i="1" dirty="0">
                <a:solidFill>
                  <a:srgbClr val="0070C0"/>
                </a:solidFill>
              </a:rPr>
              <a:t>", cuja fórmula química é: (</a:t>
            </a:r>
            <a:r>
              <a:rPr lang="pt-BR" b="1" i="1" dirty="0" err="1">
                <a:solidFill>
                  <a:srgbClr val="0070C0"/>
                </a:solidFill>
              </a:rPr>
              <a:t>MgCa</a:t>
            </a:r>
            <a:r>
              <a:rPr lang="pt-BR" b="1" i="1" dirty="0">
                <a:solidFill>
                  <a:srgbClr val="0070C0"/>
                </a:solidFill>
              </a:rPr>
              <a:t>) O AI203 550 5Si) 2nH20.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i="1" dirty="0" smtClean="0">
                <a:solidFill>
                  <a:srgbClr val="0070C0"/>
                </a:solidFill>
              </a:rPr>
              <a:t>Trata-se </a:t>
            </a:r>
            <a:r>
              <a:rPr lang="pt-BR" b="1" i="1" dirty="0">
                <a:solidFill>
                  <a:srgbClr val="0070C0"/>
                </a:solidFill>
              </a:rPr>
              <a:t>de </a:t>
            </a:r>
            <a:r>
              <a:rPr lang="pt-BR" b="1" i="1" u="sng" dirty="0">
                <a:solidFill>
                  <a:srgbClr val="0070C0"/>
                </a:solidFill>
              </a:rPr>
              <a:t>material </a:t>
            </a:r>
            <a:r>
              <a:rPr lang="pt-BR" b="1" i="1" u="sng" dirty="0" err="1">
                <a:solidFill>
                  <a:srgbClr val="0070C0"/>
                </a:solidFill>
              </a:rPr>
              <a:t>tixotrópico</a:t>
            </a:r>
            <a:r>
              <a:rPr lang="pt-BR" b="1" i="1" dirty="0">
                <a:solidFill>
                  <a:srgbClr val="0070C0"/>
                </a:solidFill>
              </a:rPr>
              <a:t>: em dispersão muda seu estado físico por efeito de agitação, ou seja, em </a:t>
            </a:r>
            <a:r>
              <a:rPr lang="pt-BR" b="1" i="1" u="sng" dirty="0">
                <a:solidFill>
                  <a:srgbClr val="0070C0"/>
                </a:solidFill>
              </a:rPr>
              <a:t>repouso</a:t>
            </a:r>
            <a:r>
              <a:rPr lang="pt-BR" b="1" i="1" dirty="0">
                <a:solidFill>
                  <a:srgbClr val="0070C0"/>
                </a:solidFill>
              </a:rPr>
              <a:t> é gelatinosa com ação </a:t>
            </a:r>
            <a:r>
              <a:rPr lang="pt-BR" b="1" i="1" dirty="0" err="1" smtClean="0">
                <a:solidFill>
                  <a:srgbClr val="0070C0"/>
                </a:solidFill>
              </a:rPr>
              <a:t>anti-infiltrante</a:t>
            </a:r>
            <a:r>
              <a:rPr lang="pt-BR" b="1" i="1" dirty="0" smtClean="0">
                <a:solidFill>
                  <a:srgbClr val="0070C0"/>
                </a:solidFill>
              </a:rPr>
              <a:t> </a:t>
            </a:r>
            <a:r>
              <a:rPr lang="pt-BR" b="1" i="1" dirty="0">
                <a:solidFill>
                  <a:srgbClr val="0070C0"/>
                </a:solidFill>
              </a:rPr>
              <a:t>e, quando agitada, </a:t>
            </a:r>
            <a:r>
              <a:rPr lang="pt-BR" b="1" i="1" dirty="0" smtClean="0">
                <a:solidFill>
                  <a:srgbClr val="0070C0"/>
                </a:solidFill>
              </a:rPr>
              <a:t>fluidifica</a:t>
            </a:r>
            <a:r>
              <a:rPr lang="pt-BR" b="1" dirty="0" smtClean="0">
                <a:solidFill>
                  <a:srgbClr val="0070C0"/>
                </a:solidFill>
              </a:rPr>
              <a:t>.” </a:t>
            </a:r>
            <a:r>
              <a:rPr lang="pt-BR" sz="2800" b="1" dirty="0">
                <a:solidFill>
                  <a:srgbClr val="D125B8"/>
                </a:solidFill>
              </a:rPr>
              <a:t>(http://www.fundesp.com.br)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47411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100" b="1" dirty="0" smtClean="0">
                <a:solidFill>
                  <a:srgbClr val="3333FF"/>
                </a:solidFill>
              </a:rPr>
              <a:t>“</a:t>
            </a:r>
            <a:r>
              <a:rPr lang="pt-BR" sz="3100" b="1" i="1" dirty="0">
                <a:solidFill>
                  <a:srgbClr val="3333FF"/>
                </a:solidFill>
              </a:rPr>
              <a:t>A </a:t>
            </a:r>
            <a:r>
              <a:rPr lang="pt-BR" sz="3100" b="1" i="1" u="sng" dirty="0" err="1">
                <a:solidFill>
                  <a:srgbClr val="3333FF"/>
                </a:solidFill>
              </a:rPr>
              <a:t>bentonita</a:t>
            </a:r>
            <a:r>
              <a:rPr lang="pt-BR" sz="3100" b="1" i="1" dirty="0">
                <a:solidFill>
                  <a:srgbClr val="3333FF"/>
                </a:solidFill>
              </a:rPr>
              <a:t> é um mineral </a:t>
            </a:r>
            <a:r>
              <a:rPr lang="pt-BR" sz="3100" b="1" i="1" dirty="0" err="1">
                <a:solidFill>
                  <a:srgbClr val="3333FF"/>
                </a:solidFill>
              </a:rPr>
              <a:t>argílico</a:t>
            </a:r>
            <a:r>
              <a:rPr lang="pt-BR" sz="3100" b="1" i="1" dirty="0">
                <a:solidFill>
                  <a:srgbClr val="3333FF"/>
                </a:solidFill>
              </a:rPr>
              <a:t>, </a:t>
            </a:r>
            <a:r>
              <a:rPr lang="pt-BR" sz="3100" b="1" i="1" dirty="0" err="1" smtClean="0">
                <a:solidFill>
                  <a:srgbClr val="3333FF"/>
                </a:solidFill>
              </a:rPr>
              <a:t>montmori-lonita</a:t>
            </a:r>
            <a:r>
              <a:rPr lang="pt-BR" sz="3100" b="1" i="1" dirty="0" smtClean="0">
                <a:solidFill>
                  <a:srgbClr val="3333FF"/>
                </a:solidFill>
              </a:rPr>
              <a:t> </a:t>
            </a:r>
            <a:r>
              <a:rPr lang="pt-BR" sz="3100" b="1" i="1" dirty="0">
                <a:solidFill>
                  <a:srgbClr val="3333FF"/>
                </a:solidFill>
              </a:rPr>
              <a:t>(silicato hidratado de alumínio</a:t>
            </a:r>
            <a:r>
              <a:rPr lang="pt-BR" sz="3100" b="1" i="1" dirty="0" smtClean="0">
                <a:solidFill>
                  <a:srgbClr val="3333FF"/>
                </a:solidFill>
              </a:rPr>
              <a:t>), que </a:t>
            </a:r>
            <a:r>
              <a:rPr lang="pt-BR" sz="3100" b="1" i="1" dirty="0">
                <a:solidFill>
                  <a:srgbClr val="3333FF"/>
                </a:solidFill>
              </a:rPr>
              <a:t>absorve água de 6 a 7 vezes o próprio peso, aumentando de 15 a 20 vezes o </a:t>
            </a:r>
            <a:r>
              <a:rPr lang="pt-BR" sz="3100" b="1" i="1" dirty="0" smtClean="0">
                <a:solidFill>
                  <a:srgbClr val="3333FF"/>
                </a:solidFill>
              </a:rPr>
              <a:t>próprio volume</a:t>
            </a:r>
            <a:r>
              <a:rPr lang="pt-BR" sz="3100" b="1" i="1" dirty="0">
                <a:solidFill>
                  <a:srgbClr val="3333FF"/>
                </a:solidFill>
              </a:rPr>
              <a:t>, formando uma suspensão coloidal cuja propriedade fundamental é a </a:t>
            </a:r>
            <a:r>
              <a:rPr lang="pt-BR" sz="3100" b="1" i="1" u="sng" dirty="0" err="1">
                <a:solidFill>
                  <a:srgbClr val="3333FF"/>
                </a:solidFill>
              </a:rPr>
              <a:t>tixotropia</a:t>
            </a:r>
            <a:r>
              <a:rPr lang="pt-BR" sz="3100" b="1" i="1" dirty="0" smtClean="0">
                <a:solidFill>
                  <a:srgbClr val="3333FF"/>
                </a:solidFill>
              </a:rPr>
              <a:t>, ou </a:t>
            </a:r>
            <a:r>
              <a:rPr lang="pt-BR" sz="3100" b="1" i="1" dirty="0">
                <a:solidFill>
                  <a:srgbClr val="3333FF"/>
                </a:solidFill>
              </a:rPr>
              <a:t>seja, a característica de sofrer transformação isotérmica e reversível, </a:t>
            </a:r>
            <a:r>
              <a:rPr lang="pt-BR" sz="3100" b="1" i="1" dirty="0" smtClean="0">
                <a:solidFill>
                  <a:srgbClr val="3333FF"/>
                </a:solidFill>
              </a:rPr>
              <a:t>apresentando-se </a:t>
            </a:r>
            <a:r>
              <a:rPr lang="pt-BR" sz="3100" b="1" i="1" dirty="0">
                <a:solidFill>
                  <a:srgbClr val="3333FF"/>
                </a:solidFill>
              </a:rPr>
              <a:t>como gel quando em repouso e como solução em </a:t>
            </a:r>
            <a:r>
              <a:rPr lang="pt-BR" sz="3100" b="1" i="1" dirty="0" smtClean="0">
                <a:solidFill>
                  <a:srgbClr val="3333FF"/>
                </a:solidFill>
              </a:rPr>
              <a:t>agitação</a:t>
            </a:r>
            <a:r>
              <a:rPr lang="pt-BR" sz="3100" b="1" dirty="0" smtClean="0">
                <a:solidFill>
                  <a:srgbClr val="3333FF"/>
                </a:solidFill>
              </a:rPr>
              <a:t>.” </a:t>
            </a:r>
            <a:r>
              <a:rPr lang="pt-BR" sz="2700" b="1" dirty="0" smtClean="0">
                <a:solidFill>
                  <a:srgbClr val="D125B8"/>
                </a:solidFill>
              </a:rPr>
              <a:t>(Catálogo BRASFOND)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428634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74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70C0"/>
                </a:solidFill>
              </a:rPr>
              <a:t>“</a:t>
            </a:r>
            <a:r>
              <a:rPr lang="pt-BR" b="1" i="1" dirty="0" smtClean="0">
                <a:solidFill>
                  <a:srgbClr val="0070C0"/>
                </a:solidFill>
              </a:rPr>
              <a:t>O </a:t>
            </a:r>
            <a:r>
              <a:rPr lang="pt-BR" b="1" i="1" dirty="0">
                <a:solidFill>
                  <a:srgbClr val="0070C0"/>
                </a:solidFill>
              </a:rPr>
              <a:t>efeito estabilizante destas </a:t>
            </a:r>
            <a:r>
              <a:rPr lang="pt-BR" b="1" i="1" u="sng" dirty="0">
                <a:solidFill>
                  <a:srgbClr val="0070C0"/>
                </a:solidFill>
              </a:rPr>
              <a:t>lamas</a:t>
            </a:r>
            <a:r>
              <a:rPr lang="pt-BR" b="1" i="1" dirty="0">
                <a:solidFill>
                  <a:srgbClr val="0070C0"/>
                </a:solidFill>
              </a:rPr>
              <a:t> é eficaz quando se realizam as seguintes condições</a:t>
            </a:r>
            <a:r>
              <a:rPr lang="pt-BR" b="1" i="1" dirty="0" smtClean="0">
                <a:solidFill>
                  <a:srgbClr val="0070C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i="1" dirty="0">
              <a:solidFill>
                <a:srgbClr val="0070C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i="1" dirty="0">
                <a:solidFill>
                  <a:srgbClr val="0070C0"/>
                </a:solidFill>
              </a:rPr>
              <a:t>a) que a pressão hidrostática da </a:t>
            </a:r>
            <a:r>
              <a:rPr lang="pt-BR" b="1" i="1" u="sng" dirty="0">
                <a:solidFill>
                  <a:srgbClr val="0070C0"/>
                </a:solidFill>
              </a:rPr>
              <a:t>lama</a:t>
            </a:r>
            <a:r>
              <a:rPr lang="pt-BR" b="1" i="1" dirty="0">
                <a:solidFill>
                  <a:srgbClr val="0070C0"/>
                </a:solidFill>
              </a:rPr>
              <a:t> no interior da escavação </a:t>
            </a:r>
            <a:r>
              <a:rPr lang="pt-BR" b="1" i="1" u="sng" dirty="0">
                <a:solidFill>
                  <a:srgbClr val="0070C0"/>
                </a:solidFill>
              </a:rPr>
              <a:t>seja superior</a:t>
            </a:r>
            <a:r>
              <a:rPr lang="pt-BR" b="1" i="1" dirty="0">
                <a:solidFill>
                  <a:srgbClr val="0070C0"/>
                </a:solidFill>
              </a:rPr>
              <a:t> à exercida externamente pelo lençol</a:t>
            </a:r>
            <a:r>
              <a:rPr lang="pt-BR" b="1" i="1" dirty="0" smtClean="0">
                <a:solidFill>
                  <a:srgbClr val="0070C0"/>
                </a:solidFill>
              </a:rPr>
              <a:t>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i="1" dirty="0">
              <a:solidFill>
                <a:srgbClr val="0070C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i="1" dirty="0">
                <a:solidFill>
                  <a:srgbClr val="0070C0"/>
                </a:solidFill>
              </a:rPr>
              <a:t>b) que a granulometria do terreno seja tal que possa impedir a dispersão da </a:t>
            </a:r>
            <a:r>
              <a:rPr lang="pt-BR" b="1" i="1" u="sng" dirty="0" smtClean="0">
                <a:solidFill>
                  <a:srgbClr val="0070C0"/>
                </a:solidFill>
              </a:rPr>
              <a:t>lama</a:t>
            </a:r>
            <a:r>
              <a:rPr lang="pt-BR" b="1" dirty="0" smtClean="0">
                <a:solidFill>
                  <a:srgbClr val="0070C0"/>
                </a:solidFill>
              </a:rPr>
              <a:t>.”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http://www.fundesp.com.br)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92318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70C0"/>
                </a:solidFill>
              </a:rPr>
              <a:t>“</a:t>
            </a:r>
            <a:r>
              <a:rPr lang="pt-BR" b="1" i="1" dirty="0">
                <a:solidFill>
                  <a:srgbClr val="0070C0"/>
                </a:solidFill>
              </a:rPr>
              <a:t>A técnica de perfurações profundas </a:t>
            </a:r>
            <a:r>
              <a:rPr lang="pt-BR" b="1" i="1" dirty="0" err="1" smtClean="0">
                <a:solidFill>
                  <a:srgbClr val="0070C0"/>
                </a:solidFill>
              </a:rPr>
              <a:t>desen-volveu-se</a:t>
            </a:r>
            <a:r>
              <a:rPr lang="pt-BR" b="1" i="1" dirty="0" smtClean="0">
                <a:solidFill>
                  <a:srgbClr val="0070C0"/>
                </a:solidFill>
              </a:rPr>
              <a:t> </a:t>
            </a:r>
            <a:r>
              <a:rPr lang="pt-BR" b="1" i="1" dirty="0">
                <a:solidFill>
                  <a:srgbClr val="0070C0"/>
                </a:solidFill>
              </a:rPr>
              <a:t>graças ao emprego da </a:t>
            </a:r>
            <a:r>
              <a:rPr lang="pt-BR" b="1" i="1" u="sng" dirty="0">
                <a:solidFill>
                  <a:srgbClr val="0070C0"/>
                </a:solidFill>
              </a:rPr>
              <a:t>lama bentonítica</a:t>
            </a:r>
            <a:r>
              <a:rPr lang="pt-BR" b="1" i="1" dirty="0">
                <a:solidFill>
                  <a:srgbClr val="0070C0"/>
                </a:solidFill>
              </a:rPr>
              <a:t>, que tem a </a:t>
            </a:r>
            <a:r>
              <a:rPr lang="pt-BR" b="1" i="1" u="sng" dirty="0">
                <a:solidFill>
                  <a:srgbClr val="0070C0"/>
                </a:solidFill>
              </a:rPr>
              <a:t>dupla função</a:t>
            </a:r>
            <a:r>
              <a:rPr lang="pt-BR" b="1" i="1" dirty="0">
                <a:solidFill>
                  <a:srgbClr val="0070C0"/>
                </a:solidFill>
              </a:rPr>
              <a:t> de garantir a estabilidade do furo (evitando a utilização do revestimento em solo) e de manter em suspensão os detritos </a:t>
            </a:r>
            <a:r>
              <a:rPr lang="pt-BR" b="1" i="1" dirty="0" err="1" smtClean="0">
                <a:solidFill>
                  <a:srgbClr val="0070C0"/>
                </a:solidFill>
              </a:rPr>
              <a:t>prove-nientes</a:t>
            </a:r>
            <a:r>
              <a:rPr lang="pt-BR" b="1" i="1" dirty="0" smtClean="0">
                <a:solidFill>
                  <a:srgbClr val="0070C0"/>
                </a:solidFill>
              </a:rPr>
              <a:t> </a:t>
            </a:r>
            <a:r>
              <a:rPr lang="pt-BR" b="1" i="1" dirty="0">
                <a:solidFill>
                  <a:srgbClr val="0070C0"/>
                </a:solidFill>
              </a:rPr>
              <a:t>da desagregação </a:t>
            </a:r>
            <a:r>
              <a:rPr lang="pt-BR" b="1" i="1" dirty="0" smtClean="0">
                <a:solidFill>
                  <a:srgbClr val="0070C0"/>
                </a:solidFill>
              </a:rPr>
              <a:t>do terreno</a:t>
            </a:r>
            <a:r>
              <a:rPr lang="pt-BR" b="1" dirty="0" smtClean="0">
                <a:solidFill>
                  <a:srgbClr val="0070C0"/>
                </a:solidFill>
              </a:rPr>
              <a:t>.”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http://www.fundesp.com.br)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34282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0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900" b="1" dirty="0" smtClean="0">
                <a:solidFill>
                  <a:srgbClr val="0070C0"/>
                </a:solidFill>
              </a:rPr>
              <a:t>“</a:t>
            </a:r>
            <a:r>
              <a:rPr lang="pt-BR" sz="2900" b="1" i="1" dirty="0">
                <a:solidFill>
                  <a:srgbClr val="0070C0"/>
                </a:solidFill>
              </a:rPr>
              <a:t>A </a:t>
            </a:r>
            <a:r>
              <a:rPr lang="pt-BR" sz="2900" b="1" i="1" u="sng" dirty="0">
                <a:solidFill>
                  <a:srgbClr val="0070C0"/>
                </a:solidFill>
              </a:rPr>
              <a:t>lama bentonítica</a:t>
            </a:r>
            <a:r>
              <a:rPr lang="pt-BR" sz="2900" b="1" i="1" dirty="0">
                <a:solidFill>
                  <a:srgbClr val="0070C0"/>
                </a:solidFill>
              </a:rPr>
              <a:t>, se aplicada </a:t>
            </a:r>
            <a:r>
              <a:rPr lang="pt-BR" sz="2900" b="1" i="1" dirty="0" smtClean="0">
                <a:solidFill>
                  <a:srgbClr val="0070C0"/>
                </a:solidFill>
              </a:rPr>
              <a:t>corretamente</a:t>
            </a:r>
            <a:r>
              <a:rPr lang="pt-BR" sz="2900" b="1" i="1" dirty="0">
                <a:solidFill>
                  <a:srgbClr val="0070C0"/>
                </a:solidFill>
              </a:rPr>
              <a:t>, oferece a vantagem de reduzir ao mínimo as alterações do terreno vizinho ao furo no curso da perfuração em decorrência da continuidade da ação estabilizante</a:t>
            </a:r>
            <a:r>
              <a:rPr lang="pt-BR" sz="2900" b="1" i="1" dirty="0" smtClean="0">
                <a:solidFill>
                  <a:srgbClr val="0070C0"/>
                </a:solidFill>
              </a:rPr>
              <a:t>.</a:t>
            </a:r>
            <a:endParaRPr lang="pt-BR" sz="2900" b="1" i="1" dirty="0">
              <a:solidFill>
                <a:srgbClr val="0070C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900" b="1" i="1" dirty="0">
                <a:solidFill>
                  <a:srgbClr val="0070C0"/>
                </a:solidFill>
              </a:rPr>
              <a:t>A coluna de </a:t>
            </a:r>
            <a:r>
              <a:rPr lang="pt-BR" sz="2900" b="1" i="1" u="sng" dirty="0">
                <a:solidFill>
                  <a:srgbClr val="0070C0"/>
                </a:solidFill>
              </a:rPr>
              <a:t>lama</a:t>
            </a:r>
            <a:r>
              <a:rPr lang="pt-BR" sz="2900" b="1" i="1" dirty="0">
                <a:solidFill>
                  <a:srgbClr val="0070C0"/>
                </a:solidFill>
              </a:rPr>
              <a:t> exerce, portanto, sobre as paredes do furo, através da película (</a:t>
            </a:r>
            <a:r>
              <a:rPr lang="pt-BR" sz="2900" b="1" i="1" dirty="0" err="1">
                <a:solidFill>
                  <a:srgbClr val="0070C0"/>
                </a:solidFill>
              </a:rPr>
              <a:t>cake</a:t>
            </a:r>
            <a:r>
              <a:rPr lang="pt-BR" sz="2900" b="1" i="1" dirty="0">
                <a:solidFill>
                  <a:srgbClr val="0070C0"/>
                </a:solidFill>
              </a:rPr>
              <a:t>), uma pressão que impede o desmoronamento, tornando possível assim, com o emprego da </a:t>
            </a:r>
            <a:r>
              <a:rPr lang="pt-BR" sz="2900" b="1" i="1" u="sng" dirty="0" err="1">
                <a:solidFill>
                  <a:srgbClr val="0070C0"/>
                </a:solidFill>
              </a:rPr>
              <a:t>bentonita</a:t>
            </a:r>
            <a:r>
              <a:rPr lang="pt-BR" sz="2900" b="1" i="1" dirty="0">
                <a:solidFill>
                  <a:srgbClr val="0070C0"/>
                </a:solidFill>
              </a:rPr>
              <a:t>, a execução de perfurações, </a:t>
            </a:r>
            <a:r>
              <a:rPr lang="pt-BR" sz="2900" b="1" i="1" u="sng" dirty="0">
                <a:solidFill>
                  <a:srgbClr val="0070C0"/>
                </a:solidFill>
              </a:rPr>
              <a:t>sem aplicação de </a:t>
            </a:r>
            <a:r>
              <a:rPr lang="pt-BR" sz="2900" b="1" i="1" u="sng" dirty="0" smtClean="0">
                <a:solidFill>
                  <a:srgbClr val="0070C0"/>
                </a:solidFill>
              </a:rPr>
              <a:t>revestimento</a:t>
            </a:r>
            <a:r>
              <a:rPr lang="pt-BR" sz="2900" b="1" dirty="0" smtClean="0">
                <a:solidFill>
                  <a:srgbClr val="0070C0"/>
                </a:solidFill>
              </a:rPr>
              <a:t>.” </a:t>
            </a:r>
            <a:r>
              <a:rPr lang="pt-BR" sz="2500" b="1" dirty="0" smtClean="0">
                <a:solidFill>
                  <a:srgbClr val="D125B8"/>
                </a:solidFill>
              </a:rPr>
              <a:t>(</a:t>
            </a:r>
            <a:r>
              <a:rPr lang="pt-BR" sz="2500" b="1" dirty="0">
                <a:solidFill>
                  <a:srgbClr val="D125B8"/>
                </a:solidFill>
              </a:rPr>
              <a:t>http://www.fundesp.com.br)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93733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100" b="1" dirty="0" smtClean="0">
                <a:solidFill>
                  <a:srgbClr val="0070C0"/>
                </a:solidFill>
              </a:rPr>
              <a:t>“</a:t>
            </a:r>
            <a:r>
              <a:rPr lang="pt-BR" sz="3100" b="1" i="1" dirty="0">
                <a:solidFill>
                  <a:srgbClr val="0070C0"/>
                </a:solidFill>
              </a:rPr>
              <a:t>O </a:t>
            </a:r>
            <a:r>
              <a:rPr lang="pt-BR" sz="3100" b="1" i="1" u="sng" dirty="0">
                <a:solidFill>
                  <a:srgbClr val="002060"/>
                </a:solidFill>
              </a:rPr>
              <a:t>polímero</a:t>
            </a:r>
            <a:r>
              <a:rPr lang="pt-BR" sz="3100" b="1" i="1" dirty="0">
                <a:solidFill>
                  <a:srgbClr val="0070C0"/>
                </a:solidFill>
              </a:rPr>
              <a:t> é uma longa molécula formada pela adição da simples repetição de grupos denominados monômeros. Eles se unem pelas extremidades de forma similar às ligações dos elos de uma corrente. Quando a água entra em contato com o </a:t>
            </a:r>
            <a:r>
              <a:rPr lang="pt-BR" sz="3100" b="1" i="1" u="sng" dirty="0">
                <a:solidFill>
                  <a:srgbClr val="0070C0"/>
                </a:solidFill>
              </a:rPr>
              <a:t>polímero</a:t>
            </a:r>
            <a:r>
              <a:rPr lang="pt-BR" sz="3100" b="1" i="1" dirty="0">
                <a:solidFill>
                  <a:srgbClr val="0070C0"/>
                </a:solidFill>
              </a:rPr>
              <a:t>, suas moléculas são presas pelas longas cadeias do polímero fazendo com que sua estrutura inche, caracterizando maior viscosidade ao </a:t>
            </a:r>
            <a:r>
              <a:rPr lang="pt-BR" sz="3100" b="1" i="1" dirty="0" smtClean="0">
                <a:solidFill>
                  <a:srgbClr val="0070C0"/>
                </a:solidFill>
              </a:rPr>
              <a:t>material</a:t>
            </a:r>
            <a:r>
              <a:rPr lang="pt-BR" sz="3100" b="1" dirty="0" smtClean="0">
                <a:solidFill>
                  <a:srgbClr val="0070C0"/>
                </a:solidFill>
              </a:rPr>
              <a:t>.”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700" b="1" dirty="0">
                <a:solidFill>
                  <a:srgbClr val="D125B8"/>
                </a:solidFill>
              </a:rPr>
              <a:t>(https://www.aecweb.com.br/)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53602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519113" y="116632"/>
            <a:ext cx="8229600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C00000"/>
                </a:solidFill>
              </a:rPr>
              <a:t>REFERÊNCIAS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755650" y="908720"/>
            <a:ext cx="7993063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pt-BR" sz="2400" b="1" dirty="0" smtClean="0">
                <a:solidFill>
                  <a:srgbClr val="0005CC"/>
                </a:solidFill>
              </a:rPr>
              <a:t>FREITAS</a:t>
            </a:r>
            <a:r>
              <a:rPr lang="pt-BR" sz="2400" b="1" dirty="0">
                <a:solidFill>
                  <a:srgbClr val="0005CC"/>
                </a:solidFill>
              </a:rPr>
              <a:t>, M.A. </a:t>
            </a:r>
            <a:r>
              <a:rPr lang="pt-BR" sz="2400" b="1" i="1" dirty="0">
                <a:solidFill>
                  <a:srgbClr val="0005CC"/>
                </a:solidFill>
              </a:rPr>
              <a:t>Estacas hélice contínua, provas de carga estática e ensaios dinâmicos</a:t>
            </a:r>
            <a:r>
              <a:rPr lang="pt-BR" sz="2400" b="1" dirty="0">
                <a:solidFill>
                  <a:srgbClr val="0005CC"/>
                </a:solidFill>
              </a:rPr>
              <a:t>. GEOFIX FUNDAÇÕES. </a:t>
            </a:r>
            <a:r>
              <a:rPr lang="pt-BR" sz="2400" b="1" i="1" dirty="0" err="1">
                <a:solidFill>
                  <a:srgbClr val="0005CC"/>
                </a:solidFill>
              </a:rPr>
              <a:t>Geofix</a:t>
            </a:r>
            <a:r>
              <a:rPr lang="pt-BR" sz="2400" b="1" i="1" dirty="0">
                <a:solidFill>
                  <a:srgbClr val="0005CC"/>
                </a:solidFill>
              </a:rPr>
              <a:t> 40 anos - </a:t>
            </a:r>
            <a:r>
              <a:rPr lang="pt-BR" sz="2400" b="1" dirty="0">
                <a:solidFill>
                  <a:srgbClr val="0005CC"/>
                </a:solidFill>
              </a:rPr>
              <a:t>5</a:t>
            </a:r>
            <a:r>
              <a:rPr lang="pt-BR" sz="2400" b="1" baseline="30000" dirty="0">
                <a:solidFill>
                  <a:srgbClr val="0005CC"/>
                </a:solidFill>
              </a:rPr>
              <a:t>º</a:t>
            </a:r>
            <a:r>
              <a:rPr lang="pt-BR" sz="2400" b="1" dirty="0">
                <a:solidFill>
                  <a:srgbClr val="0005CC"/>
                </a:solidFill>
              </a:rPr>
              <a:t> Curso de Engenharia Aplicada às Obras de Fundações e Contenções. São Paulo, s/d, 113p. Disponível em: </a:t>
            </a:r>
            <a:r>
              <a:rPr lang="pt-BR" sz="2000" b="1" dirty="0">
                <a:solidFill>
                  <a:srgbClr val="0005CC"/>
                </a:solidFill>
                <a:hlinkClick r:id="rId2"/>
              </a:rPr>
              <a:t>http://www.geofix.com.br/biblioteca/5o_curso_eng_Aula_Teoria_02_2015.pdf</a:t>
            </a:r>
            <a:endParaRPr lang="pt-BR" sz="2000" b="1" dirty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2400" b="1" dirty="0" smtClean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400" b="1" dirty="0" smtClean="0">
                <a:solidFill>
                  <a:srgbClr val="00B0F0"/>
                </a:solidFill>
              </a:rPr>
              <a:t>GEOFUND</a:t>
            </a:r>
            <a:r>
              <a:rPr lang="pt-BR" sz="2400" b="1" dirty="0">
                <a:solidFill>
                  <a:srgbClr val="00B0F0"/>
                </a:solidFill>
              </a:rPr>
              <a:t>. </a:t>
            </a:r>
            <a:r>
              <a:rPr lang="pt-BR" sz="2400" b="1" i="1" dirty="0">
                <a:solidFill>
                  <a:srgbClr val="00B0F0"/>
                </a:solidFill>
              </a:rPr>
              <a:t>Fundações especiais</a:t>
            </a:r>
            <a:r>
              <a:rPr lang="pt-BR" sz="2400" b="1" dirty="0">
                <a:solidFill>
                  <a:srgbClr val="00B0F0"/>
                </a:solidFill>
              </a:rPr>
              <a:t>. São Paulo, 2</a:t>
            </a:r>
            <a:r>
              <a:rPr lang="pt-BR" sz="2400" b="1" baseline="30000" dirty="0">
                <a:solidFill>
                  <a:srgbClr val="00B0F0"/>
                </a:solidFill>
              </a:rPr>
              <a:t>ª</a:t>
            </a:r>
            <a:r>
              <a:rPr lang="pt-BR" sz="2400" b="1" dirty="0">
                <a:solidFill>
                  <a:srgbClr val="00B0F0"/>
                </a:solidFill>
              </a:rPr>
              <a:t> ed., junho/2015. 68 p. Disponível em: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000" b="1" dirty="0">
                <a:solidFill>
                  <a:srgbClr val="00B0F0"/>
                </a:solidFill>
                <a:hlinkClick r:id="rId3"/>
              </a:rPr>
              <a:t>http://geofund.com.br/GEOFUND-CATALOGO.zip</a:t>
            </a:r>
            <a:endParaRPr lang="pt-BR" sz="2000" b="1" dirty="0">
              <a:solidFill>
                <a:srgbClr val="00B0F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2400" b="1" dirty="0">
              <a:solidFill>
                <a:srgbClr val="0005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10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500" b="1" dirty="0" smtClean="0">
                <a:solidFill>
                  <a:srgbClr val="0070C0"/>
                </a:solidFill>
              </a:rPr>
              <a:t>“</a:t>
            </a:r>
            <a:r>
              <a:rPr lang="pt-BR" sz="2500" b="1" i="1" dirty="0" smtClean="0">
                <a:solidFill>
                  <a:srgbClr val="0070C0"/>
                </a:solidFill>
              </a:rPr>
              <a:t>... para </a:t>
            </a:r>
            <a:r>
              <a:rPr lang="pt-BR" sz="2500" b="1" i="1" dirty="0">
                <a:solidFill>
                  <a:srgbClr val="0070C0"/>
                </a:solidFill>
              </a:rPr>
              <a:t>que se tenha uma boa eficiência na estabilização de escavações podem ser utilizados dois ou mais elementos na mistura com a água. O fluido geralmente é constituído por dois produtos, um sólido (em pó) e um líquido (emulsão). O primeiro é composto de um </a:t>
            </a:r>
            <a:r>
              <a:rPr lang="pt-BR" sz="2500" b="1" i="1" dirty="0" err="1">
                <a:solidFill>
                  <a:srgbClr val="0070C0"/>
                </a:solidFill>
              </a:rPr>
              <a:t>poliacrilato</a:t>
            </a:r>
            <a:r>
              <a:rPr lang="pt-BR" sz="2500" b="1" i="1" dirty="0">
                <a:solidFill>
                  <a:srgbClr val="0070C0"/>
                </a:solidFill>
              </a:rPr>
              <a:t> de sódio sintético-orgânico em solução e descrito como um copolímero de </a:t>
            </a:r>
            <a:r>
              <a:rPr lang="pt-BR" sz="2500" b="1" i="1" dirty="0" err="1">
                <a:solidFill>
                  <a:srgbClr val="0070C0"/>
                </a:solidFill>
              </a:rPr>
              <a:t>acrilamida</a:t>
            </a:r>
            <a:r>
              <a:rPr lang="pt-BR" sz="2500" b="1" i="1" dirty="0">
                <a:solidFill>
                  <a:srgbClr val="0070C0"/>
                </a:solidFill>
              </a:rPr>
              <a:t> com grupos </a:t>
            </a:r>
            <a:r>
              <a:rPr lang="pt-BR" sz="2500" b="1" i="1" dirty="0" err="1">
                <a:solidFill>
                  <a:srgbClr val="0070C0"/>
                </a:solidFill>
              </a:rPr>
              <a:t>acrilate</a:t>
            </a:r>
            <a:r>
              <a:rPr lang="pt-BR" sz="2500" b="1" i="1" dirty="0">
                <a:solidFill>
                  <a:srgbClr val="0070C0"/>
                </a:solidFill>
              </a:rPr>
              <a:t>, tendo a função de agente estabilizante auxiliar em perfurações e limpeza de furos. O segundo é composto de um </a:t>
            </a:r>
            <a:r>
              <a:rPr lang="pt-BR" sz="2500" b="1" i="1" dirty="0" err="1">
                <a:solidFill>
                  <a:srgbClr val="0070C0"/>
                </a:solidFill>
              </a:rPr>
              <a:t>poliacrilato</a:t>
            </a:r>
            <a:r>
              <a:rPr lang="pt-BR" sz="2500" b="1" i="1" dirty="0">
                <a:solidFill>
                  <a:srgbClr val="0070C0"/>
                </a:solidFill>
              </a:rPr>
              <a:t> de sódio sintético-orgânico e descrito como um copolímero de </a:t>
            </a:r>
            <a:r>
              <a:rPr lang="pt-BR" sz="2500" b="1" i="1" dirty="0" err="1">
                <a:solidFill>
                  <a:srgbClr val="0070C0"/>
                </a:solidFill>
              </a:rPr>
              <a:t>acrilamida</a:t>
            </a:r>
            <a:r>
              <a:rPr lang="pt-BR" sz="2500" b="1" i="1" dirty="0">
                <a:solidFill>
                  <a:srgbClr val="0070C0"/>
                </a:solidFill>
              </a:rPr>
              <a:t> com grupos </a:t>
            </a:r>
            <a:r>
              <a:rPr lang="pt-BR" sz="2500" b="1" i="1" dirty="0" err="1">
                <a:solidFill>
                  <a:srgbClr val="0070C0"/>
                </a:solidFill>
              </a:rPr>
              <a:t>acrilate</a:t>
            </a:r>
            <a:r>
              <a:rPr lang="pt-BR" sz="2500" b="1" i="1" dirty="0">
                <a:solidFill>
                  <a:srgbClr val="0070C0"/>
                </a:solidFill>
              </a:rPr>
              <a:t>, tendo a função de estabilizante auxiliar, lubrificante e, deslizante em perfurações</a:t>
            </a:r>
            <a:r>
              <a:rPr lang="pt-BR" sz="2500" b="1" i="1" dirty="0" smtClean="0">
                <a:solidFill>
                  <a:srgbClr val="0070C0"/>
                </a:solidFill>
              </a:rPr>
              <a:t>.</a:t>
            </a:r>
            <a:r>
              <a:rPr lang="pt-BR" sz="2500" b="1" dirty="0" smtClean="0">
                <a:solidFill>
                  <a:srgbClr val="0070C0"/>
                </a:solidFill>
              </a:rPr>
              <a:t>”  </a:t>
            </a:r>
            <a:r>
              <a:rPr lang="pt-BR" sz="2400" b="1" dirty="0" smtClean="0">
                <a:solidFill>
                  <a:srgbClr val="D125B8"/>
                </a:solidFill>
              </a:rPr>
              <a:t>(</a:t>
            </a:r>
            <a:r>
              <a:rPr lang="pt-BR" sz="2400" b="1" dirty="0">
                <a:solidFill>
                  <a:srgbClr val="D125B8"/>
                </a:solidFill>
              </a:rPr>
              <a:t>https://www.aecweb.com.br/)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64817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52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100" b="1" dirty="0" smtClean="0">
                <a:solidFill>
                  <a:srgbClr val="3333FF"/>
                </a:solidFill>
              </a:rPr>
              <a:t>“</a:t>
            </a:r>
            <a:r>
              <a:rPr lang="pt-BR" sz="3100" b="1" i="1" dirty="0">
                <a:solidFill>
                  <a:srgbClr val="3333FF"/>
                </a:solidFill>
              </a:rPr>
              <a:t>Após o processo de dosagem para a obtenção da </a:t>
            </a:r>
            <a:r>
              <a:rPr lang="pt-BR" sz="3100" b="1" i="1" u="sng" dirty="0">
                <a:solidFill>
                  <a:srgbClr val="3333FF"/>
                </a:solidFill>
              </a:rPr>
              <a:t>lama polimérica</a:t>
            </a:r>
            <a:r>
              <a:rPr lang="pt-BR" sz="3100" b="1" i="1" dirty="0">
                <a:solidFill>
                  <a:srgbClr val="3333FF"/>
                </a:solidFill>
              </a:rPr>
              <a:t>, de acordo com </a:t>
            </a:r>
            <a:r>
              <a:rPr lang="pt-BR" sz="3100" b="1" i="1" dirty="0" smtClean="0">
                <a:solidFill>
                  <a:srgbClr val="3333FF"/>
                </a:solidFill>
              </a:rPr>
              <a:t>as características </a:t>
            </a:r>
            <a:r>
              <a:rPr lang="pt-BR" sz="3100" b="1" i="1" dirty="0">
                <a:solidFill>
                  <a:srgbClr val="3333FF"/>
                </a:solidFill>
              </a:rPr>
              <a:t>do solo, a mesma é bombeada aos silos de armazenagem, para </a:t>
            </a:r>
            <a:r>
              <a:rPr lang="pt-BR" sz="3100" b="1" i="1" dirty="0" smtClean="0">
                <a:solidFill>
                  <a:srgbClr val="3333FF"/>
                </a:solidFill>
              </a:rPr>
              <a:t>posterior utilização </a:t>
            </a:r>
            <a:r>
              <a:rPr lang="pt-BR" sz="3100" b="1" i="1" dirty="0">
                <a:solidFill>
                  <a:srgbClr val="3333FF"/>
                </a:solidFill>
              </a:rPr>
              <a:t>nas </a:t>
            </a:r>
            <a:r>
              <a:rPr lang="pt-BR" sz="3100" b="1" i="1" dirty="0" smtClean="0">
                <a:solidFill>
                  <a:srgbClr val="3333FF"/>
                </a:solidFill>
              </a:rPr>
              <a:t>escavações</a:t>
            </a:r>
            <a:r>
              <a:rPr lang="pt-BR" sz="3100" b="1" dirty="0" smtClean="0">
                <a:solidFill>
                  <a:srgbClr val="3333FF"/>
                </a:solidFill>
              </a:rPr>
              <a:t>. </a:t>
            </a:r>
            <a:r>
              <a:rPr lang="pt-BR" sz="3100" b="1" i="1" dirty="0" smtClean="0">
                <a:solidFill>
                  <a:srgbClr val="3333FF"/>
                </a:solidFill>
              </a:rPr>
              <a:t>Durante </a:t>
            </a:r>
            <a:r>
              <a:rPr lang="pt-BR" sz="3100" b="1" i="1" dirty="0">
                <a:solidFill>
                  <a:srgbClr val="3333FF"/>
                </a:solidFill>
              </a:rPr>
              <a:t>o processo de escavação com a lama polimérica, deve-se </a:t>
            </a:r>
            <a:r>
              <a:rPr lang="pt-BR" sz="3100" b="1" i="1" dirty="0" smtClean="0">
                <a:solidFill>
                  <a:srgbClr val="3333FF"/>
                </a:solidFill>
              </a:rPr>
              <a:t>sistematicamente controlar </a:t>
            </a:r>
            <a:r>
              <a:rPr lang="pt-BR" sz="3100" b="1" i="1" dirty="0">
                <a:solidFill>
                  <a:srgbClr val="3333FF"/>
                </a:solidFill>
              </a:rPr>
              <a:t>a viscosidade da mesma, corrigindo sempre que a viscosidade se tornar </a:t>
            </a:r>
            <a:r>
              <a:rPr lang="pt-BR" sz="3100" b="1" i="1" dirty="0" smtClean="0">
                <a:solidFill>
                  <a:srgbClr val="3333FF"/>
                </a:solidFill>
              </a:rPr>
              <a:t>inferior a </a:t>
            </a:r>
            <a:r>
              <a:rPr lang="pt-BR" sz="3100" b="1" i="1" dirty="0">
                <a:solidFill>
                  <a:srgbClr val="3333FF"/>
                </a:solidFill>
              </a:rPr>
              <a:t>45 segundos, a fim de se manter a integridade da escavação</a:t>
            </a:r>
            <a:r>
              <a:rPr lang="pt-BR" sz="3100" b="1" dirty="0" smtClean="0">
                <a:solidFill>
                  <a:srgbClr val="3333FF"/>
                </a:solidFill>
              </a:rPr>
              <a:t>.”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(Catálogo BRASFOND)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39199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96" y="1700808"/>
            <a:ext cx="6094390" cy="360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466720" y="5315578"/>
            <a:ext cx="2282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3333FF"/>
                </a:solidFill>
              </a:rPr>
              <a:t>(Catálogo BRASFOND)</a:t>
            </a:r>
          </a:p>
        </p:txBody>
      </p:sp>
    </p:spTree>
    <p:extLst>
      <p:ext uri="{BB962C8B-B14F-4D97-AF65-F5344CB8AC3E}">
        <p14:creationId xmlns:p14="http://schemas.microsoft.com/office/powerpoint/2010/main" val="168048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3000311" y="6237312"/>
            <a:ext cx="3215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dirty="0">
                <a:solidFill>
                  <a:srgbClr val="D125B8"/>
                </a:solidFill>
              </a:rPr>
              <a:t>(https://www.aecweb.com.br/)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260475"/>
            <a:ext cx="5128220" cy="495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14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>
                <a:solidFill>
                  <a:srgbClr val="1F771F"/>
                </a:solidFill>
              </a:rPr>
              <a:t>Escavação/Perfuração: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>
                <a:solidFill>
                  <a:srgbClr val="0005CC"/>
                </a:solidFill>
              </a:rPr>
              <a:t>Os equipamentos utilizados constam de uma mesa rotativa e/ou </a:t>
            </a:r>
            <a:r>
              <a:rPr lang="pt-BR" b="1" i="1" dirty="0" err="1">
                <a:solidFill>
                  <a:srgbClr val="0005CC"/>
                </a:solidFill>
              </a:rPr>
              <a:t>rotatores</a:t>
            </a:r>
            <a:r>
              <a:rPr lang="pt-BR" b="1" i="1" dirty="0">
                <a:solidFill>
                  <a:srgbClr val="0005CC"/>
                </a:solidFill>
              </a:rPr>
              <a:t> hidráulicos, que acionam uma haste telescópica tipo Kelly, que tem acoplada na sua extremidade inferior a </a:t>
            </a:r>
            <a:r>
              <a:rPr lang="pt-BR" b="1" i="1" u="sng" dirty="0">
                <a:solidFill>
                  <a:srgbClr val="0005CC"/>
                </a:solidFill>
              </a:rPr>
              <a:t>ferramenta de perfuração</a:t>
            </a:r>
            <a:r>
              <a:rPr lang="pt-BR" b="1" i="1" dirty="0">
                <a:solidFill>
                  <a:srgbClr val="0005CC"/>
                </a:solidFill>
              </a:rPr>
              <a:t>, cujo tipo variará em função da natureza do terreno a perfurar: </a:t>
            </a:r>
            <a:r>
              <a:rPr lang="pt-BR" b="1" i="1" u="sng" dirty="0">
                <a:solidFill>
                  <a:srgbClr val="0005CC"/>
                </a:solidFill>
              </a:rPr>
              <a:t>trado, caçamba ou coroa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sz="2800" b="1" dirty="0" smtClean="0">
                <a:solidFill>
                  <a:srgbClr val="1F771F"/>
                </a:solidFill>
              </a:rPr>
              <a:t>(</a:t>
            </a:r>
            <a:r>
              <a:rPr lang="pt-BR" sz="2800" b="1" dirty="0">
                <a:solidFill>
                  <a:srgbClr val="1F771F"/>
                </a:solidFill>
              </a:rPr>
              <a:t>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63713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3528394" y="6175283"/>
            <a:ext cx="2182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1F771F"/>
                </a:solidFill>
              </a:rPr>
              <a:t>(Catálogo GEOFUND)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580" y="1628800"/>
            <a:ext cx="6158275" cy="45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81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0232"/>
            <a:ext cx="3456384" cy="486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516767" y="6390885"/>
            <a:ext cx="2182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1F771F"/>
                </a:solidFill>
              </a:rPr>
              <a:t>(Catálogo GEOFUND)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0232"/>
            <a:ext cx="3194172" cy="484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39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1547664" y="5805264"/>
            <a:ext cx="3489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3333FF"/>
                </a:solidFill>
              </a:rPr>
              <a:t>(http</a:t>
            </a:r>
            <a:r>
              <a:rPr lang="pt-BR" dirty="0">
                <a:solidFill>
                  <a:srgbClr val="3333FF"/>
                </a:solidFill>
              </a:rPr>
              <a:t>://</a:t>
            </a:r>
            <a:r>
              <a:rPr lang="pt-BR" dirty="0" smtClean="0">
                <a:solidFill>
                  <a:srgbClr val="3333FF"/>
                </a:solidFill>
              </a:rPr>
              <a:t>www.fundesp.com.br/2009/estacasgrande_metod.html)</a:t>
            </a:r>
            <a:endParaRPr lang="pt-BR" dirty="0">
              <a:solidFill>
                <a:srgbClr val="3333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047" y="1523693"/>
            <a:ext cx="3315718" cy="514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40" y="1528819"/>
            <a:ext cx="5117048" cy="298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24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9220" name="Picture 4" descr="http://www.brasfond.com.br/site/images/foto_escavad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229" y="1674013"/>
            <a:ext cx="6823724" cy="455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042976" y="6233053"/>
            <a:ext cx="5130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3333FF"/>
                </a:solidFill>
              </a:rPr>
              <a:t>(http</a:t>
            </a:r>
            <a:r>
              <a:rPr lang="pt-BR" dirty="0">
                <a:solidFill>
                  <a:srgbClr val="3333FF"/>
                </a:solidFill>
              </a:rPr>
              <a:t>://</a:t>
            </a:r>
            <a:r>
              <a:rPr lang="pt-BR" dirty="0" smtClean="0">
                <a:solidFill>
                  <a:srgbClr val="3333FF"/>
                </a:solidFill>
              </a:rPr>
              <a:t>www.brasfond.com.br/site/egdiametro.html)</a:t>
            </a:r>
            <a:endParaRPr lang="pt-BR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3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32989"/>
            <a:ext cx="7993062" cy="579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>
              <a:buNone/>
            </a:pPr>
            <a:r>
              <a:rPr lang="pt-BR" b="1" dirty="0" smtClean="0">
                <a:solidFill>
                  <a:srgbClr val="1F771F"/>
                </a:solidFill>
              </a:rPr>
              <a:t>Escavação/Perfuração:</a:t>
            </a:r>
          </a:p>
          <a:p>
            <a:pPr algn="just">
              <a:buNone/>
            </a:pPr>
            <a:endParaRPr lang="pt-BR" sz="1400" b="1" dirty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Inicia-se </a:t>
            </a:r>
            <a:r>
              <a:rPr lang="pt-BR" b="1" i="1" dirty="0">
                <a:solidFill>
                  <a:srgbClr val="0005CC"/>
                </a:solidFill>
              </a:rPr>
              <a:t>a escavação com a colocação de um </a:t>
            </a:r>
            <a:r>
              <a:rPr lang="pt-BR" b="1" i="1" u="sng" dirty="0">
                <a:solidFill>
                  <a:srgbClr val="0005CC"/>
                </a:solidFill>
              </a:rPr>
              <a:t>tubo (camisa) guia</a:t>
            </a:r>
            <a:r>
              <a:rPr lang="pt-BR" b="1" i="1" dirty="0">
                <a:solidFill>
                  <a:srgbClr val="0005CC"/>
                </a:solidFill>
              </a:rPr>
              <a:t>, com diâmetro 10 cm maior que o diâmetro da estaca a ser escavada, cujo comprimento é de </a:t>
            </a:r>
            <a:r>
              <a:rPr lang="pt-BR" b="1" i="1" dirty="0" smtClean="0">
                <a:solidFill>
                  <a:srgbClr val="0005CC"/>
                </a:solidFill>
              </a:rPr>
              <a:t>1,5 </a:t>
            </a:r>
            <a:r>
              <a:rPr lang="pt-BR" b="1" i="1" dirty="0">
                <a:solidFill>
                  <a:srgbClr val="0005CC"/>
                </a:solidFill>
              </a:rPr>
              <a:t>a </a:t>
            </a:r>
            <a:r>
              <a:rPr lang="pt-BR" b="1" i="1" dirty="0" smtClean="0">
                <a:solidFill>
                  <a:srgbClr val="0005CC"/>
                </a:solidFill>
              </a:rPr>
              <a:t>2,0 </a:t>
            </a:r>
            <a:r>
              <a:rPr lang="pt-BR" b="1" i="1" dirty="0">
                <a:solidFill>
                  <a:srgbClr val="0005CC"/>
                </a:solidFill>
              </a:rPr>
              <a:t>metros. Prossegue-se a escavação, </a:t>
            </a:r>
            <a:r>
              <a:rPr lang="pt-BR" b="1" i="1" dirty="0" err="1" smtClean="0">
                <a:solidFill>
                  <a:srgbClr val="0005CC"/>
                </a:solidFill>
              </a:rPr>
              <a:t>simulta-neamente</a:t>
            </a:r>
            <a:r>
              <a:rPr lang="pt-BR" b="1" i="1" dirty="0" smtClean="0">
                <a:solidFill>
                  <a:srgbClr val="0005CC"/>
                </a:solidFill>
              </a:rPr>
              <a:t> </a:t>
            </a:r>
            <a:r>
              <a:rPr lang="pt-BR" b="1" i="1" dirty="0">
                <a:solidFill>
                  <a:srgbClr val="0005CC"/>
                </a:solidFill>
              </a:rPr>
              <a:t>com o enchimento do furo com </a:t>
            </a:r>
            <a:r>
              <a:rPr lang="pt-BR" b="1" i="1" u="sng" dirty="0">
                <a:solidFill>
                  <a:srgbClr val="0005CC"/>
                </a:solidFill>
              </a:rPr>
              <a:t>lama estabilizante</a:t>
            </a:r>
            <a:r>
              <a:rPr lang="pt-BR" b="1" i="1" dirty="0">
                <a:solidFill>
                  <a:srgbClr val="0005CC"/>
                </a:solidFill>
              </a:rPr>
              <a:t>, até a profundidade prevista em projeto</a:t>
            </a:r>
            <a:r>
              <a:rPr lang="pt-BR" b="1" dirty="0" smtClean="0">
                <a:solidFill>
                  <a:srgbClr val="0005CC"/>
                </a:solidFill>
              </a:rPr>
              <a:t>.”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sz="2800" b="1" dirty="0">
                <a:solidFill>
                  <a:srgbClr val="1F771F"/>
                </a:solidFill>
              </a:rPr>
              <a:t>(Catálogo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63441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601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Infraestrutura (Fundações):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A </a:t>
            </a:r>
            <a:r>
              <a:rPr lang="pt-BR" altLang="pt-BR" b="1" u="sng" dirty="0" smtClean="0">
                <a:solidFill>
                  <a:srgbClr val="0005CC"/>
                </a:solidFill>
              </a:rPr>
              <a:t>infraestrutura</a:t>
            </a:r>
            <a:r>
              <a:rPr lang="pt-BR" altLang="pt-BR" b="1" dirty="0" smtClean="0">
                <a:solidFill>
                  <a:srgbClr val="0005CC"/>
                </a:solidFill>
              </a:rPr>
              <a:t> é formada pelas estruturas de  </a:t>
            </a:r>
            <a:r>
              <a:rPr lang="pt-BR" altLang="pt-BR" b="1" u="sng" dirty="0" smtClean="0">
                <a:solidFill>
                  <a:srgbClr val="0005CC"/>
                </a:solidFill>
              </a:rPr>
              <a:t>fundações</a:t>
            </a:r>
            <a:r>
              <a:rPr lang="pt-BR" altLang="pt-BR" b="1" dirty="0" smtClean="0">
                <a:solidFill>
                  <a:srgbClr val="0005CC"/>
                </a:solidFill>
              </a:rPr>
              <a:t> de pontes e viadutos. Geralmente é constituída de: 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- Estacas;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1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- Tubulões.</a:t>
            </a:r>
          </a:p>
          <a:p>
            <a:pPr>
              <a:buNone/>
            </a:pPr>
            <a:endParaRPr lang="pt-BR" altLang="pt-BR" sz="1800" b="1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pt-BR" altLang="pt-BR" sz="3300" b="1" dirty="0" smtClean="0">
                <a:solidFill>
                  <a:srgbClr val="C00000"/>
                </a:solidFill>
              </a:rPr>
              <a:t>Nota:</a:t>
            </a:r>
            <a:r>
              <a:rPr lang="pt-BR" altLang="pt-BR" sz="3300" b="1" dirty="0" smtClean="0">
                <a:solidFill>
                  <a:srgbClr val="0070C0"/>
                </a:solidFill>
              </a:rPr>
              <a:t> </a:t>
            </a:r>
            <a:r>
              <a:rPr lang="pt-BR" altLang="pt-BR" sz="3300" b="1" dirty="0" smtClean="0">
                <a:solidFill>
                  <a:srgbClr val="7030A0"/>
                </a:solidFill>
              </a:rPr>
              <a:t>os </a:t>
            </a:r>
            <a:r>
              <a:rPr lang="pt-BR" altLang="pt-BR" sz="3300" b="1" u="sng" dirty="0" smtClean="0">
                <a:solidFill>
                  <a:srgbClr val="7030A0"/>
                </a:solidFill>
              </a:rPr>
              <a:t>tubulões</a:t>
            </a:r>
            <a:r>
              <a:rPr lang="pt-BR" altLang="pt-BR" sz="3300" b="1" dirty="0" smtClean="0">
                <a:solidFill>
                  <a:srgbClr val="7030A0"/>
                </a:solidFill>
              </a:rPr>
              <a:t> vêm sendo atualmente substituídos por </a:t>
            </a:r>
            <a:r>
              <a:rPr lang="pt-BR" altLang="pt-BR" sz="3300" b="1" u="sng" dirty="0" smtClean="0">
                <a:solidFill>
                  <a:srgbClr val="7030A0"/>
                </a:solidFill>
              </a:rPr>
              <a:t>estacas</a:t>
            </a:r>
            <a:r>
              <a:rPr lang="pt-BR" altLang="pt-BR" sz="3300" b="1" dirty="0" smtClean="0">
                <a:solidFill>
                  <a:srgbClr val="7030A0"/>
                </a:solidFill>
              </a:rPr>
              <a:t> (pré-moldadas ou moldadas “</a:t>
            </a:r>
            <a:r>
              <a:rPr lang="pt-BR" altLang="pt-BR" sz="3300" b="1" i="1" dirty="0" smtClean="0">
                <a:solidFill>
                  <a:srgbClr val="7030A0"/>
                </a:solidFill>
              </a:rPr>
              <a:t>in loco</a:t>
            </a:r>
            <a:r>
              <a:rPr lang="pt-BR" altLang="pt-BR" sz="3300" b="1" dirty="0" smtClean="0">
                <a:solidFill>
                  <a:srgbClr val="7030A0"/>
                </a:solidFill>
              </a:rPr>
              <a:t>”).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16281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331640" y="6040821"/>
            <a:ext cx="2182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1F771F"/>
                </a:solidFill>
              </a:rPr>
              <a:t>(Catálogo GEOFUND)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84984"/>
            <a:ext cx="4924822" cy="3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7" y="1578378"/>
            <a:ext cx="4551767" cy="274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60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>
                <a:solidFill>
                  <a:srgbClr val="1F771F"/>
                </a:solidFill>
              </a:rPr>
              <a:t>Escavação/Perfuração: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>
                <a:solidFill>
                  <a:srgbClr val="0005CC"/>
                </a:solidFill>
              </a:rPr>
              <a:t>“</a:t>
            </a:r>
            <a:r>
              <a:rPr lang="pt-BR" b="1" i="1" dirty="0">
                <a:solidFill>
                  <a:srgbClr val="0005CC"/>
                </a:solidFill>
              </a:rPr>
              <a:t>À medida que penetra no solo por rotação, a ferramenta se preenche gradualmente e, quando cheia, a haste é levantada e a ferramenta é automaticamente esvaziada por força centrífuga, no caso do </a:t>
            </a:r>
            <a:r>
              <a:rPr lang="pt-BR" b="1" i="1" u="sng" dirty="0">
                <a:solidFill>
                  <a:srgbClr val="0005CC"/>
                </a:solidFill>
              </a:rPr>
              <a:t>trado</a:t>
            </a:r>
            <a:r>
              <a:rPr lang="pt-BR" b="1" i="1" dirty="0">
                <a:solidFill>
                  <a:srgbClr val="0005CC"/>
                </a:solidFill>
              </a:rPr>
              <a:t>, ou por abertura do fundo, no caso da </a:t>
            </a:r>
            <a:r>
              <a:rPr lang="pt-BR" b="1" i="1" u="sng" dirty="0" smtClean="0">
                <a:solidFill>
                  <a:srgbClr val="0005CC"/>
                </a:solidFill>
              </a:rPr>
              <a:t>caçamba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sz="2700" b="1" dirty="0" smtClean="0">
                <a:solidFill>
                  <a:srgbClr val="D125B8"/>
                </a:solidFill>
              </a:rPr>
              <a:t>(http</a:t>
            </a:r>
            <a:r>
              <a:rPr lang="pt-BR" sz="2700" b="1" dirty="0">
                <a:solidFill>
                  <a:srgbClr val="D125B8"/>
                </a:solidFill>
              </a:rPr>
              <a:t>://</a:t>
            </a:r>
            <a:r>
              <a:rPr lang="pt-BR" sz="2700" b="1" dirty="0" smtClean="0">
                <a:solidFill>
                  <a:srgbClr val="D125B8"/>
                </a:solidFill>
              </a:rPr>
              <a:t>www.fundesp.com.br/2009/estacasgrande_metod.html)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90688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>
                <a:solidFill>
                  <a:srgbClr val="1F771F"/>
                </a:solidFill>
              </a:rPr>
              <a:t>Escavação/Perfuração: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>
                <a:solidFill>
                  <a:srgbClr val="0005CC"/>
                </a:solidFill>
              </a:rPr>
              <a:t>A </a:t>
            </a:r>
            <a:r>
              <a:rPr lang="pt-BR" b="1" i="1" u="sng" dirty="0">
                <a:solidFill>
                  <a:srgbClr val="0005CC"/>
                </a:solidFill>
              </a:rPr>
              <a:t>lama estabilizante</a:t>
            </a:r>
            <a:r>
              <a:rPr lang="pt-BR" b="1" i="1" dirty="0">
                <a:solidFill>
                  <a:srgbClr val="0005CC"/>
                </a:solidFill>
              </a:rPr>
              <a:t> tem a função de garantir a estabilidade do furo (evitando a utilização do revestimento em solo) e de manter a suspensão dos detritos provenientes da desagregação do terreno</a:t>
            </a:r>
            <a:r>
              <a:rPr lang="pt-BR" b="1" i="1" dirty="0" smtClean="0">
                <a:solidFill>
                  <a:srgbClr val="0005CC"/>
                </a:solidFill>
              </a:rPr>
              <a:t>.</a:t>
            </a:r>
            <a:r>
              <a:rPr lang="pt-BR" b="1" dirty="0" smtClean="0">
                <a:solidFill>
                  <a:srgbClr val="0005CC"/>
                </a:solidFill>
              </a:rPr>
              <a:t>”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800" b="1" dirty="0" smtClean="0">
                <a:solidFill>
                  <a:srgbClr val="1F771F"/>
                </a:solidFill>
              </a:rPr>
              <a:t>(</a:t>
            </a:r>
            <a:r>
              <a:rPr lang="pt-BR" sz="2800" b="1" dirty="0">
                <a:solidFill>
                  <a:srgbClr val="1F771F"/>
                </a:solidFill>
              </a:rPr>
              <a:t>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73993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13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>
                <a:solidFill>
                  <a:srgbClr val="1F771F"/>
                </a:solidFill>
              </a:rPr>
              <a:t>Escavação/Perfuração: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>
                <a:solidFill>
                  <a:srgbClr val="0005CC"/>
                </a:solidFill>
              </a:rPr>
              <a:t>Procede-se à limpeza do fundo da estaca com a própria ferramenta de escavação, </a:t>
            </a:r>
            <a:r>
              <a:rPr lang="pt-BR" b="1" i="1" dirty="0" err="1" smtClean="0">
                <a:solidFill>
                  <a:srgbClr val="0005CC"/>
                </a:solidFill>
              </a:rPr>
              <a:t>remo-vendo</a:t>
            </a:r>
            <a:r>
              <a:rPr lang="pt-BR" b="1" i="1" dirty="0" smtClean="0">
                <a:solidFill>
                  <a:srgbClr val="0005CC"/>
                </a:solidFill>
              </a:rPr>
              <a:t> </a:t>
            </a:r>
            <a:r>
              <a:rPr lang="pt-BR" b="1" i="1" dirty="0">
                <a:solidFill>
                  <a:srgbClr val="0005CC"/>
                </a:solidFill>
              </a:rPr>
              <a:t>a pasta viscosa e densa. Para o caso de se utilizar </a:t>
            </a:r>
            <a:r>
              <a:rPr lang="pt-BR" b="1" i="1" u="sng" dirty="0">
                <a:solidFill>
                  <a:srgbClr val="0005CC"/>
                </a:solidFill>
              </a:rPr>
              <a:t>lama bentonítica</a:t>
            </a:r>
            <a:r>
              <a:rPr lang="pt-BR" b="1" i="1" dirty="0">
                <a:solidFill>
                  <a:srgbClr val="0005CC"/>
                </a:solidFill>
              </a:rPr>
              <a:t>, deve-se adequar a </a:t>
            </a:r>
            <a:r>
              <a:rPr lang="pt-BR" b="1" i="1" u="sng" dirty="0">
                <a:solidFill>
                  <a:srgbClr val="0005CC"/>
                </a:solidFill>
              </a:rPr>
              <a:t>lama</a:t>
            </a:r>
            <a:r>
              <a:rPr lang="pt-BR" b="1" i="1" dirty="0">
                <a:solidFill>
                  <a:srgbClr val="0005CC"/>
                </a:solidFill>
              </a:rPr>
              <a:t> dentro dos parâmetros exigidos, </a:t>
            </a:r>
            <a:r>
              <a:rPr lang="pt-BR" b="1" i="1" u="sng" dirty="0">
                <a:solidFill>
                  <a:srgbClr val="0005CC"/>
                </a:solidFill>
              </a:rPr>
              <a:t>substituindo-a ou </a:t>
            </a:r>
            <a:r>
              <a:rPr lang="pt-BR" b="1" i="1" u="sng" dirty="0" err="1">
                <a:solidFill>
                  <a:srgbClr val="0005CC"/>
                </a:solidFill>
              </a:rPr>
              <a:t>desarenando-a</a:t>
            </a:r>
            <a:r>
              <a:rPr lang="pt-BR" b="1" i="1" dirty="0">
                <a:solidFill>
                  <a:srgbClr val="0005CC"/>
                </a:solidFill>
              </a:rPr>
              <a:t> através de bombas de submersão, ou por meio de circulação reversa, ou ainda por “</a:t>
            </a:r>
            <a:r>
              <a:rPr lang="pt-BR" b="1" i="1" dirty="0" err="1" smtClean="0">
                <a:solidFill>
                  <a:srgbClr val="0005CC"/>
                </a:solidFill>
              </a:rPr>
              <a:t>air-lift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sz="2800" b="1" dirty="0">
                <a:solidFill>
                  <a:srgbClr val="1F771F"/>
                </a:solidFill>
              </a:rPr>
              <a:t>(Catálogo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64669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548680"/>
            <a:ext cx="7993062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>
                <a:solidFill>
                  <a:srgbClr val="1F771F"/>
                </a:solidFill>
              </a:rPr>
              <a:t>Escavação/Perfuração: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6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900" b="1" dirty="0" smtClean="0">
                <a:solidFill>
                  <a:srgbClr val="0005CC"/>
                </a:solidFill>
              </a:rPr>
              <a:t>“</a:t>
            </a:r>
            <a:r>
              <a:rPr lang="pt-BR" sz="2900" b="1" i="1" dirty="0" smtClean="0">
                <a:solidFill>
                  <a:srgbClr val="0005CC"/>
                </a:solidFill>
              </a:rPr>
              <a:t>A </a:t>
            </a:r>
            <a:r>
              <a:rPr lang="pt-BR" sz="2900" b="1" i="1" dirty="0">
                <a:solidFill>
                  <a:srgbClr val="0005CC"/>
                </a:solidFill>
              </a:rPr>
              <a:t>escavação da estaca é feita simultaneamente ao lançamento do </a:t>
            </a:r>
            <a:r>
              <a:rPr lang="pt-BR" sz="2900" b="1" i="1" u="sng" dirty="0">
                <a:solidFill>
                  <a:srgbClr val="0005CC"/>
                </a:solidFill>
              </a:rPr>
              <a:t>fluido</a:t>
            </a:r>
            <a:r>
              <a:rPr lang="pt-BR" sz="2900" b="1" i="1" dirty="0">
                <a:solidFill>
                  <a:srgbClr val="0005CC"/>
                </a:solidFill>
              </a:rPr>
              <a:t>, cuidando-se para que o seu nível seja sempre no mínimo </a:t>
            </a:r>
            <a:r>
              <a:rPr lang="pt-BR" sz="2900" b="1" i="1" dirty="0" smtClean="0">
                <a:solidFill>
                  <a:srgbClr val="0005CC"/>
                </a:solidFill>
              </a:rPr>
              <a:t>1,5 </a:t>
            </a:r>
            <a:r>
              <a:rPr lang="pt-BR" sz="2900" b="1" i="1" dirty="0">
                <a:solidFill>
                  <a:srgbClr val="0005CC"/>
                </a:solidFill>
              </a:rPr>
              <a:t>m acima do lençol freático. </a:t>
            </a:r>
            <a:r>
              <a:rPr lang="pt-BR" sz="2900" b="1" i="1" dirty="0" smtClean="0">
                <a:solidFill>
                  <a:srgbClr val="0005CC"/>
                </a:solidFill>
              </a:rPr>
              <a:t>A </a:t>
            </a:r>
            <a:r>
              <a:rPr lang="pt-BR" sz="2900" b="1" i="1" dirty="0">
                <a:solidFill>
                  <a:srgbClr val="0005CC"/>
                </a:solidFill>
              </a:rPr>
              <a:t>perfuração deve ser contínua até a sua conclusão. Uma vez terminada a escavação e antes da concretagem, </a:t>
            </a:r>
            <a:r>
              <a:rPr lang="pt-BR" sz="2900" b="1" i="1" u="sng" dirty="0">
                <a:solidFill>
                  <a:srgbClr val="0005CC"/>
                </a:solidFill>
              </a:rPr>
              <a:t>deve ser verificada a porcentagem de areia em suspensão na lama</a:t>
            </a:r>
            <a:r>
              <a:rPr lang="pt-BR" sz="2900" b="1" i="1" dirty="0">
                <a:solidFill>
                  <a:srgbClr val="0005CC"/>
                </a:solidFill>
              </a:rPr>
              <a:t> e, em função deste valor, deve-se proceder à sua </a:t>
            </a:r>
            <a:r>
              <a:rPr lang="pt-BR" sz="2900" b="1" i="1" u="sng" dirty="0">
                <a:solidFill>
                  <a:srgbClr val="0005CC"/>
                </a:solidFill>
              </a:rPr>
              <a:t>troca ou </a:t>
            </a:r>
            <a:r>
              <a:rPr lang="pt-BR" sz="2900" b="1" i="1" u="sng" dirty="0" err="1">
                <a:solidFill>
                  <a:srgbClr val="D125B8"/>
                </a:solidFill>
              </a:rPr>
              <a:t>desarenação</a:t>
            </a:r>
            <a:r>
              <a:rPr lang="pt-BR" sz="2900" b="1" i="1" dirty="0">
                <a:solidFill>
                  <a:srgbClr val="0005CC"/>
                </a:solidFill>
              </a:rPr>
              <a:t> para garantir sua qualidade durante toda a concretagem</a:t>
            </a:r>
            <a:r>
              <a:rPr lang="pt-BR" sz="2900" b="1" i="1" dirty="0" smtClean="0">
                <a:solidFill>
                  <a:srgbClr val="0005CC"/>
                </a:solidFill>
              </a:rPr>
              <a:t>.</a:t>
            </a:r>
            <a:r>
              <a:rPr lang="pt-BR" sz="2900" b="1" dirty="0" smtClean="0">
                <a:solidFill>
                  <a:srgbClr val="0005CC"/>
                </a:solidFill>
              </a:rPr>
              <a:t>”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 smtClean="0">
                <a:solidFill>
                  <a:srgbClr val="00B0F0"/>
                </a:solidFill>
              </a:rPr>
              <a:t>(</a:t>
            </a:r>
            <a:r>
              <a:rPr lang="pt-BR" sz="2400" b="1" dirty="0">
                <a:solidFill>
                  <a:srgbClr val="00B0F0"/>
                </a:solidFill>
              </a:rPr>
              <a:t>https://</a:t>
            </a:r>
            <a:r>
              <a:rPr lang="pt-BR" sz="2400" b="1" dirty="0" smtClean="0">
                <a:solidFill>
                  <a:srgbClr val="00B0F0"/>
                </a:solidFill>
              </a:rPr>
              <a:t>www.sondotec.com)</a:t>
            </a:r>
            <a:endParaRPr lang="pt-BR" sz="2400" b="1" dirty="0">
              <a:solidFill>
                <a:srgbClr val="00B0F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89480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>
                <a:solidFill>
                  <a:srgbClr val="1F771F"/>
                </a:solidFill>
              </a:rPr>
              <a:t>Colocação da Armadura: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4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000" b="1" dirty="0" smtClean="0">
                <a:solidFill>
                  <a:srgbClr val="0005CC"/>
                </a:solidFill>
              </a:rPr>
              <a:t>“</a:t>
            </a:r>
            <a:r>
              <a:rPr lang="pt-BR" sz="3000" b="1" i="1" dirty="0">
                <a:solidFill>
                  <a:srgbClr val="0005CC"/>
                </a:solidFill>
              </a:rPr>
              <a:t>Terminada a perfuração inicia-se a limpeza da </a:t>
            </a:r>
            <a:r>
              <a:rPr lang="pt-BR" sz="3000" b="1" i="1" u="sng" dirty="0">
                <a:solidFill>
                  <a:srgbClr val="0005CC"/>
                </a:solidFill>
              </a:rPr>
              <a:t>lama bentonítica</a:t>
            </a:r>
            <a:r>
              <a:rPr lang="pt-BR" sz="3000" b="1" i="1" dirty="0">
                <a:solidFill>
                  <a:srgbClr val="0005CC"/>
                </a:solidFill>
              </a:rPr>
              <a:t> de </a:t>
            </a:r>
            <a:r>
              <a:rPr lang="pt-BR" sz="3000" b="1" i="1" dirty="0" err="1">
                <a:solidFill>
                  <a:srgbClr val="0005CC"/>
                </a:solidFill>
              </a:rPr>
              <a:t>hidrociclone</a:t>
            </a:r>
            <a:r>
              <a:rPr lang="pt-BR" sz="3000" b="1" i="1" dirty="0">
                <a:solidFill>
                  <a:srgbClr val="0005CC"/>
                </a:solidFill>
              </a:rPr>
              <a:t> e depois a colocação da armadura, por meio de guindaste auxiliar ou com o próprio guindaste da perfuratriz, devendo a armadura ser reforçada com anéis de enrijecimento e dotada de "roletes" distanciadores para garantir o necessário </a:t>
            </a:r>
            <a:r>
              <a:rPr lang="pt-BR" sz="3000" b="1" i="1" dirty="0" smtClean="0">
                <a:solidFill>
                  <a:srgbClr val="0005CC"/>
                </a:solidFill>
              </a:rPr>
              <a:t>cobrimento </a:t>
            </a:r>
            <a:r>
              <a:rPr lang="pt-BR" sz="3000" b="1" i="1" dirty="0">
                <a:solidFill>
                  <a:srgbClr val="0005CC"/>
                </a:solidFill>
              </a:rPr>
              <a:t>(</a:t>
            </a:r>
            <a:r>
              <a:rPr lang="pt-BR" sz="3000" b="1" i="1" dirty="0" smtClean="0">
                <a:solidFill>
                  <a:srgbClr val="0005CC"/>
                </a:solidFill>
              </a:rPr>
              <a:t>normalmente = 5 cm)</a:t>
            </a:r>
            <a:r>
              <a:rPr lang="pt-BR" sz="3000" b="1" dirty="0" smtClean="0">
                <a:solidFill>
                  <a:srgbClr val="0005CC"/>
                </a:solidFill>
              </a:rPr>
              <a:t>.</a:t>
            </a:r>
            <a:r>
              <a:rPr lang="pt-BR" sz="3000" b="1" i="1" dirty="0" smtClean="0">
                <a:solidFill>
                  <a:srgbClr val="0005CC"/>
                </a:solidFill>
              </a:rPr>
              <a:t>”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600" b="1" dirty="0" smtClean="0">
                <a:solidFill>
                  <a:srgbClr val="D125B8"/>
                </a:solidFill>
              </a:rPr>
              <a:t>(</a:t>
            </a:r>
            <a:r>
              <a:rPr lang="pt-BR" sz="2600" b="1" dirty="0">
                <a:solidFill>
                  <a:srgbClr val="D125B8"/>
                </a:solidFill>
              </a:rPr>
              <a:t>http://www.fundesp.com.br/2009/estacasgrande_metod.html)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15154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329217" y="5301208"/>
            <a:ext cx="2182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1F771F"/>
                </a:solidFill>
              </a:rPr>
              <a:t>(Catálogo GEOFUND</a:t>
            </a:r>
            <a:r>
              <a:rPr lang="pt-BR" b="1" dirty="0" smtClean="0">
                <a:solidFill>
                  <a:srgbClr val="1F771F"/>
                </a:solidFill>
              </a:rPr>
              <a:t>)</a:t>
            </a:r>
            <a:endParaRPr lang="pt-BR" b="1" dirty="0">
              <a:solidFill>
                <a:srgbClr val="1F771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4471"/>
            <a:ext cx="260985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http://www.solonet.eng.br/FotosObra/estacao-ar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753" y="1624471"/>
            <a:ext cx="4518273" cy="338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851920" y="5024209"/>
            <a:ext cx="51125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3333FF"/>
                </a:solidFill>
              </a:rPr>
              <a:t>(http</a:t>
            </a:r>
            <a:r>
              <a:rPr lang="pt-BR" sz="1600" dirty="0">
                <a:solidFill>
                  <a:srgbClr val="3333FF"/>
                </a:solidFill>
              </a:rPr>
              <a:t>://</a:t>
            </a:r>
            <a:r>
              <a:rPr lang="pt-BR" sz="1600" dirty="0" smtClean="0">
                <a:solidFill>
                  <a:srgbClr val="3333FF"/>
                </a:solidFill>
              </a:rPr>
              <a:t>www.solonet.eng.br/Duvidas/estacas_estacao.htm)</a:t>
            </a:r>
            <a:endParaRPr lang="pt-BR" sz="16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>
                <a:solidFill>
                  <a:srgbClr val="1F771F"/>
                </a:solidFill>
              </a:rPr>
              <a:t>Colocação da Armadura: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200" b="1" dirty="0" smtClean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Com </a:t>
            </a:r>
            <a:r>
              <a:rPr lang="pt-BR" b="1" i="1" dirty="0">
                <a:solidFill>
                  <a:srgbClr val="0005CC"/>
                </a:solidFill>
              </a:rPr>
              <a:t>um guindaste auxiliar ou com a própria perfuratriz, a </a:t>
            </a:r>
            <a:r>
              <a:rPr lang="pt-BR" b="1" i="1" dirty="0">
                <a:solidFill>
                  <a:srgbClr val="002060"/>
                </a:solidFill>
              </a:rPr>
              <a:t>armadura</a:t>
            </a:r>
            <a:r>
              <a:rPr lang="pt-BR" b="1" i="1" dirty="0">
                <a:solidFill>
                  <a:srgbClr val="0005CC"/>
                </a:solidFill>
              </a:rPr>
              <a:t> é içada e colocada na estaca de forma a prever sempre a passagem do tubo tremonha para a concretagem.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i="1" dirty="0">
                <a:solidFill>
                  <a:srgbClr val="0005CC"/>
                </a:solidFill>
              </a:rPr>
              <a:t>A armadura é apoiada na camisa-guia, a fim de evitar deslocamentos no momento da concretagem. Deve-se prever roletes </a:t>
            </a:r>
            <a:r>
              <a:rPr lang="pt-BR" b="1" i="1" dirty="0" err="1" smtClean="0">
                <a:solidFill>
                  <a:srgbClr val="0005CC"/>
                </a:solidFill>
              </a:rPr>
              <a:t>distan-ciadores</a:t>
            </a:r>
            <a:r>
              <a:rPr lang="pt-BR" b="1" i="1" dirty="0" smtClean="0">
                <a:solidFill>
                  <a:srgbClr val="0005CC"/>
                </a:solidFill>
              </a:rPr>
              <a:t> </a:t>
            </a:r>
            <a:r>
              <a:rPr lang="pt-BR" b="1" i="1" dirty="0">
                <a:solidFill>
                  <a:srgbClr val="0005CC"/>
                </a:solidFill>
              </a:rPr>
              <a:t>para garantir o necessário </a:t>
            </a:r>
            <a:r>
              <a:rPr lang="pt-BR" b="1" i="1" dirty="0" err="1" smtClean="0">
                <a:solidFill>
                  <a:srgbClr val="0005CC"/>
                </a:solidFill>
              </a:rPr>
              <a:t>cobri-mento</a:t>
            </a:r>
            <a:r>
              <a:rPr lang="pt-BR" b="1" dirty="0" smtClean="0">
                <a:solidFill>
                  <a:srgbClr val="0005CC"/>
                </a:solidFill>
              </a:rPr>
              <a:t>.</a:t>
            </a:r>
            <a:r>
              <a:rPr lang="pt-BR" b="1" i="1" dirty="0" smtClean="0">
                <a:solidFill>
                  <a:srgbClr val="0005CC"/>
                </a:solidFill>
              </a:rPr>
              <a:t>”</a:t>
            </a:r>
            <a:r>
              <a:rPr lang="pt-BR" b="1" dirty="0" smtClean="0">
                <a:solidFill>
                  <a:srgbClr val="0005CC"/>
                </a:solidFill>
              </a:rPr>
              <a:t> </a:t>
            </a:r>
            <a:r>
              <a:rPr lang="pt-BR" sz="2800" b="1" dirty="0">
                <a:solidFill>
                  <a:srgbClr val="1F771F"/>
                </a:solidFill>
              </a:rPr>
              <a:t>(Catálogo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907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2987824" y="6309320"/>
            <a:ext cx="2182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1F771F"/>
                </a:solidFill>
              </a:rPr>
              <a:t>(Catálogo GEOFUND)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299085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68545"/>
            <a:ext cx="2879601" cy="537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1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63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1F771F"/>
                </a:solidFill>
              </a:rPr>
              <a:t>Concretagem:</a:t>
            </a:r>
            <a:endParaRPr lang="pt-BR" b="1" dirty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Após a colocação da armadura na estaca, inicia-se a concretagem imediatamente. O sistema de concretagem utilizado na execução da estaca escavada é o submerso, ou seja, aquele executado de baixo para cima de modo contínuo e uniforme. Para tanto, são montados tubos de concretagem chamados de </a:t>
            </a:r>
            <a:r>
              <a:rPr lang="pt-BR" b="1" i="1" u="sng" dirty="0" smtClean="0">
                <a:solidFill>
                  <a:srgbClr val="0005CC"/>
                </a:solidFill>
              </a:rPr>
              <a:t>tremonha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sz="2800" b="1" dirty="0">
                <a:solidFill>
                  <a:srgbClr val="1F771F"/>
                </a:solidFill>
              </a:rPr>
              <a:t>(Catálogo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67572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400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Geralmente as cargas são elevadas, e para </a:t>
            </a:r>
            <a:r>
              <a:rPr lang="pt-BR" b="1" dirty="0">
                <a:solidFill>
                  <a:srgbClr val="0005CC"/>
                </a:solidFill>
              </a:rPr>
              <a:t>fundações </a:t>
            </a:r>
            <a:r>
              <a:rPr lang="pt-BR" b="1" dirty="0" smtClean="0">
                <a:solidFill>
                  <a:srgbClr val="0005CC"/>
                </a:solidFill>
              </a:rPr>
              <a:t>em </a:t>
            </a:r>
            <a:r>
              <a:rPr lang="pt-BR" b="1" u="sng" dirty="0" smtClean="0">
                <a:solidFill>
                  <a:srgbClr val="0005CC"/>
                </a:solidFill>
              </a:rPr>
              <a:t>estacas</a:t>
            </a:r>
            <a:r>
              <a:rPr lang="pt-BR" b="1" dirty="0" smtClean="0">
                <a:solidFill>
                  <a:srgbClr val="0005CC"/>
                </a:solidFill>
              </a:rPr>
              <a:t>, </a:t>
            </a:r>
            <a:r>
              <a:rPr lang="pt-BR" b="1" dirty="0">
                <a:solidFill>
                  <a:srgbClr val="0005CC"/>
                </a:solidFill>
              </a:rPr>
              <a:t>os métodos </a:t>
            </a:r>
            <a:r>
              <a:rPr lang="pt-BR" b="1" dirty="0" smtClean="0">
                <a:solidFill>
                  <a:srgbClr val="0005CC"/>
                </a:solidFill>
              </a:rPr>
              <a:t>executivos aplicados dependem do tipo, sendo os mais comuns: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2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FF0000"/>
                </a:solidFill>
              </a:rPr>
              <a:t>- Escavada </a:t>
            </a:r>
            <a:r>
              <a:rPr lang="pt-BR" b="1" dirty="0">
                <a:solidFill>
                  <a:srgbClr val="FF0000"/>
                </a:solidFill>
              </a:rPr>
              <a:t>de Grande Diâmetro (</a:t>
            </a:r>
            <a:r>
              <a:rPr lang="pt-BR" b="1" dirty="0" err="1">
                <a:solidFill>
                  <a:srgbClr val="FF0000"/>
                </a:solidFill>
              </a:rPr>
              <a:t>Estacão</a:t>
            </a:r>
            <a:r>
              <a:rPr lang="pt-BR" b="1" dirty="0" smtClean="0">
                <a:solidFill>
                  <a:srgbClr val="FF0000"/>
                </a:solidFill>
              </a:rPr>
              <a:t>);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FF0000"/>
                </a:solidFill>
              </a:rPr>
              <a:t>- Escavada </a:t>
            </a:r>
            <a:r>
              <a:rPr lang="pt-BR" b="1" dirty="0">
                <a:solidFill>
                  <a:srgbClr val="FF0000"/>
                </a:solidFill>
              </a:rPr>
              <a:t>Embutida em </a:t>
            </a:r>
            <a:r>
              <a:rPr lang="pt-BR" b="1" dirty="0" smtClean="0">
                <a:solidFill>
                  <a:srgbClr val="FF0000"/>
                </a:solidFill>
              </a:rPr>
              <a:t>Rocha;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FF0000"/>
                </a:solidFill>
              </a:rPr>
              <a:t>- </a:t>
            </a:r>
            <a:r>
              <a:rPr lang="pt-BR" b="1" dirty="0" err="1" smtClean="0">
                <a:solidFill>
                  <a:srgbClr val="FF0000"/>
                </a:solidFill>
              </a:rPr>
              <a:t>Hidrofesa</a:t>
            </a:r>
            <a:r>
              <a:rPr lang="pt-BR" b="1" dirty="0" smtClean="0">
                <a:solidFill>
                  <a:srgbClr val="FF0000"/>
                </a:solidFill>
              </a:rPr>
              <a:t>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FF0000"/>
                </a:solidFill>
              </a:rPr>
              <a:t>- Hélice Contínua;</a:t>
            </a:r>
            <a:endParaRPr lang="pt-BR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FF0000"/>
                </a:solidFill>
              </a:rPr>
              <a:t>- Raiz;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FF0000"/>
                </a:solidFill>
              </a:rPr>
              <a:t>- Pré-moldada.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6050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sites.google.com/site/naresi1968/_/rsrc/1325032113483/naresi/estacas-escavadas/concreto%20com%20tremonha%20%281%29.JPG?height=320&amp;width=2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73354"/>
            <a:ext cx="2430016" cy="32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Estacas </a:t>
            </a:r>
            <a:r>
              <a:rPr lang="pt-BR" sz="2400" b="1" dirty="0">
                <a:solidFill>
                  <a:srgbClr val="FF0000"/>
                </a:solidFill>
              </a:rPr>
              <a:t>Escavadas 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1F771F"/>
                </a:solidFill>
              </a:rPr>
              <a:t>Concretagem:</a:t>
            </a:r>
            <a:endParaRPr lang="pt-BR" b="1" dirty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sz="14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900" b="1" dirty="0">
                <a:solidFill>
                  <a:srgbClr val="0005CC"/>
                </a:solidFill>
              </a:rPr>
              <a:t>“</a:t>
            </a:r>
            <a:r>
              <a:rPr lang="pt-BR" sz="2900" b="1" i="1" dirty="0">
                <a:solidFill>
                  <a:srgbClr val="0005CC"/>
                </a:solidFill>
              </a:rPr>
              <a:t>O sistema de concretagem utilizado na execução das estacas escavadas é o submerso, ou seja, aquele executado de baixo para cima de modo contínuo e </a:t>
            </a:r>
            <a:r>
              <a:rPr lang="pt-BR" sz="2900" b="1" i="1" dirty="0" smtClean="0">
                <a:solidFill>
                  <a:srgbClr val="0005CC"/>
                </a:solidFill>
              </a:rPr>
              <a:t>uniforme</a:t>
            </a:r>
            <a:r>
              <a:rPr lang="pt-BR" sz="2900" b="1" dirty="0" smtClean="0">
                <a:solidFill>
                  <a:srgbClr val="0005CC"/>
                </a:solidFill>
              </a:rPr>
              <a:t>.”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 smtClean="0">
                <a:solidFill>
                  <a:srgbClr val="D125B8"/>
                </a:solidFill>
              </a:rPr>
              <a:t>(</a:t>
            </a:r>
            <a:r>
              <a:rPr lang="pt-BR" sz="2400" b="1" dirty="0">
                <a:solidFill>
                  <a:srgbClr val="D125B8"/>
                </a:solidFill>
              </a:rPr>
              <a:t>http://www.fundesp.com.br</a:t>
            </a:r>
            <a:r>
              <a:rPr lang="pt-BR" sz="2400" b="1" dirty="0" smtClean="0">
                <a:solidFill>
                  <a:srgbClr val="D125B8"/>
                </a:solidFill>
              </a:rPr>
              <a:t>/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 smtClean="0">
                <a:solidFill>
                  <a:srgbClr val="D125B8"/>
                </a:solidFill>
              </a:rPr>
              <a:t>2009/estacasgrande_metod.html)</a:t>
            </a:r>
            <a:endParaRPr lang="pt-BR" sz="24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2448272" y="6095037"/>
            <a:ext cx="3563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3333FF"/>
                </a:solidFill>
              </a:rPr>
              <a:t>(https</a:t>
            </a:r>
            <a:r>
              <a:rPr lang="pt-BR" dirty="0">
                <a:solidFill>
                  <a:srgbClr val="3333FF"/>
                </a:solidFill>
              </a:rPr>
              <a:t>://</a:t>
            </a:r>
            <a:r>
              <a:rPr lang="pt-BR" dirty="0" smtClean="0">
                <a:solidFill>
                  <a:srgbClr val="3333FF"/>
                </a:solidFill>
              </a:rPr>
              <a:t>sites.google.com/site/naresi1968/naresi/estacas-escavadas)</a:t>
            </a:r>
            <a:endParaRPr lang="pt-BR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7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41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Estacas </a:t>
            </a:r>
            <a:r>
              <a:rPr lang="pt-BR" sz="2400" b="1" dirty="0">
                <a:solidFill>
                  <a:srgbClr val="FF0000"/>
                </a:solidFill>
              </a:rPr>
              <a:t>Escavadas 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1F771F"/>
                </a:solidFill>
              </a:rPr>
              <a:t>Concretagem:</a:t>
            </a:r>
            <a:endParaRPr lang="pt-BR" b="1" dirty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Tal </a:t>
            </a:r>
            <a:r>
              <a:rPr lang="pt-BR" b="1" i="1" dirty="0">
                <a:solidFill>
                  <a:srgbClr val="0005CC"/>
                </a:solidFill>
              </a:rPr>
              <a:t>processo consiste na aplicação de concreto por gravidade através de um tubo (</a:t>
            </a:r>
            <a:r>
              <a:rPr lang="pt-BR" b="1" i="1" dirty="0" err="1">
                <a:solidFill>
                  <a:srgbClr val="0005CC"/>
                </a:solidFill>
              </a:rPr>
              <a:t>tremie</a:t>
            </a:r>
            <a:r>
              <a:rPr lang="pt-BR" b="1" i="1" dirty="0">
                <a:solidFill>
                  <a:srgbClr val="0005CC"/>
                </a:solidFill>
              </a:rPr>
              <a:t>), central ao furo, munido de uma tremonha (funil) de alimentação cuja extremidade, durante a concretagem deve estar conveniente imersa no </a:t>
            </a:r>
            <a:r>
              <a:rPr lang="pt-BR" b="1" i="1" dirty="0" smtClean="0">
                <a:solidFill>
                  <a:srgbClr val="0005CC"/>
                </a:solidFill>
              </a:rPr>
              <a:t>concreto</a:t>
            </a:r>
            <a:r>
              <a:rPr lang="pt-BR" b="1" dirty="0" smtClean="0">
                <a:solidFill>
                  <a:srgbClr val="0005CC"/>
                </a:solidFill>
              </a:rPr>
              <a:t>.”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http://www.fundesp.com.br/2009/estacasgrande_metod.html</a:t>
            </a:r>
            <a:r>
              <a:rPr lang="pt-BR" sz="2700" b="1" dirty="0" smtClean="0">
                <a:solidFill>
                  <a:srgbClr val="D125B8"/>
                </a:solidFill>
              </a:rPr>
              <a:t>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39758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63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Estacas </a:t>
            </a:r>
            <a:r>
              <a:rPr lang="pt-BR" sz="2400" b="1" dirty="0">
                <a:solidFill>
                  <a:srgbClr val="FF0000"/>
                </a:solidFill>
              </a:rPr>
              <a:t>Escavadas 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1F771F"/>
                </a:solidFill>
              </a:rPr>
              <a:t>Concretagem:</a:t>
            </a:r>
            <a:endParaRPr lang="pt-BR" b="1" dirty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Durante a concretagem, serão executados </a:t>
            </a:r>
            <a:r>
              <a:rPr lang="pt-BR" b="1" i="1" u="sng" dirty="0" smtClean="0">
                <a:solidFill>
                  <a:srgbClr val="0005CC"/>
                </a:solidFill>
              </a:rPr>
              <a:t>cortes na tubulação</a:t>
            </a:r>
            <a:r>
              <a:rPr lang="pt-BR" b="1" i="1" dirty="0" smtClean="0">
                <a:solidFill>
                  <a:srgbClr val="0005CC"/>
                </a:solidFill>
              </a:rPr>
              <a:t>, sempre que necessários, garantindo que a ponta do tubo tremonha fique imersa pelo menos 3,0 metros no concreto. Para garantir a qualidade do concreto no topo da estaca, é aconselhável </a:t>
            </a:r>
            <a:r>
              <a:rPr lang="pt-BR" b="1" i="1" u="sng" dirty="0" smtClean="0">
                <a:solidFill>
                  <a:srgbClr val="0005CC"/>
                </a:solidFill>
              </a:rPr>
              <a:t>parar a concretagem 0,5 metro acima da cota de arrasamento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sz="2800" b="1" dirty="0">
                <a:solidFill>
                  <a:srgbClr val="1F771F"/>
                </a:solidFill>
              </a:rPr>
              <a:t>(Catálogo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89829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Estacas </a:t>
            </a:r>
            <a:r>
              <a:rPr lang="pt-BR" sz="2400" b="1" dirty="0">
                <a:solidFill>
                  <a:srgbClr val="FF0000"/>
                </a:solidFill>
              </a:rPr>
              <a:t>Escavadas 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1F771F"/>
                </a:solidFill>
              </a:rPr>
              <a:t>Concretagem:</a:t>
            </a:r>
            <a:endParaRPr lang="pt-BR" b="1" dirty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A </a:t>
            </a:r>
            <a:r>
              <a:rPr lang="pt-BR" b="1" i="1" dirty="0">
                <a:solidFill>
                  <a:srgbClr val="0005CC"/>
                </a:solidFill>
              </a:rPr>
              <a:t>fim de evitar que a </a:t>
            </a:r>
            <a:r>
              <a:rPr lang="pt-BR" b="1" i="1" u="sng" dirty="0">
                <a:solidFill>
                  <a:srgbClr val="0005CC"/>
                </a:solidFill>
              </a:rPr>
              <a:t>lama</a:t>
            </a:r>
            <a:r>
              <a:rPr lang="pt-BR" b="1" i="1" dirty="0">
                <a:solidFill>
                  <a:srgbClr val="0005CC"/>
                </a:solidFill>
              </a:rPr>
              <a:t> se misture com o concreto lançado, coloca-se uma </a:t>
            </a:r>
            <a:r>
              <a:rPr lang="pt-BR" b="1" i="1" u="sng" dirty="0">
                <a:solidFill>
                  <a:srgbClr val="0005CC"/>
                </a:solidFill>
              </a:rPr>
              <a:t>bola</a:t>
            </a:r>
            <a:r>
              <a:rPr lang="pt-BR" b="1" i="1" dirty="0">
                <a:solidFill>
                  <a:srgbClr val="0005CC"/>
                </a:solidFill>
              </a:rPr>
              <a:t> no interior do tubo no início da concretagem, que é expulsa pelo próprio peso da coluna de </a:t>
            </a:r>
            <a:r>
              <a:rPr lang="pt-BR" b="1" i="1" dirty="0" smtClean="0">
                <a:solidFill>
                  <a:srgbClr val="0005CC"/>
                </a:solidFill>
              </a:rPr>
              <a:t>concreto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sz="2400" b="1" dirty="0" smtClean="0">
                <a:solidFill>
                  <a:srgbClr val="D125B8"/>
                </a:solidFill>
              </a:rPr>
              <a:t>(</a:t>
            </a:r>
            <a:r>
              <a:rPr lang="pt-BR" sz="2400" b="1" dirty="0">
                <a:solidFill>
                  <a:srgbClr val="D125B8"/>
                </a:solidFill>
              </a:rPr>
              <a:t>http://www.fundesp.com.br/2009/estacasgrande_metod.html</a:t>
            </a:r>
            <a:r>
              <a:rPr lang="pt-BR" sz="2400" b="1" dirty="0" smtClean="0">
                <a:solidFill>
                  <a:srgbClr val="D125B8"/>
                </a:solidFill>
              </a:rPr>
              <a:t>)</a:t>
            </a:r>
            <a:endParaRPr lang="pt-BR" sz="24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79803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Estacas </a:t>
            </a:r>
            <a:r>
              <a:rPr lang="pt-BR" sz="2400" b="1" dirty="0">
                <a:solidFill>
                  <a:srgbClr val="FF0000"/>
                </a:solidFill>
              </a:rPr>
              <a:t>Escavadas 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1F771F"/>
                </a:solidFill>
              </a:rPr>
              <a:t>Concretagem:</a:t>
            </a:r>
            <a:endParaRPr lang="pt-BR" b="1" dirty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>
                <a:solidFill>
                  <a:srgbClr val="0005CC"/>
                </a:solidFill>
              </a:rPr>
              <a:t>“</a:t>
            </a:r>
            <a:r>
              <a:rPr lang="pt-BR" b="1" i="1" dirty="0">
                <a:solidFill>
                  <a:srgbClr val="0005CC"/>
                </a:solidFill>
              </a:rPr>
              <a:t>Após esta operação prossegue-se com o lançamento de concreto, devendo-se manter um fluxo constante e regular a fim de se obter uma concretagem adequada, com o concreto preenchendo o furo de baixo para cima, garantindo a perfeita aderência do fuste da estaca ao </a:t>
            </a:r>
            <a:r>
              <a:rPr lang="pt-BR" b="1" i="1" dirty="0" smtClean="0">
                <a:solidFill>
                  <a:srgbClr val="0005CC"/>
                </a:solidFill>
              </a:rPr>
              <a:t>terreno</a:t>
            </a:r>
            <a:r>
              <a:rPr lang="pt-BR" b="1" dirty="0" smtClean="0">
                <a:solidFill>
                  <a:srgbClr val="0005CC"/>
                </a:solidFill>
              </a:rPr>
              <a:t>.”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 smtClean="0">
                <a:solidFill>
                  <a:srgbClr val="D125B8"/>
                </a:solidFill>
              </a:rPr>
              <a:t>(</a:t>
            </a:r>
            <a:r>
              <a:rPr lang="pt-BR" sz="2400" b="1" dirty="0">
                <a:solidFill>
                  <a:srgbClr val="D125B8"/>
                </a:solidFill>
              </a:rPr>
              <a:t>http://www.fundesp.com.br/2009/estacasgrande_metod.html</a:t>
            </a:r>
            <a:r>
              <a:rPr lang="pt-BR" sz="2400" b="1" dirty="0" smtClean="0">
                <a:solidFill>
                  <a:srgbClr val="D125B8"/>
                </a:solidFill>
              </a:rPr>
              <a:t>)</a:t>
            </a:r>
            <a:endParaRPr lang="pt-BR" sz="24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13968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Estacas </a:t>
            </a:r>
            <a:r>
              <a:rPr lang="pt-BR" sz="2400" b="1" dirty="0">
                <a:solidFill>
                  <a:srgbClr val="FF0000"/>
                </a:solidFill>
              </a:rPr>
              <a:t>Escavadas 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1F771F"/>
                </a:solidFill>
              </a:rPr>
              <a:t>Concretagem:</a:t>
            </a:r>
            <a:endParaRPr lang="pt-BR" b="1" dirty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sz="3000" b="1" i="1" dirty="0" smtClean="0">
                <a:solidFill>
                  <a:srgbClr val="0005CC"/>
                </a:solidFill>
              </a:rPr>
              <a:t>O </a:t>
            </a:r>
            <a:r>
              <a:rPr lang="pt-BR" sz="3000" b="1" i="1" dirty="0">
                <a:solidFill>
                  <a:srgbClr val="0005CC"/>
                </a:solidFill>
              </a:rPr>
              <a:t>concreto deve satisfazer as seguintes exigências: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000" b="1" i="1" dirty="0" smtClean="0">
                <a:solidFill>
                  <a:srgbClr val="0005CC"/>
                </a:solidFill>
              </a:rPr>
              <a:t>a</a:t>
            </a:r>
            <a:r>
              <a:rPr lang="pt-BR" sz="3000" b="1" i="1" dirty="0">
                <a:solidFill>
                  <a:srgbClr val="0005CC"/>
                </a:solidFill>
              </a:rPr>
              <a:t>) Abatimento </a:t>
            </a:r>
            <a:r>
              <a:rPr lang="pt-BR" sz="3000" b="1" i="1" dirty="0" err="1">
                <a:solidFill>
                  <a:srgbClr val="0005CC"/>
                </a:solidFill>
              </a:rPr>
              <a:t>ou"slump-test</a:t>
            </a:r>
            <a:r>
              <a:rPr lang="pt-BR" sz="3000" b="1" i="1" dirty="0">
                <a:solidFill>
                  <a:srgbClr val="0005CC"/>
                </a:solidFill>
              </a:rPr>
              <a:t>" = 20 ± 2 cm;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000" b="1" i="1" dirty="0">
                <a:solidFill>
                  <a:srgbClr val="0005CC"/>
                </a:solidFill>
              </a:rPr>
              <a:t>b) Diâmetro máximo do agregado não superior a 10% do </a:t>
            </a:r>
            <a:r>
              <a:rPr lang="pt-BR" sz="3000" b="1" i="1" dirty="0" smtClean="0">
                <a:solidFill>
                  <a:srgbClr val="0005CC"/>
                </a:solidFill>
              </a:rPr>
              <a:t>diâmetro </a:t>
            </a:r>
            <a:r>
              <a:rPr lang="pt-BR" sz="3000" b="1" i="1" dirty="0">
                <a:solidFill>
                  <a:srgbClr val="0005CC"/>
                </a:solidFill>
              </a:rPr>
              <a:t>do tubo de concretagem;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000" b="1" i="1" dirty="0">
                <a:solidFill>
                  <a:srgbClr val="0005CC"/>
                </a:solidFill>
              </a:rPr>
              <a:t>c) Resistência característica </a:t>
            </a:r>
            <a:r>
              <a:rPr lang="pt-BR" sz="3000" b="1" i="1" dirty="0" err="1" smtClean="0">
                <a:solidFill>
                  <a:srgbClr val="0005CC"/>
                </a:solidFill>
              </a:rPr>
              <a:t>f</a:t>
            </a:r>
            <a:r>
              <a:rPr lang="pt-BR" sz="3000" b="1" i="1" baseline="-25000" dirty="0" err="1" smtClean="0">
                <a:solidFill>
                  <a:srgbClr val="0005CC"/>
                </a:solidFill>
              </a:rPr>
              <a:t>ck</a:t>
            </a:r>
            <a:r>
              <a:rPr lang="pt-BR" sz="3000" b="1" i="1" dirty="0" smtClean="0">
                <a:solidFill>
                  <a:srgbClr val="0005CC"/>
                </a:solidFill>
              </a:rPr>
              <a:t> </a:t>
            </a:r>
            <a:r>
              <a:rPr lang="pt-BR" sz="3000" b="1" i="1" dirty="0">
                <a:solidFill>
                  <a:srgbClr val="0005CC"/>
                </a:solidFill>
              </a:rPr>
              <a:t>≥ 20 </a:t>
            </a:r>
            <a:r>
              <a:rPr lang="pt-BR" sz="3000" b="1" i="1" dirty="0" smtClean="0">
                <a:solidFill>
                  <a:srgbClr val="0005CC"/>
                </a:solidFill>
              </a:rPr>
              <a:t>MPa;</a:t>
            </a:r>
            <a:endParaRPr lang="pt-BR" sz="3000" b="1" i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000" b="1" i="1" dirty="0">
                <a:solidFill>
                  <a:srgbClr val="0005CC"/>
                </a:solidFill>
              </a:rPr>
              <a:t>d) Consumo de cimento não inferior </a:t>
            </a:r>
            <a:r>
              <a:rPr lang="pt-BR" sz="3000" b="1" i="1" dirty="0" smtClean="0">
                <a:solidFill>
                  <a:srgbClr val="0005CC"/>
                </a:solidFill>
              </a:rPr>
              <a:t>a 400 kg/m³</a:t>
            </a:r>
            <a:r>
              <a:rPr lang="pt-BR" b="1" dirty="0" smtClean="0">
                <a:solidFill>
                  <a:srgbClr val="0005CC"/>
                </a:solidFill>
              </a:rPr>
              <a:t>.”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 smtClean="0">
                <a:solidFill>
                  <a:srgbClr val="D125B8"/>
                </a:solidFill>
              </a:rPr>
              <a:t>(</a:t>
            </a:r>
            <a:r>
              <a:rPr lang="pt-BR" sz="2400" b="1" dirty="0">
                <a:solidFill>
                  <a:srgbClr val="D125B8"/>
                </a:solidFill>
              </a:rPr>
              <a:t>http://www.fundesp.com.br/2009/estacasgrande_metod.html</a:t>
            </a:r>
            <a:r>
              <a:rPr lang="pt-BR" sz="2400" b="1" dirty="0" smtClean="0">
                <a:solidFill>
                  <a:srgbClr val="D125B8"/>
                </a:solidFill>
              </a:rPr>
              <a:t>)</a:t>
            </a:r>
            <a:endParaRPr lang="pt-BR" sz="24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406579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611560" y="1727517"/>
            <a:ext cx="7993062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u="sng" dirty="0" smtClean="0">
                <a:solidFill>
                  <a:srgbClr val="2AA22A"/>
                </a:solidFill>
              </a:rPr>
              <a:t>Vídeos:</a:t>
            </a:r>
            <a:endParaRPr lang="pt-BR" sz="2800" b="1" u="sng" dirty="0" smtClean="0">
              <a:solidFill>
                <a:srgbClr val="2AA22A"/>
              </a:solidFill>
              <a:hlinkClick r:id="rId2"/>
            </a:endParaRPr>
          </a:p>
          <a:p>
            <a:endParaRPr lang="pt-BR" b="1" dirty="0" smtClean="0">
              <a:hlinkClick r:id="rId2"/>
            </a:endParaRPr>
          </a:p>
          <a:p>
            <a:r>
              <a:rPr lang="pt-BR" sz="2400" b="1" dirty="0" smtClean="0">
                <a:hlinkClick r:id="rId2"/>
              </a:rPr>
              <a:t>https</a:t>
            </a:r>
            <a:r>
              <a:rPr lang="pt-BR" sz="2400" b="1" dirty="0">
                <a:hlinkClick r:id="rId2"/>
              </a:rPr>
              <a:t>://www.youtube.com/watch?v=dNHF5R6RNKc</a:t>
            </a:r>
            <a:endParaRPr lang="pt-BR" sz="2400" b="1" dirty="0"/>
          </a:p>
          <a:p>
            <a:r>
              <a:rPr lang="pt-BR" sz="2400" b="1" dirty="0">
                <a:hlinkClick r:id="rId2"/>
              </a:rPr>
              <a:t>https://</a:t>
            </a:r>
            <a:r>
              <a:rPr lang="pt-BR" sz="2400" b="1" dirty="0" smtClean="0">
                <a:hlinkClick r:id="rId2"/>
              </a:rPr>
              <a:t>www.youtube.com/watch?v=UmYyBHyf5rw</a:t>
            </a:r>
          </a:p>
          <a:p>
            <a:r>
              <a:rPr lang="pt-BR" sz="2400" b="1" dirty="0">
                <a:hlinkClick r:id="rId3"/>
              </a:rPr>
              <a:t>https://www.youtube.com/watch?time_continue=162&amp;v=c86_P7NLBfQ</a:t>
            </a:r>
            <a:endParaRPr lang="pt-BR" sz="2400" b="1" u="sng" dirty="0">
              <a:hlinkClick r:id="rId2"/>
            </a:endParaRPr>
          </a:p>
          <a:p>
            <a:r>
              <a:rPr lang="pt-BR" sz="2400" b="1" dirty="0" smtClean="0">
                <a:hlinkClick r:id="rId4"/>
              </a:rPr>
              <a:t>https</a:t>
            </a:r>
            <a:r>
              <a:rPr lang="pt-BR" sz="2400" b="1" dirty="0">
                <a:hlinkClick r:id="rId4"/>
              </a:rPr>
              <a:t>://</a:t>
            </a:r>
            <a:r>
              <a:rPr lang="pt-BR" sz="2400" b="1" dirty="0" smtClean="0">
                <a:hlinkClick r:id="rId4"/>
              </a:rPr>
              <a:t>vimeo.com/141900442</a:t>
            </a:r>
            <a:endParaRPr lang="pt-BR" sz="2400" b="1" dirty="0" smtClean="0">
              <a:hlinkClick r:id="rId2"/>
            </a:endParaRPr>
          </a:p>
          <a:p>
            <a:r>
              <a:rPr lang="pt-BR" sz="2400" b="1" dirty="0">
                <a:hlinkClick r:id="rId5"/>
              </a:rPr>
              <a:t>https://www.youtube.com/watch?v=p1NFvnHYDuQ</a:t>
            </a:r>
            <a:endParaRPr lang="pt-BR" sz="2400" b="1" dirty="0"/>
          </a:p>
          <a:p>
            <a:r>
              <a:rPr lang="pt-BR" sz="2400" b="1" dirty="0" smtClean="0">
                <a:hlinkClick r:id="rId6"/>
              </a:rPr>
              <a:t>https</a:t>
            </a:r>
            <a:r>
              <a:rPr lang="pt-BR" sz="2400" b="1" dirty="0">
                <a:hlinkClick r:id="rId6"/>
              </a:rPr>
              <a:t>://</a:t>
            </a:r>
            <a:r>
              <a:rPr lang="pt-BR" sz="2400" b="1" dirty="0" smtClean="0">
                <a:hlinkClick r:id="rId6"/>
              </a:rPr>
              <a:t>vimeo.com/129704277</a:t>
            </a:r>
            <a:r>
              <a:rPr lang="pt-BR" sz="2400" b="1" dirty="0" smtClean="0"/>
              <a:t>  </a:t>
            </a:r>
            <a:r>
              <a:rPr lang="pt-BR" sz="2400" b="1" dirty="0" smtClean="0">
                <a:solidFill>
                  <a:srgbClr val="D125B8"/>
                </a:solidFill>
              </a:rPr>
              <a:t>(estaca barrete)</a:t>
            </a:r>
          </a:p>
          <a:p>
            <a:r>
              <a:rPr lang="pt-BR" sz="2400" b="1" dirty="0">
                <a:hlinkClick r:id="rId7"/>
              </a:rPr>
              <a:t>https://www.youtube.com/watch?v=aRegwdXMliM</a:t>
            </a:r>
            <a:endParaRPr lang="pt-BR" sz="2400" b="1" dirty="0"/>
          </a:p>
          <a:p>
            <a:r>
              <a:rPr lang="pt-BR" sz="2400" b="1" dirty="0" smtClean="0">
                <a:hlinkClick r:id="rId8"/>
              </a:rPr>
              <a:t>https</a:t>
            </a:r>
            <a:r>
              <a:rPr lang="pt-BR" sz="2400" b="1" dirty="0">
                <a:hlinkClick r:id="rId8"/>
              </a:rPr>
              <a:t>://</a:t>
            </a:r>
            <a:r>
              <a:rPr lang="pt-BR" sz="2400" b="1" dirty="0" smtClean="0">
                <a:hlinkClick r:id="rId8"/>
              </a:rPr>
              <a:t>www.youtube.com/watch?v=P5o2iY6Ftf8</a:t>
            </a:r>
            <a:endParaRPr lang="pt-BR" sz="2400" b="1" dirty="0" smtClean="0"/>
          </a:p>
          <a:p>
            <a:r>
              <a:rPr lang="pt-BR" sz="2400" b="1" dirty="0" smtClean="0">
                <a:hlinkClick r:id="rId2"/>
              </a:rPr>
              <a:t>https</a:t>
            </a:r>
            <a:r>
              <a:rPr lang="pt-BR" sz="2400" b="1" dirty="0">
                <a:hlinkClick r:id="rId2"/>
              </a:rPr>
              <a:t>://www.youtube.com/watch?v=oa1xFW0taJk</a:t>
            </a:r>
          </a:p>
          <a:p>
            <a:endParaRPr lang="pt-BR" sz="2400" b="1" dirty="0" smtClean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84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611560" y="1646218"/>
            <a:ext cx="799306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u="sng" dirty="0" smtClean="0">
                <a:solidFill>
                  <a:srgbClr val="2AA22A"/>
                </a:solidFill>
              </a:rPr>
              <a:t>Vídeos:</a:t>
            </a:r>
            <a:endParaRPr lang="pt-BR" sz="2800" b="1" u="sng" dirty="0" smtClean="0">
              <a:solidFill>
                <a:srgbClr val="2AA22A"/>
              </a:solidFill>
              <a:hlinkClick r:id="rId2"/>
            </a:endParaRPr>
          </a:p>
          <a:p>
            <a:endParaRPr lang="pt-BR" dirty="0" smtClean="0">
              <a:hlinkClick r:id="rId2"/>
            </a:endParaRPr>
          </a:p>
          <a:p>
            <a:r>
              <a:rPr lang="pt-BR" sz="2400" b="1" dirty="0" smtClean="0">
                <a:hlinkClick r:id="rId3"/>
              </a:rPr>
              <a:t>https</a:t>
            </a:r>
            <a:r>
              <a:rPr lang="pt-BR" sz="2400" b="1" dirty="0">
                <a:hlinkClick r:id="rId3"/>
              </a:rPr>
              <a:t>://</a:t>
            </a:r>
            <a:r>
              <a:rPr lang="pt-BR" sz="2400" b="1" dirty="0" smtClean="0">
                <a:hlinkClick r:id="rId3"/>
              </a:rPr>
              <a:t>www.youtube.com/watch?v=MdGnLb_9dmE</a:t>
            </a:r>
            <a:endParaRPr lang="pt-BR" sz="2400" b="1" dirty="0" smtClean="0"/>
          </a:p>
          <a:p>
            <a:r>
              <a:rPr lang="pt-BR" sz="2400" b="1" dirty="0" smtClean="0">
                <a:hlinkClick r:id="rId4"/>
              </a:rPr>
              <a:t>https</a:t>
            </a:r>
            <a:r>
              <a:rPr lang="pt-BR" sz="2400" b="1" dirty="0">
                <a:hlinkClick r:id="rId4"/>
              </a:rPr>
              <a:t>://</a:t>
            </a:r>
            <a:r>
              <a:rPr lang="pt-BR" sz="2400" b="1" dirty="0" smtClean="0">
                <a:hlinkClick r:id="rId4"/>
              </a:rPr>
              <a:t>www.youtube.com/watch?v=1EOsjV-jFDg</a:t>
            </a:r>
            <a:endParaRPr lang="pt-BR" sz="2400" b="1" dirty="0" smtClean="0"/>
          </a:p>
          <a:p>
            <a:r>
              <a:rPr lang="pt-BR" sz="2400" b="1" dirty="0" smtClean="0">
                <a:hlinkClick r:id="rId5"/>
              </a:rPr>
              <a:t>https</a:t>
            </a:r>
            <a:r>
              <a:rPr lang="pt-BR" sz="2400" b="1" dirty="0">
                <a:hlinkClick r:id="rId5"/>
              </a:rPr>
              <a:t>://</a:t>
            </a:r>
            <a:r>
              <a:rPr lang="pt-BR" sz="2400" b="1" dirty="0" smtClean="0">
                <a:hlinkClick r:id="rId5"/>
              </a:rPr>
              <a:t>www.youtube.com/watch?v=vlA2ToIajSE</a:t>
            </a:r>
            <a:endParaRPr lang="pt-BR" sz="2400" b="1" dirty="0" smtClean="0"/>
          </a:p>
          <a:p>
            <a:endParaRPr lang="pt-BR" sz="2400" b="1" dirty="0" smtClean="0"/>
          </a:p>
          <a:p>
            <a:r>
              <a:rPr lang="pt-BR" sz="2400" b="1" dirty="0" smtClean="0">
                <a:hlinkClick r:id="rId6"/>
              </a:rPr>
              <a:t>http</a:t>
            </a:r>
            <a:r>
              <a:rPr lang="pt-BR" sz="2400" b="1" dirty="0">
                <a:hlinkClick r:id="rId6"/>
              </a:rPr>
              <a:t>://</a:t>
            </a:r>
            <a:r>
              <a:rPr lang="pt-BR" sz="2400" b="1" dirty="0" smtClean="0">
                <a:hlinkClick r:id="rId6"/>
              </a:rPr>
              <a:t>www.solonet.eng.br/Duvidas/estacas_estacao.htm</a:t>
            </a:r>
            <a:endParaRPr lang="pt-BR" sz="2400" b="1" dirty="0" smtClean="0"/>
          </a:p>
          <a:p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50086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FF0000"/>
                </a:solidFill>
              </a:rPr>
              <a:t>Estaca Escavada Embutida em Rocha: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A estaca pode compreender um trecho de escavação </a:t>
            </a:r>
            <a:r>
              <a:rPr lang="pt-BR" b="1" dirty="0">
                <a:solidFill>
                  <a:srgbClr val="0005CC"/>
                </a:solidFill>
              </a:rPr>
              <a:t>em solo e </a:t>
            </a:r>
            <a:r>
              <a:rPr lang="pt-BR" b="1" dirty="0" smtClean="0">
                <a:solidFill>
                  <a:srgbClr val="0005CC"/>
                </a:solidFill>
              </a:rPr>
              <a:t>outro em </a:t>
            </a:r>
            <a:r>
              <a:rPr lang="pt-BR" b="1" dirty="0">
                <a:solidFill>
                  <a:srgbClr val="0005CC"/>
                </a:solidFill>
              </a:rPr>
              <a:t>rocha. Para </a:t>
            </a:r>
            <a:r>
              <a:rPr lang="pt-BR" b="1" dirty="0" smtClean="0">
                <a:solidFill>
                  <a:srgbClr val="0005CC"/>
                </a:solidFill>
              </a:rPr>
              <a:t> estaca “</a:t>
            </a:r>
            <a:r>
              <a:rPr lang="pt-BR" b="1" i="1" dirty="0" smtClean="0">
                <a:solidFill>
                  <a:srgbClr val="0005CC"/>
                </a:solidFill>
              </a:rPr>
              <a:t>off </a:t>
            </a:r>
            <a:r>
              <a:rPr lang="pt-BR" b="1" i="1" dirty="0" err="1" smtClean="0">
                <a:solidFill>
                  <a:srgbClr val="0005CC"/>
                </a:solidFill>
              </a:rPr>
              <a:t>shore</a:t>
            </a:r>
            <a:r>
              <a:rPr lang="pt-BR" b="1" i="1" dirty="0" smtClean="0">
                <a:solidFill>
                  <a:srgbClr val="0005CC"/>
                </a:solidFill>
              </a:rPr>
              <a:t>”</a:t>
            </a:r>
            <a:r>
              <a:rPr lang="pt-BR" b="1" dirty="0" smtClean="0">
                <a:solidFill>
                  <a:srgbClr val="0005CC"/>
                </a:solidFill>
              </a:rPr>
              <a:t>, há o </a:t>
            </a:r>
            <a:r>
              <a:rPr lang="pt-BR" b="1" dirty="0">
                <a:solidFill>
                  <a:srgbClr val="0005CC"/>
                </a:solidFill>
              </a:rPr>
              <a:t>trecho em </a:t>
            </a:r>
            <a:r>
              <a:rPr lang="pt-BR" b="1" dirty="0" smtClean="0">
                <a:solidFill>
                  <a:srgbClr val="0005CC"/>
                </a:solidFill>
              </a:rPr>
              <a:t>água. Existem </a:t>
            </a:r>
            <a:r>
              <a:rPr lang="pt-BR" b="1" dirty="0">
                <a:solidFill>
                  <a:srgbClr val="0005CC"/>
                </a:solidFill>
              </a:rPr>
              <a:t>diversas metodologias </a:t>
            </a:r>
            <a:r>
              <a:rPr lang="pt-BR" b="1" dirty="0" smtClean="0">
                <a:solidFill>
                  <a:srgbClr val="0005CC"/>
                </a:solidFill>
              </a:rPr>
              <a:t>executivas. </a:t>
            </a:r>
            <a:r>
              <a:rPr lang="pt-BR" sz="2700" b="1" dirty="0">
                <a:solidFill>
                  <a:srgbClr val="1F771F"/>
                </a:solidFill>
              </a:rPr>
              <a:t>(Catálogo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39733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No </a:t>
            </a:r>
            <a:r>
              <a:rPr lang="pt-BR" b="1" i="1" dirty="0">
                <a:solidFill>
                  <a:srgbClr val="0005CC"/>
                </a:solidFill>
              </a:rPr>
              <a:t>trecho em </a:t>
            </a:r>
            <a:r>
              <a:rPr lang="pt-BR" b="1" i="1" u="sng" dirty="0">
                <a:solidFill>
                  <a:srgbClr val="0005CC"/>
                </a:solidFill>
              </a:rPr>
              <a:t>solo</a:t>
            </a:r>
            <a:r>
              <a:rPr lang="pt-BR" b="1" i="1" dirty="0">
                <a:solidFill>
                  <a:srgbClr val="0005CC"/>
                </a:solidFill>
              </a:rPr>
              <a:t> é utilizada a metodologia usual, </a:t>
            </a:r>
            <a:r>
              <a:rPr lang="pt-BR" b="1" i="1" dirty="0" smtClean="0">
                <a:solidFill>
                  <a:srgbClr val="0005CC"/>
                </a:solidFill>
              </a:rPr>
              <a:t>com </a:t>
            </a:r>
            <a:r>
              <a:rPr lang="pt-BR" b="1" i="1" u="sng" dirty="0" smtClean="0">
                <a:solidFill>
                  <a:srgbClr val="0005CC"/>
                </a:solidFill>
              </a:rPr>
              <a:t>lama </a:t>
            </a:r>
            <a:r>
              <a:rPr lang="pt-BR" b="1" i="1" u="sng" dirty="0">
                <a:solidFill>
                  <a:srgbClr val="0005CC"/>
                </a:solidFill>
              </a:rPr>
              <a:t>estabilizante</a:t>
            </a:r>
            <a:r>
              <a:rPr lang="pt-BR" b="1" i="1" dirty="0">
                <a:solidFill>
                  <a:srgbClr val="0005CC"/>
                </a:solidFill>
              </a:rPr>
              <a:t> e caçamba como ferramenta de </a:t>
            </a:r>
            <a:r>
              <a:rPr lang="pt-BR" b="1" i="1" dirty="0" smtClean="0">
                <a:solidFill>
                  <a:srgbClr val="0005CC"/>
                </a:solidFill>
              </a:rPr>
              <a:t>escavação, até </a:t>
            </a:r>
            <a:r>
              <a:rPr lang="pt-BR" b="1" i="1" dirty="0">
                <a:solidFill>
                  <a:srgbClr val="0005CC"/>
                </a:solidFill>
              </a:rPr>
              <a:t>encontrar o solo de alta resistência ou </a:t>
            </a:r>
            <a:r>
              <a:rPr lang="pt-BR" b="1" i="1" dirty="0" smtClean="0">
                <a:solidFill>
                  <a:srgbClr val="0005CC"/>
                </a:solidFill>
              </a:rPr>
              <a:t>topo rochoso</a:t>
            </a:r>
            <a:r>
              <a:rPr lang="pt-BR" b="1" i="1" dirty="0">
                <a:solidFill>
                  <a:srgbClr val="0005CC"/>
                </a:solidFill>
              </a:rPr>
              <a:t>. A caçamba é substituída por um </a:t>
            </a:r>
            <a:r>
              <a:rPr lang="pt-BR" b="1" i="1" u="sng" dirty="0">
                <a:solidFill>
                  <a:srgbClr val="0005CC"/>
                </a:solidFill>
              </a:rPr>
              <a:t>trado </a:t>
            </a:r>
            <a:r>
              <a:rPr lang="pt-BR" b="1" i="1" u="sng" dirty="0" smtClean="0">
                <a:solidFill>
                  <a:srgbClr val="0005CC"/>
                </a:solidFill>
              </a:rPr>
              <a:t>especial</a:t>
            </a:r>
            <a:r>
              <a:rPr lang="pt-BR" b="1" i="1" dirty="0" smtClean="0">
                <a:solidFill>
                  <a:srgbClr val="0005CC"/>
                </a:solidFill>
              </a:rPr>
              <a:t> com </a:t>
            </a:r>
            <a:r>
              <a:rPr lang="pt-BR" b="1" i="1" u="sng" dirty="0">
                <a:solidFill>
                  <a:srgbClr val="0005CC"/>
                </a:solidFill>
              </a:rPr>
              <a:t>ponta de vídea</a:t>
            </a:r>
            <a:r>
              <a:rPr lang="pt-BR" b="1" i="1" dirty="0">
                <a:solidFill>
                  <a:srgbClr val="0005CC"/>
                </a:solidFill>
              </a:rPr>
              <a:t>, que perfura solos resistentes e </a:t>
            </a:r>
            <a:r>
              <a:rPr lang="pt-BR" b="1" i="1" dirty="0" smtClean="0">
                <a:solidFill>
                  <a:srgbClr val="0005CC"/>
                </a:solidFill>
              </a:rPr>
              <a:t>rochas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sz="2700" b="1" dirty="0">
                <a:solidFill>
                  <a:srgbClr val="1F771F"/>
                </a:solidFill>
              </a:rPr>
              <a:t>(Catálogo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17859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FF0000"/>
                </a:solidFill>
              </a:rPr>
              <a:t>Estaca Escavada </a:t>
            </a:r>
            <a:r>
              <a:rPr lang="pt-BR" b="1" dirty="0">
                <a:solidFill>
                  <a:srgbClr val="FF0000"/>
                </a:solidFill>
              </a:rPr>
              <a:t>de Grande </a:t>
            </a:r>
            <a:r>
              <a:rPr lang="pt-BR" b="1" dirty="0" smtClean="0">
                <a:solidFill>
                  <a:srgbClr val="FF0000"/>
                </a:solidFill>
              </a:rPr>
              <a:t>Diâmetro (</a:t>
            </a:r>
            <a:r>
              <a:rPr lang="pt-BR" b="1" dirty="0" err="1" smtClean="0">
                <a:solidFill>
                  <a:srgbClr val="FF0000"/>
                </a:solidFill>
              </a:rPr>
              <a:t>Estacão</a:t>
            </a:r>
            <a:r>
              <a:rPr lang="pt-BR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u="sng" dirty="0" smtClean="0">
                <a:solidFill>
                  <a:srgbClr val="00B0F0"/>
                </a:solidFill>
              </a:rPr>
              <a:t>São indicadas para cargas elevadas, podendo chegar a 100 m de profundidade.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São estacas escavadas </a:t>
            </a:r>
            <a:r>
              <a:rPr lang="pt-BR" b="1" i="1" dirty="0">
                <a:solidFill>
                  <a:srgbClr val="0005CC"/>
                </a:solidFill>
              </a:rPr>
              <a:t>ou perfuradas por rotação, com emprego de </a:t>
            </a:r>
            <a:r>
              <a:rPr lang="pt-BR" b="1" i="1" u="sng" dirty="0">
                <a:solidFill>
                  <a:srgbClr val="0005CC"/>
                </a:solidFill>
              </a:rPr>
              <a:t>lama estabilizante</a:t>
            </a:r>
            <a:r>
              <a:rPr lang="pt-BR" b="1" i="1" dirty="0">
                <a:solidFill>
                  <a:srgbClr val="0005CC"/>
                </a:solidFill>
              </a:rPr>
              <a:t> (para suporte das escavações) e concretagem submersa (de baixo para cima) </a:t>
            </a:r>
            <a:r>
              <a:rPr lang="pt-BR" b="1" i="1" dirty="0" err="1" smtClean="0">
                <a:solidFill>
                  <a:srgbClr val="0005CC"/>
                </a:solidFill>
              </a:rPr>
              <a:t>autoa-densável</a:t>
            </a:r>
            <a:r>
              <a:rPr lang="pt-BR" b="1" i="1" dirty="0">
                <a:solidFill>
                  <a:srgbClr val="0005CC"/>
                </a:solidFill>
              </a:rPr>
              <a:t>. Os diâmetros podem variar de 70 a 250 cm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sz="2800" b="1" dirty="0" smtClean="0">
                <a:solidFill>
                  <a:srgbClr val="1F771F"/>
                </a:solidFill>
              </a:rPr>
              <a:t>(Catálogo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70421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/>
          <a:stretch/>
        </p:blipFill>
        <p:spPr bwMode="auto">
          <a:xfrm>
            <a:off x="1349068" y="1484784"/>
            <a:ext cx="6488327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501906" y="5301208"/>
            <a:ext cx="2182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1F771F"/>
                </a:solidFill>
              </a:rPr>
              <a:t>(Catálogo GEOFUND)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</p:txBody>
      </p:sp>
    </p:spTree>
    <p:extLst>
      <p:ext uri="{BB962C8B-B14F-4D97-AF65-F5344CB8AC3E}">
        <p14:creationId xmlns:p14="http://schemas.microsoft.com/office/powerpoint/2010/main" val="125930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3516766" y="6214244"/>
            <a:ext cx="2182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1F771F"/>
                </a:solidFill>
              </a:rPr>
              <a:t>(Catálogo GEOFUND)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6120680" cy="476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</p:txBody>
      </p:sp>
    </p:spTree>
    <p:extLst>
      <p:ext uri="{BB962C8B-B14F-4D97-AF65-F5344CB8AC3E}">
        <p14:creationId xmlns:p14="http://schemas.microsoft.com/office/powerpoint/2010/main" val="96188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3512452" y="6101431"/>
            <a:ext cx="2182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1F771F"/>
                </a:solidFill>
              </a:rPr>
              <a:t>(Catálogo GEOFUND)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359" y="1268760"/>
            <a:ext cx="5581464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37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2" r="3880"/>
          <a:stretch/>
        </p:blipFill>
        <p:spPr bwMode="auto">
          <a:xfrm>
            <a:off x="395536" y="1580082"/>
            <a:ext cx="4152492" cy="378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385" y="1580082"/>
            <a:ext cx="4402853" cy="355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516766" y="5373872"/>
            <a:ext cx="2182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1F771F"/>
                </a:solidFill>
              </a:rPr>
              <a:t>(Catálogo GEOFUND)</a:t>
            </a:r>
          </a:p>
        </p:txBody>
      </p:sp>
    </p:spTree>
    <p:extLst>
      <p:ext uri="{BB962C8B-B14F-4D97-AF65-F5344CB8AC3E}">
        <p14:creationId xmlns:p14="http://schemas.microsoft.com/office/powerpoint/2010/main" val="286009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3718522" y="6163650"/>
            <a:ext cx="2182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1F771F"/>
                </a:solidFill>
              </a:rPr>
              <a:t>(Catálogo GEOFUND)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46" y="1340768"/>
            <a:ext cx="6357468" cy="479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48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3734856" y="6165304"/>
            <a:ext cx="2182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1F771F"/>
                </a:solidFill>
              </a:rPr>
              <a:t>(Catálogo GEOFUND)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747" y="1344825"/>
            <a:ext cx="612886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</p:txBody>
      </p:sp>
    </p:spTree>
    <p:extLst>
      <p:ext uri="{BB962C8B-B14F-4D97-AF65-F5344CB8AC3E}">
        <p14:creationId xmlns:p14="http://schemas.microsoft.com/office/powerpoint/2010/main" val="31376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24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  <a:p>
            <a:pPr algn="just">
              <a:buNone/>
            </a:pPr>
            <a:endParaRPr lang="pt-BR" sz="1800" b="1" dirty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O </a:t>
            </a:r>
            <a:r>
              <a:rPr lang="pt-BR" b="1" i="1" dirty="0">
                <a:solidFill>
                  <a:srgbClr val="0005CC"/>
                </a:solidFill>
              </a:rPr>
              <a:t>material resultante da escavação é retirado </a:t>
            </a:r>
            <a:r>
              <a:rPr lang="pt-BR" b="1" i="1" dirty="0" smtClean="0">
                <a:solidFill>
                  <a:srgbClr val="0005CC"/>
                </a:solidFill>
              </a:rPr>
              <a:t>prensado entre </a:t>
            </a:r>
            <a:r>
              <a:rPr lang="pt-BR" b="1" i="1" dirty="0">
                <a:solidFill>
                  <a:srgbClr val="0005CC"/>
                </a:solidFill>
              </a:rPr>
              <a:t>as lâminas do trado, e caso seja </a:t>
            </a:r>
            <a:r>
              <a:rPr lang="pt-BR" b="1" i="1" dirty="0" smtClean="0">
                <a:solidFill>
                  <a:srgbClr val="0005CC"/>
                </a:solidFill>
              </a:rPr>
              <a:t>necessária uma </a:t>
            </a:r>
            <a:r>
              <a:rPr lang="pt-BR" b="1" i="1" u="sng" dirty="0">
                <a:solidFill>
                  <a:srgbClr val="0005CC"/>
                </a:solidFill>
              </a:rPr>
              <a:t>limpeza do fundo</a:t>
            </a:r>
            <a:r>
              <a:rPr lang="pt-BR" b="1" i="1" dirty="0">
                <a:solidFill>
                  <a:srgbClr val="0005CC"/>
                </a:solidFill>
              </a:rPr>
              <a:t> da perfuração, esta é feita </a:t>
            </a:r>
            <a:r>
              <a:rPr lang="pt-BR" b="1" i="1" dirty="0" smtClean="0">
                <a:solidFill>
                  <a:srgbClr val="0005CC"/>
                </a:solidFill>
              </a:rPr>
              <a:t>através do </a:t>
            </a:r>
            <a:r>
              <a:rPr lang="pt-BR" b="1" i="1" dirty="0">
                <a:solidFill>
                  <a:srgbClr val="0005CC"/>
                </a:solidFill>
              </a:rPr>
              <a:t>sistema de “</a:t>
            </a:r>
            <a:r>
              <a:rPr lang="pt-BR" b="1" i="1" dirty="0" err="1">
                <a:solidFill>
                  <a:srgbClr val="0005CC"/>
                </a:solidFill>
              </a:rPr>
              <a:t>air</a:t>
            </a:r>
            <a:r>
              <a:rPr lang="pt-BR" b="1" i="1" dirty="0">
                <a:solidFill>
                  <a:srgbClr val="0005CC"/>
                </a:solidFill>
              </a:rPr>
              <a:t> </a:t>
            </a:r>
            <a:r>
              <a:rPr lang="pt-BR" b="1" i="1" dirty="0" err="1">
                <a:solidFill>
                  <a:srgbClr val="0005CC"/>
                </a:solidFill>
              </a:rPr>
              <a:t>lift</a:t>
            </a:r>
            <a:r>
              <a:rPr lang="pt-BR" b="1" i="1" dirty="0">
                <a:solidFill>
                  <a:srgbClr val="0005CC"/>
                </a:solidFill>
              </a:rPr>
              <a:t>”, permitindo um contato melhor </a:t>
            </a:r>
            <a:r>
              <a:rPr lang="pt-BR" b="1" i="1" dirty="0" smtClean="0">
                <a:solidFill>
                  <a:srgbClr val="0005CC"/>
                </a:solidFill>
              </a:rPr>
              <a:t>entre o </a:t>
            </a:r>
            <a:r>
              <a:rPr lang="pt-BR" b="1" i="1" dirty="0">
                <a:solidFill>
                  <a:srgbClr val="0005CC"/>
                </a:solidFill>
              </a:rPr>
              <a:t>concreto e a </a:t>
            </a:r>
            <a:r>
              <a:rPr lang="pt-BR" b="1" i="1" dirty="0" smtClean="0">
                <a:solidFill>
                  <a:srgbClr val="0005CC"/>
                </a:solidFill>
              </a:rPr>
              <a:t>rocha</a:t>
            </a:r>
            <a:r>
              <a:rPr lang="pt-BR" b="1" dirty="0" smtClean="0">
                <a:solidFill>
                  <a:srgbClr val="0005CC"/>
                </a:solidFill>
              </a:rPr>
              <a:t>.”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700" b="1" dirty="0" smtClean="0">
                <a:solidFill>
                  <a:srgbClr val="1F771F"/>
                </a:solidFill>
              </a:rPr>
              <a:t>(</a:t>
            </a:r>
            <a:r>
              <a:rPr lang="pt-BR" sz="2700" b="1" dirty="0">
                <a:solidFill>
                  <a:srgbClr val="1F771F"/>
                </a:solidFill>
              </a:rPr>
              <a:t>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422487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73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  <a:p>
            <a:pPr algn="just">
              <a:buNone/>
            </a:pPr>
            <a:endParaRPr lang="pt-BR" sz="1800" b="1" dirty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i="1" u="sng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 </a:t>
            </a:r>
            <a:r>
              <a:rPr lang="pt-BR" b="1" i="1" u="sng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lift</a:t>
            </a:r>
            <a:r>
              <a:rPr lang="pt-BR" b="1" i="1" dirty="0" smtClean="0">
                <a:solidFill>
                  <a:srgbClr val="3333FF"/>
                </a:solidFill>
              </a:rPr>
              <a:t> </a:t>
            </a:r>
            <a:r>
              <a:rPr lang="pt-BR" b="1" i="1" dirty="0" smtClean="0">
                <a:solidFill>
                  <a:srgbClr val="0070C0"/>
                </a:solidFill>
              </a:rPr>
              <a:t>– </a:t>
            </a:r>
            <a:r>
              <a:rPr lang="pt-BR" b="1" dirty="0" smtClean="0">
                <a:solidFill>
                  <a:srgbClr val="002060"/>
                </a:solidFill>
              </a:rPr>
              <a:t>“</a:t>
            </a:r>
            <a:r>
              <a:rPr lang="pt-BR" b="1" i="1" u="sng" dirty="0" smtClean="0">
                <a:solidFill>
                  <a:srgbClr val="002060"/>
                </a:solidFill>
              </a:rPr>
              <a:t>O </a:t>
            </a:r>
            <a:r>
              <a:rPr lang="pt-BR" b="1" i="1" u="sng" dirty="0">
                <a:solidFill>
                  <a:srgbClr val="002060"/>
                </a:solidFill>
              </a:rPr>
              <a:t>princípio do </a:t>
            </a:r>
            <a:r>
              <a:rPr lang="pt-BR" b="1" i="1" u="sng" dirty="0" err="1">
                <a:solidFill>
                  <a:srgbClr val="002060"/>
                </a:solidFill>
              </a:rPr>
              <a:t>air</a:t>
            </a:r>
            <a:r>
              <a:rPr lang="pt-BR" b="1" i="1" u="sng" dirty="0">
                <a:solidFill>
                  <a:srgbClr val="002060"/>
                </a:solidFill>
              </a:rPr>
              <a:t> </a:t>
            </a:r>
            <a:r>
              <a:rPr lang="pt-BR" b="1" i="1" u="sng" dirty="0" err="1">
                <a:solidFill>
                  <a:srgbClr val="002060"/>
                </a:solidFill>
              </a:rPr>
              <a:t>lift</a:t>
            </a:r>
            <a:r>
              <a:rPr lang="pt-BR" b="1" i="1" u="sng" dirty="0">
                <a:solidFill>
                  <a:srgbClr val="002060"/>
                </a:solidFill>
              </a:rPr>
              <a:t> é utilizado para transportar os sólidos até a </a:t>
            </a:r>
            <a:r>
              <a:rPr lang="pt-BR" b="1" i="1" u="sng" dirty="0" smtClean="0">
                <a:solidFill>
                  <a:srgbClr val="002060"/>
                </a:solidFill>
              </a:rPr>
              <a:t>superfície</a:t>
            </a:r>
            <a:r>
              <a:rPr lang="pt-BR" b="1" i="1" dirty="0" smtClean="0">
                <a:solidFill>
                  <a:srgbClr val="002060"/>
                </a:solidFill>
              </a:rPr>
              <a:t>. </a:t>
            </a:r>
            <a:r>
              <a:rPr lang="pt-BR" b="1" i="1" dirty="0">
                <a:solidFill>
                  <a:srgbClr val="002060"/>
                </a:solidFill>
              </a:rPr>
              <a:t>Esse sistema é conhecido como sendo altamente eficiente para perfurações de grande diâmetro e grandes profundidades, em obras "</a:t>
            </a:r>
            <a:r>
              <a:rPr lang="pt-BR" b="1" i="1" dirty="0" err="1">
                <a:solidFill>
                  <a:srgbClr val="002060"/>
                </a:solidFill>
              </a:rPr>
              <a:t>on-shore</a:t>
            </a:r>
            <a:r>
              <a:rPr lang="pt-BR" b="1" i="1" dirty="0">
                <a:solidFill>
                  <a:srgbClr val="002060"/>
                </a:solidFill>
              </a:rPr>
              <a:t>" e "off-</a:t>
            </a:r>
            <a:r>
              <a:rPr lang="pt-BR" b="1" i="1" dirty="0" err="1">
                <a:solidFill>
                  <a:srgbClr val="002060"/>
                </a:solidFill>
              </a:rPr>
              <a:t>shore</a:t>
            </a:r>
            <a:r>
              <a:rPr lang="pt-BR" b="1" i="1" dirty="0">
                <a:solidFill>
                  <a:srgbClr val="002060"/>
                </a:solidFill>
              </a:rPr>
              <a:t>" quando na presença de qualquer tipo de rocha</a:t>
            </a:r>
            <a:r>
              <a:rPr lang="pt-BR" b="1" dirty="0" smtClean="0">
                <a:solidFill>
                  <a:srgbClr val="002060"/>
                </a:solidFill>
              </a:rPr>
              <a:t>.”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700" b="1" dirty="0">
                <a:solidFill>
                  <a:srgbClr val="D125B8"/>
                </a:solidFill>
              </a:rPr>
              <a:t>(http://www.fundesp.com.br)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67101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22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  <a:p>
            <a:pPr algn="just">
              <a:buNone/>
            </a:pPr>
            <a:endParaRPr lang="pt-BR" sz="1800" b="1" dirty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i="1" u="sng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 </a:t>
            </a:r>
            <a:r>
              <a:rPr lang="pt-BR" b="1" i="1" u="sng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lift</a:t>
            </a:r>
            <a:r>
              <a:rPr lang="pt-BR" b="1" i="1" dirty="0" smtClean="0">
                <a:solidFill>
                  <a:srgbClr val="3333FF"/>
                </a:solidFill>
              </a:rPr>
              <a:t> </a:t>
            </a:r>
            <a:r>
              <a:rPr lang="pt-BR" b="1" i="1" dirty="0" smtClean="0">
                <a:solidFill>
                  <a:srgbClr val="0070C0"/>
                </a:solidFill>
              </a:rPr>
              <a:t>– </a:t>
            </a:r>
            <a:r>
              <a:rPr lang="pt-BR" b="1" i="1" dirty="0" smtClean="0">
                <a:solidFill>
                  <a:srgbClr val="002060"/>
                </a:solidFill>
              </a:rPr>
              <a:t>“Esse </a:t>
            </a:r>
            <a:r>
              <a:rPr lang="pt-BR" b="1" i="1" dirty="0">
                <a:solidFill>
                  <a:srgbClr val="002060"/>
                </a:solidFill>
              </a:rPr>
              <a:t>processo consiste em </a:t>
            </a:r>
            <a:r>
              <a:rPr lang="pt-BR" b="1" i="1" u="sng" dirty="0">
                <a:solidFill>
                  <a:srgbClr val="002060"/>
                </a:solidFill>
              </a:rPr>
              <a:t>injetar ar comprimido no tubo de perfuração</a:t>
            </a:r>
            <a:r>
              <a:rPr lang="pt-BR" b="1" i="1" dirty="0">
                <a:solidFill>
                  <a:srgbClr val="002060"/>
                </a:solidFill>
              </a:rPr>
              <a:t>, abaixo do nível d'água, ligeiramente acima da cabeça cortante. O ar penetra e expande dentro do tubo de perfuração, reduzindo a densidade interna da coluna de </a:t>
            </a:r>
            <a:r>
              <a:rPr lang="pt-BR" b="1" i="1" dirty="0" smtClean="0">
                <a:solidFill>
                  <a:srgbClr val="002060"/>
                </a:solidFill>
              </a:rPr>
              <a:t>fluido</a:t>
            </a:r>
            <a:r>
              <a:rPr lang="pt-BR" b="1" i="1" dirty="0">
                <a:solidFill>
                  <a:srgbClr val="002060"/>
                </a:solidFill>
              </a:rPr>
              <a:t>, criando uma diferença de pressão entre o </a:t>
            </a:r>
            <a:r>
              <a:rPr lang="pt-BR" b="1" i="1" dirty="0" smtClean="0">
                <a:solidFill>
                  <a:srgbClr val="002060"/>
                </a:solidFill>
              </a:rPr>
              <a:t>fluido </a:t>
            </a:r>
            <a:r>
              <a:rPr lang="pt-BR" b="1" i="1" dirty="0">
                <a:solidFill>
                  <a:srgbClr val="002060"/>
                </a:solidFill>
              </a:rPr>
              <a:t>no tubo de perfuração e o </a:t>
            </a:r>
            <a:r>
              <a:rPr lang="pt-BR" b="1" i="1" dirty="0" smtClean="0">
                <a:solidFill>
                  <a:srgbClr val="002060"/>
                </a:solidFill>
              </a:rPr>
              <a:t>fluido </a:t>
            </a:r>
            <a:r>
              <a:rPr lang="pt-BR" b="1" i="1" dirty="0">
                <a:solidFill>
                  <a:srgbClr val="002060"/>
                </a:solidFill>
              </a:rPr>
              <a:t>da perfuração</a:t>
            </a:r>
            <a:r>
              <a:rPr lang="pt-BR" b="1" dirty="0" smtClean="0">
                <a:solidFill>
                  <a:srgbClr val="002060"/>
                </a:solidFill>
              </a:rPr>
              <a:t>.”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http://www.fundesp.com.br)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45082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3466720" y="6334473"/>
            <a:ext cx="2282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D125B8"/>
                </a:solidFill>
              </a:rPr>
              <a:t>(Catálogo </a:t>
            </a:r>
            <a:r>
              <a:rPr lang="pt-BR" b="1" dirty="0" smtClean="0">
                <a:solidFill>
                  <a:srgbClr val="D125B8"/>
                </a:solidFill>
              </a:rPr>
              <a:t>BRASFOND)</a:t>
            </a:r>
            <a:endParaRPr lang="pt-BR" b="1" dirty="0">
              <a:solidFill>
                <a:srgbClr val="D125B8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83568" y="1198366"/>
            <a:ext cx="1247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3333FF"/>
                </a:solidFill>
              </a:rPr>
              <a:t>Air </a:t>
            </a:r>
            <a:r>
              <a:rPr lang="pt-BR" sz="3200" b="1" dirty="0" err="1" smtClean="0">
                <a:solidFill>
                  <a:srgbClr val="3333FF"/>
                </a:solidFill>
              </a:rPr>
              <a:t>lift</a:t>
            </a:r>
            <a:endParaRPr lang="pt-BR" sz="3200" b="1" dirty="0">
              <a:solidFill>
                <a:srgbClr val="3333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3" y="1844824"/>
            <a:ext cx="5544616" cy="444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24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>
                <a:solidFill>
                  <a:srgbClr val="3333FF"/>
                </a:solidFill>
              </a:rPr>
              <a:t>Entendem-se geralmente por </a:t>
            </a:r>
            <a:r>
              <a:rPr lang="pt-BR" b="1" i="1" u="sng" dirty="0" smtClean="0">
                <a:solidFill>
                  <a:srgbClr val="3333FF"/>
                </a:solidFill>
              </a:rPr>
              <a:t>Estacas </a:t>
            </a:r>
            <a:r>
              <a:rPr lang="pt-BR" b="1" i="1" u="sng" dirty="0">
                <a:solidFill>
                  <a:srgbClr val="3333FF"/>
                </a:solidFill>
              </a:rPr>
              <a:t>Escavadas de Grande </a:t>
            </a:r>
            <a:r>
              <a:rPr lang="pt-BR" b="1" i="1" u="sng" dirty="0" smtClean="0">
                <a:solidFill>
                  <a:srgbClr val="3333FF"/>
                </a:solidFill>
              </a:rPr>
              <a:t>Diâmetro</a:t>
            </a:r>
            <a:r>
              <a:rPr lang="pt-BR" b="1" i="1" dirty="0" smtClean="0">
                <a:solidFill>
                  <a:srgbClr val="3333FF"/>
                </a:solidFill>
              </a:rPr>
              <a:t>, </a:t>
            </a:r>
            <a:r>
              <a:rPr lang="pt-BR" b="1" i="1" dirty="0">
                <a:solidFill>
                  <a:srgbClr val="3333FF"/>
                </a:solidFill>
              </a:rPr>
              <a:t>aquelas escavadas ou perfuradas por rotação, com emprego de </a:t>
            </a:r>
            <a:r>
              <a:rPr lang="pt-BR" b="1" i="1" u="sng" dirty="0">
                <a:solidFill>
                  <a:srgbClr val="3333FF"/>
                </a:solidFill>
              </a:rPr>
              <a:t>lama estabilizante</a:t>
            </a:r>
            <a:r>
              <a:rPr lang="pt-BR" b="1" i="1" dirty="0">
                <a:solidFill>
                  <a:srgbClr val="3333FF"/>
                </a:solidFill>
              </a:rPr>
              <a:t> (para suporte das escavações) </a:t>
            </a:r>
            <a:r>
              <a:rPr lang="pt-BR" b="1" i="1" dirty="0" smtClean="0">
                <a:solidFill>
                  <a:srgbClr val="3333FF"/>
                </a:solidFill>
              </a:rPr>
              <a:t>e </a:t>
            </a:r>
            <a:r>
              <a:rPr lang="pt-BR" b="1" i="1" dirty="0">
                <a:solidFill>
                  <a:srgbClr val="3333FF"/>
                </a:solidFill>
              </a:rPr>
              <a:t>concretagem submersa, com diâmetro variando de 70 cm até, em alguns casos, mais de </a:t>
            </a:r>
            <a:r>
              <a:rPr lang="pt-BR" b="1" i="1" dirty="0" smtClean="0">
                <a:solidFill>
                  <a:srgbClr val="3333FF"/>
                </a:solidFill>
              </a:rPr>
              <a:t>2,5 m</a:t>
            </a:r>
            <a:r>
              <a:rPr lang="pt-BR" b="1" dirty="0" smtClean="0">
                <a:solidFill>
                  <a:srgbClr val="3333FF"/>
                </a:solidFill>
              </a:rPr>
              <a:t>.”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http://www.fundesp.com.br)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63333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5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  <a:p>
            <a:pPr algn="just">
              <a:buNone/>
            </a:pPr>
            <a:endParaRPr lang="pt-BR" sz="1800" b="1" dirty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i="1" u="sng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 </a:t>
            </a:r>
            <a:r>
              <a:rPr lang="pt-BR" b="1" i="1" u="sng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lift</a:t>
            </a:r>
            <a:r>
              <a:rPr lang="pt-BR" b="1" i="1" dirty="0" smtClean="0">
                <a:solidFill>
                  <a:srgbClr val="3333FF"/>
                </a:solidFill>
              </a:rPr>
              <a:t> </a:t>
            </a:r>
            <a:r>
              <a:rPr lang="pt-BR" b="1" i="1" dirty="0" smtClean="0">
                <a:solidFill>
                  <a:srgbClr val="0070C0"/>
                </a:solidFill>
              </a:rPr>
              <a:t>– </a:t>
            </a:r>
            <a:r>
              <a:rPr lang="pt-BR" b="1" dirty="0" smtClean="0">
                <a:solidFill>
                  <a:srgbClr val="002060"/>
                </a:solidFill>
              </a:rPr>
              <a:t>“</a:t>
            </a:r>
            <a:r>
              <a:rPr lang="pt-BR" b="1" i="1" dirty="0" smtClean="0">
                <a:solidFill>
                  <a:srgbClr val="002060"/>
                </a:solidFill>
              </a:rPr>
              <a:t>Devido </a:t>
            </a:r>
            <a:r>
              <a:rPr lang="pt-BR" b="1" i="1" dirty="0">
                <a:solidFill>
                  <a:srgbClr val="002060"/>
                </a:solidFill>
              </a:rPr>
              <a:t>à densidade mais alta do lado externo, os materiais sólidos </a:t>
            </a:r>
            <a:r>
              <a:rPr lang="pt-BR" b="1" i="1" dirty="0" err="1" smtClean="0">
                <a:solidFill>
                  <a:srgbClr val="002060"/>
                </a:solidFill>
              </a:rPr>
              <a:t>prove-nientes</a:t>
            </a:r>
            <a:r>
              <a:rPr lang="pt-BR" b="1" i="1" dirty="0" smtClean="0">
                <a:solidFill>
                  <a:srgbClr val="002060"/>
                </a:solidFill>
              </a:rPr>
              <a:t> </a:t>
            </a:r>
            <a:r>
              <a:rPr lang="pt-BR" b="1" i="1" dirty="0">
                <a:solidFill>
                  <a:srgbClr val="002060"/>
                </a:solidFill>
              </a:rPr>
              <a:t>da perfuração passam para o tubo de perfuração através de uma abertura na broca de perfuração, subindo até a </a:t>
            </a:r>
            <a:r>
              <a:rPr lang="pt-BR" b="1" i="1" dirty="0" smtClean="0">
                <a:solidFill>
                  <a:srgbClr val="002060"/>
                </a:solidFill>
              </a:rPr>
              <a:t>superfície </a:t>
            </a:r>
            <a:r>
              <a:rPr lang="pt-BR" b="1" i="1" dirty="0">
                <a:solidFill>
                  <a:srgbClr val="002060"/>
                </a:solidFill>
              </a:rPr>
              <a:t>(injetando o ar corretamente, o fluxo de </a:t>
            </a:r>
            <a:r>
              <a:rPr lang="pt-BR" b="1" i="1" dirty="0" smtClean="0">
                <a:solidFill>
                  <a:srgbClr val="002060"/>
                </a:solidFill>
              </a:rPr>
              <a:t>fluido </a:t>
            </a:r>
            <a:r>
              <a:rPr lang="pt-BR" b="1" i="1" dirty="0">
                <a:solidFill>
                  <a:srgbClr val="002060"/>
                </a:solidFill>
              </a:rPr>
              <a:t>é estabelecido dentro do tubo de perfuração</a:t>
            </a:r>
            <a:r>
              <a:rPr lang="pt-BR" b="1" dirty="0" smtClean="0">
                <a:solidFill>
                  <a:srgbClr val="002060"/>
                </a:solidFill>
              </a:rPr>
              <a:t>.”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http://www.fundesp.com.br</a:t>
            </a:r>
            <a:r>
              <a:rPr lang="pt-BR" sz="2700" b="1" dirty="0" smtClean="0">
                <a:solidFill>
                  <a:srgbClr val="D125B8"/>
                </a:solidFill>
              </a:rPr>
              <a:t>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47078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395536" y="548680"/>
            <a:ext cx="8209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 </a:t>
            </a:r>
            <a:r>
              <a:rPr lang="pt-BR" b="1" i="1" dirty="0" smtClean="0">
                <a:solidFill>
                  <a:srgbClr val="D125B8"/>
                </a:solidFill>
              </a:rPr>
              <a:t>Air </a:t>
            </a:r>
            <a:r>
              <a:rPr lang="pt-BR" b="1" i="1" dirty="0" err="1" smtClean="0">
                <a:solidFill>
                  <a:srgbClr val="D125B8"/>
                </a:solidFill>
              </a:rPr>
              <a:t>lift</a:t>
            </a:r>
            <a:endParaRPr lang="pt-BR" b="1" dirty="0">
              <a:solidFill>
                <a:srgbClr val="1F771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327" y="1188030"/>
            <a:ext cx="6120680" cy="513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318305" y="6381328"/>
            <a:ext cx="33927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2000" b="1" dirty="0">
                <a:solidFill>
                  <a:srgbClr val="D125B8"/>
                </a:solidFill>
              </a:rPr>
              <a:t>(http://www.fundesp.com.br)</a:t>
            </a:r>
          </a:p>
        </p:txBody>
      </p:sp>
    </p:spTree>
    <p:extLst>
      <p:ext uri="{BB962C8B-B14F-4D97-AF65-F5344CB8AC3E}">
        <p14:creationId xmlns:p14="http://schemas.microsoft.com/office/powerpoint/2010/main" val="400068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02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  <a:p>
            <a:pPr algn="just">
              <a:buNone/>
            </a:pPr>
            <a:endParaRPr lang="pt-BR" sz="1800" b="1" dirty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C00000"/>
                </a:solidFill>
              </a:rPr>
              <a:t>“</a:t>
            </a:r>
            <a:r>
              <a:rPr lang="pt-BR" b="1" i="1" dirty="0" smtClean="0">
                <a:solidFill>
                  <a:srgbClr val="C00000"/>
                </a:solidFill>
              </a:rPr>
              <a:t>a) Perfuração </a:t>
            </a:r>
            <a:r>
              <a:rPr lang="pt-BR" b="1" i="1" dirty="0">
                <a:solidFill>
                  <a:srgbClr val="C00000"/>
                </a:solidFill>
              </a:rPr>
              <a:t>com </a:t>
            </a:r>
            <a:r>
              <a:rPr lang="pt-BR" b="1" i="1" dirty="0" smtClean="0">
                <a:solidFill>
                  <a:srgbClr val="C00000"/>
                </a:solidFill>
              </a:rPr>
              <a:t>trado</a:t>
            </a:r>
            <a:endParaRPr lang="pt-BR" b="1" i="1" dirty="0" smtClean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i="1" dirty="0">
              <a:solidFill>
                <a:srgbClr val="3333F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900" b="1" i="1" dirty="0">
                <a:solidFill>
                  <a:srgbClr val="3333FF"/>
                </a:solidFill>
              </a:rPr>
              <a:t>N</a:t>
            </a:r>
            <a:r>
              <a:rPr lang="pt-BR" sz="2900" b="1" i="1" dirty="0" smtClean="0">
                <a:solidFill>
                  <a:srgbClr val="3333FF"/>
                </a:solidFill>
              </a:rPr>
              <a:t>este </a:t>
            </a:r>
            <a:r>
              <a:rPr lang="pt-BR" sz="2900" b="1" i="1" dirty="0">
                <a:solidFill>
                  <a:srgbClr val="3333FF"/>
                </a:solidFill>
              </a:rPr>
              <a:t>caso a escavação do trecho em solo se fará </a:t>
            </a:r>
            <a:r>
              <a:rPr lang="pt-BR" sz="2900" b="1" i="1" dirty="0" smtClean="0">
                <a:solidFill>
                  <a:srgbClr val="3333FF"/>
                </a:solidFill>
              </a:rPr>
              <a:t>normalmente com </a:t>
            </a:r>
            <a:r>
              <a:rPr lang="pt-BR" sz="2900" b="1" i="1" dirty="0">
                <a:solidFill>
                  <a:srgbClr val="3333FF"/>
                </a:solidFill>
              </a:rPr>
              <a:t>utilização de caçamba e fluido estabilizante ou em função de condições especiais</a:t>
            </a:r>
            <a:r>
              <a:rPr lang="pt-BR" sz="2900" b="1" i="1" dirty="0" smtClean="0">
                <a:solidFill>
                  <a:srgbClr val="3333FF"/>
                </a:solidFill>
              </a:rPr>
              <a:t>, com </a:t>
            </a:r>
            <a:r>
              <a:rPr lang="pt-BR" sz="2900" b="1" i="1" dirty="0">
                <a:solidFill>
                  <a:srgbClr val="3333FF"/>
                </a:solidFill>
              </a:rPr>
              <a:t>camisa metálica recuperada ou perdida, ao invés do fluido. Atingindo o </a:t>
            </a:r>
            <a:r>
              <a:rPr lang="pt-BR" sz="2900" b="1" i="1" dirty="0" smtClean="0">
                <a:solidFill>
                  <a:srgbClr val="3333FF"/>
                </a:solidFill>
              </a:rPr>
              <a:t>limite de </a:t>
            </a:r>
            <a:r>
              <a:rPr lang="pt-BR" sz="2900" b="1" i="1" dirty="0" smtClean="0">
                <a:solidFill>
                  <a:srgbClr val="3333FF"/>
                </a:solidFill>
              </a:rPr>
              <a:t>escava-</a:t>
            </a:r>
            <a:r>
              <a:rPr lang="pt-BR" sz="2900" b="1" i="1" dirty="0" err="1" smtClean="0">
                <a:solidFill>
                  <a:srgbClr val="3333FF"/>
                </a:solidFill>
              </a:rPr>
              <a:t>bilidade</a:t>
            </a:r>
            <a:r>
              <a:rPr lang="pt-BR" sz="2900" b="1" i="1" dirty="0" smtClean="0">
                <a:solidFill>
                  <a:srgbClr val="3333FF"/>
                </a:solidFill>
              </a:rPr>
              <a:t> </a:t>
            </a:r>
            <a:r>
              <a:rPr lang="pt-BR" sz="2900" b="1" i="1" dirty="0">
                <a:solidFill>
                  <a:srgbClr val="3333FF"/>
                </a:solidFill>
              </a:rPr>
              <a:t>com a caçamba, é feita a substituição por trado especial com bits </a:t>
            </a:r>
            <a:r>
              <a:rPr lang="pt-BR" sz="2900" b="1" i="1" dirty="0" smtClean="0">
                <a:solidFill>
                  <a:srgbClr val="3333FF"/>
                </a:solidFill>
              </a:rPr>
              <a:t>de carboneto </a:t>
            </a:r>
            <a:r>
              <a:rPr lang="pt-BR" sz="2900" b="1" i="1" dirty="0">
                <a:solidFill>
                  <a:srgbClr val="3333FF"/>
                </a:solidFill>
              </a:rPr>
              <a:t>de tungstênio prosseguindo-se a escavação até a cota de projeto ou até </a:t>
            </a:r>
            <a:r>
              <a:rPr lang="pt-BR" sz="2900" b="1" i="1" dirty="0" smtClean="0">
                <a:solidFill>
                  <a:srgbClr val="3333FF"/>
                </a:solidFill>
              </a:rPr>
              <a:t>material com </a:t>
            </a:r>
            <a:r>
              <a:rPr lang="pt-BR" sz="2900" b="1" i="1" dirty="0">
                <a:solidFill>
                  <a:srgbClr val="3333FF"/>
                </a:solidFill>
              </a:rPr>
              <a:t>resistência à compressão simples de até 30 </a:t>
            </a:r>
            <a:r>
              <a:rPr lang="pt-BR" sz="2900" b="1" i="1" dirty="0" smtClean="0">
                <a:solidFill>
                  <a:srgbClr val="3333FF"/>
                </a:solidFill>
              </a:rPr>
              <a:t>MPa</a:t>
            </a:r>
            <a:r>
              <a:rPr lang="pt-BR" sz="2900" b="1" dirty="0" smtClean="0">
                <a:solidFill>
                  <a:srgbClr val="3333FF"/>
                </a:solidFill>
              </a:rPr>
              <a:t>.” </a:t>
            </a: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Catálogo </a:t>
            </a:r>
            <a:r>
              <a:rPr lang="pt-BR" sz="2700" b="1" dirty="0" smtClean="0">
                <a:solidFill>
                  <a:srgbClr val="D125B8"/>
                </a:solidFill>
              </a:rPr>
              <a:t>BRASFOND)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99687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39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  <a:p>
            <a:pPr algn="just">
              <a:buNone/>
            </a:pPr>
            <a:endParaRPr lang="pt-BR" sz="1800" b="1" dirty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800" b="1" i="1" dirty="0" smtClean="0">
                <a:solidFill>
                  <a:srgbClr val="C00000"/>
                </a:solidFill>
              </a:rPr>
              <a:t>a) Perfuração </a:t>
            </a:r>
            <a:r>
              <a:rPr lang="pt-BR" sz="2800" b="1" i="1" dirty="0">
                <a:solidFill>
                  <a:srgbClr val="C00000"/>
                </a:solidFill>
              </a:rPr>
              <a:t>com </a:t>
            </a:r>
            <a:r>
              <a:rPr lang="pt-BR" sz="2800" b="1" i="1" dirty="0" smtClean="0">
                <a:solidFill>
                  <a:srgbClr val="C00000"/>
                </a:solidFill>
              </a:rPr>
              <a:t>trado</a:t>
            </a:r>
            <a:endParaRPr lang="pt-BR" sz="2800" b="1" i="1" dirty="0" smtClean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i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3333FF"/>
                </a:solidFill>
              </a:rPr>
              <a:t>A </a:t>
            </a:r>
            <a:r>
              <a:rPr lang="pt-BR" b="1" i="1" dirty="0">
                <a:solidFill>
                  <a:srgbClr val="3333FF"/>
                </a:solidFill>
              </a:rPr>
              <a:t>limpeza do furo é feita </a:t>
            </a:r>
            <a:r>
              <a:rPr lang="pt-BR" b="1" i="1" dirty="0" smtClean="0">
                <a:solidFill>
                  <a:srgbClr val="3333FF"/>
                </a:solidFill>
              </a:rPr>
              <a:t>com o </a:t>
            </a:r>
            <a:r>
              <a:rPr lang="pt-BR" b="1" i="1" dirty="0">
                <a:solidFill>
                  <a:srgbClr val="3333FF"/>
                </a:solidFill>
              </a:rPr>
              <a:t>auxílio do </a:t>
            </a:r>
            <a:r>
              <a:rPr lang="pt-BR" b="1" i="1" dirty="0" err="1">
                <a:solidFill>
                  <a:srgbClr val="3333FF"/>
                </a:solidFill>
              </a:rPr>
              <a:t>air-lift</a:t>
            </a:r>
            <a:r>
              <a:rPr lang="pt-BR" b="1" i="1" dirty="0">
                <a:solidFill>
                  <a:srgbClr val="3333FF"/>
                </a:solidFill>
              </a:rPr>
              <a:t> antes da colocação de armação e concretagem submersa. A </a:t>
            </a:r>
            <a:r>
              <a:rPr lang="pt-BR" b="1" i="1" dirty="0" smtClean="0">
                <a:solidFill>
                  <a:srgbClr val="3333FF"/>
                </a:solidFill>
              </a:rPr>
              <a:t>recuperação da </a:t>
            </a:r>
            <a:r>
              <a:rPr lang="pt-BR" b="1" i="1" dirty="0">
                <a:solidFill>
                  <a:srgbClr val="3333FF"/>
                </a:solidFill>
              </a:rPr>
              <a:t>camisa, quando prevista, dar-se-á </a:t>
            </a:r>
            <a:r>
              <a:rPr lang="pt-BR" b="1" i="1" dirty="0" err="1" smtClean="0">
                <a:solidFill>
                  <a:srgbClr val="3333FF"/>
                </a:solidFill>
              </a:rPr>
              <a:t>simultanea-mente</a:t>
            </a:r>
            <a:r>
              <a:rPr lang="pt-BR" b="1" i="1" dirty="0" smtClean="0">
                <a:solidFill>
                  <a:srgbClr val="3333FF"/>
                </a:solidFill>
              </a:rPr>
              <a:t> </a:t>
            </a:r>
            <a:r>
              <a:rPr lang="pt-BR" b="1" i="1" dirty="0">
                <a:solidFill>
                  <a:srgbClr val="3333FF"/>
                </a:solidFill>
              </a:rPr>
              <a:t>à concretagem </a:t>
            </a:r>
            <a:r>
              <a:rPr lang="pt-BR" b="1" i="1" dirty="0" smtClean="0">
                <a:solidFill>
                  <a:srgbClr val="3333FF"/>
                </a:solidFill>
              </a:rPr>
              <a:t>garantindo-se sempre </a:t>
            </a:r>
            <a:r>
              <a:rPr lang="pt-BR" b="1" i="1" dirty="0">
                <a:solidFill>
                  <a:srgbClr val="3333FF"/>
                </a:solidFill>
              </a:rPr>
              <a:t>o concreto cerca de </a:t>
            </a:r>
            <a:r>
              <a:rPr lang="pt-BR" b="1" i="1" dirty="0" smtClean="0">
                <a:solidFill>
                  <a:srgbClr val="3333FF"/>
                </a:solidFill>
              </a:rPr>
              <a:t>2,0 m </a:t>
            </a:r>
            <a:r>
              <a:rPr lang="pt-BR" b="1" i="1" dirty="0">
                <a:solidFill>
                  <a:srgbClr val="3333FF"/>
                </a:solidFill>
              </a:rPr>
              <a:t>acima da extremidade inferior da </a:t>
            </a:r>
            <a:r>
              <a:rPr lang="pt-BR" b="1" i="1" dirty="0" smtClean="0">
                <a:solidFill>
                  <a:srgbClr val="3333FF"/>
                </a:solidFill>
              </a:rPr>
              <a:t>camisa</a:t>
            </a:r>
            <a:r>
              <a:rPr lang="pt-BR" b="1" dirty="0" smtClean="0">
                <a:solidFill>
                  <a:srgbClr val="3333FF"/>
                </a:solidFill>
              </a:rPr>
              <a:t>.”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Catálogo BRASFOND)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38093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5" y="1817600"/>
            <a:ext cx="7625376" cy="462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510793" y="6444044"/>
            <a:ext cx="2282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D125B8"/>
                </a:solidFill>
              </a:rPr>
              <a:t>(Catálogo </a:t>
            </a:r>
            <a:r>
              <a:rPr lang="pt-BR" b="1" dirty="0" smtClean="0">
                <a:solidFill>
                  <a:srgbClr val="D125B8"/>
                </a:solidFill>
              </a:rPr>
              <a:t>BRASFOND)</a:t>
            </a:r>
            <a:endParaRPr lang="pt-BR" b="1" dirty="0">
              <a:solidFill>
                <a:srgbClr val="D125B8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11560" y="1124744"/>
            <a:ext cx="39755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3333FF"/>
                </a:solidFill>
              </a:rPr>
              <a:t>Perfuração com </a:t>
            </a:r>
            <a:r>
              <a:rPr lang="pt-BR" sz="3200" b="1" dirty="0" smtClean="0">
                <a:solidFill>
                  <a:srgbClr val="3333FF"/>
                </a:solidFill>
              </a:rPr>
              <a:t>trado</a:t>
            </a:r>
            <a:endParaRPr lang="pt-BR" sz="32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0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3466720" y="5558362"/>
            <a:ext cx="2282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D125B8"/>
                </a:solidFill>
              </a:rPr>
              <a:t>(Catálogo </a:t>
            </a:r>
            <a:r>
              <a:rPr lang="pt-BR" b="1" dirty="0" smtClean="0">
                <a:solidFill>
                  <a:srgbClr val="D125B8"/>
                </a:solidFill>
              </a:rPr>
              <a:t>BRASFOND)</a:t>
            </a:r>
            <a:endParaRPr lang="pt-BR" b="1" dirty="0">
              <a:solidFill>
                <a:srgbClr val="D125B8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42" y="1309890"/>
            <a:ext cx="805309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99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2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  <a:p>
            <a:pPr algn="just">
              <a:buNone/>
            </a:pPr>
            <a:endParaRPr lang="pt-BR" sz="1800" b="1" dirty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C00000"/>
                </a:solidFill>
              </a:rPr>
              <a:t>“</a:t>
            </a:r>
            <a:r>
              <a:rPr lang="pt-BR" b="1" i="1" dirty="0" smtClean="0">
                <a:solidFill>
                  <a:srgbClr val="C00000"/>
                </a:solidFill>
              </a:rPr>
              <a:t>b) Perfuração </a:t>
            </a:r>
            <a:r>
              <a:rPr lang="pt-BR" b="1" i="1" dirty="0">
                <a:solidFill>
                  <a:srgbClr val="C00000"/>
                </a:solidFill>
              </a:rPr>
              <a:t>com </a:t>
            </a:r>
            <a:r>
              <a:rPr lang="pt-BR" b="1" i="1" dirty="0" smtClean="0">
                <a:solidFill>
                  <a:srgbClr val="C00000"/>
                </a:solidFill>
              </a:rPr>
              <a:t>martelo de </a:t>
            </a:r>
            <a:r>
              <a:rPr lang="pt-BR" b="1" i="1" dirty="0" smtClean="0">
                <a:solidFill>
                  <a:srgbClr val="C00000"/>
                </a:solidFill>
              </a:rPr>
              <a:t>fundo</a:t>
            </a:r>
            <a:endParaRPr lang="pt-BR" b="1" i="1" dirty="0" smtClean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sz="1400" b="1" i="1" dirty="0">
              <a:solidFill>
                <a:srgbClr val="3333F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N</a:t>
            </a:r>
            <a:r>
              <a:rPr lang="pt-BR" sz="2800" b="1" i="1" dirty="0" smtClean="0">
                <a:solidFill>
                  <a:srgbClr val="3333FF"/>
                </a:solidFill>
              </a:rPr>
              <a:t>este </a:t>
            </a:r>
            <a:r>
              <a:rPr lang="pt-BR" sz="2800" b="1" i="1" dirty="0">
                <a:solidFill>
                  <a:srgbClr val="3333FF"/>
                </a:solidFill>
              </a:rPr>
              <a:t>caso é instalada, no trecho em solo</a:t>
            </a:r>
            <a:r>
              <a:rPr lang="pt-BR" sz="2800" b="1" i="1" dirty="0" smtClean="0">
                <a:solidFill>
                  <a:srgbClr val="3333FF"/>
                </a:solidFill>
              </a:rPr>
              <a:t>, camisa </a:t>
            </a:r>
            <a:r>
              <a:rPr lang="pt-BR" sz="2800" b="1" i="1" dirty="0">
                <a:solidFill>
                  <a:srgbClr val="3333FF"/>
                </a:solidFill>
              </a:rPr>
              <a:t>metálica recuperável ou perdida e feita a limpeza interna com caçamba. </a:t>
            </a:r>
            <a:r>
              <a:rPr lang="pt-BR" sz="2800" b="1" i="1" dirty="0" smtClean="0">
                <a:solidFill>
                  <a:srgbClr val="3333FF"/>
                </a:solidFill>
              </a:rPr>
              <a:t>Atingida a </a:t>
            </a:r>
            <a:r>
              <a:rPr lang="pt-BR" sz="2800" b="1" i="1" dirty="0">
                <a:solidFill>
                  <a:srgbClr val="3333FF"/>
                </a:solidFill>
              </a:rPr>
              <a:t>rocha, coloca-se um gabarito para permitir a execução de furos tangentes, com </a:t>
            </a:r>
            <a:r>
              <a:rPr lang="pt-BR" sz="2800" b="1" i="1" dirty="0" smtClean="0">
                <a:solidFill>
                  <a:srgbClr val="3333FF"/>
                </a:solidFill>
              </a:rPr>
              <a:t>martelo de </a:t>
            </a:r>
            <a:r>
              <a:rPr lang="pt-BR" sz="2800" b="1" i="1" dirty="0">
                <a:solidFill>
                  <a:srgbClr val="3333FF"/>
                </a:solidFill>
              </a:rPr>
              <a:t>fundo de diâmetro até 40 cm e profundidade conforme definida em projeto. Estando </a:t>
            </a:r>
            <a:r>
              <a:rPr lang="pt-BR" sz="2800" b="1" i="1" dirty="0" smtClean="0">
                <a:solidFill>
                  <a:srgbClr val="3333FF"/>
                </a:solidFill>
              </a:rPr>
              <a:t>os furos </a:t>
            </a:r>
            <a:r>
              <a:rPr lang="pt-BR" sz="2800" b="1" i="1" dirty="0">
                <a:solidFill>
                  <a:srgbClr val="3333FF"/>
                </a:solidFill>
              </a:rPr>
              <a:t>prontos, um trépano será usado para quebrar os pedaços de rocha restantes e </a:t>
            </a:r>
            <a:r>
              <a:rPr lang="pt-BR" sz="2800" b="1" i="1" dirty="0" smtClean="0">
                <a:solidFill>
                  <a:srgbClr val="3333FF"/>
                </a:solidFill>
              </a:rPr>
              <a:t>regularizar o </a:t>
            </a:r>
            <a:r>
              <a:rPr lang="pt-BR" sz="2800" b="1" i="1" dirty="0">
                <a:solidFill>
                  <a:srgbClr val="3333FF"/>
                </a:solidFill>
              </a:rPr>
              <a:t>furo. A limpeza, concretagem e retirada da camisa seguem conforme item anterior</a:t>
            </a:r>
            <a:r>
              <a:rPr lang="pt-BR" sz="2800" b="1" i="1" dirty="0" smtClean="0">
                <a:solidFill>
                  <a:srgbClr val="3333FF"/>
                </a:solidFill>
              </a:rPr>
              <a:t>.</a:t>
            </a:r>
            <a:r>
              <a:rPr lang="pt-BR" sz="2800" b="1" dirty="0" smtClean="0">
                <a:solidFill>
                  <a:srgbClr val="3333FF"/>
                </a:solidFill>
              </a:rPr>
              <a:t>”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Catálogo </a:t>
            </a:r>
            <a:r>
              <a:rPr lang="pt-BR" sz="2700" b="1" dirty="0" smtClean="0">
                <a:solidFill>
                  <a:srgbClr val="D125B8"/>
                </a:solidFill>
              </a:rPr>
              <a:t>BRASFOND)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81526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3523740" y="6444044"/>
            <a:ext cx="2282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D125B8"/>
                </a:solidFill>
              </a:rPr>
              <a:t>(Catálogo </a:t>
            </a:r>
            <a:r>
              <a:rPr lang="pt-BR" b="1" dirty="0" smtClean="0">
                <a:solidFill>
                  <a:srgbClr val="D125B8"/>
                </a:solidFill>
              </a:rPr>
              <a:t>BRASFOND)</a:t>
            </a:r>
            <a:endParaRPr lang="pt-BR" b="1" dirty="0">
              <a:solidFill>
                <a:srgbClr val="D125B8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98746" y="1124744"/>
            <a:ext cx="4401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3333FF"/>
                </a:solidFill>
              </a:rPr>
              <a:t>Perfuração com </a:t>
            </a:r>
            <a:r>
              <a:rPr lang="pt-BR" sz="3200" b="1" dirty="0" smtClean="0">
                <a:solidFill>
                  <a:srgbClr val="3333FF"/>
                </a:solidFill>
              </a:rPr>
              <a:t>martelo</a:t>
            </a:r>
            <a:endParaRPr lang="pt-BR" sz="3200" b="1" dirty="0">
              <a:solidFill>
                <a:srgbClr val="3333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33" y="1772816"/>
            <a:ext cx="7942557" cy="4671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11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85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  <a:p>
            <a:pPr algn="just">
              <a:buNone/>
            </a:pPr>
            <a:endParaRPr lang="pt-BR" sz="1800" b="1" dirty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C00000"/>
                </a:solidFill>
              </a:rPr>
              <a:t>“</a:t>
            </a:r>
            <a:r>
              <a:rPr lang="pt-BR" b="1" i="1" dirty="0">
                <a:solidFill>
                  <a:srgbClr val="C00000"/>
                </a:solidFill>
              </a:rPr>
              <a:t>c</a:t>
            </a:r>
            <a:r>
              <a:rPr lang="pt-BR" b="1" i="1" dirty="0" smtClean="0">
                <a:solidFill>
                  <a:srgbClr val="C00000"/>
                </a:solidFill>
              </a:rPr>
              <a:t>) Perfuração </a:t>
            </a:r>
            <a:r>
              <a:rPr lang="pt-BR" b="1" i="1" dirty="0">
                <a:solidFill>
                  <a:srgbClr val="C00000"/>
                </a:solidFill>
              </a:rPr>
              <a:t>com </a:t>
            </a:r>
            <a:r>
              <a:rPr lang="pt-BR" b="1" i="1" dirty="0" smtClean="0">
                <a:solidFill>
                  <a:srgbClr val="C00000"/>
                </a:solidFill>
              </a:rPr>
              <a:t>circulação </a:t>
            </a:r>
            <a:r>
              <a:rPr lang="pt-BR" b="1" i="1" dirty="0" smtClean="0">
                <a:solidFill>
                  <a:srgbClr val="C00000"/>
                </a:solidFill>
              </a:rPr>
              <a:t>reversa</a:t>
            </a:r>
            <a:endParaRPr lang="pt-BR" b="1" i="1" dirty="0" smtClean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i="1" dirty="0">
              <a:solidFill>
                <a:srgbClr val="3333F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100" b="1" i="1" dirty="0" smtClean="0">
                <a:solidFill>
                  <a:srgbClr val="3333FF"/>
                </a:solidFill>
              </a:rPr>
              <a:t>Neste </a:t>
            </a:r>
            <a:r>
              <a:rPr lang="pt-BR" sz="3100" b="1" i="1" dirty="0">
                <a:solidFill>
                  <a:srgbClr val="3333FF"/>
                </a:solidFill>
              </a:rPr>
              <a:t>caso, a </a:t>
            </a:r>
            <a:r>
              <a:rPr lang="pt-BR" sz="3100" b="1" i="1" u="sng" dirty="0">
                <a:solidFill>
                  <a:srgbClr val="3333FF"/>
                </a:solidFill>
              </a:rPr>
              <a:t>escavação é </a:t>
            </a:r>
            <a:r>
              <a:rPr lang="pt-BR" sz="3100" b="1" i="1" u="sng" dirty="0" smtClean="0">
                <a:solidFill>
                  <a:srgbClr val="3333FF"/>
                </a:solidFill>
              </a:rPr>
              <a:t>totalmente revestida </a:t>
            </a:r>
            <a:r>
              <a:rPr lang="pt-BR" sz="3100" b="1" i="1" u="sng" dirty="0">
                <a:solidFill>
                  <a:srgbClr val="3333FF"/>
                </a:solidFill>
              </a:rPr>
              <a:t>com camisa metálica</a:t>
            </a:r>
            <a:r>
              <a:rPr lang="pt-BR" sz="3100" b="1" i="1" dirty="0">
                <a:solidFill>
                  <a:srgbClr val="3333FF"/>
                </a:solidFill>
              </a:rPr>
              <a:t> recuperável ou perdida, o material escavado por rotação</a:t>
            </a:r>
            <a:r>
              <a:rPr lang="pt-BR" sz="3100" b="1" i="1" dirty="0" smtClean="0">
                <a:solidFill>
                  <a:srgbClr val="3333FF"/>
                </a:solidFill>
              </a:rPr>
              <a:t>, com </a:t>
            </a:r>
            <a:r>
              <a:rPr lang="pt-BR" sz="3100" b="1" i="1" dirty="0">
                <a:solidFill>
                  <a:srgbClr val="3333FF"/>
                </a:solidFill>
              </a:rPr>
              <a:t>utilização de bits especiais para rocha e </a:t>
            </a:r>
            <a:r>
              <a:rPr lang="pt-BR" sz="3100" b="1" i="1" u="sng" dirty="0">
                <a:solidFill>
                  <a:srgbClr val="3333FF"/>
                </a:solidFill>
              </a:rPr>
              <a:t>circulação reversa</a:t>
            </a:r>
            <a:r>
              <a:rPr lang="pt-BR" sz="3100" b="1" i="1" dirty="0">
                <a:solidFill>
                  <a:srgbClr val="3333FF"/>
                </a:solidFill>
              </a:rPr>
              <a:t>, de </a:t>
            </a:r>
            <a:r>
              <a:rPr lang="pt-BR" sz="3100" b="1" i="1" u="sng" dirty="0">
                <a:solidFill>
                  <a:srgbClr val="3333FF"/>
                </a:solidFill>
              </a:rPr>
              <a:t>água ou </a:t>
            </a:r>
            <a:r>
              <a:rPr lang="pt-BR" sz="3100" b="1" i="1" u="sng" dirty="0" smtClean="0">
                <a:solidFill>
                  <a:srgbClr val="3333FF"/>
                </a:solidFill>
              </a:rPr>
              <a:t>lama bentonítica</a:t>
            </a:r>
            <a:r>
              <a:rPr lang="pt-BR" sz="3100" b="1" i="1" dirty="0">
                <a:solidFill>
                  <a:srgbClr val="3333FF"/>
                </a:solidFill>
              </a:rPr>
              <a:t>. É possível, com equipamentos especiais, escavar com diâmetros de até </a:t>
            </a:r>
            <a:r>
              <a:rPr lang="pt-BR" sz="3100" b="1" i="1" dirty="0" smtClean="0">
                <a:solidFill>
                  <a:srgbClr val="3333FF"/>
                </a:solidFill>
              </a:rPr>
              <a:t>300 cm. A </a:t>
            </a:r>
            <a:r>
              <a:rPr lang="pt-BR" sz="3100" b="1" i="1" dirty="0">
                <a:solidFill>
                  <a:srgbClr val="3333FF"/>
                </a:solidFill>
              </a:rPr>
              <a:t>concretagem e recuperação da camisa acontecerão como nas opções </a:t>
            </a:r>
            <a:r>
              <a:rPr lang="pt-BR" sz="3100" b="1" i="1" dirty="0" smtClean="0">
                <a:solidFill>
                  <a:srgbClr val="3333FF"/>
                </a:solidFill>
              </a:rPr>
              <a:t>anteriores.</a:t>
            </a:r>
            <a:r>
              <a:rPr lang="pt-BR" sz="3100" b="1" dirty="0" smtClean="0">
                <a:solidFill>
                  <a:srgbClr val="3333FF"/>
                </a:solidFill>
              </a:rPr>
              <a:t>” </a:t>
            </a: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Catálogo </a:t>
            </a:r>
            <a:r>
              <a:rPr lang="pt-BR" sz="2700" b="1" dirty="0" smtClean="0">
                <a:solidFill>
                  <a:srgbClr val="D125B8"/>
                </a:solidFill>
              </a:rPr>
              <a:t>BRASFOND)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403733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3570514" y="6451541"/>
            <a:ext cx="2282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D125B8"/>
                </a:solidFill>
              </a:rPr>
              <a:t>(Catálogo </a:t>
            </a:r>
            <a:r>
              <a:rPr lang="pt-BR" b="1" dirty="0" smtClean="0">
                <a:solidFill>
                  <a:srgbClr val="D125B8"/>
                </a:solidFill>
              </a:rPr>
              <a:t>BRASFOND)</a:t>
            </a:r>
            <a:endParaRPr lang="pt-BR" b="1" dirty="0">
              <a:solidFill>
                <a:srgbClr val="D125B8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11560" y="1124744"/>
            <a:ext cx="6094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3333FF"/>
                </a:solidFill>
              </a:rPr>
              <a:t>Perfuração com circulação </a:t>
            </a:r>
            <a:r>
              <a:rPr lang="pt-BR" sz="3200" b="1" dirty="0" smtClean="0">
                <a:solidFill>
                  <a:srgbClr val="3333FF"/>
                </a:solidFill>
              </a:rPr>
              <a:t>reversa</a:t>
            </a:r>
            <a:endParaRPr lang="pt-BR" sz="3200" b="1" dirty="0">
              <a:solidFill>
                <a:srgbClr val="3333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2" y="1844822"/>
            <a:ext cx="8048526" cy="460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06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98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600" b="1" dirty="0" smtClean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900" b="1" dirty="0" smtClean="0">
                <a:solidFill>
                  <a:srgbClr val="3333FF"/>
                </a:solidFill>
              </a:rPr>
              <a:t>“</a:t>
            </a:r>
            <a:r>
              <a:rPr lang="pt-BR" sz="2900" b="1" i="1" dirty="0" smtClean="0">
                <a:solidFill>
                  <a:srgbClr val="3333FF"/>
                </a:solidFill>
              </a:rPr>
              <a:t>Em </a:t>
            </a:r>
            <a:r>
              <a:rPr lang="pt-BR" sz="2900" b="1" i="1" dirty="0">
                <a:solidFill>
                  <a:srgbClr val="3333FF"/>
                </a:solidFill>
              </a:rPr>
              <a:t>obras com ocorrência de cargas elevadas</a:t>
            </a:r>
            <a:r>
              <a:rPr lang="pt-BR" sz="2900" b="1" i="1" dirty="0" smtClean="0">
                <a:solidFill>
                  <a:srgbClr val="3333FF"/>
                </a:solidFill>
              </a:rPr>
              <a:t>, o </a:t>
            </a:r>
            <a:r>
              <a:rPr lang="pt-BR" sz="2900" b="1" i="1" dirty="0">
                <a:solidFill>
                  <a:srgbClr val="3333FF"/>
                </a:solidFill>
              </a:rPr>
              <a:t>tipo de estaqueamento atualmente </a:t>
            </a:r>
            <a:r>
              <a:rPr lang="pt-BR" sz="2900" b="1" i="1" dirty="0" smtClean="0">
                <a:solidFill>
                  <a:srgbClr val="3333FF"/>
                </a:solidFill>
              </a:rPr>
              <a:t>mais utilizado </a:t>
            </a:r>
            <a:r>
              <a:rPr lang="pt-BR" sz="2900" b="1" i="1" dirty="0">
                <a:solidFill>
                  <a:srgbClr val="3333FF"/>
                </a:solidFill>
              </a:rPr>
              <a:t>é o de estacas de grande </a:t>
            </a:r>
            <a:r>
              <a:rPr lang="pt-BR" sz="2900" b="1" i="1" dirty="0" smtClean="0">
                <a:solidFill>
                  <a:srgbClr val="3333FF"/>
                </a:solidFill>
              </a:rPr>
              <a:t>diâmetro moldadas </a:t>
            </a:r>
            <a:r>
              <a:rPr lang="pt-BR" sz="2900" b="1" i="1" dirty="0">
                <a:solidFill>
                  <a:srgbClr val="3333FF"/>
                </a:solidFill>
              </a:rPr>
              <a:t>“in loco”, com perfuração </a:t>
            </a:r>
            <a:r>
              <a:rPr lang="pt-BR" sz="2900" b="1" i="1" dirty="0" smtClean="0">
                <a:solidFill>
                  <a:srgbClr val="3333FF"/>
                </a:solidFill>
              </a:rPr>
              <a:t>mecânica a rotação</a:t>
            </a:r>
            <a:r>
              <a:rPr lang="pt-BR" sz="2900" b="1" i="1" dirty="0">
                <a:solidFill>
                  <a:srgbClr val="3333FF"/>
                </a:solidFill>
              </a:rPr>
              <a:t>, e eventual emprego de </a:t>
            </a:r>
            <a:r>
              <a:rPr lang="pt-BR" sz="2900" b="1" i="1" dirty="0" smtClean="0">
                <a:solidFill>
                  <a:srgbClr val="3333FF"/>
                </a:solidFill>
              </a:rPr>
              <a:t>lama bentonítica ou </a:t>
            </a:r>
            <a:r>
              <a:rPr lang="pt-BR" sz="2900" b="1" i="1" u="sng" dirty="0" smtClean="0">
                <a:solidFill>
                  <a:srgbClr val="3333FF"/>
                </a:solidFill>
              </a:rPr>
              <a:t>polímero sintético</a:t>
            </a:r>
            <a:r>
              <a:rPr lang="pt-BR" sz="2900" b="1" i="1" dirty="0" smtClean="0">
                <a:solidFill>
                  <a:srgbClr val="3333FF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900" b="1" i="1" dirty="0" smtClean="0">
                <a:solidFill>
                  <a:srgbClr val="3333FF"/>
                </a:solidFill>
              </a:rPr>
              <a:t>O </a:t>
            </a:r>
            <a:r>
              <a:rPr lang="pt-BR" sz="2900" b="1" i="1" dirty="0">
                <a:solidFill>
                  <a:srgbClr val="3333FF"/>
                </a:solidFill>
              </a:rPr>
              <a:t>uso desse tipo de estaca se difundiu largamente pela </a:t>
            </a:r>
            <a:r>
              <a:rPr lang="pt-BR" sz="2900" b="1" i="1" dirty="0" smtClean="0">
                <a:solidFill>
                  <a:srgbClr val="3333FF"/>
                </a:solidFill>
              </a:rPr>
              <a:t>facilidade e </a:t>
            </a:r>
            <a:r>
              <a:rPr lang="pt-BR" sz="2900" b="1" i="1" dirty="0">
                <a:solidFill>
                  <a:srgbClr val="3333FF"/>
                </a:solidFill>
              </a:rPr>
              <a:t>rapidez de execução e pela adaptabilidade a </a:t>
            </a:r>
            <a:r>
              <a:rPr lang="pt-BR" sz="2900" b="1" i="1" dirty="0" smtClean="0">
                <a:solidFill>
                  <a:srgbClr val="3333FF"/>
                </a:solidFill>
              </a:rPr>
              <a:t>diversos tipos </a:t>
            </a:r>
            <a:r>
              <a:rPr lang="pt-BR" sz="2900" b="1" i="1" dirty="0">
                <a:solidFill>
                  <a:srgbClr val="3333FF"/>
                </a:solidFill>
              </a:rPr>
              <a:t>de terreno, bem como o imediato conhecimento visual </a:t>
            </a:r>
            <a:r>
              <a:rPr lang="pt-BR" sz="2900" b="1" i="1" dirty="0" smtClean="0">
                <a:solidFill>
                  <a:srgbClr val="3333FF"/>
                </a:solidFill>
              </a:rPr>
              <a:t>do material escavado</a:t>
            </a:r>
            <a:r>
              <a:rPr lang="pt-BR" sz="2900" b="1" dirty="0" smtClean="0">
                <a:solidFill>
                  <a:srgbClr val="3333FF"/>
                </a:solidFill>
              </a:rPr>
              <a:t>.” </a:t>
            </a:r>
            <a:r>
              <a:rPr lang="pt-BR" sz="2600" b="1" dirty="0" smtClean="0">
                <a:solidFill>
                  <a:srgbClr val="D125B8"/>
                </a:solidFill>
              </a:rPr>
              <a:t>(Catálogo BRASFOND)</a:t>
            </a:r>
            <a:endParaRPr lang="pt-BR" sz="26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73419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3466720" y="6334473"/>
            <a:ext cx="2282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solidFill>
                  <a:srgbClr val="D125B8"/>
                </a:solidFill>
              </a:rPr>
              <a:t>(Catálogo </a:t>
            </a:r>
            <a:r>
              <a:rPr lang="pt-BR" b="1" dirty="0" smtClean="0">
                <a:solidFill>
                  <a:srgbClr val="D125B8"/>
                </a:solidFill>
              </a:rPr>
              <a:t>BRASFOND)</a:t>
            </a:r>
            <a:endParaRPr lang="pt-BR" b="1" dirty="0">
              <a:solidFill>
                <a:srgbClr val="D125B8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11560" y="1124744"/>
            <a:ext cx="6094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3333FF"/>
                </a:solidFill>
              </a:rPr>
              <a:t>Perfuração com circulação </a:t>
            </a:r>
            <a:r>
              <a:rPr lang="pt-BR" sz="3200" b="1" dirty="0" smtClean="0">
                <a:solidFill>
                  <a:srgbClr val="3333FF"/>
                </a:solidFill>
              </a:rPr>
              <a:t>reversa</a:t>
            </a:r>
            <a:endParaRPr lang="pt-BR" sz="3200" b="1" dirty="0">
              <a:solidFill>
                <a:srgbClr val="3333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3" y="1844824"/>
            <a:ext cx="5544616" cy="444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76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7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2400" b="1" dirty="0" smtClean="0">
              <a:solidFill>
                <a:srgbClr val="FF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sz="3100" b="1" i="1" dirty="0" smtClean="0">
                <a:solidFill>
                  <a:srgbClr val="0005CC"/>
                </a:solidFill>
              </a:rPr>
              <a:t>Para </a:t>
            </a:r>
            <a:r>
              <a:rPr lang="pt-BR" sz="3100" b="1" i="1" dirty="0">
                <a:solidFill>
                  <a:srgbClr val="0005CC"/>
                </a:solidFill>
              </a:rPr>
              <a:t>o caso de rochas com resistência acima de </a:t>
            </a:r>
            <a:r>
              <a:rPr lang="pt-BR" sz="3100" b="1" i="1" dirty="0" smtClean="0">
                <a:solidFill>
                  <a:srgbClr val="0005CC"/>
                </a:solidFill>
              </a:rPr>
              <a:t>30 MPa (</a:t>
            </a:r>
            <a:r>
              <a:rPr lang="pt-BR" sz="3100" b="1" i="1" dirty="0">
                <a:solidFill>
                  <a:srgbClr val="0005CC"/>
                </a:solidFill>
              </a:rPr>
              <a:t>AI, CI, FI), podemos ainda utilizar um sistema misto </a:t>
            </a:r>
            <a:r>
              <a:rPr lang="pt-BR" sz="3100" b="1" i="1" dirty="0" smtClean="0">
                <a:solidFill>
                  <a:srgbClr val="0005CC"/>
                </a:solidFill>
              </a:rPr>
              <a:t>que consiste </a:t>
            </a:r>
            <a:r>
              <a:rPr lang="pt-BR" sz="3100" b="1" i="1" dirty="0">
                <a:solidFill>
                  <a:srgbClr val="0005CC"/>
                </a:solidFill>
              </a:rPr>
              <a:t>em aliviar previamente a rocha com uma série de </a:t>
            </a:r>
            <a:r>
              <a:rPr lang="pt-BR" sz="3100" b="1" i="1" u="sng" dirty="0" err="1">
                <a:solidFill>
                  <a:srgbClr val="0005CC"/>
                </a:solidFill>
              </a:rPr>
              <a:t>pré-furos</a:t>
            </a:r>
            <a:r>
              <a:rPr lang="pt-BR" sz="3100" b="1" i="1" u="sng" dirty="0">
                <a:solidFill>
                  <a:srgbClr val="0005CC"/>
                </a:solidFill>
              </a:rPr>
              <a:t> de menor diâmetro</a:t>
            </a:r>
            <a:r>
              <a:rPr lang="pt-BR" sz="3100" b="1" i="1" dirty="0">
                <a:solidFill>
                  <a:srgbClr val="0005CC"/>
                </a:solidFill>
              </a:rPr>
              <a:t>, executados com martelo de </a:t>
            </a:r>
            <a:r>
              <a:rPr lang="pt-BR" sz="3100" b="1" i="1" dirty="0" smtClean="0">
                <a:solidFill>
                  <a:srgbClr val="0005CC"/>
                </a:solidFill>
              </a:rPr>
              <a:t>fundo </a:t>
            </a:r>
            <a:r>
              <a:rPr lang="pt-BR" sz="3100" b="1" i="1" dirty="0">
                <a:solidFill>
                  <a:srgbClr val="0005CC"/>
                </a:solidFill>
              </a:rPr>
              <a:t>DTH, seguindo a perfuração com trado de </a:t>
            </a:r>
            <a:r>
              <a:rPr lang="pt-BR" sz="3100" b="1" i="1" dirty="0" smtClean="0">
                <a:solidFill>
                  <a:srgbClr val="0005CC"/>
                </a:solidFill>
              </a:rPr>
              <a:t>pontas de </a:t>
            </a:r>
            <a:r>
              <a:rPr lang="pt-BR" sz="3100" b="1" i="1" dirty="0">
                <a:solidFill>
                  <a:srgbClr val="0005CC"/>
                </a:solidFill>
              </a:rPr>
              <a:t>vídea.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3100" b="1" i="1" dirty="0">
                <a:solidFill>
                  <a:srgbClr val="00B0F0"/>
                </a:solidFill>
              </a:rPr>
              <a:t>Na sequência, a colocação das armaduras e </a:t>
            </a:r>
            <a:r>
              <a:rPr lang="pt-BR" sz="3100" b="1" i="1" dirty="0" smtClean="0">
                <a:solidFill>
                  <a:srgbClr val="00B0F0"/>
                </a:solidFill>
              </a:rPr>
              <a:t>concretagem </a:t>
            </a:r>
            <a:r>
              <a:rPr lang="pt-BR" sz="3100" b="1" i="1" dirty="0">
                <a:solidFill>
                  <a:srgbClr val="00B0F0"/>
                </a:solidFill>
              </a:rPr>
              <a:t>seguem a metodologia usual das estacas escavadas</a:t>
            </a:r>
            <a:r>
              <a:rPr lang="pt-BR" b="1" dirty="0" smtClean="0">
                <a:solidFill>
                  <a:srgbClr val="00B0F0"/>
                </a:solidFill>
              </a:rPr>
              <a:t>.” </a:t>
            </a:r>
            <a:r>
              <a:rPr lang="pt-BR" sz="2700" b="1" dirty="0" smtClean="0">
                <a:solidFill>
                  <a:srgbClr val="1F771F"/>
                </a:solidFill>
              </a:rPr>
              <a:t>(</a:t>
            </a:r>
            <a:r>
              <a:rPr lang="pt-BR" sz="2700" b="1" dirty="0">
                <a:solidFill>
                  <a:srgbClr val="1F771F"/>
                </a:solidFill>
              </a:rPr>
              <a:t>Catálogo GEOFUND)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94099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91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  <a:p>
            <a:pPr algn="just">
              <a:buNone/>
            </a:pPr>
            <a:r>
              <a:rPr lang="pt-BR" b="1" u="sng" dirty="0" smtClean="0">
                <a:solidFill>
                  <a:srgbClr val="C00000"/>
                </a:solidFill>
              </a:rPr>
              <a:t>Estacas sem uso </a:t>
            </a:r>
            <a:r>
              <a:rPr lang="pt-BR" b="1" u="sng" dirty="0">
                <a:solidFill>
                  <a:srgbClr val="C00000"/>
                </a:solidFill>
              </a:rPr>
              <a:t>de </a:t>
            </a:r>
            <a:r>
              <a:rPr lang="pt-BR" b="1" u="sng" dirty="0" smtClean="0">
                <a:solidFill>
                  <a:srgbClr val="C00000"/>
                </a:solidFill>
              </a:rPr>
              <a:t>lama </a:t>
            </a:r>
            <a:r>
              <a:rPr lang="pt-BR" b="1" u="sng" dirty="0">
                <a:solidFill>
                  <a:srgbClr val="C00000"/>
                </a:solidFill>
              </a:rPr>
              <a:t>b</a:t>
            </a:r>
            <a:r>
              <a:rPr lang="pt-BR" b="1" u="sng" dirty="0" smtClean="0">
                <a:solidFill>
                  <a:srgbClr val="C00000"/>
                </a:solidFill>
              </a:rPr>
              <a:t>entonítica</a:t>
            </a:r>
            <a:endParaRPr lang="pt-BR" b="1" u="sng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endParaRPr lang="pt-BR" sz="2000" b="1" u="sng" dirty="0" smtClean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 smtClean="0">
                <a:solidFill>
                  <a:srgbClr val="3333FF"/>
                </a:solidFill>
              </a:rPr>
              <a:t>Por </a:t>
            </a:r>
            <a:r>
              <a:rPr lang="pt-BR" b="1" i="1" u="sng" dirty="0">
                <a:solidFill>
                  <a:srgbClr val="3333FF"/>
                </a:solidFill>
              </a:rPr>
              <a:t>razões ambientais</a:t>
            </a:r>
            <a:r>
              <a:rPr lang="pt-BR" b="1" i="1" dirty="0">
                <a:solidFill>
                  <a:srgbClr val="3333FF"/>
                </a:solidFill>
              </a:rPr>
              <a:t>, tem sido cada vez mais problemático o uso de </a:t>
            </a:r>
            <a:r>
              <a:rPr lang="pt-BR" b="1" i="1" u="sng" dirty="0" smtClean="0">
                <a:solidFill>
                  <a:srgbClr val="3333FF"/>
                </a:solidFill>
              </a:rPr>
              <a:t>lama bentonítica</a:t>
            </a:r>
            <a:r>
              <a:rPr lang="pt-BR" b="1" i="1" dirty="0" smtClean="0">
                <a:solidFill>
                  <a:srgbClr val="3333FF"/>
                </a:solidFill>
              </a:rPr>
              <a:t> </a:t>
            </a:r>
            <a:r>
              <a:rPr lang="pt-BR" b="1" i="1" dirty="0">
                <a:solidFill>
                  <a:srgbClr val="3333FF"/>
                </a:solidFill>
              </a:rPr>
              <a:t>para estabilização das paredes das </a:t>
            </a:r>
            <a:r>
              <a:rPr lang="pt-BR" b="1" i="1" dirty="0" err="1" smtClean="0">
                <a:solidFill>
                  <a:srgbClr val="3333FF"/>
                </a:solidFill>
              </a:rPr>
              <a:t>esca-vações</a:t>
            </a:r>
            <a:r>
              <a:rPr lang="pt-BR" b="1" i="1" dirty="0" smtClean="0">
                <a:solidFill>
                  <a:srgbClr val="3333FF"/>
                </a:solidFill>
              </a:rPr>
              <a:t> </a:t>
            </a:r>
            <a:r>
              <a:rPr lang="pt-BR" b="1" i="1" dirty="0">
                <a:solidFill>
                  <a:srgbClr val="3333FF"/>
                </a:solidFill>
              </a:rPr>
              <a:t>das </a:t>
            </a:r>
            <a:r>
              <a:rPr lang="pt-BR" b="1" i="1" dirty="0" smtClean="0">
                <a:solidFill>
                  <a:srgbClr val="3333FF"/>
                </a:solidFill>
              </a:rPr>
              <a:t>estacas escavadas</a:t>
            </a:r>
            <a:r>
              <a:rPr lang="pt-BR" b="1" i="1" dirty="0">
                <a:solidFill>
                  <a:srgbClr val="3333FF"/>
                </a:solidFill>
              </a:rPr>
              <a:t>. Apesar de já ter se desenvolvido bastante o uso de </a:t>
            </a:r>
            <a:r>
              <a:rPr lang="pt-BR" b="1" i="1" u="sng" dirty="0">
                <a:solidFill>
                  <a:srgbClr val="3333FF"/>
                </a:solidFill>
              </a:rPr>
              <a:t>polímeros</a:t>
            </a:r>
            <a:r>
              <a:rPr lang="pt-BR" b="1" i="1" dirty="0" smtClean="0">
                <a:solidFill>
                  <a:srgbClr val="3333FF"/>
                </a:solidFill>
              </a:rPr>
              <a:t>, ainda </a:t>
            </a:r>
            <a:r>
              <a:rPr lang="pt-BR" b="1" i="1" dirty="0">
                <a:solidFill>
                  <a:srgbClr val="3333FF"/>
                </a:solidFill>
              </a:rPr>
              <a:t>não pode ser solução para todas as situações, função do tipo e grau </a:t>
            </a:r>
            <a:r>
              <a:rPr lang="pt-BR" b="1" i="1" dirty="0" smtClean="0">
                <a:solidFill>
                  <a:srgbClr val="3333FF"/>
                </a:solidFill>
              </a:rPr>
              <a:t>de agressividade </a:t>
            </a:r>
            <a:r>
              <a:rPr lang="pt-BR" b="1" i="1" dirty="0">
                <a:solidFill>
                  <a:srgbClr val="3333FF"/>
                </a:solidFill>
              </a:rPr>
              <a:t>do solo e da água contida em seus </a:t>
            </a:r>
            <a:r>
              <a:rPr lang="pt-BR" b="1" i="1" dirty="0" smtClean="0">
                <a:solidFill>
                  <a:srgbClr val="3333FF"/>
                </a:solidFill>
              </a:rPr>
              <a:t>vazios</a:t>
            </a:r>
            <a:r>
              <a:rPr lang="pt-BR" b="1" dirty="0" smtClean="0">
                <a:solidFill>
                  <a:srgbClr val="3333FF"/>
                </a:solidFill>
              </a:rPr>
              <a:t>.” </a:t>
            </a: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Catálogo </a:t>
            </a:r>
            <a:r>
              <a:rPr lang="pt-BR" sz="2700" b="1" dirty="0" smtClean="0">
                <a:solidFill>
                  <a:srgbClr val="D125B8"/>
                </a:solidFill>
              </a:rPr>
              <a:t>BRASFOND)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99201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384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  <a:p>
            <a:pPr algn="just">
              <a:buNone/>
            </a:pPr>
            <a:r>
              <a:rPr lang="pt-BR" sz="2800" b="1" u="sng" dirty="0" smtClean="0">
                <a:solidFill>
                  <a:srgbClr val="C00000"/>
                </a:solidFill>
              </a:rPr>
              <a:t>Estacas sem uso </a:t>
            </a:r>
            <a:r>
              <a:rPr lang="pt-BR" sz="2800" b="1" u="sng" dirty="0">
                <a:solidFill>
                  <a:srgbClr val="C00000"/>
                </a:solidFill>
              </a:rPr>
              <a:t>de </a:t>
            </a:r>
            <a:r>
              <a:rPr lang="pt-BR" sz="2800" b="1" u="sng" dirty="0" smtClean="0">
                <a:solidFill>
                  <a:srgbClr val="C00000"/>
                </a:solidFill>
              </a:rPr>
              <a:t>lama </a:t>
            </a:r>
            <a:r>
              <a:rPr lang="pt-BR" sz="2800" b="1" u="sng" dirty="0">
                <a:solidFill>
                  <a:srgbClr val="C00000"/>
                </a:solidFill>
              </a:rPr>
              <a:t>b</a:t>
            </a:r>
            <a:r>
              <a:rPr lang="pt-BR" sz="2800" b="1" u="sng" dirty="0" smtClean="0">
                <a:solidFill>
                  <a:srgbClr val="C00000"/>
                </a:solidFill>
              </a:rPr>
              <a:t>entonítica</a:t>
            </a:r>
            <a:endParaRPr lang="pt-BR" sz="2800" b="1" u="sng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endParaRPr lang="pt-BR" sz="1600" b="1" u="sng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 smtClean="0">
                <a:solidFill>
                  <a:srgbClr val="3333FF"/>
                </a:solidFill>
              </a:rPr>
              <a:t>Em </a:t>
            </a:r>
            <a:r>
              <a:rPr lang="pt-BR" b="1" i="1" dirty="0">
                <a:solidFill>
                  <a:srgbClr val="3333FF"/>
                </a:solidFill>
              </a:rPr>
              <a:t>função disso, a </a:t>
            </a:r>
            <a:r>
              <a:rPr lang="pt-BR" b="1" i="1" dirty="0" err="1">
                <a:solidFill>
                  <a:srgbClr val="3333FF"/>
                </a:solidFill>
              </a:rPr>
              <a:t>Brasfond</a:t>
            </a:r>
            <a:r>
              <a:rPr lang="pt-BR" b="1" i="1" dirty="0">
                <a:solidFill>
                  <a:srgbClr val="3333FF"/>
                </a:solidFill>
              </a:rPr>
              <a:t> desenvolveu metodologia com estacas escavadas </a:t>
            </a:r>
            <a:r>
              <a:rPr lang="pt-BR" b="1" i="1" dirty="0" err="1" smtClean="0">
                <a:solidFill>
                  <a:srgbClr val="3333FF"/>
                </a:solidFill>
              </a:rPr>
              <a:t>total-mente</a:t>
            </a:r>
            <a:r>
              <a:rPr lang="pt-BR" b="1" i="1" dirty="0" smtClean="0">
                <a:solidFill>
                  <a:srgbClr val="3333FF"/>
                </a:solidFill>
              </a:rPr>
              <a:t> encamisadas </a:t>
            </a:r>
            <a:r>
              <a:rPr lang="pt-BR" b="1" i="1" dirty="0">
                <a:solidFill>
                  <a:srgbClr val="3333FF"/>
                </a:solidFill>
              </a:rPr>
              <a:t>e recuperadas, </a:t>
            </a:r>
            <a:r>
              <a:rPr lang="pt-BR" b="1" i="1" u="sng" dirty="0">
                <a:solidFill>
                  <a:srgbClr val="3333FF"/>
                </a:solidFill>
              </a:rPr>
              <a:t>sem uso de lama bentonítica ou </a:t>
            </a:r>
            <a:r>
              <a:rPr lang="pt-BR" b="1" i="1" u="sng" dirty="0" smtClean="0">
                <a:solidFill>
                  <a:srgbClr val="3333FF"/>
                </a:solidFill>
              </a:rPr>
              <a:t>polímero</a:t>
            </a:r>
            <a:r>
              <a:rPr lang="pt-BR" b="1" i="1" dirty="0" smtClean="0">
                <a:solidFill>
                  <a:srgbClr val="3333FF"/>
                </a:solidFill>
              </a:rPr>
              <a:t>.</a:t>
            </a:r>
            <a:r>
              <a:rPr lang="pt-BR" b="1" dirty="0" smtClean="0">
                <a:solidFill>
                  <a:srgbClr val="3333FF"/>
                </a:solidFill>
              </a:rPr>
              <a:t>”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Catálogo </a:t>
            </a:r>
            <a:r>
              <a:rPr lang="pt-BR" sz="2700" b="1" dirty="0" smtClean="0">
                <a:solidFill>
                  <a:srgbClr val="D125B8"/>
                </a:solidFill>
              </a:rPr>
              <a:t>BRASFOND)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45027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00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  <a:p>
            <a:pPr algn="just">
              <a:buNone/>
            </a:pPr>
            <a:r>
              <a:rPr lang="pt-BR" sz="2800" b="1" u="sng" dirty="0" smtClean="0">
                <a:solidFill>
                  <a:srgbClr val="C00000"/>
                </a:solidFill>
              </a:rPr>
              <a:t>Estacas sem uso </a:t>
            </a:r>
            <a:r>
              <a:rPr lang="pt-BR" sz="2800" b="1" u="sng" dirty="0">
                <a:solidFill>
                  <a:srgbClr val="C00000"/>
                </a:solidFill>
              </a:rPr>
              <a:t>de </a:t>
            </a:r>
            <a:r>
              <a:rPr lang="pt-BR" sz="2800" b="1" u="sng" dirty="0" smtClean="0">
                <a:solidFill>
                  <a:srgbClr val="C00000"/>
                </a:solidFill>
              </a:rPr>
              <a:t>lama </a:t>
            </a:r>
            <a:r>
              <a:rPr lang="pt-BR" sz="2800" b="1" u="sng" dirty="0">
                <a:solidFill>
                  <a:srgbClr val="C00000"/>
                </a:solidFill>
              </a:rPr>
              <a:t>b</a:t>
            </a:r>
            <a:r>
              <a:rPr lang="pt-BR" sz="2800" b="1" u="sng" dirty="0" smtClean="0">
                <a:solidFill>
                  <a:srgbClr val="C00000"/>
                </a:solidFill>
              </a:rPr>
              <a:t>entonítica</a:t>
            </a:r>
            <a:endParaRPr lang="pt-BR" sz="2800" b="1" u="sng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endParaRPr lang="pt-BR" sz="1600" b="1" u="sng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b="1" dirty="0">
                <a:solidFill>
                  <a:srgbClr val="3333FF"/>
                </a:solidFill>
              </a:rPr>
              <a:t>M</a:t>
            </a:r>
            <a:r>
              <a:rPr lang="pt-BR" b="1" dirty="0" smtClean="0">
                <a:solidFill>
                  <a:srgbClr val="3333FF"/>
                </a:solidFill>
              </a:rPr>
              <a:t>etodologia </a:t>
            </a:r>
            <a:r>
              <a:rPr lang="pt-BR" b="1" dirty="0">
                <a:solidFill>
                  <a:srgbClr val="3333FF"/>
                </a:solidFill>
              </a:rPr>
              <a:t>de </a:t>
            </a:r>
            <a:r>
              <a:rPr lang="pt-BR" b="1" dirty="0" smtClean="0">
                <a:solidFill>
                  <a:srgbClr val="3333FF"/>
                </a:solidFill>
              </a:rPr>
              <a:t>execução:</a:t>
            </a:r>
            <a:endParaRPr lang="pt-BR" b="1" dirty="0">
              <a:solidFill>
                <a:srgbClr val="3333FF"/>
              </a:solidFill>
            </a:endParaRPr>
          </a:p>
          <a:p>
            <a:pPr algn="just">
              <a:buNone/>
            </a:pPr>
            <a:r>
              <a:rPr lang="pt-BR" b="1" i="1" dirty="0" smtClean="0">
                <a:solidFill>
                  <a:srgbClr val="3333FF"/>
                </a:solidFill>
              </a:rPr>
              <a:t>“1</a:t>
            </a:r>
            <a:r>
              <a:rPr lang="pt-BR" b="1" i="1" dirty="0">
                <a:solidFill>
                  <a:srgbClr val="3333FF"/>
                </a:solidFill>
              </a:rPr>
              <a:t>) Posicionamento da camisa-guia e </a:t>
            </a:r>
            <a:r>
              <a:rPr lang="pt-BR" b="1" i="1" dirty="0" smtClean="0">
                <a:solidFill>
                  <a:srgbClr val="3333FF"/>
                </a:solidFill>
              </a:rPr>
              <a:t>de perfuratriz</a:t>
            </a:r>
            <a:r>
              <a:rPr lang="pt-BR" b="1" i="1" dirty="0">
                <a:solidFill>
                  <a:srgbClr val="3333FF"/>
                </a:solidFill>
              </a:rPr>
              <a:t>;</a:t>
            </a:r>
          </a:p>
          <a:p>
            <a:pPr algn="just">
              <a:buNone/>
            </a:pPr>
            <a:r>
              <a:rPr lang="pt-BR" b="1" i="1" dirty="0">
                <a:solidFill>
                  <a:srgbClr val="3333FF"/>
                </a:solidFill>
              </a:rPr>
              <a:t>2) Cravação da camisa metálica com uso </a:t>
            </a:r>
            <a:r>
              <a:rPr lang="pt-BR" b="1" i="1" dirty="0" smtClean="0">
                <a:solidFill>
                  <a:srgbClr val="3333FF"/>
                </a:solidFill>
              </a:rPr>
              <a:t>de vibrador </a:t>
            </a:r>
            <a:r>
              <a:rPr lang="pt-BR" b="1" i="1" dirty="0">
                <a:solidFill>
                  <a:srgbClr val="3333FF"/>
                </a:solidFill>
              </a:rPr>
              <a:t>de alta potência até a cota de projeto</a:t>
            </a:r>
            <a:r>
              <a:rPr lang="pt-BR" b="1" i="1" dirty="0" smtClean="0">
                <a:solidFill>
                  <a:srgbClr val="3333FF"/>
                </a:solidFill>
              </a:rPr>
              <a:t>. Em </a:t>
            </a:r>
            <a:r>
              <a:rPr lang="pt-BR" b="1" i="1" dirty="0">
                <a:solidFill>
                  <a:srgbClr val="3333FF"/>
                </a:solidFill>
              </a:rPr>
              <a:t>função do comprimento da estaca</a:t>
            </a:r>
            <a:r>
              <a:rPr lang="pt-BR" b="1" i="1" dirty="0" smtClean="0">
                <a:solidFill>
                  <a:srgbClr val="3333FF"/>
                </a:solidFill>
              </a:rPr>
              <a:t>, essa </a:t>
            </a:r>
            <a:r>
              <a:rPr lang="pt-BR" b="1" i="1" dirty="0">
                <a:solidFill>
                  <a:srgbClr val="3333FF"/>
                </a:solidFill>
              </a:rPr>
              <a:t>camisa poderá ser cravada em </a:t>
            </a:r>
            <a:r>
              <a:rPr lang="pt-BR" b="1" i="1" dirty="0" smtClean="0">
                <a:solidFill>
                  <a:srgbClr val="3333FF"/>
                </a:solidFill>
              </a:rPr>
              <a:t>diversos segmentos </a:t>
            </a:r>
            <a:r>
              <a:rPr lang="pt-BR" b="1" i="1" dirty="0">
                <a:solidFill>
                  <a:srgbClr val="3333FF"/>
                </a:solidFill>
              </a:rPr>
              <a:t>soldados</a:t>
            </a:r>
            <a:r>
              <a:rPr lang="pt-BR" b="1" i="1" dirty="0" smtClean="0">
                <a:solidFill>
                  <a:srgbClr val="3333FF"/>
                </a:solidFill>
              </a:rPr>
              <a:t>;</a:t>
            </a:r>
            <a:r>
              <a:rPr lang="pt-BR" b="1" dirty="0" smtClean="0">
                <a:solidFill>
                  <a:srgbClr val="3333FF"/>
                </a:solidFill>
              </a:rPr>
              <a:t>”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Catálogo </a:t>
            </a:r>
            <a:r>
              <a:rPr lang="pt-BR" sz="2700" b="1" dirty="0" smtClean="0">
                <a:solidFill>
                  <a:srgbClr val="D125B8"/>
                </a:solidFill>
              </a:rPr>
              <a:t>BRASFOND)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4324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5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  <a:p>
            <a:pPr algn="just">
              <a:buNone/>
            </a:pPr>
            <a:r>
              <a:rPr lang="pt-BR" sz="2800" b="1" u="sng" dirty="0" smtClean="0">
                <a:solidFill>
                  <a:srgbClr val="C00000"/>
                </a:solidFill>
              </a:rPr>
              <a:t>Estacas sem uso </a:t>
            </a:r>
            <a:r>
              <a:rPr lang="pt-BR" sz="2800" b="1" u="sng" dirty="0">
                <a:solidFill>
                  <a:srgbClr val="C00000"/>
                </a:solidFill>
              </a:rPr>
              <a:t>de </a:t>
            </a:r>
            <a:r>
              <a:rPr lang="pt-BR" sz="2800" b="1" u="sng" dirty="0" smtClean="0">
                <a:solidFill>
                  <a:srgbClr val="C00000"/>
                </a:solidFill>
              </a:rPr>
              <a:t>lama </a:t>
            </a:r>
            <a:r>
              <a:rPr lang="pt-BR" sz="2800" b="1" u="sng" dirty="0" smtClean="0">
                <a:solidFill>
                  <a:srgbClr val="C00000"/>
                </a:solidFill>
              </a:rPr>
              <a:t>bentonítica</a:t>
            </a:r>
            <a:endParaRPr lang="pt-BR" sz="2800" b="1" u="sng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endParaRPr lang="pt-BR" sz="1600" b="1" u="sng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b="1" i="1" dirty="0" smtClean="0">
                <a:solidFill>
                  <a:srgbClr val="3333FF"/>
                </a:solidFill>
              </a:rPr>
              <a:t>“3</a:t>
            </a:r>
            <a:r>
              <a:rPr lang="pt-BR" b="1" i="1" dirty="0">
                <a:solidFill>
                  <a:srgbClr val="3333FF"/>
                </a:solidFill>
              </a:rPr>
              <a:t>) Após a cravação da camisa é feita a </a:t>
            </a:r>
            <a:r>
              <a:rPr lang="pt-BR" b="1" i="1" dirty="0" smtClean="0">
                <a:solidFill>
                  <a:srgbClr val="3333FF"/>
                </a:solidFill>
              </a:rPr>
              <a:t>limpeza interna </a:t>
            </a:r>
            <a:r>
              <a:rPr lang="pt-BR" b="1" i="1" dirty="0">
                <a:solidFill>
                  <a:srgbClr val="3333FF"/>
                </a:solidFill>
              </a:rPr>
              <a:t>com a perfuratriz, mantendo-se </a:t>
            </a:r>
            <a:r>
              <a:rPr lang="pt-BR" b="1" i="1" dirty="0" smtClean="0">
                <a:solidFill>
                  <a:srgbClr val="3333FF"/>
                </a:solidFill>
              </a:rPr>
              <a:t>o revestimento </a:t>
            </a:r>
            <a:r>
              <a:rPr lang="pt-BR" b="1" i="1" dirty="0">
                <a:solidFill>
                  <a:srgbClr val="3333FF"/>
                </a:solidFill>
              </a:rPr>
              <a:t>sempre cheio de água;</a:t>
            </a:r>
          </a:p>
          <a:p>
            <a:pPr algn="just">
              <a:buNone/>
            </a:pPr>
            <a:r>
              <a:rPr lang="pt-BR" b="1" i="1" dirty="0">
                <a:solidFill>
                  <a:srgbClr val="3333FF"/>
                </a:solidFill>
              </a:rPr>
              <a:t>4) Atingida a cota de projeto, é feita a troca </a:t>
            </a:r>
            <a:r>
              <a:rPr lang="pt-BR" b="1" i="1" dirty="0" smtClean="0">
                <a:solidFill>
                  <a:srgbClr val="3333FF"/>
                </a:solidFill>
              </a:rPr>
              <a:t>da água </a:t>
            </a:r>
            <a:r>
              <a:rPr lang="pt-BR" b="1" i="1" dirty="0">
                <a:solidFill>
                  <a:srgbClr val="3333FF"/>
                </a:solidFill>
              </a:rPr>
              <a:t>“suja”, assim como limpeza do fundo </a:t>
            </a:r>
            <a:r>
              <a:rPr lang="pt-BR" b="1" i="1" dirty="0" smtClean="0">
                <a:solidFill>
                  <a:srgbClr val="3333FF"/>
                </a:solidFill>
              </a:rPr>
              <a:t>com </a:t>
            </a:r>
            <a:r>
              <a:rPr lang="pt-BR" b="1" i="1" dirty="0" err="1" smtClean="0">
                <a:solidFill>
                  <a:srgbClr val="3333FF"/>
                </a:solidFill>
              </a:rPr>
              <a:t>air-lift</a:t>
            </a:r>
            <a:r>
              <a:rPr lang="pt-BR" b="1" i="1" dirty="0">
                <a:solidFill>
                  <a:srgbClr val="3333FF"/>
                </a:solidFill>
              </a:rPr>
              <a:t>;</a:t>
            </a:r>
          </a:p>
          <a:p>
            <a:pPr algn="just">
              <a:buNone/>
            </a:pPr>
            <a:r>
              <a:rPr lang="pt-BR" b="1" i="1" dirty="0">
                <a:solidFill>
                  <a:srgbClr val="3333FF"/>
                </a:solidFill>
              </a:rPr>
              <a:t>5) Colocação da </a:t>
            </a:r>
            <a:r>
              <a:rPr lang="pt-BR" b="1" i="1" dirty="0" smtClean="0">
                <a:solidFill>
                  <a:srgbClr val="3333FF"/>
                </a:solidFill>
              </a:rPr>
              <a:t>armadura;</a:t>
            </a:r>
            <a:r>
              <a:rPr lang="pt-BR" b="1" dirty="0" smtClean="0">
                <a:solidFill>
                  <a:srgbClr val="3333FF"/>
                </a:solidFill>
              </a:rPr>
              <a:t>” </a:t>
            </a:r>
          </a:p>
          <a:p>
            <a:pPr algn="just">
              <a:buNone/>
            </a:pPr>
            <a:r>
              <a:rPr lang="pt-BR" sz="2700" b="1" dirty="0" smtClean="0">
                <a:solidFill>
                  <a:srgbClr val="D125B8"/>
                </a:solidFill>
              </a:rPr>
              <a:t>(Catálogo BRASFOND)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41415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344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  <a:p>
            <a:pPr algn="just">
              <a:buNone/>
            </a:pPr>
            <a:r>
              <a:rPr lang="pt-BR" sz="2800" b="1" u="sng" dirty="0" smtClean="0">
                <a:solidFill>
                  <a:srgbClr val="C00000"/>
                </a:solidFill>
              </a:rPr>
              <a:t>Estacas sem uso </a:t>
            </a:r>
            <a:r>
              <a:rPr lang="pt-BR" sz="2800" b="1" u="sng" dirty="0">
                <a:solidFill>
                  <a:srgbClr val="C00000"/>
                </a:solidFill>
              </a:rPr>
              <a:t>de </a:t>
            </a:r>
            <a:r>
              <a:rPr lang="pt-BR" sz="2800" b="1" u="sng" dirty="0" smtClean="0">
                <a:solidFill>
                  <a:srgbClr val="C00000"/>
                </a:solidFill>
              </a:rPr>
              <a:t>lama </a:t>
            </a:r>
            <a:r>
              <a:rPr lang="pt-BR" sz="2800" b="1" u="sng" dirty="0" smtClean="0">
                <a:solidFill>
                  <a:srgbClr val="C00000"/>
                </a:solidFill>
              </a:rPr>
              <a:t>bentonítica</a:t>
            </a:r>
            <a:endParaRPr lang="pt-BR" sz="2800" b="1" u="sng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endParaRPr lang="pt-BR" sz="1600" b="1" u="sng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b="1" i="1" dirty="0">
                <a:solidFill>
                  <a:srgbClr val="3333FF"/>
                </a:solidFill>
              </a:rPr>
              <a:t>6) Concretagem </a:t>
            </a:r>
            <a:r>
              <a:rPr lang="pt-BR" b="1" i="1" dirty="0" smtClean="0">
                <a:solidFill>
                  <a:srgbClr val="3333FF"/>
                </a:solidFill>
              </a:rPr>
              <a:t>submersa;</a:t>
            </a:r>
          </a:p>
          <a:p>
            <a:pPr algn="just">
              <a:buNone/>
            </a:pPr>
            <a:r>
              <a:rPr lang="pt-BR" b="1" i="1" dirty="0" smtClean="0">
                <a:solidFill>
                  <a:srgbClr val="3333FF"/>
                </a:solidFill>
              </a:rPr>
              <a:t>7</a:t>
            </a:r>
            <a:r>
              <a:rPr lang="pt-BR" b="1" i="1" dirty="0">
                <a:solidFill>
                  <a:srgbClr val="3333FF"/>
                </a:solidFill>
              </a:rPr>
              <a:t>) Simultaneamente com a etapa anterior</a:t>
            </a:r>
            <a:r>
              <a:rPr lang="pt-BR" b="1" i="1" dirty="0" smtClean="0">
                <a:solidFill>
                  <a:srgbClr val="3333FF"/>
                </a:solidFill>
              </a:rPr>
              <a:t>, a </a:t>
            </a:r>
            <a:r>
              <a:rPr lang="pt-BR" b="1" i="1" dirty="0">
                <a:solidFill>
                  <a:srgbClr val="3333FF"/>
                </a:solidFill>
              </a:rPr>
              <a:t>retirada da camisa metálica, também </a:t>
            </a:r>
            <a:r>
              <a:rPr lang="pt-BR" b="1" i="1" dirty="0" smtClean="0">
                <a:solidFill>
                  <a:srgbClr val="3333FF"/>
                </a:solidFill>
              </a:rPr>
              <a:t>em segmentos.</a:t>
            </a:r>
            <a:r>
              <a:rPr lang="pt-BR" b="1" dirty="0" smtClean="0">
                <a:solidFill>
                  <a:srgbClr val="3333FF"/>
                </a:solidFill>
              </a:rPr>
              <a:t>” </a:t>
            </a:r>
            <a:r>
              <a:rPr lang="pt-BR" sz="2700" b="1" dirty="0" smtClean="0">
                <a:solidFill>
                  <a:srgbClr val="D125B8"/>
                </a:solidFill>
              </a:rPr>
              <a:t>(</a:t>
            </a:r>
            <a:r>
              <a:rPr lang="pt-BR" sz="2700" b="1" dirty="0">
                <a:solidFill>
                  <a:srgbClr val="D125B8"/>
                </a:solidFill>
              </a:rPr>
              <a:t>Catálogo </a:t>
            </a:r>
            <a:r>
              <a:rPr lang="pt-BR" sz="2700" b="1" dirty="0" smtClean="0">
                <a:solidFill>
                  <a:srgbClr val="D125B8"/>
                </a:solidFill>
              </a:rPr>
              <a:t>BRASFOND)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84385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  <a:p>
            <a:pPr algn="just">
              <a:buNone/>
            </a:pPr>
            <a:r>
              <a:rPr lang="pt-BR" sz="2800" b="1" u="sng" dirty="0" smtClean="0">
                <a:solidFill>
                  <a:srgbClr val="C00000"/>
                </a:solidFill>
              </a:rPr>
              <a:t>Estacas sem uso </a:t>
            </a:r>
            <a:r>
              <a:rPr lang="pt-BR" sz="2800" b="1" u="sng" dirty="0">
                <a:solidFill>
                  <a:srgbClr val="C00000"/>
                </a:solidFill>
              </a:rPr>
              <a:t>de </a:t>
            </a:r>
            <a:r>
              <a:rPr lang="pt-BR" sz="2800" b="1" u="sng" dirty="0" smtClean="0">
                <a:solidFill>
                  <a:srgbClr val="C00000"/>
                </a:solidFill>
              </a:rPr>
              <a:t>lama </a:t>
            </a:r>
            <a:r>
              <a:rPr lang="pt-BR" sz="2800" b="1" u="sng" dirty="0" smtClean="0">
                <a:solidFill>
                  <a:srgbClr val="C00000"/>
                </a:solidFill>
              </a:rPr>
              <a:t>bentonítica</a:t>
            </a:r>
            <a:endParaRPr lang="pt-BR" sz="2800" b="1" u="sng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endParaRPr lang="pt-BR" sz="1600" b="1" u="sng" dirty="0" smtClean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35" y="1844824"/>
            <a:ext cx="773684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553485" y="6444044"/>
            <a:ext cx="2282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>
                <a:solidFill>
                  <a:srgbClr val="D125B8"/>
                </a:solidFill>
              </a:rPr>
              <a:t>(Catálogo BRASFOND)</a:t>
            </a:r>
          </a:p>
        </p:txBody>
      </p:sp>
    </p:spTree>
    <p:extLst>
      <p:ext uri="{BB962C8B-B14F-4D97-AF65-F5344CB8AC3E}">
        <p14:creationId xmlns:p14="http://schemas.microsoft.com/office/powerpoint/2010/main" val="363683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15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Embutida em Rocha:</a:t>
            </a:r>
          </a:p>
          <a:p>
            <a:pPr algn="just">
              <a:spcBef>
                <a:spcPts val="0"/>
              </a:spcBef>
              <a:buNone/>
            </a:pPr>
            <a:endParaRPr lang="pt-BR" sz="2000" b="1" dirty="0" smtClean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u="sng" dirty="0" smtClean="0">
                <a:solidFill>
                  <a:srgbClr val="D125B8"/>
                </a:solidFill>
              </a:rPr>
              <a:t>Vídeos</a:t>
            </a:r>
            <a:r>
              <a:rPr lang="pt-BR" b="1" dirty="0" smtClean="0">
                <a:solidFill>
                  <a:srgbClr val="D125B8"/>
                </a:solidFill>
              </a:rPr>
              <a:t>:</a:t>
            </a:r>
          </a:p>
          <a:p>
            <a:pPr algn="just">
              <a:spcBef>
                <a:spcPts val="0"/>
              </a:spcBef>
              <a:buNone/>
            </a:pPr>
            <a:endParaRPr lang="pt-BR" sz="1800" b="1" u="sng" dirty="0" smtClean="0">
              <a:solidFill>
                <a:srgbClr val="D125B8"/>
              </a:solidFill>
            </a:endParaRPr>
          </a:p>
          <a:p>
            <a:pPr algn="just">
              <a:buNone/>
            </a:pPr>
            <a:r>
              <a:rPr lang="pt-BR" sz="2800" b="1" dirty="0" smtClean="0">
                <a:solidFill>
                  <a:srgbClr val="0005CC"/>
                </a:solidFill>
                <a:hlinkClick r:id="rId2"/>
              </a:rPr>
              <a:t>https</a:t>
            </a:r>
            <a:r>
              <a:rPr lang="pt-BR" sz="2800" b="1" dirty="0">
                <a:solidFill>
                  <a:srgbClr val="0005CC"/>
                </a:solidFill>
                <a:hlinkClick r:id="rId2"/>
              </a:rPr>
              <a:t>://</a:t>
            </a:r>
            <a:r>
              <a:rPr lang="pt-BR" sz="2800" b="1" dirty="0" smtClean="0">
                <a:solidFill>
                  <a:srgbClr val="0005CC"/>
                </a:solidFill>
                <a:hlinkClick r:id="rId2"/>
              </a:rPr>
              <a:t>www.youtube.com/watch?v=BFyMWo26vSY</a:t>
            </a:r>
            <a:endParaRPr lang="pt-BR" sz="2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2800" b="1" dirty="0">
                <a:solidFill>
                  <a:srgbClr val="0005CC"/>
                </a:solidFill>
                <a:hlinkClick r:id="rId3"/>
              </a:rPr>
              <a:t>https://</a:t>
            </a:r>
            <a:r>
              <a:rPr lang="pt-BR" sz="2800" b="1" dirty="0" smtClean="0">
                <a:solidFill>
                  <a:srgbClr val="0005CC"/>
                </a:solidFill>
                <a:hlinkClick r:id="rId3"/>
              </a:rPr>
              <a:t>www.youtube.com/watch?v=EJX_NuLet1A</a:t>
            </a:r>
            <a:endParaRPr lang="pt-BR" sz="2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2800" b="1" dirty="0">
                <a:solidFill>
                  <a:srgbClr val="0005CC"/>
                </a:solidFill>
                <a:hlinkClick r:id="rId4"/>
              </a:rPr>
              <a:t>https://www.youtube.com/watch?v=ckM3Y9WuL1k</a:t>
            </a:r>
            <a:endParaRPr lang="pt-BR" sz="2800" b="1" dirty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2800" b="1" dirty="0">
                <a:solidFill>
                  <a:srgbClr val="0005CC"/>
                </a:solidFill>
                <a:hlinkClick r:id="rId5"/>
              </a:rPr>
              <a:t>https://www.youtube.com/watch?v=_KOOvIRTTOw</a:t>
            </a:r>
            <a:endParaRPr lang="pt-BR" sz="2800" b="1" dirty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2800" b="1" dirty="0">
                <a:solidFill>
                  <a:srgbClr val="0005CC"/>
                </a:solidFill>
                <a:hlinkClick r:id="rId2"/>
              </a:rPr>
              <a:t>https://www.youtube.com/watch?v=LP8fNxBcbmE</a:t>
            </a:r>
          </a:p>
          <a:p>
            <a:pPr algn="just">
              <a:buNone/>
            </a:pPr>
            <a:r>
              <a:rPr lang="pt-BR" sz="2800" b="1" dirty="0">
                <a:solidFill>
                  <a:srgbClr val="0005CC"/>
                </a:solidFill>
                <a:hlinkClick r:id="rId6"/>
              </a:rPr>
              <a:t>https://www.youtube.com/watch?v=Xi5INyHg9p0</a:t>
            </a:r>
            <a:endParaRPr lang="pt-BR" sz="2800" b="1" dirty="0">
              <a:solidFill>
                <a:srgbClr val="0005CC"/>
              </a:solidFill>
            </a:endParaRPr>
          </a:p>
          <a:p>
            <a:pPr algn="just">
              <a:buNone/>
            </a:pPr>
            <a:endParaRPr lang="pt-BR" sz="2800" b="1" dirty="0" smtClean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16150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614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100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err="1" smtClean="0">
                <a:solidFill>
                  <a:srgbClr val="FF0000"/>
                </a:solidFill>
              </a:rPr>
              <a:t>Hidrofesa</a:t>
            </a:r>
            <a:r>
              <a:rPr lang="pt-BR" b="1" dirty="0" smtClean="0">
                <a:solidFill>
                  <a:srgbClr val="FF000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3100" b="1" dirty="0" smtClean="0">
                <a:solidFill>
                  <a:srgbClr val="3333FF"/>
                </a:solidFill>
              </a:rPr>
              <a:t>“</a:t>
            </a:r>
            <a:r>
              <a:rPr lang="pt-BR" sz="3100" b="1" i="1" u="sng" dirty="0" smtClean="0">
                <a:solidFill>
                  <a:srgbClr val="3333FF"/>
                </a:solidFill>
              </a:rPr>
              <a:t>Parede </a:t>
            </a:r>
            <a:r>
              <a:rPr lang="pt-BR" sz="3100" b="1" i="1" u="sng" dirty="0">
                <a:solidFill>
                  <a:srgbClr val="3333FF"/>
                </a:solidFill>
              </a:rPr>
              <a:t>diafragma</a:t>
            </a:r>
            <a:r>
              <a:rPr lang="pt-BR" sz="3100" b="1" i="1" dirty="0">
                <a:solidFill>
                  <a:srgbClr val="3333FF"/>
                </a:solidFill>
              </a:rPr>
              <a:t> é uma solução </a:t>
            </a:r>
            <a:r>
              <a:rPr lang="pt-BR" sz="3100" b="1" i="1" dirty="0" smtClean="0">
                <a:solidFill>
                  <a:srgbClr val="3333FF"/>
                </a:solidFill>
              </a:rPr>
              <a:t>comum praticada </a:t>
            </a:r>
            <a:r>
              <a:rPr lang="pt-BR" sz="3100" b="1" i="1" dirty="0">
                <a:solidFill>
                  <a:srgbClr val="3333FF"/>
                </a:solidFill>
              </a:rPr>
              <a:t>na engenharia, tanto em obras </a:t>
            </a:r>
            <a:r>
              <a:rPr lang="pt-BR" sz="3100" b="1" i="1" dirty="0" smtClean="0">
                <a:solidFill>
                  <a:srgbClr val="3333FF"/>
                </a:solidFill>
              </a:rPr>
              <a:t>civis como </a:t>
            </a:r>
            <a:r>
              <a:rPr lang="pt-BR" sz="3100" b="1" i="1" dirty="0">
                <a:solidFill>
                  <a:srgbClr val="3333FF"/>
                </a:solidFill>
              </a:rPr>
              <a:t>hidráulicas. A solução convencional </a:t>
            </a:r>
            <a:r>
              <a:rPr lang="pt-BR" sz="3100" b="1" i="1" dirty="0" smtClean="0">
                <a:solidFill>
                  <a:srgbClr val="3333FF"/>
                </a:solidFill>
              </a:rPr>
              <a:t>de sua </a:t>
            </a:r>
            <a:r>
              <a:rPr lang="pt-BR" sz="3100" b="1" i="1" dirty="0">
                <a:solidFill>
                  <a:srgbClr val="3333FF"/>
                </a:solidFill>
              </a:rPr>
              <a:t>execução é muito limitada em sua </a:t>
            </a:r>
            <a:r>
              <a:rPr lang="pt-BR" sz="3100" b="1" i="1" dirty="0" smtClean="0">
                <a:solidFill>
                  <a:srgbClr val="3333FF"/>
                </a:solidFill>
              </a:rPr>
              <a:t>aplicação para </a:t>
            </a:r>
            <a:r>
              <a:rPr lang="pt-BR" sz="3100" b="1" i="1" u="sng" dirty="0">
                <a:solidFill>
                  <a:srgbClr val="3333FF"/>
                </a:solidFill>
              </a:rPr>
              <a:t>escavação em rocha</a:t>
            </a:r>
            <a:r>
              <a:rPr lang="pt-BR" sz="3100" b="1" i="1" dirty="0">
                <a:solidFill>
                  <a:srgbClr val="3333FF"/>
                </a:solidFill>
              </a:rPr>
              <a:t>. Nesse caso, a </a:t>
            </a:r>
            <a:r>
              <a:rPr lang="pt-BR" sz="3100" b="1" i="1" dirty="0" smtClean="0">
                <a:solidFill>
                  <a:srgbClr val="3333FF"/>
                </a:solidFill>
              </a:rPr>
              <a:t>solução muitas </a:t>
            </a:r>
            <a:r>
              <a:rPr lang="pt-BR" sz="3100" b="1" i="1" dirty="0">
                <a:solidFill>
                  <a:srgbClr val="3333FF"/>
                </a:solidFill>
              </a:rPr>
              <a:t>vezes é feita tradicionalmente com </a:t>
            </a:r>
            <a:r>
              <a:rPr lang="pt-BR" sz="3100" b="1" i="1" dirty="0" smtClean="0">
                <a:solidFill>
                  <a:srgbClr val="3333FF"/>
                </a:solidFill>
              </a:rPr>
              <a:t>o uso </a:t>
            </a:r>
            <a:r>
              <a:rPr lang="pt-BR" sz="3100" b="1" i="1" dirty="0">
                <a:solidFill>
                  <a:srgbClr val="3333FF"/>
                </a:solidFill>
              </a:rPr>
              <a:t>de </a:t>
            </a:r>
            <a:r>
              <a:rPr lang="pt-BR" sz="3100" b="1" i="1" u="sng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trepanação</a:t>
            </a:r>
            <a:r>
              <a:rPr lang="pt-BR" sz="3100" b="1" i="1" dirty="0">
                <a:solidFill>
                  <a:srgbClr val="3333FF"/>
                </a:solidFill>
              </a:rPr>
              <a:t>, que tem grandes </a:t>
            </a:r>
            <a:r>
              <a:rPr lang="pt-BR" sz="3100" b="1" i="1" dirty="0" smtClean="0">
                <a:solidFill>
                  <a:srgbClr val="3333FF"/>
                </a:solidFill>
              </a:rPr>
              <a:t>limitações e </a:t>
            </a:r>
            <a:r>
              <a:rPr lang="pt-BR" sz="3100" b="1" i="1" dirty="0">
                <a:solidFill>
                  <a:srgbClr val="3333FF"/>
                </a:solidFill>
              </a:rPr>
              <a:t>dificuldades executivas, e, portanto, </a:t>
            </a:r>
            <a:r>
              <a:rPr lang="pt-BR" sz="3100" b="1" i="1" dirty="0" smtClean="0">
                <a:solidFill>
                  <a:srgbClr val="3333FF"/>
                </a:solidFill>
              </a:rPr>
              <a:t>uma produção </a:t>
            </a:r>
            <a:r>
              <a:rPr lang="pt-BR" sz="3100" b="1" i="1" dirty="0">
                <a:solidFill>
                  <a:srgbClr val="3333FF"/>
                </a:solidFill>
              </a:rPr>
              <a:t>muito baixa</a:t>
            </a:r>
            <a:r>
              <a:rPr lang="pt-BR" sz="3100" b="1" dirty="0" smtClean="0">
                <a:solidFill>
                  <a:srgbClr val="3333FF"/>
                </a:solidFill>
              </a:rPr>
              <a:t>.” </a:t>
            </a:r>
            <a:r>
              <a:rPr lang="pt-BR" sz="2700" b="1" dirty="0" smtClean="0">
                <a:solidFill>
                  <a:srgbClr val="D125B8"/>
                </a:solidFill>
              </a:rPr>
              <a:t>(Catálogo BRASFOND)</a:t>
            </a:r>
            <a:endParaRPr lang="pt-BR" sz="2700" b="1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40245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- </a:t>
            </a:r>
            <a:r>
              <a:rPr lang="pt-BR" sz="2400" b="1" dirty="0" smtClean="0">
                <a:solidFill>
                  <a:srgbClr val="FF0000"/>
                </a:solidFill>
              </a:rPr>
              <a:t>Estaca Escavada </a:t>
            </a:r>
            <a:r>
              <a:rPr lang="pt-BR" sz="2400" b="1" dirty="0">
                <a:solidFill>
                  <a:srgbClr val="FF0000"/>
                </a:solidFill>
              </a:rPr>
              <a:t>de Grande </a:t>
            </a:r>
            <a:r>
              <a:rPr lang="pt-BR" sz="2400" b="1" dirty="0" smtClean="0">
                <a:solidFill>
                  <a:srgbClr val="FF0000"/>
                </a:solidFill>
              </a:rPr>
              <a:t>Diâmetro (</a:t>
            </a:r>
            <a:r>
              <a:rPr lang="pt-BR" sz="2400" b="1" dirty="0" err="1" smtClean="0">
                <a:solidFill>
                  <a:srgbClr val="FF0000"/>
                </a:solidFill>
              </a:rPr>
              <a:t>Estacão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1790948" y="4930238"/>
            <a:ext cx="56342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3333FF"/>
                </a:solidFill>
              </a:rPr>
              <a:t>(http</a:t>
            </a:r>
            <a:r>
              <a:rPr lang="pt-BR" dirty="0">
                <a:solidFill>
                  <a:srgbClr val="3333FF"/>
                </a:solidFill>
              </a:rPr>
              <a:t>://</a:t>
            </a:r>
            <a:r>
              <a:rPr lang="pt-BR" dirty="0" smtClean="0">
                <a:solidFill>
                  <a:srgbClr val="3333FF"/>
                </a:solidFill>
              </a:rPr>
              <a:t>www.geofix.com.br/servico-estaca-barrete.php)</a:t>
            </a:r>
            <a:endParaRPr lang="pt-BR" dirty="0">
              <a:solidFill>
                <a:srgbClr val="3333FF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44" y="1628800"/>
            <a:ext cx="8697094" cy="330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44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9907" y="1323052"/>
            <a:ext cx="7993062" cy="297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smtClean="0">
                <a:solidFill>
                  <a:srgbClr val="3333FF"/>
                </a:solidFill>
              </a:rPr>
              <a:t>“</a:t>
            </a:r>
            <a:r>
              <a:rPr lang="pt-BR" sz="3100" b="1" i="1" dirty="0">
                <a:solidFill>
                  <a:srgbClr val="3333FF"/>
                </a:solidFill>
                <a:latin typeface="Calibri"/>
                <a:cs typeface="Arial"/>
              </a:rPr>
              <a:t>Em função disso, foi desenvolvido um sistema de escavação composto de pesada estrutura metálica, na qual são </a:t>
            </a:r>
            <a:r>
              <a:rPr lang="pt-BR" sz="3100" b="1" i="1" dirty="0" smtClean="0">
                <a:solidFill>
                  <a:srgbClr val="3333FF"/>
                </a:solidFill>
                <a:latin typeface="Calibri"/>
                <a:cs typeface="Arial"/>
              </a:rPr>
              <a:t>montadas </a:t>
            </a:r>
            <a:r>
              <a:rPr lang="pt-BR" sz="3100" b="1" i="1" u="sng" dirty="0" smtClean="0">
                <a:solidFill>
                  <a:srgbClr val="3333FF"/>
                </a:solidFill>
                <a:latin typeface="Calibri"/>
                <a:cs typeface="Arial"/>
              </a:rPr>
              <a:t>duas </a:t>
            </a:r>
            <a:r>
              <a:rPr lang="pt-BR" sz="3100" b="1" i="1" u="sng" dirty="0">
                <a:solidFill>
                  <a:srgbClr val="3333FF"/>
                </a:solidFill>
                <a:latin typeface="Calibri"/>
                <a:cs typeface="Arial"/>
              </a:rPr>
              <a:t>rodas com bits especiais em seu </a:t>
            </a:r>
            <a:r>
              <a:rPr lang="pt-BR" sz="3100" b="1" i="1" u="sng" dirty="0" smtClean="0">
                <a:solidFill>
                  <a:srgbClr val="3333FF"/>
                </a:solidFill>
                <a:latin typeface="Calibri"/>
                <a:cs typeface="Arial"/>
              </a:rPr>
              <a:t>entorno</a:t>
            </a:r>
            <a:r>
              <a:rPr lang="pt-BR" sz="3100" b="1" i="1" dirty="0" smtClean="0">
                <a:solidFill>
                  <a:srgbClr val="3333FF"/>
                </a:solidFill>
                <a:latin typeface="Calibri"/>
                <a:cs typeface="Arial"/>
              </a:rPr>
              <a:t>. </a:t>
            </a:r>
            <a:r>
              <a:rPr lang="pt-BR" sz="3100" b="1" i="1" dirty="0">
                <a:solidFill>
                  <a:srgbClr val="3333FF"/>
                </a:solidFill>
                <a:latin typeface="Calibri"/>
                <a:cs typeface="Arial"/>
              </a:rPr>
              <a:t>Essa ferramenta</a:t>
            </a:r>
            <a:r>
              <a:rPr lang="pt-BR" sz="3100" b="1" i="1" dirty="0" smtClean="0">
                <a:solidFill>
                  <a:srgbClr val="3333FF"/>
                </a:solidFill>
                <a:latin typeface="Calibri"/>
                <a:cs typeface="Arial"/>
              </a:rPr>
              <a:t>, mundialmente conhecida como </a:t>
            </a:r>
            <a:r>
              <a:rPr lang="pt-BR" sz="3100" b="1" i="1" u="sng" dirty="0" err="1" smtClean="0">
                <a:solidFill>
                  <a:srgbClr val="3333FF"/>
                </a:solidFill>
                <a:latin typeface="Calibri"/>
                <a:cs typeface="Arial"/>
              </a:rPr>
              <a:t>Hidrofesa</a:t>
            </a:r>
            <a:r>
              <a:rPr lang="pt-BR" sz="3100" b="1" dirty="0" smtClean="0">
                <a:solidFill>
                  <a:srgbClr val="3333FF"/>
                </a:solidFill>
                <a:latin typeface="Calibri"/>
                <a:cs typeface="Arial"/>
              </a:rPr>
              <a:t>.” </a:t>
            </a:r>
            <a:r>
              <a:rPr lang="pt-BR" sz="2700" b="1" dirty="0">
                <a:solidFill>
                  <a:srgbClr val="D125B8"/>
                </a:solidFill>
                <a:latin typeface="Calibri"/>
                <a:cs typeface="Arial"/>
              </a:rPr>
              <a:t>(Catálogo </a:t>
            </a:r>
            <a:r>
              <a:rPr lang="pt-BR" sz="2700" b="1" dirty="0" smtClean="0">
                <a:solidFill>
                  <a:srgbClr val="D125B8"/>
                </a:solidFill>
                <a:latin typeface="Calibri"/>
                <a:cs typeface="Arial"/>
              </a:rPr>
              <a:t>BRASFOND)</a:t>
            </a:r>
            <a:endParaRPr lang="pt-BR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- </a:t>
            </a:r>
            <a:r>
              <a:rPr lang="pt-BR" sz="2400" b="1" dirty="0" err="1" smtClean="0">
                <a:solidFill>
                  <a:srgbClr val="FF0000"/>
                </a:solidFill>
              </a:rPr>
              <a:t>Hidrofesa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1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3059832" y="6228667"/>
            <a:ext cx="35506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 smtClean="0">
                <a:solidFill>
                  <a:srgbClr val="D125B8"/>
                </a:solidFill>
                <a:latin typeface="Calibri"/>
                <a:cs typeface="Arial"/>
              </a:rPr>
              <a:t>(</a:t>
            </a:r>
            <a:r>
              <a:rPr lang="pt-BR" sz="1800" b="1" dirty="0">
                <a:solidFill>
                  <a:srgbClr val="D125B8"/>
                </a:solidFill>
                <a:latin typeface="Calibri"/>
                <a:cs typeface="Arial"/>
              </a:rPr>
              <a:t>Catálogo </a:t>
            </a:r>
            <a:r>
              <a:rPr lang="pt-BR" sz="1800" b="1" dirty="0" smtClean="0">
                <a:solidFill>
                  <a:srgbClr val="D125B8"/>
                </a:solidFill>
                <a:latin typeface="Calibri"/>
                <a:cs typeface="Arial"/>
              </a:rPr>
              <a:t>BRASFOND)</a:t>
            </a:r>
            <a:endParaRPr lang="pt-BR" sz="2000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- </a:t>
            </a:r>
            <a:r>
              <a:rPr lang="pt-BR" sz="2400" b="1" dirty="0" err="1" smtClean="0">
                <a:solidFill>
                  <a:srgbClr val="FF0000"/>
                </a:solidFill>
              </a:rPr>
              <a:t>Hidrofesa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t="1699"/>
          <a:stretch/>
        </p:blipFill>
        <p:spPr bwMode="auto">
          <a:xfrm>
            <a:off x="1253066" y="1351514"/>
            <a:ext cx="6719358" cy="497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80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37" y="3937160"/>
            <a:ext cx="524827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2832771" y="6433241"/>
            <a:ext cx="35506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 smtClean="0">
                <a:solidFill>
                  <a:srgbClr val="D125B8"/>
                </a:solidFill>
                <a:latin typeface="Calibri"/>
                <a:cs typeface="Arial"/>
              </a:rPr>
              <a:t>(</a:t>
            </a:r>
            <a:r>
              <a:rPr lang="pt-BR" sz="1800" b="1" dirty="0">
                <a:solidFill>
                  <a:srgbClr val="D125B8"/>
                </a:solidFill>
                <a:latin typeface="Calibri"/>
                <a:cs typeface="Arial"/>
              </a:rPr>
              <a:t>Catálogo </a:t>
            </a:r>
            <a:r>
              <a:rPr lang="pt-BR" sz="1800" b="1" dirty="0" smtClean="0">
                <a:solidFill>
                  <a:srgbClr val="D125B8"/>
                </a:solidFill>
                <a:latin typeface="Calibri"/>
                <a:cs typeface="Arial"/>
              </a:rPr>
              <a:t>BRASFOND)</a:t>
            </a:r>
            <a:endParaRPr lang="pt-BR" sz="2000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-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 err="1" smtClean="0">
                <a:solidFill>
                  <a:srgbClr val="FF0000"/>
                </a:solidFill>
              </a:rPr>
              <a:t>Hidrofesa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91" y="836712"/>
            <a:ext cx="3955168" cy="310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30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2268618" y="6372036"/>
            <a:ext cx="5328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3333FF"/>
                </a:solidFill>
                <a:latin typeface="Calibri"/>
                <a:cs typeface="Arial"/>
              </a:rPr>
              <a:t>(http://www.brasfond.com.br/site/hidrofresa.html)</a:t>
            </a:r>
            <a:endParaRPr lang="pt-BR" sz="2000" dirty="0">
              <a:solidFill>
                <a:srgbClr val="3333F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- </a:t>
            </a:r>
            <a:r>
              <a:rPr lang="pt-BR" sz="2400" b="1" dirty="0" err="1" smtClean="0">
                <a:solidFill>
                  <a:srgbClr val="FF0000"/>
                </a:solidFill>
              </a:rPr>
              <a:t>Hidrofesa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32770" name="Picture 2" descr="http://www.brasfond.com.br/site/images/foto_diafragm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317" y="1347156"/>
            <a:ext cx="712744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27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- </a:t>
            </a:r>
            <a:r>
              <a:rPr lang="pt-BR" sz="2400" b="1" dirty="0" err="1" smtClean="0">
                <a:solidFill>
                  <a:srgbClr val="FF0000"/>
                </a:solidFill>
              </a:rPr>
              <a:t>Hidrofesa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72199"/>
            <a:ext cx="7992937" cy="479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801644" y="6186456"/>
            <a:ext cx="35506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 smtClean="0">
                <a:solidFill>
                  <a:srgbClr val="D125B8"/>
                </a:solidFill>
                <a:latin typeface="Calibri"/>
                <a:cs typeface="Arial"/>
              </a:rPr>
              <a:t>(</a:t>
            </a:r>
            <a:r>
              <a:rPr lang="pt-BR" sz="1800" b="1" dirty="0">
                <a:solidFill>
                  <a:srgbClr val="D125B8"/>
                </a:solidFill>
                <a:latin typeface="Calibri"/>
                <a:cs typeface="Arial"/>
              </a:rPr>
              <a:t>Catálogo </a:t>
            </a:r>
            <a:r>
              <a:rPr lang="pt-BR" sz="1800" b="1" dirty="0" smtClean="0">
                <a:solidFill>
                  <a:srgbClr val="D125B8"/>
                </a:solidFill>
                <a:latin typeface="Calibri"/>
                <a:cs typeface="Arial"/>
              </a:rPr>
              <a:t>BRASFOND)</a:t>
            </a:r>
            <a:endParaRPr lang="pt-BR" sz="2000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9907" y="1323052"/>
            <a:ext cx="7993062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u="sng" dirty="0" smtClean="0">
                <a:solidFill>
                  <a:srgbClr val="C00000"/>
                </a:solidFill>
              </a:rPr>
              <a:t>Trepanação</a:t>
            </a:r>
            <a:endParaRPr lang="pt-BR" b="1" u="sng" dirty="0" smtClean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endParaRPr lang="pt-BR" sz="2000" b="1" dirty="0">
              <a:solidFill>
                <a:srgbClr val="3333FF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smtClean="0">
                <a:solidFill>
                  <a:srgbClr val="2AA22A"/>
                </a:solidFill>
              </a:rPr>
              <a:t>“</a:t>
            </a:r>
            <a:r>
              <a:rPr lang="pt-BR" b="1" i="1" dirty="0" smtClean="0">
                <a:solidFill>
                  <a:srgbClr val="2AA22A"/>
                </a:solidFill>
              </a:rPr>
              <a:t>Trata-se </a:t>
            </a:r>
            <a:r>
              <a:rPr lang="pt-BR" b="1" i="1" dirty="0">
                <a:solidFill>
                  <a:srgbClr val="2AA22A"/>
                </a:solidFill>
              </a:rPr>
              <a:t>da colocação de um "</a:t>
            </a:r>
            <a:r>
              <a:rPr lang="pt-BR" b="1" i="1" dirty="0" smtClean="0">
                <a:solidFill>
                  <a:srgbClr val="2AA22A"/>
                </a:solidFill>
              </a:rPr>
              <a:t>trépano</a:t>
            </a:r>
            <a:r>
              <a:rPr lang="pt-BR" b="1" i="1" dirty="0">
                <a:solidFill>
                  <a:srgbClr val="2AA22A"/>
                </a:solidFill>
              </a:rPr>
              <a:t>" (peso em forma de estaca com ponta cortante), que será utilizada para quebra de uma camada de solo resistente ou matacão ou fragmentos de rocha que impeçam a continuidade da escavação. É acoplada ao guindaste pelos cabos de </a:t>
            </a:r>
            <a:r>
              <a:rPr lang="pt-BR" b="1" i="1" dirty="0" smtClean="0">
                <a:solidFill>
                  <a:srgbClr val="2AA22A"/>
                </a:solidFill>
              </a:rPr>
              <a:t>aço</a:t>
            </a:r>
            <a:r>
              <a:rPr lang="pt-BR" sz="3100" b="1" dirty="0" smtClean="0">
                <a:solidFill>
                  <a:srgbClr val="2AA22A"/>
                </a:solidFill>
                <a:latin typeface="Calibri"/>
                <a:cs typeface="Arial"/>
              </a:rPr>
              <a:t>.”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 dirty="0" smtClean="0">
                <a:solidFill>
                  <a:srgbClr val="D125B8"/>
                </a:solidFill>
                <a:latin typeface="Calibri"/>
                <a:cs typeface="Arial"/>
              </a:rPr>
              <a:t>(</a:t>
            </a:r>
            <a:r>
              <a:rPr lang="pt-BR" sz="2700" b="1" dirty="0">
                <a:solidFill>
                  <a:srgbClr val="D125B8"/>
                </a:solidFill>
                <a:latin typeface="Calibri"/>
                <a:cs typeface="Arial"/>
              </a:rPr>
              <a:t>http://www.solonet.eng.br/Duvidas/estacas_trepano.htm)</a:t>
            </a:r>
            <a:endParaRPr lang="pt-BR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- </a:t>
            </a:r>
            <a:r>
              <a:rPr lang="pt-BR" sz="2400" b="1" dirty="0" err="1" smtClean="0">
                <a:solidFill>
                  <a:srgbClr val="FF0000"/>
                </a:solidFill>
              </a:rPr>
              <a:t>Hidrofesa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1736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- </a:t>
            </a:r>
            <a:r>
              <a:rPr lang="pt-BR" sz="2400" b="1" dirty="0" err="1" smtClean="0">
                <a:solidFill>
                  <a:srgbClr val="FF0000"/>
                </a:solidFill>
              </a:rPr>
              <a:t>Hidrofesa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13314" name="Picture 2" descr="http://www.solonet.eng.br/FotosObra/trep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27169"/>
            <a:ext cx="4209529" cy="56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68908" y="5879013"/>
            <a:ext cx="3777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D125B8"/>
                </a:solidFill>
                <a:latin typeface="Calibri"/>
                <a:cs typeface="Arial"/>
              </a:rPr>
              <a:t>(http://www.solonet.eng.br/Duvidas/estacas_trepano.htm)</a:t>
            </a:r>
            <a:endParaRPr lang="pt-BR" dirty="0">
              <a:solidFill>
                <a:srgbClr val="D125B8"/>
              </a:solidFill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09906" y="1323052"/>
            <a:ext cx="3818077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u="sng" dirty="0" smtClean="0">
                <a:solidFill>
                  <a:srgbClr val="C00000"/>
                </a:solidFill>
              </a:rPr>
              <a:t>Trepanação</a:t>
            </a:r>
            <a:endParaRPr lang="pt-BR" sz="2800" b="1" u="sng" dirty="0" smtClean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endParaRPr lang="pt-BR" b="1" u="sng" dirty="0">
              <a:solidFill>
                <a:srgbClr val="2AA22A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smtClean="0">
                <a:solidFill>
                  <a:srgbClr val="2AA22A"/>
                </a:solidFill>
              </a:rPr>
              <a:t>Ferramenta “trépano”.</a:t>
            </a:r>
            <a:endParaRPr lang="pt-BR" b="1" u="sng" dirty="0" smtClean="0">
              <a:solidFill>
                <a:srgbClr val="2AA2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9906" y="1323052"/>
            <a:ext cx="3818077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u="sng" dirty="0" smtClean="0">
                <a:solidFill>
                  <a:srgbClr val="C00000"/>
                </a:solidFill>
              </a:rPr>
              <a:t>Trepanação</a:t>
            </a:r>
            <a:endParaRPr lang="pt-BR" sz="2800" b="1" u="sng" dirty="0" smtClean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endParaRPr lang="pt-BR" b="1" u="sng" dirty="0">
              <a:solidFill>
                <a:srgbClr val="2AA22A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smtClean="0">
                <a:solidFill>
                  <a:srgbClr val="2AA22A"/>
                </a:solidFill>
              </a:rPr>
              <a:t>“</a:t>
            </a:r>
            <a:r>
              <a:rPr lang="pt-BR" b="1" i="1" dirty="0" smtClean="0">
                <a:solidFill>
                  <a:srgbClr val="2AA22A"/>
                </a:solidFill>
              </a:rPr>
              <a:t>Guindaste </a:t>
            </a:r>
            <a:r>
              <a:rPr lang="pt-BR" b="1" i="1" dirty="0">
                <a:solidFill>
                  <a:srgbClr val="2AA22A"/>
                </a:solidFill>
              </a:rPr>
              <a:t>suspende e solta o </a:t>
            </a:r>
            <a:r>
              <a:rPr lang="pt-BR" b="1" i="1" dirty="0" smtClean="0">
                <a:solidFill>
                  <a:srgbClr val="2AA22A"/>
                </a:solidFill>
              </a:rPr>
              <a:t>trépano </a:t>
            </a:r>
            <a:r>
              <a:rPr lang="pt-BR" b="1" i="1" dirty="0">
                <a:solidFill>
                  <a:srgbClr val="2AA22A"/>
                </a:solidFill>
              </a:rPr>
              <a:t>em queda livre sobre a camada resistente</a:t>
            </a:r>
            <a:r>
              <a:rPr lang="pt-BR" b="1" dirty="0" smtClean="0">
                <a:solidFill>
                  <a:srgbClr val="2AA22A"/>
                </a:solidFill>
              </a:rPr>
              <a:t>.”</a:t>
            </a:r>
            <a:endParaRPr lang="pt-BR" b="1" u="sng" dirty="0" smtClean="0">
              <a:solidFill>
                <a:srgbClr val="2AA22A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- </a:t>
            </a:r>
            <a:r>
              <a:rPr lang="pt-BR" sz="2400" b="1" dirty="0" err="1" smtClean="0">
                <a:solidFill>
                  <a:srgbClr val="FF0000"/>
                </a:solidFill>
              </a:rPr>
              <a:t>Hidrofesa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" name="Retângulo 2"/>
          <p:cNvSpPr/>
          <p:nvPr/>
        </p:nvSpPr>
        <p:spPr>
          <a:xfrm>
            <a:off x="568908" y="5879013"/>
            <a:ext cx="3777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D125B8"/>
                </a:solidFill>
                <a:latin typeface="Calibri"/>
                <a:cs typeface="Arial"/>
              </a:rPr>
              <a:t>(http://www.solonet.eng.br/Duvidas/estacas_trepano.htm)</a:t>
            </a:r>
            <a:endParaRPr lang="pt-BR" dirty="0">
              <a:solidFill>
                <a:srgbClr val="D125B8"/>
              </a:solidFill>
            </a:endParaRPr>
          </a:p>
        </p:txBody>
      </p:sp>
      <p:pic>
        <p:nvPicPr>
          <p:cNvPr id="25602" name="Picture 2" descr="http://www.solonet.eng.br/FotosObra/trepan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92" y="820674"/>
            <a:ext cx="4166658" cy="555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7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9906" y="1323052"/>
            <a:ext cx="3818077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u="sng" dirty="0" smtClean="0">
                <a:solidFill>
                  <a:srgbClr val="C00000"/>
                </a:solidFill>
              </a:rPr>
              <a:t>Trepanação</a:t>
            </a:r>
            <a:endParaRPr lang="pt-BR" sz="2800" b="1" u="sng" dirty="0" smtClean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endParaRPr lang="pt-BR" b="1" u="sng" dirty="0">
              <a:solidFill>
                <a:srgbClr val="2AA22A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smtClean="0">
                <a:solidFill>
                  <a:srgbClr val="2AA22A"/>
                </a:solidFill>
              </a:rPr>
              <a:t>“</a:t>
            </a:r>
            <a:r>
              <a:rPr lang="pt-BR" b="1" i="1" dirty="0">
                <a:solidFill>
                  <a:srgbClr val="2AA22A"/>
                </a:solidFill>
              </a:rPr>
              <a:t>Detalhe do </a:t>
            </a:r>
            <a:r>
              <a:rPr lang="pt-BR" b="1" i="1" dirty="0" smtClean="0">
                <a:solidFill>
                  <a:srgbClr val="2AA22A"/>
                </a:solidFill>
              </a:rPr>
              <a:t>trépano </a:t>
            </a:r>
            <a:r>
              <a:rPr lang="pt-BR" b="1" i="1" dirty="0">
                <a:solidFill>
                  <a:srgbClr val="2AA22A"/>
                </a:solidFill>
              </a:rPr>
              <a:t>sendo utilizado em uma estaca </a:t>
            </a:r>
            <a:r>
              <a:rPr lang="pt-BR" b="1" i="1" dirty="0" smtClean="0">
                <a:solidFill>
                  <a:srgbClr val="2AA22A"/>
                </a:solidFill>
              </a:rPr>
              <a:t>barrete</a:t>
            </a:r>
            <a:r>
              <a:rPr lang="pt-BR" b="1" dirty="0" smtClean="0">
                <a:solidFill>
                  <a:srgbClr val="2AA22A"/>
                </a:solidFill>
              </a:rPr>
              <a:t>.”</a:t>
            </a:r>
            <a:endParaRPr lang="pt-BR" b="1" u="sng" dirty="0" smtClean="0">
              <a:solidFill>
                <a:srgbClr val="2AA22A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- </a:t>
            </a:r>
            <a:r>
              <a:rPr lang="pt-BR" sz="2400" b="1" dirty="0" err="1" smtClean="0">
                <a:solidFill>
                  <a:srgbClr val="FF0000"/>
                </a:solidFill>
              </a:rPr>
              <a:t>Hidrofesa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" name="Retângulo 2"/>
          <p:cNvSpPr/>
          <p:nvPr/>
        </p:nvSpPr>
        <p:spPr>
          <a:xfrm>
            <a:off x="568908" y="5879013"/>
            <a:ext cx="3777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D125B8"/>
                </a:solidFill>
                <a:latin typeface="Calibri"/>
                <a:cs typeface="Arial"/>
              </a:rPr>
              <a:t>(http://www.solonet.eng.br/Duvidas/estacas_trepano.htm)</a:t>
            </a:r>
            <a:endParaRPr lang="pt-BR" dirty="0">
              <a:solidFill>
                <a:srgbClr val="D125B8"/>
              </a:solidFill>
            </a:endParaRPr>
          </a:p>
        </p:txBody>
      </p:sp>
      <p:pic>
        <p:nvPicPr>
          <p:cNvPr id="26626" name="Picture 2" descr="http://www.solonet.eng.br/FotosObra/trepan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900" y="923528"/>
            <a:ext cx="4112498" cy="548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95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9907" y="1323052"/>
            <a:ext cx="7993062" cy="561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3333FF"/>
                </a:solidFill>
              </a:rPr>
              <a:t>“</a:t>
            </a:r>
            <a:r>
              <a:rPr lang="pt-BR" sz="2800" b="1" i="1" dirty="0">
                <a:solidFill>
                  <a:srgbClr val="3333FF"/>
                </a:solidFill>
              </a:rPr>
              <a:t>A utilização da </a:t>
            </a:r>
            <a:r>
              <a:rPr lang="pt-BR" sz="2800" b="1" i="1" u="sng" dirty="0">
                <a:solidFill>
                  <a:srgbClr val="3333FF"/>
                </a:solidFill>
              </a:rPr>
              <a:t>hidrofresa</a:t>
            </a:r>
            <a:r>
              <a:rPr lang="pt-BR" sz="2800" b="1" i="1" dirty="0">
                <a:solidFill>
                  <a:srgbClr val="3333FF"/>
                </a:solidFill>
              </a:rPr>
              <a:t> em </a:t>
            </a:r>
            <a:r>
              <a:rPr lang="pt-BR" sz="2800" b="1" i="1" dirty="0" smtClean="0">
                <a:solidFill>
                  <a:srgbClr val="3333FF"/>
                </a:solidFill>
              </a:rPr>
              <a:t>escavação de </a:t>
            </a:r>
            <a:r>
              <a:rPr lang="pt-BR" sz="2800" b="1" i="1" dirty="0">
                <a:solidFill>
                  <a:srgbClr val="3333FF"/>
                </a:solidFill>
              </a:rPr>
              <a:t>painéis em solo ou rocha </a:t>
            </a:r>
            <a:r>
              <a:rPr lang="pt-BR" sz="2800" b="1" i="1" dirty="0" smtClean="0">
                <a:solidFill>
                  <a:srgbClr val="3333FF"/>
                </a:solidFill>
              </a:rPr>
              <a:t>apresenta significativas </a:t>
            </a:r>
            <a:r>
              <a:rPr lang="pt-BR" sz="2800" b="1" i="1" dirty="0">
                <a:solidFill>
                  <a:srgbClr val="3333FF"/>
                </a:solidFill>
              </a:rPr>
              <a:t>vantagens em relação </a:t>
            </a:r>
            <a:r>
              <a:rPr lang="pt-BR" sz="2800" b="1" i="1" dirty="0" smtClean="0">
                <a:solidFill>
                  <a:srgbClr val="3333FF"/>
                </a:solidFill>
              </a:rPr>
              <a:t>aos métodos </a:t>
            </a:r>
            <a:r>
              <a:rPr lang="pt-BR" sz="2800" b="1" i="1" dirty="0">
                <a:solidFill>
                  <a:srgbClr val="3333FF"/>
                </a:solidFill>
              </a:rPr>
              <a:t>convencionais</a:t>
            </a:r>
            <a:r>
              <a:rPr lang="pt-BR" sz="2800" b="1" i="1" dirty="0" smtClean="0">
                <a:solidFill>
                  <a:srgbClr val="3333FF"/>
                </a:solidFill>
              </a:rPr>
              <a:t>: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endParaRPr lang="pt-BR" sz="1800" b="1" i="1" dirty="0">
              <a:solidFill>
                <a:srgbClr val="3333FF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• Sistema usado para escavações </a:t>
            </a:r>
            <a:r>
              <a:rPr lang="pt-BR" sz="2800" b="1" i="1" dirty="0" smtClean="0">
                <a:solidFill>
                  <a:srgbClr val="3333FF"/>
                </a:solidFill>
              </a:rPr>
              <a:t>até 120 m </a:t>
            </a:r>
            <a:r>
              <a:rPr lang="pt-BR" sz="2800" b="1" i="1" dirty="0">
                <a:solidFill>
                  <a:srgbClr val="3333FF"/>
                </a:solidFill>
              </a:rPr>
              <a:t>de profundidade;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• Aumento da qualidade das juntas </a:t>
            </a:r>
            <a:r>
              <a:rPr lang="pt-BR" sz="2800" b="1" i="1" dirty="0" smtClean="0">
                <a:solidFill>
                  <a:srgbClr val="3333FF"/>
                </a:solidFill>
              </a:rPr>
              <a:t>entre painéis</a:t>
            </a:r>
            <a:r>
              <a:rPr lang="pt-BR" sz="2800" b="1" i="1" dirty="0">
                <a:solidFill>
                  <a:srgbClr val="3333FF"/>
                </a:solidFill>
              </a:rPr>
              <a:t>, em função da </a:t>
            </a:r>
            <a:r>
              <a:rPr lang="pt-BR" sz="2800" b="1" i="1" dirty="0" smtClean="0">
                <a:solidFill>
                  <a:srgbClr val="3333FF"/>
                </a:solidFill>
              </a:rPr>
              <a:t>superposição criada </a:t>
            </a:r>
            <a:r>
              <a:rPr lang="pt-BR" sz="2800" b="1" i="1" dirty="0">
                <a:solidFill>
                  <a:srgbClr val="3333FF"/>
                </a:solidFill>
              </a:rPr>
              <a:t>no momento da </a:t>
            </a:r>
            <a:r>
              <a:rPr lang="pt-BR" sz="2800" b="1" i="1" dirty="0" smtClean="0">
                <a:solidFill>
                  <a:srgbClr val="3333FF"/>
                </a:solidFill>
              </a:rPr>
              <a:t>escavação do </a:t>
            </a:r>
            <a:r>
              <a:rPr lang="pt-BR" sz="2800" b="1" i="1" dirty="0">
                <a:solidFill>
                  <a:srgbClr val="3333FF"/>
                </a:solidFill>
              </a:rPr>
              <a:t>painel </a:t>
            </a:r>
            <a:r>
              <a:rPr lang="pt-BR" sz="2800" b="1" i="1" dirty="0" smtClean="0">
                <a:solidFill>
                  <a:srgbClr val="3333FF"/>
                </a:solidFill>
              </a:rPr>
              <a:t>secundário;</a:t>
            </a:r>
            <a:endParaRPr lang="pt-BR" sz="2800" b="1" dirty="0">
              <a:solidFill>
                <a:srgbClr val="3333FF"/>
              </a:solidFill>
              <a:latin typeface="Calibri"/>
              <a:cs typeface="Arial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 smtClean="0">
                <a:solidFill>
                  <a:srgbClr val="3333FF"/>
                </a:solidFill>
              </a:rPr>
              <a:t>• </a:t>
            </a:r>
            <a:r>
              <a:rPr lang="pt-BR" sz="2800" b="1" i="1" dirty="0">
                <a:solidFill>
                  <a:srgbClr val="3333FF"/>
                </a:solidFill>
              </a:rPr>
              <a:t>Permite escavar rochas com alta resistência à compressão;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1" dirty="0">
                <a:solidFill>
                  <a:srgbClr val="3333FF"/>
                </a:solidFill>
              </a:rPr>
              <a:t>• Controle de verticalidade nos eixos X e Y</a:t>
            </a:r>
            <a:r>
              <a:rPr lang="pt-BR" sz="2800" b="1" i="1" dirty="0" smtClean="0">
                <a:solidFill>
                  <a:srgbClr val="3333FF"/>
                </a:solidFill>
              </a:rPr>
              <a:t>.</a:t>
            </a:r>
            <a:r>
              <a:rPr lang="pt-BR" sz="2800" b="1" dirty="0">
                <a:solidFill>
                  <a:srgbClr val="3333FF"/>
                </a:solidFill>
                <a:latin typeface="Calibri"/>
                <a:cs typeface="Arial"/>
              </a:rPr>
              <a:t> </a:t>
            </a:r>
            <a:r>
              <a:rPr lang="pt-BR" sz="2800" b="1" dirty="0" smtClean="0">
                <a:solidFill>
                  <a:srgbClr val="3333FF"/>
                </a:solidFill>
                <a:latin typeface="Calibri"/>
                <a:cs typeface="Arial"/>
              </a:rPr>
              <a:t>”</a:t>
            </a:r>
            <a:endParaRPr lang="pt-BR" sz="2800" b="1" i="1" dirty="0">
              <a:solidFill>
                <a:srgbClr val="3333FF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 dirty="0" smtClean="0">
                <a:solidFill>
                  <a:srgbClr val="D125B8"/>
                </a:solidFill>
                <a:latin typeface="Calibri"/>
                <a:cs typeface="Arial"/>
              </a:rPr>
              <a:t>(</a:t>
            </a:r>
            <a:r>
              <a:rPr lang="pt-BR" sz="2700" b="1" dirty="0">
                <a:solidFill>
                  <a:srgbClr val="D125B8"/>
                </a:solidFill>
                <a:latin typeface="Calibri"/>
                <a:cs typeface="Arial"/>
              </a:rPr>
              <a:t>Catálogo </a:t>
            </a:r>
            <a:r>
              <a:rPr lang="pt-BR" sz="2700" b="1" dirty="0" smtClean="0">
                <a:solidFill>
                  <a:srgbClr val="D125B8"/>
                </a:solidFill>
                <a:latin typeface="Calibri"/>
                <a:cs typeface="Arial"/>
              </a:rPr>
              <a:t>BRASFOND)</a:t>
            </a:r>
            <a:endParaRPr lang="pt-BR" dirty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 - </a:t>
            </a:r>
            <a:r>
              <a:rPr lang="pt-BR" sz="2400" b="1" dirty="0" err="1" smtClean="0">
                <a:solidFill>
                  <a:srgbClr val="FF0000"/>
                </a:solidFill>
              </a:rPr>
              <a:t>Hidrofesa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275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70704</TotalTime>
  <Words>11901</Words>
  <Application>Microsoft Office PowerPoint</Application>
  <PresentationFormat>Apresentação na tela (4:3)</PresentationFormat>
  <Paragraphs>1380</Paragraphs>
  <Slides>225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225</vt:i4>
      </vt:variant>
    </vt:vector>
  </HeadingPairs>
  <TitlesOfParts>
    <vt:vector size="226" baseType="lpstr">
      <vt:lpstr>Office Theme</vt:lpstr>
      <vt:lpstr>Apresentação do PowerPoint</vt:lpstr>
      <vt:lpstr>REFERÊNCIAS</vt:lpstr>
      <vt:lpstr>REFERÊNCIAS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Paulo</dc:creator>
  <cp:lastModifiedBy>UNESP</cp:lastModifiedBy>
  <cp:revision>1108</cp:revision>
  <dcterms:created xsi:type="dcterms:W3CDTF">2015-10-05T13:14:13Z</dcterms:created>
  <dcterms:modified xsi:type="dcterms:W3CDTF">2020-12-02T13:45:50Z</dcterms:modified>
</cp:coreProperties>
</file>