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9"/>
  </p:notesMasterIdLst>
  <p:sldIdLst>
    <p:sldId id="300" r:id="rId2"/>
    <p:sldId id="272" r:id="rId3"/>
    <p:sldId id="306" r:id="rId4"/>
    <p:sldId id="974" r:id="rId5"/>
    <p:sldId id="489" r:id="rId6"/>
    <p:sldId id="294" r:id="rId7"/>
    <p:sldId id="1004" r:id="rId8"/>
    <p:sldId id="826" r:id="rId9"/>
    <p:sldId id="827" r:id="rId10"/>
    <p:sldId id="828" r:id="rId11"/>
    <p:sldId id="829" r:id="rId12"/>
    <p:sldId id="830" r:id="rId13"/>
    <p:sldId id="831" r:id="rId14"/>
    <p:sldId id="833" r:id="rId15"/>
    <p:sldId id="832" r:id="rId16"/>
    <p:sldId id="834" r:id="rId17"/>
    <p:sldId id="835" r:id="rId18"/>
    <p:sldId id="836" r:id="rId19"/>
    <p:sldId id="837" r:id="rId20"/>
    <p:sldId id="1089" r:id="rId21"/>
    <p:sldId id="838" r:id="rId22"/>
    <p:sldId id="1040" r:id="rId23"/>
    <p:sldId id="1025" r:id="rId24"/>
    <p:sldId id="1041" r:id="rId25"/>
    <p:sldId id="511" r:id="rId26"/>
    <p:sldId id="1174" r:id="rId27"/>
    <p:sldId id="1177" r:id="rId28"/>
    <p:sldId id="1173" r:id="rId29"/>
    <p:sldId id="1178" r:id="rId30"/>
    <p:sldId id="488" r:id="rId31"/>
    <p:sldId id="770" r:id="rId32"/>
    <p:sldId id="1021" r:id="rId33"/>
    <p:sldId id="1026" r:id="rId34"/>
    <p:sldId id="1046" r:id="rId35"/>
    <p:sldId id="1047" r:id="rId36"/>
    <p:sldId id="1048" r:id="rId37"/>
    <p:sldId id="1049" r:id="rId38"/>
    <p:sldId id="1050" r:id="rId39"/>
    <p:sldId id="1051" r:id="rId40"/>
    <p:sldId id="1052" r:id="rId41"/>
    <p:sldId id="1039" r:id="rId42"/>
    <p:sldId id="1027" r:id="rId43"/>
    <p:sldId id="1023" r:id="rId44"/>
    <p:sldId id="1155" r:id="rId45"/>
    <p:sldId id="1022" r:id="rId46"/>
    <p:sldId id="1156" r:id="rId47"/>
    <p:sldId id="533" r:id="rId48"/>
    <p:sldId id="771" r:id="rId49"/>
    <p:sldId id="773" r:id="rId50"/>
    <p:sldId id="772" r:id="rId51"/>
    <p:sldId id="776" r:id="rId52"/>
    <p:sldId id="774" r:id="rId53"/>
    <p:sldId id="775" r:id="rId54"/>
    <p:sldId id="1199" r:id="rId55"/>
    <p:sldId id="1200" r:id="rId56"/>
    <p:sldId id="1097" r:id="rId57"/>
    <p:sldId id="1036" r:id="rId58"/>
    <p:sldId id="1035" r:id="rId59"/>
    <p:sldId id="491" r:id="rId60"/>
    <p:sldId id="588" r:id="rId61"/>
    <p:sldId id="1042" r:id="rId62"/>
    <p:sldId id="596" r:id="rId63"/>
    <p:sldId id="1043" r:id="rId64"/>
    <p:sldId id="1044" r:id="rId65"/>
    <p:sldId id="490" r:id="rId66"/>
    <p:sldId id="492" r:id="rId67"/>
    <p:sldId id="484" r:id="rId68"/>
    <p:sldId id="1090" r:id="rId69"/>
    <p:sldId id="1091" r:id="rId70"/>
    <p:sldId id="1092" r:id="rId71"/>
    <p:sldId id="1093" r:id="rId72"/>
    <p:sldId id="1094" r:id="rId73"/>
    <p:sldId id="1095" r:id="rId74"/>
    <p:sldId id="1096" r:id="rId75"/>
    <p:sldId id="482" r:id="rId76"/>
    <p:sldId id="551" r:id="rId77"/>
    <p:sldId id="478" r:id="rId78"/>
    <p:sldId id="465" r:id="rId79"/>
    <p:sldId id="1098" r:id="rId80"/>
    <p:sldId id="512" r:id="rId81"/>
    <p:sldId id="621" r:id="rId82"/>
    <p:sldId id="599" r:id="rId83"/>
    <p:sldId id="603" r:id="rId84"/>
    <p:sldId id="605" r:id="rId85"/>
    <p:sldId id="612" r:id="rId86"/>
    <p:sldId id="604" r:id="rId87"/>
    <p:sldId id="1038" r:id="rId88"/>
    <p:sldId id="360" r:id="rId89"/>
    <p:sldId id="858" r:id="rId90"/>
    <p:sldId id="790" r:id="rId91"/>
    <p:sldId id="875" r:id="rId92"/>
    <p:sldId id="1099" r:id="rId93"/>
    <p:sldId id="791" r:id="rId94"/>
    <p:sldId id="795" r:id="rId95"/>
    <p:sldId id="872" r:id="rId96"/>
    <p:sldId id="1054" r:id="rId97"/>
    <p:sldId id="1055" r:id="rId98"/>
    <p:sldId id="1056" r:id="rId99"/>
    <p:sldId id="1057" r:id="rId100"/>
    <p:sldId id="1058" r:id="rId101"/>
    <p:sldId id="1059" r:id="rId102"/>
    <p:sldId id="1060" r:id="rId103"/>
    <p:sldId id="1061" r:id="rId104"/>
    <p:sldId id="1100" r:id="rId105"/>
    <p:sldId id="1101" r:id="rId106"/>
    <p:sldId id="1103" r:id="rId107"/>
    <p:sldId id="1102" r:id="rId108"/>
    <p:sldId id="1069" r:id="rId109"/>
    <p:sldId id="1070" r:id="rId110"/>
    <p:sldId id="1071" r:id="rId111"/>
    <p:sldId id="1072" r:id="rId112"/>
    <p:sldId id="1073" r:id="rId113"/>
    <p:sldId id="1074" r:id="rId114"/>
    <p:sldId id="1075" r:id="rId115"/>
    <p:sldId id="1076" r:id="rId116"/>
    <p:sldId id="1077" r:id="rId117"/>
    <p:sldId id="1078" r:id="rId118"/>
    <p:sldId id="1079" r:id="rId119"/>
    <p:sldId id="1080" r:id="rId120"/>
    <p:sldId id="1081" r:id="rId121"/>
    <p:sldId id="1084" r:id="rId122"/>
    <p:sldId id="1085" r:id="rId123"/>
    <p:sldId id="1086" r:id="rId124"/>
    <p:sldId id="1087" r:id="rId125"/>
    <p:sldId id="1088" r:id="rId126"/>
    <p:sldId id="1104" r:id="rId127"/>
    <p:sldId id="458" r:id="rId128"/>
    <p:sldId id="877" r:id="rId129"/>
    <p:sldId id="878" r:id="rId130"/>
    <p:sldId id="879" r:id="rId131"/>
    <p:sldId id="880" r:id="rId132"/>
    <p:sldId id="881" r:id="rId133"/>
    <p:sldId id="1063" r:id="rId134"/>
    <p:sldId id="861" r:id="rId135"/>
    <p:sldId id="862" r:id="rId136"/>
    <p:sldId id="1207" r:id="rId137"/>
    <p:sldId id="1208" r:id="rId138"/>
    <p:sldId id="864" r:id="rId139"/>
    <p:sldId id="863" r:id="rId140"/>
    <p:sldId id="866" r:id="rId141"/>
    <p:sldId id="1064" r:id="rId142"/>
    <p:sldId id="456" r:id="rId143"/>
    <p:sldId id="1213" r:id="rId144"/>
    <p:sldId id="1201" r:id="rId145"/>
    <p:sldId id="802" r:id="rId146"/>
    <p:sldId id="804" r:id="rId147"/>
    <p:sldId id="1202" r:id="rId148"/>
    <p:sldId id="800" r:id="rId149"/>
    <p:sldId id="801" r:id="rId150"/>
    <p:sldId id="812" r:id="rId151"/>
    <p:sldId id="813" r:id="rId152"/>
    <p:sldId id="807" r:id="rId153"/>
    <p:sldId id="1212" r:id="rId154"/>
    <p:sldId id="1211" r:id="rId155"/>
    <p:sldId id="824" r:id="rId156"/>
    <p:sldId id="808" r:id="rId157"/>
    <p:sldId id="810" r:id="rId158"/>
    <p:sldId id="1204" r:id="rId159"/>
    <p:sldId id="1206" r:id="rId160"/>
    <p:sldId id="814" r:id="rId161"/>
    <p:sldId id="815" r:id="rId162"/>
    <p:sldId id="1210" r:id="rId163"/>
    <p:sldId id="816" r:id="rId164"/>
    <p:sldId id="817" r:id="rId165"/>
    <p:sldId id="818" r:id="rId166"/>
    <p:sldId id="676" r:id="rId167"/>
    <p:sldId id="517" r:id="rId168"/>
    <p:sldId id="521" r:id="rId169"/>
    <p:sldId id="522" r:id="rId170"/>
    <p:sldId id="525" r:id="rId171"/>
    <p:sldId id="518" r:id="rId172"/>
    <p:sldId id="519" r:id="rId173"/>
    <p:sldId id="520" r:id="rId174"/>
    <p:sldId id="575" r:id="rId175"/>
    <p:sldId id="576" r:id="rId176"/>
    <p:sldId id="678" r:id="rId177"/>
    <p:sldId id="900" r:id="rId178"/>
    <p:sldId id="904" r:id="rId179"/>
    <p:sldId id="901" r:id="rId180"/>
    <p:sldId id="903" r:id="rId181"/>
    <p:sldId id="679" r:id="rId182"/>
    <p:sldId id="680" r:id="rId183"/>
    <p:sldId id="683" r:id="rId184"/>
    <p:sldId id="685" r:id="rId185"/>
    <p:sldId id="1105" r:id="rId186"/>
    <p:sldId id="1106" r:id="rId187"/>
    <p:sldId id="1107" r:id="rId188"/>
    <p:sldId id="1108" r:id="rId189"/>
    <p:sldId id="1109" r:id="rId190"/>
    <p:sldId id="1110" r:id="rId191"/>
    <p:sldId id="1113" r:id="rId192"/>
    <p:sldId id="655" r:id="rId193"/>
    <p:sldId id="860" r:id="rId194"/>
    <p:sldId id="1209" r:id="rId195"/>
    <p:sldId id="457" r:id="rId196"/>
    <p:sldId id="886" r:id="rId197"/>
    <p:sldId id="1159" r:id="rId198"/>
    <p:sldId id="1160" r:id="rId199"/>
    <p:sldId id="887" r:id="rId200"/>
    <p:sldId id="888" r:id="rId201"/>
    <p:sldId id="889" r:id="rId202"/>
    <p:sldId id="890" r:id="rId203"/>
    <p:sldId id="1037" r:id="rId204"/>
    <p:sldId id="731" r:id="rId205"/>
    <p:sldId id="736" r:id="rId206"/>
    <p:sldId id="752" r:id="rId207"/>
    <p:sldId id="753" r:id="rId208"/>
    <p:sldId id="885" r:id="rId209"/>
    <p:sldId id="732" r:id="rId210"/>
    <p:sldId id="758" r:id="rId211"/>
    <p:sldId id="759" r:id="rId212"/>
    <p:sldId id="769" r:id="rId213"/>
    <p:sldId id="733" r:id="rId214"/>
    <p:sldId id="761" r:id="rId215"/>
    <p:sldId id="760" r:id="rId216"/>
    <p:sldId id="762" r:id="rId217"/>
    <p:sldId id="734" r:id="rId218"/>
    <p:sldId id="757" r:id="rId219"/>
    <p:sldId id="754" r:id="rId220"/>
    <p:sldId id="737" r:id="rId221"/>
    <p:sldId id="738" r:id="rId222"/>
    <p:sldId id="765" r:id="rId223"/>
    <p:sldId id="739" r:id="rId224"/>
    <p:sldId id="740" r:id="rId225"/>
    <p:sldId id="741" r:id="rId226"/>
    <p:sldId id="766" r:id="rId227"/>
    <p:sldId id="742" r:id="rId228"/>
    <p:sldId id="743" r:id="rId229"/>
    <p:sldId id="744" r:id="rId230"/>
    <p:sldId id="768" r:id="rId231"/>
    <p:sldId id="745" r:id="rId232"/>
    <p:sldId id="747" r:id="rId233"/>
    <p:sldId id="748" r:id="rId234"/>
    <p:sldId id="749" r:id="rId235"/>
    <p:sldId id="750" r:id="rId236"/>
    <p:sldId id="897" r:id="rId237"/>
    <p:sldId id="751" r:id="rId2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771F"/>
    <a:srgbClr val="D125B8"/>
    <a:srgbClr val="0005CC"/>
    <a:srgbClr val="2AA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0059" autoAdjust="0"/>
    <p:restoredTop sz="98827" autoAdjust="0"/>
  </p:normalViewPr>
  <p:slideViewPr>
    <p:cSldViewPr>
      <p:cViewPr>
        <p:scale>
          <a:sx n="82" d="100"/>
          <a:sy n="82" d="100"/>
        </p:scale>
        <p:origin x="-75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presProps" Target="pres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FF9709-AC93-4577-8E54-2671E4242B09}" type="datetimeFigureOut">
              <a:rPr lang="pt-BR"/>
              <a:pPr>
                <a:defRPr/>
              </a:pPr>
              <a:t>19/11/2020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2E3B948-CB6F-4396-B83C-C0F2278F28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1307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E3B948-CB6F-4396-B83C-C0F2278F28AE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69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5B844-F888-42C9-89A0-3ACEDE6BF22A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38AAC-0B16-4BBE-B50E-60FE87A55B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4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A203D-2C4C-4F2E-A787-45DA92F9ED5F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B5433-B866-4909-8618-4BC509F930B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31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1D75F-E19B-4D11-8FC2-9362DE572503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D982F-2540-4069-B63B-A3E61056FCF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0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58219-9F66-4625-B08E-588EB5919A36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7B02A-0F15-4C94-9AF9-6D383CEA07C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39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B3DF-23A9-407D-BAB2-762CD08FF715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CEA1A-F2D6-4976-9368-26CD65CFE25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78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51920-730A-4A25-9951-360EFB5C85E4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01136-71D6-4FF7-A2F5-C5BB86D212D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53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50664-77DC-4091-B314-D5E0F97CC3BB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FB6F7-6F67-48E9-B634-0D7623CDB4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9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C8E62-D2F4-480A-B23F-0C81E434230B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16458-21DE-4B10-80D6-11475294CF1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80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3AFED-3D80-46F9-9F1A-E36F911149B6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FC6E7C4-D5BD-4C7D-A31B-50C4F867BB6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9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7577-045F-4DD9-B785-EA11E5C3A010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0B039-C51D-4BFF-ADCE-4F1537C8D8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6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5871F-AA1E-43CF-9EBB-1D85969A2288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B27D4-6E96-4A19-A077-832A39912AA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86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3D3B2F-6DA6-4D3C-B189-8126EA2AFD06}" type="datetime1">
              <a:rPr lang="en-US" smtClean="0"/>
              <a:pPr>
                <a:defRPr/>
              </a:pPr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29AA43-79B2-45C5-BB1E-030FDD1E470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3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LhCp22lFQ4" TargetMode="External"/><Relationship Id="rId2" Type="http://schemas.openxmlformats.org/officeDocument/2006/relationships/hyperlink" Target="https://www.youtube.com/watch?v=LwTJJ3ndLhc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d0Pu6bSMlP0" TargetMode="External"/><Relationship Id="rId4" Type="http://schemas.openxmlformats.org/officeDocument/2006/relationships/hyperlink" Target="https://www.youtube.com/watch?v=Fj5NJl_lKh4" TargetMode="Externa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qd1ivhx9fo" TargetMode="External"/><Relationship Id="rId2" Type="http://schemas.openxmlformats.org/officeDocument/2006/relationships/hyperlink" Target="https://youtu.be/8q6JjohFai0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yOX_izAg0Z0" TargetMode="External"/><Relationship Id="rId4" Type="http://schemas.openxmlformats.org/officeDocument/2006/relationships/hyperlink" Target="https://www.youtube.com/watch?v=RqcLxjm9dss" TargetMode="Externa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4KPi64pYmg" TargetMode="External"/><Relationship Id="rId2" Type="http://schemas.openxmlformats.org/officeDocument/2006/relationships/hyperlink" Target="https://www.youtube.com/watch?v=i6kHxQLYBck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vrTHnegl4Es" TargetMode="Externa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78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3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UgOuqD67s4" TargetMode="External"/><Relationship Id="rId3" Type="http://schemas.openxmlformats.org/officeDocument/2006/relationships/hyperlink" Target="https://www.youtube.com/watch?v=If7MS7ygzcY&amp;t=279s" TargetMode="External"/><Relationship Id="rId7" Type="http://schemas.openxmlformats.org/officeDocument/2006/relationships/hyperlink" Target="https://www.youtube.com/watch?v=9gfEd17euQQ" TargetMode="External"/><Relationship Id="rId2" Type="http://schemas.openxmlformats.org/officeDocument/2006/relationships/hyperlink" Target="https://www.youtube.com/watch?v=EMBMZXM-wXM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H9m0CldpKeE" TargetMode="External"/><Relationship Id="rId5" Type="http://schemas.openxmlformats.org/officeDocument/2006/relationships/hyperlink" Target="https://www.youtube.com/watch?v=RFMazS96wXY" TargetMode="External"/><Relationship Id="rId4" Type="http://schemas.openxmlformats.org/officeDocument/2006/relationships/hyperlink" Target="https://www.youtube.com/watch?v=bag9uIJTJKc" TargetMode="Externa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uks1iUKoio" TargetMode="External"/><Relationship Id="rId2" Type="http://schemas.openxmlformats.org/officeDocument/2006/relationships/hyperlink" Target="https://www.youtube.com/watch?v=dmCMCw_xraQ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oy8s_k5CaCA&amp;t=1613s" TargetMode="External"/><Relationship Id="rId4" Type="http://schemas.openxmlformats.org/officeDocument/2006/relationships/hyperlink" Target="https://www.youtube.com/watch?v=S3Kf9e6JgF4" TargetMode="Externa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RPs5EtK8vE" TargetMode="External"/><Relationship Id="rId2" Type="http://schemas.openxmlformats.org/officeDocument/2006/relationships/hyperlink" Target="https://www.youtube.com/watch?v=VYACtRC2tg0" TargetMode="External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eg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5.jpeg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7rpjU3XR8" TargetMode="External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ACqD6lUQak" TargetMode="External"/><Relationship Id="rId5" Type="http://schemas.openxmlformats.org/officeDocument/2006/relationships/hyperlink" Target="https://www.youtube.com/watch?v=uPUsl5_2c14" TargetMode="External"/><Relationship Id="rId4" Type="http://schemas.openxmlformats.org/officeDocument/2006/relationships/hyperlink" Target="https://www.youtube.com/watch?v=fqV7raxYxS8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bracon.org.br/eventos/52cbc/HENRIQUE_DOMINGUES.pdf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abrasfe.org.br/sobre-a-abrasfe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gueiredoferraz.com.br/br/portfolio/transportes/rodovias/item/download/41_e6405c7cf3eda000bcb63f3bc4407291" TargetMode="External"/><Relationship Id="rId2" Type="http://schemas.openxmlformats.org/officeDocument/2006/relationships/hyperlink" Target="http://www.figueiredoferraz.com.br/br/portfolio/transportes/pontes-e-viadutos/item/download/4_4fe315f245fd21853616bb46f35358b1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6Yc6AKENZE" TargetMode="Externa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time_continue=164&amp;v=f7wPSRs7Le8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elLL1z_Xi0" TargetMode="External"/><Relationship Id="rId2" Type="http://schemas.openxmlformats.org/officeDocument/2006/relationships/hyperlink" Target="https://www.youtube.com/watch?v=bLRF0XgGQdA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watch?v=sA2vWMOc5Sw" TargetMode="External"/><Relationship Id="rId4" Type="http://schemas.openxmlformats.org/officeDocument/2006/relationships/hyperlink" Target="https://www.youtube.com/watch?v=f7wPSRs7Le8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dmkSp4G1Kk" TargetMode="External"/><Relationship Id="rId2" Type="http://schemas.openxmlformats.org/officeDocument/2006/relationships/hyperlink" Target="https://www.youtube.com/watch?v=bYScXw43nLA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youtu.be/TSmg3ryK_Do" TargetMode="Externa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534988" y="2014618"/>
            <a:ext cx="8070850" cy="466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endParaRPr lang="pt-BR" altLang="pt-BR" sz="800" b="1" dirty="0">
              <a:cs typeface="Times New Roman" pitchFamily="18" charset="0"/>
            </a:endParaRPr>
          </a:p>
          <a:p>
            <a:pPr algn="ctr" eaLnBrk="1" hangingPunct="1">
              <a:lnSpc>
                <a:spcPct val="70000"/>
              </a:lnSpc>
              <a:spcBef>
                <a:spcPts val="0"/>
              </a:spcBef>
            </a:pPr>
            <a:r>
              <a:rPr lang="pt-BR" altLang="pt-BR" sz="2800" b="1" i="1" dirty="0" smtClean="0">
                <a:solidFill>
                  <a:srgbClr val="2AA22A"/>
                </a:solidFill>
              </a:rPr>
              <a:t>2134 </a:t>
            </a:r>
            <a:r>
              <a:rPr lang="pt-BR" altLang="pt-BR" sz="2800" b="1" i="1" dirty="0">
                <a:solidFill>
                  <a:srgbClr val="2AA22A"/>
                </a:solidFill>
              </a:rPr>
              <a:t>- PONTES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 smtClean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600" b="1" dirty="0" smtClean="0"/>
          </a:p>
          <a:p>
            <a:pPr algn="ctr" eaLnBrk="1" hangingPunct="1">
              <a:spcBef>
                <a:spcPts val="0"/>
              </a:spcBef>
            </a:pPr>
            <a:r>
              <a:rPr lang="pt-BR" altLang="pt-BR" sz="3500" b="1" i="1" dirty="0" smtClean="0">
                <a:solidFill>
                  <a:srgbClr val="F00000"/>
                </a:solidFill>
              </a:rPr>
              <a:t>NOÇÕES SOBRE PROCESSOS CONSTRUTIVOS DE PONTES – </a:t>
            </a:r>
            <a:r>
              <a:rPr lang="pt-BR" altLang="pt-BR" sz="3500" b="1" i="1" u="sng" dirty="0" smtClean="0">
                <a:solidFill>
                  <a:srgbClr val="F00000"/>
                </a:solidFill>
              </a:rPr>
              <a:t>SUPERESTRUTURA E MESOESTRUTURA</a:t>
            </a:r>
            <a:endParaRPr lang="pt-BR" altLang="pt-BR" sz="3500" u="sng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dirty="0"/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sz="2000" b="1" dirty="0">
                <a:solidFill>
                  <a:srgbClr val="0000FF"/>
                </a:solidFill>
              </a:rPr>
              <a:t>Prof. Dr. PAULO SÉRGIO </a:t>
            </a:r>
            <a:r>
              <a:rPr lang="pt-BR" altLang="pt-BR" sz="2000" b="1" dirty="0" smtClean="0">
                <a:solidFill>
                  <a:srgbClr val="0000FF"/>
                </a:solidFill>
              </a:rPr>
              <a:t>BASTOS</a:t>
            </a:r>
            <a:endParaRPr lang="pt-BR" altLang="pt-BR" sz="2000" b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b="1" i="1" dirty="0" smtClean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pt-BR" altLang="pt-BR" sz="1400" b="1" i="1" dirty="0">
              <a:solidFill>
                <a:srgbClr val="0000FF"/>
              </a:solidFill>
            </a:endParaRP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pt-BR" altLang="pt-BR" b="1" i="1" dirty="0" err="1" smtClean="0"/>
              <a:t>Nov</a:t>
            </a:r>
            <a:r>
              <a:rPr lang="pt-BR" altLang="pt-BR" b="1" i="1" dirty="0" smtClean="0"/>
              <a:t>/2020</a:t>
            </a:r>
            <a:endParaRPr lang="pt-BR" altLang="pt-BR" b="1" i="1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4213" y="476672"/>
            <a:ext cx="77724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2075" tIns="46038" rIns="92075" bIns="46038"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altLang="pt-BR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UNIVERSIDADE ESTADUAL PAULISTA</a:t>
            </a:r>
            <a: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/>
            </a:r>
            <a:br>
              <a:rPr kumimoji="0" lang="pt-BR" altLang="pt-BR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  <a:t>UNESP - Campus de Bauru/SP</a:t>
            </a:r>
            <a:br>
              <a:rPr kumimoji="0" lang="pt-BR" altLang="pt-BR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imes New Roman" pitchFamily="18" charset="0"/>
              </a:rPr>
            </a:b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Departamento de </a:t>
            </a:r>
            <a:r>
              <a:rPr kumimoji="0" lang="pt-BR" altLang="pt-BR" sz="28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Engenharia</a:t>
            </a:r>
            <a: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 Civil</a:t>
            </a:r>
            <a:br>
              <a:rPr kumimoji="0" lang="pt-BR" altLang="pt-BR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</a:br>
            <a:endParaRPr kumimoji="0" lang="pt-BR" altLang="pt-BR" b="1" dirty="0" smtClean="0">
              <a:solidFill>
                <a:srgbClr val="66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37863-9562-4CB1-B6DE-A3C7BD03F10B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1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86441" y="647822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u="sng" dirty="0" smtClean="0">
                <a:solidFill>
                  <a:srgbClr val="FF0000"/>
                </a:solidFill>
              </a:rPr>
              <a:t>in situ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com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fôrmas </a:t>
            </a:r>
            <a:r>
              <a:rPr lang="pt-BR" altLang="pt-BR" sz="3100" b="1" u="sng" dirty="0">
                <a:solidFill>
                  <a:srgbClr val="FF0000"/>
                </a:solidFill>
              </a:rPr>
              <a:t>sobre escoramentos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fixos</a:t>
            </a:r>
            <a:endParaRPr lang="pt-BR" altLang="pt-BR" sz="1800" b="1" u="sng" dirty="0" smtClean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1026" name="Picture 2" descr="Ponte deveria ser entregue este ano, mas desabou após chuva no Tocantins (Foto: André Teixeira/Divulgação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84" y="1916832"/>
            <a:ext cx="679937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58287" y="5805389"/>
            <a:ext cx="604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http://g1.globo.com/to/tocantins/noticia/2014/11/apos-forte-chuva-ponte-desaba-e-entrega-de-obra-e-adiada-no-tocantins.html</a:t>
            </a:r>
          </a:p>
        </p:txBody>
      </p:sp>
    </p:spTree>
    <p:extLst>
      <p:ext uri="{BB962C8B-B14F-4D97-AF65-F5344CB8AC3E}">
        <p14:creationId xmlns:p14="http://schemas.microsoft.com/office/powerpoint/2010/main" val="10223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682739" y="6041438"/>
            <a:ext cx="7850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http://mold.com.br/produtos/pontes-e-viadutos/pontes-em-pre-moldado-de-canteiro</a:t>
            </a:r>
          </a:p>
        </p:txBody>
      </p:sp>
      <p:pic>
        <p:nvPicPr>
          <p:cNvPr id="14338" name="Picture 2" descr="http://mold.com.br/manager/uploads/produtos/obras/20151001141017/20150922_170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314287" cy="46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das vigas longitudinais:</a:t>
            </a:r>
          </a:p>
        </p:txBody>
      </p:sp>
    </p:spTree>
    <p:extLst>
      <p:ext uri="{BB962C8B-B14F-4D97-AF65-F5344CB8AC3E}">
        <p14:creationId xmlns:p14="http://schemas.microsoft.com/office/powerpoint/2010/main" val="349453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101</a:t>
            </a:fld>
            <a:endParaRPr lang="en-US" dirty="0"/>
          </a:p>
        </p:txBody>
      </p:sp>
      <p:pic>
        <p:nvPicPr>
          <p:cNvPr id="6146" name="Picture 2" descr="http://www.atrativaengenharia.com.br/NOVO/Sistema/imagem/bfd72490ba9bd1e090eeeb5ae19045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9" b="8301"/>
          <a:stretch/>
        </p:blipFill>
        <p:spPr bwMode="auto">
          <a:xfrm>
            <a:off x="461381" y="1198321"/>
            <a:ext cx="4725820" cy="40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13304" y="6309320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http://www.atrativaengenharia.com.br/NOVO/Sistema/viewfotos.php?codg=70</a:t>
            </a:r>
          </a:p>
        </p:txBody>
      </p:sp>
      <p:pic>
        <p:nvPicPr>
          <p:cNvPr id="6148" name="Picture 4" descr="http://www.atrativaengenharia.com.br/NOVO/Sistema/imagem/ec532a2310e64db7ebfce07c5b8981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68122"/>
            <a:ext cx="4007768" cy="300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</a:t>
            </a:r>
            <a:r>
              <a:rPr lang="pt-BR" altLang="pt-BR" sz="2400" b="1" dirty="0">
                <a:solidFill>
                  <a:srgbClr val="FF0000"/>
                </a:solidFill>
              </a:rPr>
              <a:t>Lançamento das vigas longitudinais: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5261138"/>
            <a:ext cx="37582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D125B8"/>
                </a:solidFill>
              </a:rPr>
              <a:t>mesoestrutura</a:t>
            </a:r>
          </a:p>
        </p:txBody>
      </p:sp>
    </p:spTree>
    <p:extLst>
      <p:ext uri="{BB962C8B-B14F-4D97-AF65-F5344CB8AC3E}">
        <p14:creationId xmlns:p14="http://schemas.microsoft.com/office/powerpoint/2010/main" val="20030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pic>
        <p:nvPicPr>
          <p:cNvPr id="14" name="Picture 2" descr="http://www.engeba.com.br/wp-content/uploads/2014/04/DSCF9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7" y="1268760"/>
            <a:ext cx="4165344" cy="313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engeba.com.br/wp-content/uploads/2014/04/DSCF9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04" y="3212976"/>
            <a:ext cx="4112454" cy="309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5"/>
          <p:cNvSpPr/>
          <p:nvPr/>
        </p:nvSpPr>
        <p:spPr>
          <a:xfrm>
            <a:off x="755576" y="5986600"/>
            <a:ext cx="3301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http://www.engeba.com.br/servicos/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</a:t>
            </a:r>
            <a:r>
              <a:rPr lang="pt-BR" altLang="pt-BR" sz="2400" b="1" dirty="0">
                <a:solidFill>
                  <a:srgbClr val="FF0000"/>
                </a:solidFill>
              </a:rPr>
              <a:t>Lançamento das vigas longitudinais:</a:t>
            </a:r>
          </a:p>
        </p:txBody>
      </p:sp>
    </p:spTree>
    <p:extLst>
      <p:ext uri="{BB962C8B-B14F-4D97-AF65-F5344CB8AC3E}">
        <p14:creationId xmlns:p14="http://schemas.microsoft.com/office/powerpoint/2010/main" val="574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pic>
        <p:nvPicPr>
          <p:cNvPr id="7" name="Picture 4" descr="http://www.engeba.com.br/wp-content/uploads/2014/04/DSCF91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09" y="1268760"/>
            <a:ext cx="4065188" cy="30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engeba.com.br/wp-content/uploads/2014/04/DSCF9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84" y="3429000"/>
            <a:ext cx="392158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948427" y="6082679"/>
            <a:ext cx="3301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http://www.engeba.com.br/servicos/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</a:t>
            </a:r>
            <a:r>
              <a:rPr lang="pt-BR" altLang="pt-BR" sz="2400" b="1" dirty="0">
                <a:solidFill>
                  <a:srgbClr val="FF0000"/>
                </a:solidFill>
              </a:rPr>
              <a:t>Lançamento das vigas longitudinais:</a:t>
            </a:r>
          </a:p>
        </p:txBody>
      </p:sp>
    </p:spTree>
    <p:extLst>
      <p:ext uri="{BB962C8B-B14F-4D97-AF65-F5344CB8AC3E}">
        <p14:creationId xmlns:p14="http://schemas.microsoft.com/office/powerpoint/2010/main" val="75158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31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altLang="pt-BR" sz="1200" b="1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No posicionamento das vigas longitudinais pré-moldadas, uma </a:t>
            </a:r>
            <a:r>
              <a:rPr lang="pt-BR" b="1" dirty="0">
                <a:solidFill>
                  <a:srgbClr val="0005CC"/>
                </a:solidFill>
              </a:rPr>
              <a:t>alternativa aos </a:t>
            </a:r>
            <a:r>
              <a:rPr lang="pt-BR" b="1" dirty="0" err="1" smtClean="0">
                <a:solidFill>
                  <a:srgbClr val="0005CC"/>
                </a:solidFill>
              </a:rPr>
              <a:t>guin-dastes</a:t>
            </a:r>
            <a:r>
              <a:rPr lang="pt-BR" b="1" dirty="0" smtClean="0">
                <a:solidFill>
                  <a:srgbClr val="0005CC"/>
                </a:solidFill>
              </a:rPr>
              <a:t>, muito comum, </a:t>
            </a:r>
            <a:r>
              <a:rPr lang="pt-BR" b="1" dirty="0">
                <a:solidFill>
                  <a:srgbClr val="0005CC"/>
                </a:solidFill>
              </a:rPr>
              <a:t>é </a:t>
            </a:r>
            <a:r>
              <a:rPr lang="pt-BR" b="1" dirty="0" smtClean="0">
                <a:solidFill>
                  <a:srgbClr val="0005CC"/>
                </a:solidFill>
              </a:rPr>
              <a:t>a utilização de um par de treliças lançadoras, que podem deslocar-se longitudinalmente </a:t>
            </a:r>
            <a:r>
              <a:rPr lang="pt-BR" b="1" dirty="0">
                <a:solidFill>
                  <a:srgbClr val="0005CC"/>
                </a:solidFill>
              </a:rPr>
              <a:t>e </a:t>
            </a:r>
            <a:r>
              <a:rPr lang="pt-BR" b="1" dirty="0" err="1" smtClean="0">
                <a:solidFill>
                  <a:srgbClr val="0005CC"/>
                </a:solidFill>
              </a:rPr>
              <a:t>transversal-mente</a:t>
            </a:r>
            <a:r>
              <a:rPr lang="pt-BR" b="1" dirty="0" smtClean="0">
                <a:solidFill>
                  <a:srgbClr val="0005CC"/>
                </a:solidFill>
              </a:rPr>
              <a:t>. A </a:t>
            </a:r>
            <a:r>
              <a:rPr lang="pt-BR" b="1" dirty="0">
                <a:solidFill>
                  <a:srgbClr val="0005CC"/>
                </a:solidFill>
              </a:rPr>
              <a:t>viga </a:t>
            </a:r>
            <a:r>
              <a:rPr lang="pt-BR" b="1" dirty="0" smtClean="0">
                <a:solidFill>
                  <a:srgbClr val="0005CC"/>
                </a:solidFill>
              </a:rPr>
              <a:t>é presa às treliças e pode também deslocar-se em duas direções, independentemente das treliças.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00B0F0"/>
                </a:solidFill>
              </a:rPr>
              <a:t>(IPR 698)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17625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altLang="pt-BR" sz="1200" b="1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O </a:t>
            </a:r>
            <a:r>
              <a:rPr lang="pt-BR" b="1" dirty="0">
                <a:solidFill>
                  <a:srgbClr val="0005CC"/>
                </a:solidFill>
              </a:rPr>
              <a:t>posicionamento </a:t>
            </a:r>
            <a:r>
              <a:rPr lang="pt-BR" b="1" dirty="0" smtClean="0">
                <a:solidFill>
                  <a:srgbClr val="0005CC"/>
                </a:solidFill>
              </a:rPr>
              <a:t>da </a:t>
            </a:r>
            <a:r>
              <a:rPr lang="pt-BR" b="1" dirty="0">
                <a:solidFill>
                  <a:srgbClr val="0005CC"/>
                </a:solidFill>
              </a:rPr>
              <a:t>viga </a:t>
            </a:r>
            <a:r>
              <a:rPr lang="pt-BR" b="1" dirty="0" smtClean="0">
                <a:solidFill>
                  <a:srgbClr val="0005CC"/>
                </a:solidFill>
              </a:rPr>
              <a:t>ocorre com o deslocamento </a:t>
            </a:r>
            <a:r>
              <a:rPr lang="pt-BR" b="1" dirty="0">
                <a:solidFill>
                  <a:srgbClr val="0005CC"/>
                </a:solidFill>
              </a:rPr>
              <a:t>inicial </a:t>
            </a:r>
            <a:r>
              <a:rPr lang="pt-BR" b="1" dirty="0" smtClean="0">
                <a:solidFill>
                  <a:srgbClr val="0005CC"/>
                </a:solidFill>
              </a:rPr>
              <a:t>das treliças </a:t>
            </a:r>
            <a:r>
              <a:rPr lang="pt-BR" b="1" dirty="0">
                <a:solidFill>
                  <a:srgbClr val="0005CC"/>
                </a:solidFill>
              </a:rPr>
              <a:t>para o vão de lançamento, com </a:t>
            </a:r>
            <a:r>
              <a:rPr lang="pt-BR" b="1" dirty="0" smtClean="0">
                <a:solidFill>
                  <a:srgbClr val="0005CC"/>
                </a:solidFill>
              </a:rPr>
              <a:t>a viga posicionada na estrutura do vão </a:t>
            </a:r>
            <a:r>
              <a:rPr lang="pt-BR" b="1" dirty="0">
                <a:solidFill>
                  <a:srgbClr val="0005CC"/>
                </a:solidFill>
              </a:rPr>
              <a:t>anterior; após ancoragem da treliça </a:t>
            </a:r>
            <a:r>
              <a:rPr lang="pt-BR" b="1" dirty="0" smtClean="0">
                <a:solidFill>
                  <a:srgbClr val="0005CC"/>
                </a:solidFill>
              </a:rPr>
              <a:t>no pilar </a:t>
            </a:r>
            <a:r>
              <a:rPr lang="pt-BR" b="1" dirty="0">
                <a:solidFill>
                  <a:srgbClr val="0005CC"/>
                </a:solidFill>
              </a:rPr>
              <a:t>subsequente, a viga é deslocada entre </a:t>
            </a:r>
            <a:r>
              <a:rPr lang="pt-BR" b="1" dirty="0" smtClean="0">
                <a:solidFill>
                  <a:srgbClr val="0005CC"/>
                </a:solidFill>
              </a:rPr>
              <a:t>as treliças </a:t>
            </a:r>
            <a:r>
              <a:rPr lang="pt-BR" b="1" dirty="0">
                <a:solidFill>
                  <a:srgbClr val="0005CC"/>
                </a:solidFill>
              </a:rPr>
              <a:t>e colocada na </a:t>
            </a:r>
            <a:r>
              <a:rPr lang="pt-BR" b="1" dirty="0" smtClean="0">
                <a:solidFill>
                  <a:srgbClr val="0005CC"/>
                </a:solidFill>
              </a:rPr>
              <a:t>sua posição </a:t>
            </a:r>
            <a:r>
              <a:rPr lang="pt-BR" b="1" dirty="0">
                <a:solidFill>
                  <a:srgbClr val="0005CC"/>
                </a:solidFill>
              </a:rPr>
              <a:t>definitiva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b="1" dirty="0" smtClean="0">
                <a:solidFill>
                  <a:srgbClr val="00B0F0"/>
                </a:solidFill>
              </a:rPr>
              <a:t>(IPR 698)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80771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6907" y="691662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de vigas com treliças: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878461" y="6309320"/>
            <a:ext cx="3438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pt-BR" altLang="pt-BR" sz="2400" b="1" dirty="0" smtClean="0">
                <a:solidFill>
                  <a:srgbClr val="0005CC"/>
                </a:solidFill>
              </a:rPr>
              <a:t>(IPR 698)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07" y="1345718"/>
            <a:ext cx="6205745" cy="494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85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373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:</a:t>
            </a:r>
          </a:p>
          <a:p>
            <a:pPr algn="just">
              <a:buNone/>
            </a:pPr>
            <a:endParaRPr lang="pt-BR" altLang="pt-BR" sz="1200" b="1" dirty="0">
              <a:solidFill>
                <a:srgbClr val="FF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De </a:t>
            </a:r>
            <a:r>
              <a:rPr lang="pt-BR" b="1" dirty="0">
                <a:solidFill>
                  <a:srgbClr val="0005CC"/>
                </a:solidFill>
              </a:rPr>
              <a:t>acordo com as especificações do fabricante </a:t>
            </a:r>
            <a:r>
              <a:rPr lang="pt-BR" b="1" dirty="0" smtClean="0">
                <a:solidFill>
                  <a:srgbClr val="0005CC"/>
                </a:solidFill>
              </a:rPr>
              <a:t>das treliças lançadoras, o </a:t>
            </a:r>
            <a:r>
              <a:rPr lang="pt-BR" b="1" dirty="0">
                <a:solidFill>
                  <a:srgbClr val="0005CC"/>
                </a:solidFill>
              </a:rPr>
              <a:t>sistema é </a:t>
            </a:r>
            <a:r>
              <a:rPr lang="pt-BR" b="1" dirty="0" smtClean="0">
                <a:solidFill>
                  <a:srgbClr val="0005CC"/>
                </a:solidFill>
              </a:rPr>
              <a:t>limitado ao peso das vigas pré-moldadas (usualmente até 140 tf), </a:t>
            </a:r>
            <a:r>
              <a:rPr lang="pt-BR" b="1" dirty="0">
                <a:solidFill>
                  <a:srgbClr val="0005CC"/>
                </a:solidFill>
              </a:rPr>
              <a:t>comprimento do </a:t>
            </a:r>
            <a:r>
              <a:rPr lang="pt-BR" b="1" dirty="0" smtClean="0">
                <a:solidFill>
                  <a:srgbClr val="0005CC"/>
                </a:solidFill>
              </a:rPr>
              <a:t>vão (de </a:t>
            </a:r>
            <a:r>
              <a:rPr lang="pt-BR" b="1" dirty="0">
                <a:solidFill>
                  <a:srgbClr val="0005CC"/>
                </a:solidFill>
              </a:rPr>
              <a:t>45 </a:t>
            </a:r>
            <a:r>
              <a:rPr lang="pt-BR" b="1" dirty="0" smtClean="0">
                <a:solidFill>
                  <a:srgbClr val="0005CC"/>
                </a:solidFill>
              </a:rPr>
              <a:t>m) e </a:t>
            </a:r>
            <a:r>
              <a:rPr lang="pt-BR" b="1" dirty="0">
                <a:solidFill>
                  <a:srgbClr val="0005CC"/>
                </a:solidFill>
              </a:rPr>
              <a:t>dimensões </a:t>
            </a:r>
            <a:r>
              <a:rPr lang="pt-BR" b="1" dirty="0" smtClean="0">
                <a:solidFill>
                  <a:srgbClr val="0005CC"/>
                </a:solidFill>
              </a:rPr>
              <a:t>transversais da viga, e largura </a:t>
            </a:r>
            <a:r>
              <a:rPr lang="pt-BR" b="1" dirty="0">
                <a:solidFill>
                  <a:srgbClr val="0005CC"/>
                </a:solidFill>
              </a:rPr>
              <a:t>do </a:t>
            </a:r>
            <a:r>
              <a:rPr lang="pt-BR" b="1" dirty="0" smtClean="0">
                <a:solidFill>
                  <a:srgbClr val="0005CC"/>
                </a:solidFill>
              </a:rPr>
              <a:t>talão da </a:t>
            </a:r>
            <a:r>
              <a:rPr lang="pt-BR" b="1" dirty="0">
                <a:solidFill>
                  <a:srgbClr val="0005CC"/>
                </a:solidFill>
              </a:rPr>
              <a:t>ordem de </a:t>
            </a:r>
            <a:r>
              <a:rPr lang="pt-BR" b="1" dirty="0" smtClean="0">
                <a:solidFill>
                  <a:srgbClr val="0005CC"/>
                </a:solidFill>
              </a:rPr>
              <a:t>1,2 m. </a:t>
            </a:r>
            <a:r>
              <a:rPr lang="pt-BR" b="1" dirty="0" smtClean="0">
                <a:solidFill>
                  <a:srgbClr val="00B0F0"/>
                </a:solidFill>
              </a:rPr>
              <a:t>(IPR 698)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44949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6" name="Picture 2" descr="C:\Users\Paulo\Diversos\PAULO em Parede\Fotos\2009\Visita Rodoanel\Jul.09 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9" b="664"/>
          <a:stretch/>
        </p:blipFill>
        <p:spPr bwMode="auto">
          <a:xfrm>
            <a:off x="1224314" y="1124743"/>
            <a:ext cx="6767554" cy="54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3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"/>
          <a:stretch/>
        </p:blipFill>
        <p:spPr>
          <a:xfrm>
            <a:off x="1054581" y="1226884"/>
            <a:ext cx="7107019" cy="516016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42902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34198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u="sng" dirty="0" smtClean="0">
                <a:solidFill>
                  <a:srgbClr val="FF0000"/>
                </a:solidFill>
              </a:rPr>
              <a:t>in situ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com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fôrmas </a:t>
            </a:r>
            <a:r>
              <a:rPr lang="pt-BR" altLang="pt-BR" sz="3100" b="1" u="sng" dirty="0">
                <a:solidFill>
                  <a:srgbClr val="FF0000"/>
                </a:solidFill>
              </a:rPr>
              <a:t>sobre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escoramentos deslizantes</a:t>
            </a:r>
            <a:endParaRPr lang="pt-BR" altLang="pt-BR" sz="3100" b="1" u="sng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7" y="2060848"/>
            <a:ext cx="8106922" cy="259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838135" y="4932233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0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1"/>
          <a:stretch/>
        </p:blipFill>
        <p:spPr>
          <a:xfrm>
            <a:off x="935980" y="1268760"/>
            <a:ext cx="7344221" cy="508949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40957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95829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61" y="1128612"/>
            <a:ext cx="7294459" cy="547084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15559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>
            <a:off x="1116227" y="1105122"/>
            <a:ext cx="6983727" cy="5474665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158655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50" name="Picture 2" descr="C:\Users\Paulo\Diversos\PAULO em Parede\Fotos\2009\Visita Rodoanel\Jul.09 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36" y="1124743"/>
            <a:ext cx="7233972" cy="542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5583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91" y="1149623"/>
            <a:ext cx="7200800" cy="540060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40652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0" y="1196752"/>
            <a:ext cx="7137961" cy="53534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125945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96" y="1082353"/>
            <a:ext cx="7360989" cy="552074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16280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7" y="1109037"/>
            <a:ext cx="7305608" cy="547920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8597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5" y="1124743"/>
            <a:ext cx="7068872" cy="530165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291009" y="644936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245400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228992"/>
            <a:ext cx="7128879" cy="5346659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42499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u="sng" dirty="0" smtClean="0">
                <a:solidFill>
                  <a:srgbClr val="FF0000"/>
                </a:solidFill>
              </a:rPr>
              <a:t>in situ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com fôrmas </a:t>
            </a:r>
            <a:r>
              <a:rPr lang="pt-BR" altLang="pt-BR" sz="3100" b="1" dirty="0">
                <a:solidFill>
                  <a:srgbClr val="FF0000"/>
                </a:solidFill>
              </a:rPr>
              <a:t>sobre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escoramentos (treliça) deslizantes</a:t>
            </a:r>
            <a:endParaRPr lang="pt-BR" altLang="pt-BR" sz="3100" b="1" u="sng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838134" y="6413266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5" y="2227570"/>
            <a:ext cx="7393526" cy="41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83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7" y="1220835"/>
            <a:ext cx="7095468" cy="532160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232209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 smtClean="0">
                <a:solidFill>
                  <a:srgbClr val="0005CC"/>
                </a:solidFill>
              </a:rPr>
              <a:t>Fotografia do autor</a:t>
            </a:r>
            <a:endParaRPr lang="pt-BR" sz="1400" dirty="0">
              <a:solidFill>
                <a:srgbClr val="0005CC"/>
              </a:solidFill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 (Rodoanel/SP):</a:t>
            </a:r>
          </a:p>
        </p:txBody>
      </p:sp>
    </p:spTree>
    <p:extLst>
      <p:ext uri="{BB962C8B-B14F-4D97-AF65-F5344CB8AC3E}">
        <p14:creationId xmlns:p14="http://schemas.microsoft.com/office/powerpoint/2010/main" val="23852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121</a:t>
            </a:fld>
            <a:endParaRPr lang="en-US" dirty="0"/>
          </a:p>
        </p:txBody>
      </p:sp>
      <p:pic>
        <p:nvPicPr>
          <p:cNvPr id="8194" name="Picture 2" descr="http://www.atrativaengenharia.com.br/NOVO/Sistema/imagem/29d2140e80ea262a7eacbdedeac73c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184" y="2806755"/>
            <a:ext cx="4669408" cy="350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8168" y="6016423"/>
            <a:ext cx="4125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http://www.atrativaengenharia.com.br/NOVO/Sistema/viewfotos.php?codg=68</a:t>
            </a:r>
          </a:p>
        </p:txBody>
      </p:sp>
      <p:pic>
        <p:nvPicPr>
          <p:cNvPr id="8196" name="Picture 4" descr="http://www.atrativaengenharia.com.br/NOVO/Sistema/imagem/ce35f7a03418cd7af380798a4119b8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0" y="1147257"/>
            <a:ext cx="4547368" cy="34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treliças:</a:t>
            </a:r>
          </a:p>
        </p:txBody>
      </p:sp>
    </p:spTree>
    <p:extLst>
      <p:ext uri="{BB962C8B-B14F-4D97-AF65-F5344CB8AC3E}">
        <p14:creationId xmlns:p14="http://schemas.microsoft.com/office/powerpoint/2010/main" val="25167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122</a:t>
            </a:fld>
            <a:endParaRPr lang="en-US" dirty="0"/>
          </a:p>
        </p:txBody>
      </p:sp>
      <p:pic>
        <p:nvPicPr>
          <p:cNvPr id="9218" name="Picture 2" descr="http://www.atrativaengenharia.com.br/NOVO/Sistema/imagem/c8aec5e2faf7abe4ae263e371ec0b8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3010"/>
            <a:ext cx="4511824" cy="338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23528" y="5877272"/>
            <a:ext cx="4136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http://www.atrativaengenharia.com.br/NOVO/Sistema/viewfotos.php?codg=68</a:t>
            </a:r>
          </a:p>
        </p:txBody>
      </p:sp>
      <p:pic>
        <p:nvPicPr>
          <p:cNvPr id="9220" name="Picture 4" descr="http://www.atrativaengenharia.com.br/NOVO/Sistema/imagem/c8d1bef8cdbc613df79fe7d4af7e3d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559829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treliças:</a:t>
            </a:r>
          </a:p>
        </p:txBody>
      </p:sp>
    </p:spTree>
    <p:extLst>
      <p:ext uri="{BB962C8B-B14F-4D97-AF65-F5344CB8AC3E}">
        <p14:creationId xmlns:p14="http://schemas.microsoft.com/office/powerpoint/2010/main" val="16034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123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749180" y="5696437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6" name="Picture 8" descr="http://www.atrativaengenharia.com.br/NOVO/Sistema/imagem/2faf54d2d0ded07b67951818dd94e7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03" y="1340768"/>
            <a:ext cx="4972534" cy="37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atrativaengenharia.com.br/NOVO/Sistema/imagem/5dad51d74a7f76604ab0f891baeef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035086" cy="22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atrativaengenharia.com.br/NOVO/Sistema/imagem/ec532a2310e64db7ebfce07c5b8981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0371"/>
            <a:ext cx="3006160" cy="225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treliças:</a:t>
            </a:r>
          </a:p>
        </p:txBody>
      </p:sp>
    </p:spTree>
    <p:extLst>
      <p:ext uri="{BB962C8B-B14F-4D97-AF65-F5344CB8AC3E}">
        <p14:creationId xmlns:p14="http://schemas.microsoft.com/office/powerpoint/2010/main" val="16975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2322091" y="616872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7" name="Picture 2" descr="http://www.atrativaengenharia.com.br/NOVO/Sistema/imagem/8444fa72a858cf01365e25027bcdd8d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6"/>
          <a:stretch/>
        </p:blipFill>
        <p:spPr bwMode="auto">
          <a:xfrm>
            <a:off x="721764" y="1340768"/>
            <a:ext cx="3490196" cy="467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www.atrativaengenharia.com.br/NOVO/Sistema/imagem/730689e84f44eade317e838637fe37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3"/>
          <a:stretch/>
        </p:blipFill>
        <p:spPr bwMode="auto">
          <a:xfrm>
            <a:off x="4268640" y="1340768"/>
            <a:ext cx="4446332" cy="39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treliças:</a:t>
            </a:r>
          </a:p>
        </p:txBody>
      </p:sp>
    </p:spTree>
    <p:extLst>
      <p:ext uri="{BB962C8B-B14F-4D97-AF65-F5344CB8AC3E}">
        <p14:creationId xmlns:p14="http://schemas.microsoft.com/office/powerpoint/2010/main" val="11064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  <p:pic>
        <p:nvPicPr>
          <p:cNvPr id="9" name="Picture 2" descr="http://www.atrativaengenharia.com.br/NOVO/Sistema/imagem/0e94fd9228d1177461a57b21192754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4" b="19254"/>
          <a:stretch/>
        </p:blipFill>
        <p:spPr bwMode="auto">
          <a:xfrm>
            <a:off x="713554" y="1277471"/>
            <a:ext cx="3822529" cy="272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4644008" y="6237312"/>
            <a:ext cx="3491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11" name="Picture 4" descr="http://www.atrativaengenharia.com.br/NOVO/Sistema/imagem/32c43c3e433cc1f5ca11d11fb6557e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77471"/>
            <a:ext cx="4094573" cy="30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atrativaengenharia.com.br/NOVO/Sistema/imagem/5786914e02ea4b36487529ac56f4caa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3" y="4186055"/>
            <a:ext cx="3354391" cy="251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11560" y="66307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treliças:</a:t>
            </a:r>
          </a:p>
        </p:txBody>
      </p:sp>
    </p:spTree>
    <p:extLst>
      <p:ext uri="{BB962C8B-B14F-4D97-AF65-F5344CB8AC3E}">
        <p14:creationId xmlns:p14="http://schemas.microsoft.com/office/powerpoint/2010/main" val="5379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04198" y="1484784"/>
            <a:ext cx="78488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hlinkClick r:id="rId2"/>
              </a:rPr>
              <a:t>https://</a:t>
            </a:r>
            <a:r>
              <a:rPr lang="pt-BR" sz="2000" b="1" dirty="0" smtClean="0">
                <a:hlinkClick r:id="rId2"/>
              </a:rPr>
              <a:t>www.youtube.com/watch?v=LwTJJ3ndLhc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000" b="1" dirty="0">
                <a:hlinkClick r:id="rId3"/>
              </a:rPr>
              <a:t>https://</a:t>
            </a:r>
            <a:r>
              <a:rPr lang="pt-BR" sz="2000" b="1" dirty="0" smtClean="0">
                <a:hlinkClick r:id="rId3"/>
              </a:rPr>
              <a:t>www.youtube.com/watch?v=nLhCp22lFQ4</a:t>
            </a:r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 smtClean="0">
                <a:hlinkClick r:id="rId4"/>
              </a:rPr>
              <a:t>https</a:t>
            </a:r>
            <a:r>
              <a:rPr lang="pt-BR" sz="2000" b="1" dirty="0">
                <a:hlinkClick r:id="rId4"/>
              </a:rPr>
              <a:t>://</a:t>
            </a:r>
            <a:r>
              <a:rPr lang="pt-BR" sz="2000" b="1" dirty="0" smtClean="0">
                <a:hlinkClick r:id="rId4"/>
              </a:rPr>
              <a:t>www.youtube.com/watch?v=Fj5NJl_lKh4</a:t>
            </a:r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 smtClean="0">
                <a:hlinkClick r:id="rId5"/>
              </a:rPr>
              <a:t>https</a:t>
            </a:r>
            <a:r>
              <a:rPr lang="pt-BR" sz="2000" b="1" dirty="0">
                <a:hlinkClick r:id="rId5"/>
              </a:rPr>
              <a:t>://www.youtube.com/watch?v=d0Pu6bSMlP0</a:t>
            </a:r>
            <a:endParaRPr lang="pt-BR" sz="2000" b="1" dirty="0"/>
          </a:p>
          <a:p>
            <a:endParaRPr 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04198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com treliças:</a:t>
            </a:r>
          </a:p>
        </p:txBody>
      </p:sp>
    </p:spTree>
    <p:extLst>
      <p:ext uri="{BB962C8B-B14F-4D97-AF65-F5344CB8AC3E}">
        <p14:creationId xmlns:p14="http://schemas.microsoft.com/office/powerpoint/2010/main" val="37273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6829" y="692696"/>
            <a:ext cx="7993062" cy="2040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altLang="pt-BR" sz="1050" b="1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Não </a:t>
            </a:r>
            <a:r>
              <a:rPr lang="pt-BR" sz="3000" b="1" dirty="0">
                <a:solidFill>
                  <a:srgbClr val="0005CC"/>
                </a:solidFill>
              </a:rPr>
              <a:t>é comum no </a:t>
            </a:r>
            <a:r>
              <a:rPr lang="pt-BR" sz="3000" b="1" dirty="0" smtClean="0">
                <a:solidFill>
                  <a:srgbClr val="0005CC"/>
                </a:solidFill>
              </a:rPr>
              <a:t>Brasil o tipo de ponte onde a </a:t>
            </a:r>
            <a:r>
              <a:rPr lang="pt-BR" sz="3000" b="1" u="sng" dirty="0" smtClean="0">
                <a:solidFill>
                  <a:srgbClr val="0005CC"/>
                </a:solidFill>
              </a:rPr>
              <a:t>seção transversal completa</a:t>
            </a:r>
            <a:r>
              <a:rPr lang="pt-BR" sz="3000" b="1" dirty="0" smtClean="0">
                <a:solidFill>
                  <a:srgbClr val="0005CC"/>
                </a:solidFill>
              </a:rPr>
              <a:t> da superestrutura é pré-moldada e com </a:t>
            </a:r>
            <a:r>
              <a:rPr lang="pt-BR" sz="3000" b="1" dirty="0">
                <a:solidFill>
                  <a:srgbClr val="0005CC"/>
                </a:solidFill>
              </a:rPr>
              <a:t>comprimento total do </a:t>
            </a:r>
            <a:r>
              <a:rPr lang="pt-BR" sz="3000" b="1" dirty="0" smtClean="0">
                <a:solidFill>
                  <a:srgbClr val="0005CC"/>
                </a:solidFill>
              </a:rPr>
              <a:t>vão. </a:t>
            </a:r>
            <a:endParaRPr lang="pt-BR" sz="30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127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317360" y="645479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www.dormanlongtechnology.com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10" name="Picture 2" descr="http://www.dormanlongtechnology.com/images_index/images_slide_show/730x320%20Honam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" b="2215"/>
          <a:stretch/>
        </p:blipFill>
        <p:spPr bwMode="auto">
          <a:xfrm>
            <a:off x="660923" y="3198350"/>
            <a:ext cx="7884873" cy="325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8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128</a:t>
            </a:fld>
            <a:endParaRPr lang="en-US" dirty="0"/>
          </a:p>
        </p:txBody>
      </p:sp>
      <p:pic>
        <p:nvPicPr>
          <p:cNvPr id="31748" name="Picture 4" descr="http://www.dormanlongtechnology.com/images_products/transporters/transporter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" b="4381"/>
          <a:stretch/>
        </p:blipFill>
        <p:spPr bwMode="auto">
          <a:xfrm>
            <a:off x="634711" y="1124744"/>
            <a:ext cx="7844734" cy="303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91810" y="6453336"/>
            <a:ext cx="72728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http://www.dormanlongtechnology.com/en/Products/transporters.html</a:t>
            </a: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3" y="4350265"/>
            <a:ext cx="7880302" cy="213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Superestrutura completa:</a:t>
            </a:r>
          </a:p>
        </p:txBody>
      </p:sp>
    </p:spTree>
    <p:extLst>
      <p:ext uri="{BB962C8B-B14F-4D97-AF65-F5344CB8AC3E}">
        <p14:creationId xmlns:p14="http://schemas.microsoft.com/office/powerpoint/2010/main" val="243096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129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676899" y="6036352"/>
            <a:ext cx="83000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http://www.dormanlongtechnology.com/Download_files/DLT_General_Presentation.pdf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46" y="1204587"/>
            <a:ext cx="7479598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Superestrutura completa:</a:t>
            </a:r>
          </a:p>
        </p:txBody>
      </p:sp>
    </p:spTree>
    <p:extLst>
      <p:ext uri="{BB962C8B-B14F-4D97-AF65-F5344CB8AC3E}">
        <p14:creationId xmlns:p14="http://schemas.microsoft.com/office/powerpoint/2010/main" val="20741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u="sng" dirty="0" smtClean="0">
                <a:solidFill>
                  <a:srgbClr val="FF0000"/>
                </a:solidFill>
              </a:rPr>
              <a:t>in situ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em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3100" b="1" u="sng" dirty="0" err="1" smtClean="0">
                <a:solidFill>
                  <a:srgbClr val="FF0000"/>
                </a:solidFill>
              </a:rPr>
              <a:t>suces-sivos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 com fôrma deslocável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0232" y="2127758"/>
            <a:ext cx="8020612" cy="360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773375" y="5765194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1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130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582472" y="4725144"/>
            <a:ext cx="8287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http://www.dormanlongtechnology.com/Download_files/DLT_General_Presentation.pdf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1"/>
          <a:stretch/>
        </p:blipFill>
        <p:spPr bwMode="auto">
          <a:xfrm>
            <a:off x="674616" y="1340768"/>
            <a:ext cx="7866950" cy="335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Superestrutura completa:</a:t>
            </a:r>
          </a:p>
        </p:txBody>
      </p:sp>
    </p:spTree>
    <p:extLst>
      <p:ext uri="{BB962C8B-B14F-4D97-AF65-F5344CB8AC3E}">
        <p14:creationId xmlns:p14="http://schemas.microsoft.com/office/powerpoint/2010/main" val="282339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131</a:t>
            </a:fld>
            <a:endParaRPr lang="en-US" dirty="0"/>
          </a:p>
        </p:txBody>
      </p:sp>
      <p:pic>
        <p:nvPicPr>
          <p:cNvPr id="34820" name="Picture 4" descr="http://www.dormanlongtechnology.com/Images_projects/Honam/Honam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84" y="1124743"/>
            <a:ext cx="6768752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66500" y="6309320"/>
            <a:ext cx="8287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http://www.dormanlongtechnology.com/Download_files/DLT_General_Presentation.pdf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Superestrutura completa:</a:t>
            </a:r>
          </a:p>
        </p:txBody>
      </p:sp>
    </p:spTree>
    <p:extLst>
      <p:ext uri="{BB962C8B-B14F-4D97-AF65-F5344CB8AC3E}">
        <p14:creationId xmlns:p14="http://schemas.microsoft.com/office/powerpoint/2010/main" val="11054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132</a:t>
            </a:fld>
            <a:endParaRPr lang="en-US" dirty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94" y="1199453"/>
            <a:ext cx="7560840" cy="4940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75015" y="6140043"/>
            <a:ext cx="7939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http://www.dormanlongtechnology.com/Download_files/DLT_General_Presentation.pdf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Superestrutura completa:</a:t>
            </a:r>
          </a:p>
        </p:txBody>
      </p:sp>
    </p:spTree>
    <p:extLst>
      <p:ext uri="{BB962C8B-B14F-4D97-AF65-F5344CB8AC3E}">
        <p14:creationId xmlns:p14="http://schemas.microsoft.com/office/powerpoint/2010/main" val="17973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04198" y="1628214"/>
            <a:ext cx="784887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hlinkClick r:id="rId2"/>
              </a:rPr>
              <a:t>https</a:t>
            </a:r>
            <a:r>
              <a:rPr lang="pt-BR" sz="2000" b="1" dirty="0">
                <a:hlinkClick r:id="rId2"/>
              </a:rPr>
              <a:t>://</a:t>
            </a:r>
            <a:r>
              <a:rPr lang="pt-BR" sz="2000" b="1" dirty="0" smtClean="0">
                <a:hlinkClick r:id="rId2"/>
              </a:rPr>
              <a:t>youtu.be/8q6JjohFai0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000" b="1" dirty="0">
                <a:hlinkClick r:id="rId3"/>
              </a:rPr>
              <a:t>https://</a:t>
            </a:r>
            <a:r>
              <a:rPr lang="pt-BR" sz="2000" b="1" dirty="0" smtClean="0">
                <a:hlinkClick r:id="rId3"/>
              </a:rPr>
              <a:t>www.youtube.com/watch?v=dqd1ivhx9fo</a:t>
            </a:r>
            <a:endParaRPr lang="pt-BR" sz="2000" b="1" dirty="0" smtClean="0"/>
          </a:p>
          <a:p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800" b="1" dirty="0" smtClean="0">
                <a:solidFill>
                  <a:srgbClr val="FF0000"/>
                </a:solidFill>
              </a:rPr>
              <a:t>Em partes:</a:t>
            </a:r>
          </a:p>
          <a:p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sz="2000" b="1" dirty="0">
                <a:hlinkClick r:id="rId4"/>
              </a:rPr>
              <a:t>https://</a:t>
            </a:r>
            <a:r>
              <a:rPr lang="pt-BR" sz="2000" b="1" dirty="0" smtClean="0">
                <a:hlinkClick r:id="rId4"/>
              </a:rPr>
              <a:t>www.youtube.com/watch?v=RqcLxjm9dss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000" b="1" dirty="0">
                <a:hlinkClick r:id="rId5"/>
              </a:rPr>
              <a:t>https://</a:t>
            </a:r>
            <a:r>
              <a:rPr lang="pt-BR" sz="2000" b="1" dirty="0" smtClean="0">
                <a:hlinkClick r:id="rId5"/>
              </a:rPr>
              <a:t>www.youtube.com/watch?v=yOX_izAg0Z0</a:t>
            </a:r>
            <a:endParaRPr lang="pt-BR" sz="2000" b="1" dirty="0" smtClean="0"/>
          </a:p>
          <a:p>
            <a:endParaRPr lang="pt-BR" sz="2000" b="1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89556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Pré-moldada – Peça inteira do vão:</a:t>
            </a:r>
          </a:p>
        </p:txBody>
      </p:sp>
    </p:spTree>
    <p:extLst>
      <p:ext uri="{BB962C8B-B14F-4D97-AF65-F5344CB8AC3E}">
        <p14:creationId xmlns:p14="http://schemas.microsoft.com/office/powerpoint/2010/main" val="237328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6829" y="586514"/>
            <a:ext cx="7993062" cy="262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altLang="pt-BR" sz="1050" b="1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A ponte com segmentos na forma de </a:t>
            </a:r>
            <a:r>
              <a:rPr lang="pt-BR" b="1" u="sng" dirty="0" smtClean="0">
                <a:solidFill>
                  <a:srgbClr val="0005CC"/>
                </a:solidFill>
              </a:rPr>
              <a:t>aduelas pré-moldadas</a:t>
            </a:r>
            <a:r>
              <a:rPr lang="pt-BR" b="1" dirty="0" smtClean="0">
                <a:solidFill>
                  <a:srgbClr val="0005CC"/>
                </a:solidFill>
              </a:rPr>
              <a:t> montadas em balanço, será apresentada no processo de </a:t>
            </a:r>
            <a:r>
              <a:rPr lang="pt-BR" b="1" dirty="0" smtClean="0">
                <a:solidFill>
                  <a:srgbClr val="FF0000"/>
                </a:solidFill>
              </a:rPr>
              <a:t>balanços sucessivos.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7" name="Picture 2" descr="Divulgação: VSL Internatio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4440" b="26997"/>
          <a:stretch/>
        </p:blipFill>
        <p:spPr bwMode="auto">
          <a:xfrm>
            <a:off x="3131840" y="2719406"/>
            <a:ext cx="5223753" cy="39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51520" y="5661248"/>
            <a:ext cx="28803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http://infraestruturaurbana.pini.com.br/solucoes-tecnicas/20/artigo271660-1.aspx</a:t>
            </a:r>
          </a:p>
        </p:txBody>
      </p:sp>
    </p:spTree>
    <p:extLst>
      <p:ext uri="{BB962C8B-B14F-4D97-AF65-F5344CB8AC3E}">
        <p14:creationId xmlns:p14="http://schemas.microsoft.com/office/powerpoint/2010/main" val="13960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6829" y="586514"/>
            <a:ext cx="7993062" cy="262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altLang="pt-BR" sz="1050" b="1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Um processo construtivo alternativo com aduelas pré-moldadas consiste na suspensão das aduelas em treliças superiores, ao longo do vão.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28776" y="5330336"/>
            <a:ext cx="2687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http://infraestruturaurbana.pini.com.br/solucoes-tecnicas/20/artigo271660-1.aspx</a:t>
            </a:r>
          </a:p>
        </p:txBody>
      </p:sp>
      <p:pic>
        <p:nvPicPr>
          <p:cNvPr id="10" name="Picture 2" descr="Foto: divulgação VSL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89778"/>
            <a:ext cx="5471147" cy="32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0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3528" y="836712"/>
            <a:ext cx="4104456" cy="481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As “treliças </a:t>
            </a:r>
            <a:r>
              <a:rPr lang="pt-BR" b="1" i="1" dirty="0">
                <a:solidFill>
                  <a:srgbClr val="0005CC"/>
                </a:solidFill>
              </a:rPr>
              <a:t>de </a:t>
            </a:r>
            <a:r>
              <a:rPr lang="pt-BR" b="1" i="1" dirty="0" err="1" smtClean="0">
                <a:solidFill>
                  <a:srgbClr val="0005CC"/>
                </a:solidFill>
              </a:rPr>
              <a:t>lan-çamento</a:t>
            </a:r>
            <a:r>
              <a:rPr lang="pt-BR" b="1" i="1" dirty="0" smtClean="0">
                <a:solidFill>
                  <a:srgbClr val="0005CC"/>
                </a:solidFill>
              </a:rPr>
              <a:t>” </a:t>
            </a:r>
            <a:r>
              <a:rPr lang="pt-BR" b="1" i="1" dirty="0">
                <a:solidFill>
                  <a:srgbClr val="0005CC"/>
                </a:solidFill>
              </a:rPr>
              <a:t>têm </a:t>
            </a:r>
            <a:r>
              <a:rPr lang="pt-BR" b="1" i="1" dirty="0" err="1" smtClean="0">
                <a:solidFill>
                  <a:srgbClr val="0005CC"/>
                </a:solidFill>
              </a:rPr>
              <a:t>utiliza-ção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frequente, </a:t>
            </a:r>
            <a:r>
              <a:rPr lang="pt-BR" b="1" i="1" dirty="0" err="1" smtClean="0">
                <a:solidFill>
                  <a:srgbClr val="0005CC"/>
                </a:solidFill>
              </a:rPr>
              <a:t>ade-quadas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aos casos em que os </a:t>
            </a:r>
            <a:r>
              <a:rPr lang="pt-BR" b="1" i="1" dirty="0" smtClean="0">
                <a:solidFill>
                  <a:srgbClr val="0005CC"/>
                </a:solidFill>
              </a:rPr>
              <a:t>segmentos pré-moldados têm peso considerável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00B0F0"/>
                </a:solidFill>
              </a:rPr>
              <a:t>(IPR 698)</a:t>
            </a:r>
            <a:endParaRPr lang="pt-BR" b="1" dirty="0">
              <a:solidFill>
                <a:srgbClr val="00B0F0"/>
              </a:solidFill>
            </a:endParaRPr>
          </a:p>
        </p:txBody>
      </p:sp>
      <p:pic>
        <p:nvPicPr>
          <p:cNvPr id="5" name="Imagem 4"/>
          <p:cNvPicPr/>
          <p:nvPr/>
        </p:nvPicPr>
        <p:blipFill>
          <a:blip r:embed="rId2"/>
          <a:stretch>
            <a:fillRect/>
          </a:stretch>
        </p:blipFill>
        <p:spPr>
          <a:xfrm>
            <a:off x="4592985" y="1196752"/>
            <a:ext cx="453650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29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São </a:t>
            </a:r>
            <a:r>
              <a:rPr lang="pt-BR" b="1" i="1" dirty="0">
                <a:solidFill>
                  <a:srgbClr val="0005CC"/>
                </a:solidFill>
              </a:rPr>
              <a:t>projetadas com comprimentos iguais a 1,5 vezes o comprimento do vão, com apoio extremo sobre o pilar de suporte do meio vão concluído e apoio intermediário sobre o pilar seguinte, suporte dos meios vãos em construção; as aduelas são posicionadas simetricamente em relação a este, uma carregando o vão central da treliça e outra o seu trecho em </a:t>
            </a:r>
            <a:r>
              <a:rPr lang="pt-BR" b="1" i="1" dirty="0" smtClean="0">
                <a:solidFill>
                  <a:srgbClr val="0005CC"/>
                </a:solidFill>
              </a:rPr>
              <a:t>balanço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1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138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089956" y="600151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http://grupoaterpa.com.br/aterpa-mmartins/en/projects/bridges-and-overpasses/nggallery/page/2/</a:t>
            </a:r>
          </a:p>
        </p:txBody>
      </p:sp>
      <p:pic>
        <p:nvPicPr>
          <p:cNvPr id="54276" name="Picture 4" descr="Ponte Anita Garibaldi - Laguna/ SC - set/20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96" y="1194073"/>
            <a:ext cx="7181327" cy="479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Aduelas suspensas por treliças superiores: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5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sp>
        <p:nvSpPr>
          <p:cNvPr id="9" name="Retângulo 8"/>
          <p:cNvSpPr/>
          <p:nvPr/>
        </p:nvSpPr>
        <p:spPr>
          <a:xfrm>
            <a:off x="1053952" y="5696045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http://infraestruturaurbana.pini.com.br/solucoes-tecnicas/20/artigo271660-1.aspx</a:t>
            </a:r>
          </a:p>
        </p:txBody>
      </p:sp>
      <p:pic>
        <p:nvPicPr>
          <p:cNvPr id="21510" name="Picture 6" descr="Foto: divulgação VSL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86" y="1124744"/>
            <a:ext cx="73937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</a:t>
            </a:r>
            <a:r>
              <a:rPr lang="pt-BR" altLang="pt-BR" sz="2400" b="1" dirty="0">
                <a:solidFill>
                  <a:srgbClr val="FF0000"/>
                </a:solidFill>
              </a:rPr>
              <a:t>Aduelas suspensas por treliças superiores:</a:t>
            </a:r>
          </a:p>
        </p:txBody>
      </p:sp>
    </p:spTree>
    <p:extLst>
      <p:ext uri="{BB962C8B-B14F-4D97-AF65-F5344CB8AC3E}">
        <p14:creationId xmlns:p14="http://schemas.microsoft.com/office/powerpoint/2010/main" val="281967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764704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u="sng" dirty="0" smtClean="0">
                <a:solidFill>
                  <a:srgbClr val="FF0000"/>
                </a:solidFill>
              </a:rPr>
              <a:t>in situ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em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3100" b="1" u="sng" dirty="0" err="1" smtClean="0">
                <a:solidFill>
                  <a:srgbClr val="FF0000"/>
                </a:solidFill>
              </a:rPr>
              <a:t>suces-sivos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 com fôrma deslocável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Retângulo 5"/>
          <p:cNvSpPr/>
          <p:nvPr/>
        </p:nvSpPr>
        <p:spPr>
          <a:xfrm>
            <a:off x="3838135" y="6435780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0354" y="2052785"/>
            <a:ext cx="79914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80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140</a:t>
            </a:fld>
            <a:endParaRPr lang="en-US" dirty="0"/>
          </a:p>
        </p:txBody>
      </p:sp>
      <p:pic>
        <p:nvPicPr>
          <p:cNvPr id="52226" name="Picture 2" descr="https://www.dsiamerica.com/uploads/pics/DSI_USA_Victory_Bridge_Replacement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95" y="1152298"/>
            <a:ext cx="5051827" cy="378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https://www.dsiamerica.com/uploads/pics/DSI_USA_Victory_Bridge_Replacement_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2120" y="1888562"/>
            <a:ext cx="3242996" cy="432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74932" y="6237312"/>
            <a:ext cx="77395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http://www.dsiamerica.com/projects/project-details/article/new-victory-bridge-usa.html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</a:t>
            </a:r>
            <a:r>
              <a:rPr lang="pt-BR" altLang="pt-BR" sz="2400" b="1" dirty="0">
                <a:solidFill>
                  <a:srgbClr val="FF0000"/>
                </a:solidFill>
              </a:rPr>
              <a:t>Aduelas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apoiadas em treliças inferiores</a:t>
            </a:r>
            <a:r>
              <a:rPr lang="pt-BR" altLang="pt-BR" sz="2400" b="1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073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</a:t>
            </a:r>
            <a:r>
              <a:rPr lang="pt-BR" altLang="pt-BR" sz="2400" b="1" dirty="0">
                <a:solidFill>
                  <a:srgbClr val="FF0000"/>
                </a:solidFill>
              </a:rPr>
              <a:t>Aduelas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suspensas por </a:t>
            </a:r>
            <a:r>
              <a:rPr lang="pt-BR" altLang="pt-BR" sz="2400" b="1" dirty="0">
                <a:solidFill>
                  <a:srgbClr val="FF0000"/>
                </a:solidFill>
              </a:rPr>
              <a:t>treliças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superiores: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340768"/>
            <a:ext cx="79930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005CC"/>
                </a:solidFill>
                <a:hlinkClick r:id="rId2"/>
              </a:rPr>
              <a:t>https://</a:t>
            </a:r>
            <a:r>
              <a:rPr lang="pt-BR" sz="2000" b="1" dirty="0" smtClean="0">
                <a:solidFill>
                  <a:srgbClr val="0005CC"/>
                </a:solidFill>
                <a:hlinkClick r:id="rId2"/>
              </a:rPr>
              <a:t>www.youtube.com/watch?v=i6kHxQLYBck</a:t>
            </a:r>
            <a:endParaRPr lang="pt-BR" sz="2000" b="1" dirty="0" smtClean="0">
              <a:solidFill>
                <a:srgbClr val="0005CC"/>
              </a:solidFill>
            </a:endParaRPr>
          </a:p>
          <a:p>
            <a:endParaRPr lang="pt-BR" sz="2000" b="1" dirty="0">
              <a:solidFill>
                <a:srgbClr val="0005CC"/>
              </a:solidFill>
            </a:endParaRPr>
          </a:p>
          <a:p>
            <a:r>
              <a:rPr lang="pt-BR" sz="2000" b="1" dirty="0" smtClean="0">
                <a:solidFill>
                  <a:srgbClr val="0005CC"/>
                </a:solidFill>
                <a:hlinkClick r:id="rId3"/>
              </a:rPr>
              <a:t>https</a:t>
            </a:r>
            <a:r>
              <a:rPr lang="pt-BR" sz="2000" b="1" dirty="0">
                <a:solidFill>
                  <a:srgbClr val="0005CC"/>
                </a:solidFill>
                <a:hlinkClick r:id="rId3"/>
              </a:rPr>
              <a:t>://</a:t>
            </a:r>
            <a:r>
              <a:rPr lang="pt-BR" sz="2000" b="1" dirty="0" smtClean="0">
                <a:solidFill>
                  <a:srgbClr val="0005CC"/>
                </a:solidFill>
                <a:hlinkClick r:id="rId3"/>
              </a:rPr>
              <a:t>www.youtube.com/watch?v=r4KPi64pYmg</a:t>
            </a:r>
            <a:r>
              <a:rPr lang="pt-BR" sz="2000" b="1" dirty="0" smtClean="0">
                <a:solidFill>
                  <a:srgbClr val="0005CC"/>
                </a:solidFill>
              </a:rPr>
              <a:t> (Anita Garibaldi)</a:t>
            </a:r>
          </a:p>
          <a:p>
            <a:endParaRPr lang="pt-BR" sz="2000" b="1" dirty="0" smtClean="0">
              <a:solidFill>
                <a:srgbClr val="0005CC"/>
              </a:solidFill>
            </a:endParaRPr>
          </a:p>
          <a:p>
            <a:r>
              <a:rPr lang="pt-BR" sz="2000" b="1" dirty="0" smtClean="0">
                <a:hlinkClick r:id="rId4"/>
              </a:rPr>
              <a:t>https</a:t>
            </a:r>
            <a:r>
              <a:rPr lang="pt-BR" sz="2000" b="1" dirty="0">
                <a:hlinkClick r:id="rId4"/>
              </a:rPr>
              <a:t>://</a:t>
            </a:r>
            <a:r>
              <a:rPr lang="pt-BR" sz="2000" b="1" dirty="0" smtClean="0">
                <a:hlinkClick r:id="rId4"/>
              </a:rPr>
              <a:t>www.youtube.com/watch?v=vrTHnegl4Es</a:t>
            </a:r>
            <a:endParaRPr lang="pt-BR" sz="2000" b="1" dirty="0" smtClean="0"/>
          </a:p>
          <a:p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7791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A construção da superestrutura ocorre </a:t>
            </a:r>
            <a:r>
              <a:rPr lang="pt-BR" b="1" dirty="0">
                <a:solidFill>
                  <a:srgbClr val="0005CC"/>
                </a:solidFill>
              </a:rPr>
              <a:t>a partir dos </a:t>
            </a:r>
            <a:r>
              <a:rPr lang="pt-BR" b="1" dirty="0" smtClean="0">
                <a:solidFill>
                  <a:srgbClr val="0005CC"/>
                </a:solidFill>
              </a:rPr>
              <a:t>pilares já executados, </a:t>
            </a:r>
            <a:r>
              <a:rPr lang="pt-BR" b="1" dirty="0" err="1" smtClean="0">
                <a:solidFill>
                  <a:srgbClr val="0005CC"/>
                </a:solidFill>
              </a:rPr>
              <a:t>progres-sivamente</a:t>
            </a:r>
            <a:r>
              <a:rPr lang="pt-BR" b="1" dirty="0" smtClean="0">
                <a:solidFill>
                  <a:srgbClr val="0005CC"/>
                </a:solidFill>
              </a:rPr>
              <a:t> em segmentos com comprimentos pequenos (</a:t>
            </a:r>
            <a:r>
              <a:rPr lang="pt-BR" b="1" dirty="0" smtClean="0">
                <a:solidFill>
                  <a:srgbClr val="0005CC"/>
                </a:solidFill>
                <a:sym typeface="Symbol"/>
              </a:rPr>
              <a:t> </a:t>
            </a:r>
            <a:r>
              <a:rPr lang="pt-BR" b="1" dirty="0" smtClean="0">
                <a:solidFill>
                  <a:srgbClr val="0005CC"/>
                </a:solidFill>
              </a:rPr>
              <a:t>2,5 a 5 m). </a:t>
            </a:r>
            <a:r>
              <a:rPr lang="pt-BR" b="1" u="sng" dirty="0" smtClean="0">
                <a:solidFill>
                  <a:srgbClr val="0005CC"/>
                </a:solidFill>
              </a:rPr>
              <a:t>Este processo elimina a necessidade de escoramento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>
              <a:spcBef>
                <a:spcPts val="0"/>
              </a:spcBef>
              <a:buNone/>
            </a:pPr>
            <a:endParaRPr 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D125B8"/>
                </a:solidFill>
              </a:rPr>
              <a:t>Os segmentos podem ser moldados </a:t>
            </a:r>
            <a:r>
              <a:rPr lang="pt-BR" b="1" i="1" u="sng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loco</a:t>
            </a:r>
            <a:r>
              <a:rPr lang="pt-BR" b="1" dirty="0" smtClean="0">
                <a:solidFill>
                  <a:srgbClr val="D125B8"/>
                </a:solidFill>
              </a:rPr>
              <a:t> ou </a:t>
            </a:r>
            <a:r>
              <a:rPr lang="pt-BR" b="1" u="sng" dirty="0" smtClean="0">
                <a:solidFill>
                  <a:srgbClr val="D125B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pré-moldados</a:t>
            </a:r>
            <a:r>
              <a:rPr lang="pt-BR" b="1" dirty="0" smtClean="0">
                <a:solidFill>
                  <a:srgbClr val="D125B8"/>
                </a:solidFill>
              </a:rPr>
              <a:t> (aduelas).</a:t>
            </a:r>
            <a:endParaRPr lang="pt-BR" altLang="pt-BR" b="1" dirty="0" smtClean="0">
              <a:solidFill>
                <a:srgbClr val="D125B8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846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2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8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>
                <a:solidFill>
                  <a:srgbClr val="0005CC"/>
                </a:solidFill>
              </a:rPr>
              <a:t>O </a:t>
            </a:r>
            <a:r>
              <a:rPr lang="pt-BR" b="1" dirty="0" smtClean="0">
                <a:solidFill>
                  <a:srgbClr val="0005CC"/>
                </a:solidFill>
              </a:rPr>
              <a:t>processo de construção em balanços sucessivos tem </a:t>
            </a:r>
            <a:r>
              <a:rPr lang="pt-BR" b="1" u="sng" dirty="0" smtClean="0">
                <a:solidFill>
                  <a:srgbClr val="0005CC"/>
                </a:solidFill>
              </a:rPr>
              <a:t>grande aceitação e </a:t>
            </a:r>
            <a:r>
              <a:rPr lang="pt-BR" b="1" u="sng" dirty="0">
                <a:solidFill>
                  <a:srgbClr val="0005CC"/>
                </a:solidFill>
              </a:rPr>
              <a:t>aplicação </a:t>
            </a:r>
            <a:r>
              <a:rPr lang="pt-BR" b="1" u="sng" dirty="0" smtClean="0">
                <a:solidFill>
                  <a:srgbClr val="0005CC"/>
                </a:solidFill>
              </a:rPr>
              <a:t>no Brasil e em todo o mundo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0005CC"/>
                </a:solidFill>
              </a:rPr>
              <a:t> </a:t>
            </a:r>
            <a:endParaRPr 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Os segmentos em balanço são </a:t>
            </a:r>
            <a:r>
              <a:rPr lang="pt-BR" b="1" dirty="0">
                <a:solidFill>
                  <a:srgbClr val="0005CC"/>
                </a:solidFill>
              </a:rPr>
              <a:t>equilibrados pelo avanço simultâneo dos </a:t>
            </a:r>
            <a:r>
              <a:rPr lang="pt-BR" b="1" dirty="0" smtClean="0">
                <a:solidFill>
                  <a:srgbClr val="0005CC"/>
                </a:solidFill>
              </a:rPr>
              <a:t>segmentos dos vãos </a:t>
            </a:r>
            <a:r>
              <a:rPr lang="pt-BR" b="1" dirty="0">
                <a:solidFill>
                  <a:srgbClr val="0005CC"/>
                </a:solidFill>
              </a:rPr>
              <a:t>vizinhos.</a:t>
            </a:r>
            <a:endParaRPr lang="pt-BR" b="1" dirty="0" smtClean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144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97568" y="5661248"/>
            <a:ext cx="4074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www.summit-eng-group.com/projects/segmental_bridge_construction_engineering/quintana.html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49158" name="Picture 6" descr="http://www.summit-eng-group.com/img/project/segmental_construction/quintana_beach/large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4" t="14185" r="3085" b="14910"/>
          <a:stretch/>
        </p:blipFill>
        <p:spPr bwMode="auto">
          <a:xfrm>
            <a:off x="683567" y="1245139"/>
            <a:ext cx="5352713" cy="297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://www.summit-eng-group.com/img/project/segmental_construction/quintana_beach/large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60" y="3795976"/>
            <a:ext cx="4140627" cy="259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Segmentos moldados </a:t>
            </a:r>
            <a:r>
              <a:rPr lang="pt-BR" altLang="pt-BR" sz="2400" b="1" dirty="0">
                <a:solidFill>
                  <a:srgbClr val="FF0000"/>
                </a:solidFill>
              </a:rPr>
              <a:t>in loco:</a:t>
            </a:r>
          </a:p>
        </p:txBody>
      </p:sp>
    </p:spTree>
    <p:extLst>
      <p:ext uri="{BB962C8B-B14F-4D97-AF65-F5344CB8AC3E}">
        <p14:creationId xmlns:p14="http://schemas.microsoft.com/office/powerpoint/2010/main" val="190073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145</a:t>
            </a:fld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25873" y="6093296"/>
            <a:ext cx="7200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http</a:t>
            </a:r>
            <a:r>
              <a:rPr lang="pt-BR" sz="1600" dirty="0">
                <a:solidFill>
                  <a:srgbClr val="0005CC"/>
                </a:solidFill>
              </a:rPr>
              <a:t>://www.ulmaconstruction.com.br/pt-br/projetos/pontes-viadutos/ponte-rio-grand-canada</a:t>
            </a:r>
          </a:p>
        </p:txBody>
      </p:sp>
      <p:pic>
        <p:nvPicPr>
          <p:cNvPr id="30730" name="Picture 10" descr="Ponte Rio Grand, Ontário, Canad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83197"/>
            <a:ext cx="7195744" cy="539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Segmentos moldados </a:t>
            </a:r>
            <a:r>
              <a:rPr lang="pt-BR" altLang="pt-BR" sz="2400" b="1" dirty="0">
                <a:solidFill>
                  <a:srgbClr val="FF0000"/>
                </a:solidFill>
              </a:rPr>
              <a:t>in loco:</a:t>
            </a:r>
          </a:p>
        </p:txBody>
      </p:sp>
    </p:spTree>
    <p:extLst>
      <p:ext uri="{BB962C8B-B14F-4D97-AF65-F5344CB8AC3E}">
        <p14:creationId xmlns:p14="http://schemas.microsoft.com/office/powerpoint/2010/main" val="1434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146</a:t>
            </a:fld>
            <a:endParaRPr lang="en-US" dirty="0"/>
          </a:p>
        </p:txBody>
      </p:sp>
      <p:pic>
        <p:nvPicPr>
          <p:cNvPr id="10" name="Picture 2" descr="Viaduto Eng. Márcio Rocha Martins - BR-040/ 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96" y="1200693"/>
            <a:ext cx="7302127" cy="48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/>
          <p:cNvSpPr/>
          <p:nvPr/>
        </p:nvSpPr>
        <p:spPr>
          <a:xfrm>
            <a:off x="1101348" y="6059947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http://grupoaterpa.com.br/aterpa-mmartins/en/projects/bridges-and-overpasses/nggallery/page/2/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218130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Segmentos moldados </a:t>
            </a:r>
            <a:r>
              <a:rPr lang="pt-BR" altLang="pt-BR" sz="2400" b="1" dirty="0">
                <a:solidFill>
                  <a:srgbClr val="FF0000"/>
                </a:solidFill>
              </a:rPr>
              <a:t>in loco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863675" y="5301208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http://www.doka.com/br/references/europe/Tverlandsbrua_-_Norwegen</a:t>
            </a:r>
          </a:p>
        </p:txBody>
      </p:sp>
      <p:pic>
        <p:nvPicPr>
          <p:cNvPr id="9220" name="Picture 4" descr="http://www.doka.com/web/media/images/references/Tverlandsbrua_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5181"/>
          <a:stretch/>
        </p:blipFill>
        <p:spPr bwMode="auto">
          <a:xfrm>
            <a:off x="4788024" y="1347764"/>
            <a:ext cx="3968314" cy="39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doka.com/web/media/images/references/Tverlandsbrua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55" y="1340768"/>
            <a:ext cx="4075744" cy="39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0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 caso de segmentos de concreto moldados </a:t>
            </a:r>
            <a:r>
              <a:rPr lang="pt-BR" b="1" i="1" u="sng" dirty="0" smtClean="0">
                <a:solidFill>
                  <a:srgbClr val="0005CC"/>
                </a:solidFill>
              </a:rPr>
              <a:t>in loco</a:t>
            </a:r>
            <a:r>
              <a:rPr lang="pt-BR" b="1" i="1" dirty="0" smtClean="0">
                <a:solidFill>
                  <a:srgbClr val="0005CC"/>
                </a:solidFill>
              </a:rPr>
              <a:t>, as fôrmas são deslocáveis e sustentadas por meio de treliças. As treliças superiores trabalham em balanço sobre o segmento a ser concretado, ancoradas na região já construída.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As treliças inferiores são atirantadas nas treliças superiores e apoiam as fôrmas da laje inferior. As fôrmas da laje superior são apoiadas em guias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2979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Após a concretagem do segmento, o conjunto (treliças e fôrmas) é avançado sobre rodas. O </a:t>
            </a:r>
            <a:r>
              <a:rPr lang="pt-BR" b="1" i="1" dirty="0">
                <a:solidFill>
                  <a:srgbClr val="0005CC"/>
                </a:solidFill>
              </a:rPr>
              <a:t>número de treliças e </a:t>
            </a:r>
            <a:r>
              <a:rPr lang="pt-BR" b="1" i="1" dirty="0" smtClean="0">
                <a:solidFill>
                  <a:srgbClr val="0005CC"/>
                </a:solidFill>
              </a:rPr>
              <a:t>o comprimento e </a:t>
            </a:r>
            <a:r>
              <a:rPr lang="pt-BR" b="1" i="1" dirty="0">
                <a:solidFill>
                  <a:srgbClr val="0005CC"/>
                </a:solidFill>
              </a:rPr>
              <a:t>o vigamento de apoio para as fôrmas de </a:t>
            </a:r>
            <a:r>
              <a:rPr lang="pt-BR" b="1" i="1" dirty="0" smtClean="0">
                <a:solidFill>
                  <a:srgbClr val="0005CC"/>
                </a:solidFill>
              </a:rPr>
              <a:t>concreto são determinados conforme a geometria e peso do segmento a ser concretado.”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i="1" dirty="0" smtClean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u="sng" dirty="0" smtClean="0">
                <a:solidFill>
                  <a:srgbClr val="0005CC"/>
                </a:solidFill>
              </a:rPr>
              <a:t>Para cada solução deve ser desenvolvido projeto específico</a:t>
            </a:r>
            <a:r>
              <a:rPr lang="pt-BR" b="1" i="1" dirty="0" smtClean="0">
                <a:solidFill>
                  <a:srgbClr val="0005CC"/>
                </a:solidFill>
              </a:rPr>
              <a:t>, detalhando cargas, </a:t>
            </a:r>
            <a:r>
              <a:rPr lang="pt-BR" b="1" i="1" dirty="0" err="1" smtClean="0">
                <a:solidFill>
                  <a:srgbClr val="0005CC"/>
                </a:solidFill>
              </a:rPr>
              <a:t>trava-mentos</a:t>
            </a:r>
            <a:r>
              <a:rPr lang="pt-BR" b="1" i="1" dirty="0" smtClean="0">
                <a:solidFill>
                  <a:srgbClr val="0005CC"/>
                </a:solidFill>
              </a:rPr>
              <a:t> e outros componentes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02154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764704"/>
            <a:ext cx="7993062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u="sng" dirty="0" smtClean="0">
                <a:solidFill>
                  <a:srgbClr val="FF0000"/>
                </a:solidFill>
              </a:rPr>
              <a:t>in situ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em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3100" b="1" u="sng" dirty="0" err="1" smtClean="0">
                <a:solidFill>
                  <a:srgbClr val="FF0000"/>
                </a:solidFill>
              </a:rPr>
              <a:t>suces-sivos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 com treliça de lançamento e fôrma deslocável</a:t>
            </a:r>
            <a:endParaRPr lang="pt-BR" altLang="pt-BR" sz="31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843832" y="6309320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90" y="2417882"/>
            <a:ext cx="7468815" cy="389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6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</p:txBody>
      </p:sp>
      <p:pic>
        <p:nvPicPr>
          <p:cNvPr id="8" name="Imagem 7"/>
          <p:cNvPicPr/>
          <p:nvPr/>
        </p:nvPicPr>
        <p:blipFill>
          <a:blip r:embed="rId2"/>
          <a:stretch>
            <a:fillRect/>
          </a:stretch>
        </p:blipFill>
        <p:spPr>
          <a:xfrm>
            <a:off x="971320" y="1484784"/>
            <a:ext cx="7201080" cy="4608512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4048319" y="6309320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(IPR </a:t>
            </a:r>
            <a:r>
              <a:rPr lang="pt-BR" b="1" dirty="0">
                <a:solidFill>
                  <a:srgbClr val="0005CC"/>
                </a:solidFill>
              </a:rPr>
              <a:t>698)</a:t>
            </a:r>
          </a:p>
        </p:txBody>
      </p:sp>
    </p:spTree>
    <p:extLst>
      <p:ext uri="{BB962C8B-B14F-4D97-AF65-F5344CB8AC3E}">
        <p14:creationId xmlns:p14="http://schemas.microsoft.com/office/powerpoint/2010/main" val="280755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No caso de peças </a:t>
            </a:r>
            <a:r>
              <a:rPr lang="pt-BR" b="1" u="sng" dirty="0" smtClean="0">
                <a:solidFill>
                  <a:srgbClr val="0005CC"/>
                </a:solidFill>
              </a:rPr>
              <a:t>pré-moldadas</a:t>
            </a:r>
            <a:r>
              <a:rPr lang="pt-BR" b="1" dirty="0" smtClean="0">
                <a:solidFill>
                  <a:srgbClr val="0005CC"/>
                </a:solidFill>
              </a:rPr>
              <a:t>, </a:t>
            </a:r>
            <a:r>
              <a:rPr lang="pt-BR" b="1" i="1" dirty="0" smtClean="0">
                <a:solidFill>
                  <a:srgbClr val="0005CC"/>
                </a:solidFill>
              </a:rPr>
              <a:t>as aduelas são posicionadas contra </a:t>
            </a:r>
            <a:r>
              <a:rPr lang="pt-BR" b="1" i="1" dirty="0">
                <a:solidFill>
                  <a:srgbClr val="0005CC"/>
                </a:solidFill>
              </a:rPr>
              <a:t>a face frontal da aduela imediatamente anterior, de modo a obter-se o maior ajustamento possível nas superfícies a serem ligadas futuramente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>
              <a:buNone/>
            </a:pP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933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3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Normalmente</a:t>
            </a:r>
            <a:r>
              <a:rPr lang="pt-BR" b="1" i="1" dirty="0">
                <a:solidFill>
                  <a:srgbClr val="0005CC"/>
                </a:solidFill>
              </a:rPr>
              <a:t>, a execução se processa </a:t>
            </a:r>
            <a:r>
              <a:rPr lang="pt-BR" b="1" i="1" dirty="0" smtClean="0">
                <a:solidFill>
                  <a:srgbClr val="0005CC"/>
                </a:solidFill>
              </a:rPr>
              <a:t>simetricamente </a:t>
            </a:r>
            <a:r>
              <a:rPr lang="pt-BR" b="1" i="1" dirty="0">
                <a:solidFill>
                  <a:srgbClr val="0005CC"/>
                </a:solidFill>
              </a:rPr>
              <a:t>em relação ao </a:t>
            </a:r>
            <a:r>
              <a:rPr lang="pt-BR" b="1" i="1" dirty="0" smtClean="0">
                <a:solidFill>
                  <a:srgbClr val="0005CC"/>
                </a:solidFill>
              </a:rPr>
              <a:t>apoio (pilar) até a metade </a:t>
            </a:r>
            <a:r>
              <a:rPr lang="pt-BR" b="1" i="1" dirty="0">
                <a:solidFill>
                  <a:srgbClr val="0005CC"/>
                </a:solidFill>
              </a:rPr>
              <a:t>dos vãos </a:t>
            </a:r>
            <a:r>
              <a:rPr lang="pt-BR" b="1" i="1" dirty="0" smtClean="0">
                <a:solidFill>
                  <a:srgbClr val="0005CC"/>
                </a:solidFill>
              </a:rPr>
              <a:t>adjacentes, quando o vão </a:t>
            </a:r>
            <a:r>
              <a:rPr lang="pt-BR" b="1" i="1" dirty="0">
                <a:solidFill>
                  <a:srgbClr val="0005CC"/>
                </a:solidFill>
              </a:rPr>
              <a:t>é fechado, evitando-se </a:t>
            </a:r>
            <a:r>
              <a:rPr lang="pt-BR" b="1" i="1" dirty="0" smtClean="0">
                <a:solidFill>
                  <a:srgbClr val="0005CC"/>
                </a:solidFill>
              </a:rPr>
              <a:t>articulações centrais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698)</a:t>
            </a:r>
          </a:p>
        </p:txBody>
      </p:sp>
    </p:spTree>
    <p:extLst>
      <p:ext uri="{BB962C8B-B14F-4D97-AF65-F5344CB8AC3E}">
        <p14:creationId xmlns:p14="http://schemas.microsoft.com/office/powerpoint/2010/main" val="33232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153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loco: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" b="4913"/>
          <a:stretch/>
        </p:blipFill>
        <p:spPr bwMode="auto">
          <a:xfrm>
            <a:off x="857803" y="1114417"/>
            <a:ext cx="7500575" cy="52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43608" y="6330078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</p:spTree>
    <p:extLst>
      <p:ext uri="{BB962C8B-B14F-4D97-AF65-F5344CB8AC3E}">
        <p14:creationId xmlns:p14="http://schemas.microsoft.com/office/powerpoint/2010/main" val="291453917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  <p:pic>
        <p:nvPicPr>
          <p:cNvPr id="15362" name="Picture 2" descr="Divulgação: VSL Internation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47"/>
          <a:stretch/>
        </p:blipFill>
        <p:spPr bwMode="auto">
          <a:xfrm>
            <a:off x="1935289" y="1029872"/>
            <a:ext cx="5619750" cy="399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90102" y="6503481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http://infraestruturaurbana.pini.com.br/solucoes-tecnicas/20/artigo271660-1.aspx</a:t>
            </a:r>
          </a:p>
        </p:txBody>
      </p:sp>
      <p:pic>
        <p:nvPicPr>
          <p:cNvPr id="15364" name="Picture 4" descr="Divulgação: Conter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b="6666"/>
          <a:stretch/>
        </p:blipFill>
        <p:spPr bwMode="auto">
          <a:xfrm>
            <a:off x="1935289" y="5023265"/>
            <a:ext cx="5619750" cy="149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Aduelas pré-moldadas: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2731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2185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4868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  <a:endParaRPr lang="pt-BR" b="1" dirty="0" smtClean="0">
              <a:solidFill>
                <a:srgbClr val="00B0F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8" y="1161222"/>
            <a:ext cx="8109185" cy="227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87" y="3501008"/>
            <a:ext cx="800950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008698" y="6480441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698)</a:t>
            </a:r>
          </a:p>
        </p:txBody>
      </p:sp>
    </p:spTree>
    <p:extLst>
      <p:ext uri="{BB962C8B-B14F-4D97-AF65-F5344CB8AC3E}">
        <p14:creationId xmlns:p14="http://schemas.microsoft.com/office/powerpoint/2010/main" val="15716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3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O </a:t>
            </a:r>
            <a:r>
              <a:rPr lang="pt-BR" b="1" i="1" dirty="0">
                <a:solidFill>
                  <a:srgbClr val="0005CC"/>
                </a:solidFill>
              </a:rPr>
              <a:t>mesmo processo </a:t>
            </a:r>
            <a:r>
              <a:rPr lang="pt-BR" b="1" i="1" dirty="0" smtClean="0">
                <a:solidFill>
                  <a:srgbClr val="0005CC"/>
                </a:solidFill>
              </a:rPr>
              <a:t>é aplicado aos </a:t>
            </a:r>
            <a:r>
              <a:rPr lang="pt-BR" b="1" i="1" dirty="0">
                <a:solidFill>
                  <a:srgbClr val="0005CC"/>
                </a:solidFill>
              </a:rPr>
              <a:t>vãos </a:t>
            </a:r>
            <a:r>
              <a:rPr lang="pt-BR" b="1" i="1" dirty="0" smtClean="0">
                <a:solidFill>
                  <a:srgbClr val="0005CC"/>
                </a:solidFill>
              </a:rPr>
              <a:t>vizinhos, de forma que os momentos fletores </a:t>
            </a:r>
            <a:r>
              <a:rPr lang="pt-BR" b="1" i="1" dirty="0">
                <a:solidFill>
                  <a:srgbClr val="0005CC"/>
                </a:solidFill>
              </a:rPr>
              <a:t>de desequilíbrio são relativamente pequenos e os dispositivos </a:t>
            </a:r>
            <a:r>
              <a:rPr lang="pt-BR" b="1" i="1" dirty="0" smtClean="0">
                <a:solidFill>
                  <a:srgbClr val="0005CC"/>
                </a:solidFill>
              </a:rPr>
              <a:t>de engastamento </a:t>
            </a:r>
            <a:r>
              <a:rPr lang="pt-BR" b="1" i="1" dirty="0">
                <a:solidFill>
                  <a:srgbClr val="0005CC"/>
                </a:solidFill>
              </a:rPr>
              <a:t>no apoio, sempre exigidos no processo, ainda que provisórios, </a:t>
            </a:r>
            <a:r>
              <a:rPr lang="pt-BR" b="1" i="1" dirty="0" smtClean="0">
                <a:solidFill>
                  <a:srgbClr val="0005CC"/>
                </a:solidFill>
              </a:rPr>
              <a:t>podem ser </a:t>
            </a:r>
            <a:r>
              <a:rPr lang="pt-BR" b="1" i="1" dirty="0">
                <a:solidFill>
                  <a:srgbClr val="0005CC"/>
                </a:solidFill>
              </a:rPr>
              <a:t>projetados </a:t>
            </a:r>
            <a:r>
              <a:rPr lang="pt-BR" b="1" i="1" dirty="0" err="1" smtClean="0">
                <a:solidFill>
                  <a:srgbClr val="0005CC"/>
                </a:solidFill>
              </a:rPr>
              <a:t>economica-mente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6287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3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Quando os vãos dos </a:t>
            </a:r>
            <a:r>
              <a:rPr lang="pt-BR" b="1" i="1" dirty="0">
                <a:solidFill>
                  <a:srgbClr val="0005CC"/>
                </a:solidFill>
              </a:rPr>
              <a:t>balanços são desiguais, ou se pretende partir de um apoio para os seguintes em execução contínua, é usual a utilização de apoios provisórios </a:t>
            </a:r>
            <a:r>
              <a:rPr lang="pt-BR" b="1" i="1" dirty="0" err="1" smtClean="0">
                <a:solidFill>
                  <a:srgbClr val="0005CC"/>
                </a:solidFill>
              </a:rPr>
              <a:t>intermedi-ários</a:t>
            </a:r>
            <a:r>
              <a:rPr lang="pt-BR" b="1" i="1" dirty="0" smtClean="0">
                <a:solidFill>
                  <a:srgbClr val="0005CC"/>
                </a:solidFill>
              </a:rPr>
              <a:t>, </a:t>
            </a:r>
            <a:r>
              <a:rPr lang="pt-BR" b="1" i="1" dirty="0">
                <a:solidFill>
                  <a:srgbClr val="0005CC"/>
                </a:solidFill>
              </a:rPr>
              <a:t>ou estais ajustáveis ao desenvolvimento do vão, suportados por </a:t>
            </a:r>
            <a:r>
              <a:rPr lang="pt-BR" b="1" i="1" u="sng" dirty="0">
                <a:solidFill>
                  <a:srgbClr val="0005CC"/>
                </a:solidFill>
              </a:rPr>
              <a:t>torres provisórias</a:t>
            </a:r>
            <a:r>
              <a:rPr lang="pt-BR" b="1" i="1" dirty="0">
                <a:solidFill>
                  <a:srgbClr val="0005CC"/>
                </a:solidFill>
              </a:rPr>
              <a:t> e ancoradas no apoio anterior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4097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 – Aduelas pré-moldadas sustentadas por </a:t>
            </a:r>
            <a:r>
              <a:rPr lang="pt-BR" altLang="pt-BR" sz="2400" b="1" u="sng" dirty="0" smtClean="0">
                <a:solidFill>
                  <a:srgbClr val="FF0000"/>
                </a:solidFill>
              </a:rPr>
              <a:t>estais provisórios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,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p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ouco comum na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prática: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488" y="1285762"/>
            <a:ext cx="4464496" cy="268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28596"/>
            <a:ext cx="4626419" cy="244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42654" y="6381328"/>
            <a:ext cx="1047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(IPR </a:t>
            </a:r>
            <a:r>
              <a:rPr lang="pt-BR" b="1" dirty="0">
                <a:solidFill>
                  <a:srgbClr val="0005CC"/>
                </a:solidFill>
              </a:rPr>
              <a:t>698)</a:t>
            </a:r>
          </a:p>
        </p:txBody>
      </p:sp>
    </p:spTree>
    <p:extLst>
      <p:ext uri="{BB962C8B-B14F-4D97-AF65-F5344CB8AC3E}">
        <p14:creationId xmlns:p14="http://schemas.microsoft.com/office/powerpoint/2010/main" val="327297259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159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3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É </a:t>
            </a:r>
            <a:r>
              <a:rPr lang="pt-BR" b="1" i="1" dirty="0" smtClean="0">
                <a:solidFill>
                  <a:srgbClr val="0005CC"/>
                </a:solidFill>
              </a:rPr>
              <a:t>possível </a:t>
            </a:r>
            <a:r>
              <a:rPr lang="pt-BR" b="1" i="1" dirty="0">
                <a:solidFill>
                  <a:srgbClr val="0005CC"/>
                </a:solidFill>
              </a:rPr>
              <a:t>executar os vãos continuamente, sem obedecer à simetria em relação aos diversos apoios, através de solução em </a:t>
            </a:r>
            <a:r>
              <a:rPr lang="pt-BR" b="1" i="1" u="sng" dirty="0">
                <a:solidFill>
                  <a:srgbClr val="0005CC"/>
                </a:solidFill>
              </a:rPr>
              <a:t>estais provisórios</a:t>
            </a:r>
            <a:r>
              <a:rPr lang="pt-BR" b="1" i="1" dirty="0">
                <a:solidFill>
                  <a:srgbClr val="0005CC"/>
                </a:solidFill>
              </a:rPr>
              <a:t>; esta solução tem sido aplicada a vãos da ordem de 50 </a:t>
            </a:r>
            <a:r>
              <a:rPr lang="pt-BR" b="1" i="1" dirty="0" smtClean="0">
                <a:solidFill>
                  <a:srgbClr val="0005CC"/>
                </a:solidFill>
              </a:rPr>
              <a:t>metros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764704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Pré-moldada com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elementos de comprimento </a:t>
            </a:r>
            <a:r>
              <a:rPr lang="pt-BR" altLang="pt-BR" sz="3100" b="1" u="sng" dirty="0">
                <a:solidFill>
                  <a:srgbClr val="FF0000"/>
                </a:solidFill>
              </a:rPr>
              <a:t>do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vão inteiro</a:t>
            </a:r>
            <a:endParaRPr lang="pt-BR" altLang="pt-BR" sz="3100" b="1" u="sng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851661" y="5765194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0" y="2132856"/>
            <a:ext cx="780240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010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82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dirty="0">
                <a:solidFill>
                  <a:srgbClr val="0005CC"/>
                </a:solidFill>
              </a:rPr>
              <a:t>ligação entre aduelas pré-moldadas é feita por meio de cabos de protensão, que podem ou não fazer parte da </a:t>
            </a:r>
            <a:r>
              <a:rPr lang="pt-BR" b="1" i="1" dirty="0" err="1">
                <a:solidFill>
                  <a:srgbClr val="0005CC"/>
                </a:solidFill>
              </a:rPr>
              <a:t>cablagem</a:t>
            </a:r>
            <a:r>
              <a:rPr lang="pt-BR" b="1" i="1" dirty="0">
                <a:solidFill>
                  <a:srgbClr val="0005CC"/>
                </a:solidFill>
              </a:rPr>
              <a:t> definitiva do trecho, e com o auxílio de </a:t>
            </a:r>
            <a:r>
              <a:rPr lang="pt-BR" b="1" i="1" u="sng" dirty="0">
                <a:solidFill>
                  <a:srgbClr val="0005CC"/>
                </a:solidFill>
              </a:rPr>
              <a:t>cola </a:t>
            </a:r>
            <a:r>
              <a:rPr lang="pt-BR" b="1" i="1" u="sng" dirty="0" err="1">
                <a:solidFill>
                  <a:srgbClr val="0005CC"/>
                </a:solidFill>
              </a:rPr>
              <a:t>polimerizável</a:t>
            </a:r>
            <a:r>
              <a:rPr lang="pt-BR" b="1" i="1" u="sng" dirty="0">
                <a:solidFill>
                  <a:srgbClr val="0005CC"/>
                </a:solidFill>
              </a:rPr>
              <a:t> à base de resina </a:t>
            </a:r>
            <a:r>
              <a:rPr lang="pt-BR" b="1" i="1" u="sng" dirty="0" err="1">
                <a:solidFill>
                  <a:srgbClr val="0005CC"/>
                </a:solidFill>
              </a:rPr>
              <a:t>epoxi</a:t>
            </a:r>
            <a:r>
              <a:rPr lang="pt-BR" b="1" i="1" dirty="0">
                <a:solidFill>
                  <a:srgbClr val="0005CC"/>
                </a:solidFill>
              </a:rPr>
              <a:t>, aplicada às juntas dos elementos a serem ligados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9174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79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u="sng" dirty="0" smtClean="0">
                <a:solidFill>
                  <a:srgbClr val="0005CC"/>
                </a:solidFill>
              </a:rPr>
              <a:t>cola</a:t>
            </a:r>
            <a:r>
              <a:rPr lang="pt-BR" b="1" i="1" dirty="0" smtClean="0">
                <a:solidFill>
                  <a:srgbClr val="0005CC"/>
                </a:solidFill>
              </a:rPr>
              <a:t> tem como funções </a:t>
            </a:r>
            <a:r>
              <a:rPr lang="pt-BR" b="1" i="1" dirty="0">
                <a:solidFill>
                  <a:srgbClr val="0005CC"/>
                </a:solidFill>
              </a:rPr>
              <a:t>básicas </a:t>
            </a:r>
            <a:r>
              <a:rPr lang="pt-BR" b="1" i="1" dirty="0" smtClean="0">
                <a:solidFill>
                  <a:srgbClr val="0005CC"/>
                </a:solidFill>
              </a:rPr>
              <a:t>lubrificar </a:t>
            </a:r>
            <a:r>
              <a:rPr lang="pt-BR" b="1" i="1" dirty="0">
                <a:solidFill>
                  <a:srgbClr val="0005CC"/>
                </a:solidFill>
              </a:rPr>
              <a:t>e compensar as imperfeições das juntas na fase de montagem e, após a polimerização, participar da resistência da junta aos esforços tangenciais e de compressão. Como a cola não apresenta resistência ao cisalhamento antes da polimerização, as juntas são projetadas de forma a transmitir esses esforços através de chavetas de </a:t>
            </a:r>
            <a:r>
              <a:rPr lang="pt-BR" b="1" i="1" dirty="0" err="1" smtClean="0">
                <a:solidFill>
                  <a:srgbClr val="0005CC"/>
                </a:solidFill>
              </a:rPr>
              <a:t>cisalha-mento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8992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162</a:t>
            </a:fld>
            <a:endParaRPr lang="en-US" dirty="0"/>
          </a:p>
        </p:txBody>
      </p:sp>
      <p:pic>
        <p:nvPicPr>
          <p:cNvPr id="47106" name="Picture 2" descr="Click for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74" y="1197261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19672" y="6387195"/>
            <a:ext cx="676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https://www.mcnarybergeron.com/project_highlights.php?id=20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Aduelas pré-moldadas: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69479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3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A </a:t>
            </a:r>
            <a:r>
              <a:rPr lang="pt-BR" b="1" i="1" dirty="0">
                <a:solidFill>
                  <a:srgbClr val="0005CC"/>
                </a:solidFill>
              </a:rPr>
              <a:t>tendência atual é de prover a superfície da junta de um </a:t>
            </a:r>
            <a:r>
              <a:rPr lang="pt-BR" b="1" i="1" u="sng" dirty="0" err="1">
                <a:solidFill>
                  <a:srgbClr val="0005CC"/>
                </a:solidFill>
              </a:rPr>
              <a:t>entarugamento</a:t>
            </a:r>
            <a:r>
              <a:rPr lang="pt-BR" b="1" i="1" dirty="0">
                <a:solidFill>
                  <a:srgbClr val="0005CC"/>
                </a:solidFill>
              </a:rPr>
              <a:t>, regularmente espaçado, de forma a prescindir da resistência ao cisalhamento da cola, mesmo após a polimerização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7316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79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Parte, </a:t>
            </a:r>
            <a:r>
              <a:rPr lang="pt-BR" b="1" i="1" dirty="0">
                <a:solidFill>
                  <a:srgbClr val="0005CC"/>
                </a:solidFill>
              </a:rPr>
              <a:t>ou a totalidade dos cabos </a:t>
            </a:r>
            <a:r>
              <a:rPr lang="pt-BR" b="1" i="1" dirty="0" smtClean="0">
                <a:solidFill>
                  <a:srgbClr val="0005CC"/>
                </a:solidFill>
              </a:rPr>
              <a:t>definitivos, </a:t>
            </a:r>
            <a:r>
              <a:rPr lang="pt-BR" b="1" i="1" dirty="0">
                <a:solidFill>
                  <a:srgbClr val="0005CC"/>
                </a:solidFill>
              </a:rPr>
              <a:t>podem ser enfiados posteriormente e </a:t>
            </a:r>
            <a:r>
              <a:rPr lang="pt-BR" b="1" i="1" dirty="0" err="1" smtClean="0">
                <a:solidFill>
                  <a:srgbClr val="0005CC"/>
                </a:solidFill>
              </a:rPr>
              <a:t>proten-didos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em saliências das aduelas, fora das juntas, permitindo maior rendimento e independência das operações de montagem e de protensão definitiva. Essa, por sua vez, e também a operação de injeção dos cabos, podem, assim, ser efetuadas no interior do caixão, com maior conforto, segurança e </a:t>
            </a:r>
            <a:r>
              <a:rPr lang="pt-BR" b="1" i="1" dirty="0" smtClean="0">
                <a:solidFill>
                  <a:srgbClr val="0005CC"/>
                </a:solidFill>
              </a:rPr>
              <a:t>controle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9194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80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>
                <a:solidFill>
                  <a:srgbClr val="0005CC"/>
                </a:solidFill>
              </a:rPr>
              <a:t>A montagem das aduelas pré-moldadas pode ser feita através de diversos processos, adequados às condições particulares de cada local de implantação. Em geral, os </a:t>
            </a:r>
            <a:r>
              <a:rPr lang="pt-BR" b="1" i="1" dirty="0" err="1" smtClean="0">
                <a:solidFill>
                  <a:srgbClr val="0005CC"/>
                </a:solidFill>
              </a:rPr>
              <a:t>dispo-sitivos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de posicionamento se apoiam sobre a parte da estrutura já concluída e, em muitos casos, necessitam de apoios provisórios </a:t>
            </a:r>
            <a:r>
              <a:rPr lang="pt-BR" b="1" i="1" dirty="0" smtClean="0">
                <a:solidFill>
                  <a:srgbClr val="0005CC"/>
                </a:solidFill>
              </a:rPr>
              <a:t>auxiliares</a:t>
            </a:r>
            <a:r>
              <a:rPr lang="pt-BR" b="1" dirty="0" smtClean="0">
                <a:solidFill>
                  <a:srgbClr val="0005CC"/>
                </a:solidFill>
              </a:rPr>
              <a:t>.”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89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098" name="Picture 2" descr="http://www.doka.com/web/media/images/references/Tverlandsbrua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 b="7260"/>
          <a:stretch/>
        </p:blipFill>
        <p:spPr bwMode="auto">
          <a:xfrm>
            <a:off x="1547664" y="1200045"/>
            <a:ext cx="6048672" cy="517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63675" y="6371584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http://www.doka.com/br/references/europe/Tverlandsbrua_-_Norwegen</a:t>
            </a:r>
          </a:p>
        </p:txBody>
      </p:sp>
    </p:spTree>
    <p:extLst>
      <p:ext uri="{BB962C8B-B14F-4D97-AF65-F5344CB8AC3E}">
        <p14:creationId xmlns:p14="http://schemas.microsoft.com/office/powerpoint/2010/main" val="30465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820810" y="5373216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http://www.doka.com/br/references/europe/Tverlandsbrua_-_Norwegen</a:t>
            </a:r>
          </a:p>
        </p:txBody>
      </p:sp>
      <p:pic>
        <p:nvPicPr>
          <p:cNvPr id="8194" name="Picture 2" descr="http://www.doka.com/web/media/images/references/Tverlandsbrua_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412776"/>
            <a:ext cx="40976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oka.com/web/media/images/references/Tverlandsbrua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371" y="1412776"/>
            <a:ext cx="40976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2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755576" y="5949280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http://www.doka.com/br/references/europe/Tverlandsbrua_-_Norwegen</a:t>
            </a:r>
          </a:p>
        </p:txBody>
      </p:sp>
      <p:pic>
        <p:nvPicPr>
          <p:cNvPr id="11266" name="Picture 2" descr="http://www.doka.com/web/media/images/references/Tverlandsbrua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 b="21735"/>
          <a:stretch/>
        </p:blipFill>
        <p:spPr bwMode="auto">
          <a:xfrm>
            <a:off x="533156" y="1340768"/>
            <a:ext cx="3744416" cy="21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doka.com/web/media/images/references/Tverlandsbrua_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61920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974330254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169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863675" y="5229200"/>
            <a:ext cx="74888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http://www.doka.com/br/references/europe/Tverlandsbrua_-_Norwegen</a:t>
            </a:r>
          </a:p>
        </p:txBody>
      </p:sp>
      <p:pic>
        <p:nvPicPr>
          <p:cNvPr id="10242" name="Picture 2" descr="http://www.doka.com/web/media/images/references/Tverlandsbrua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7" b="4211"/>
          <a:stretch/>
        </p:blipFill>
        <p:spPr bwMode="auto">
          <a:xfrm>
            <a:off x="611560" y="1556792"/>
            <a:ext cx="4246692" cy="35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doka.com/web/media/images/references/BP_Tverlandsbrua_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 b="20891"/>
          <a:stretch/>
        </p:blipFill>
        <p:spPr bwMode="auto">
          <a:xfrm>
            <a:off x="4914219" y="1340765"/>
            <a:ext cx="3910073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– </a:t>
            </a:r>
            <a:r>
              <a:rPr lang="pt-BR" altLang="pt-BR" sz="2400" b="1" dirty="0">
                <a:solidFill>
                  <a:srgbClr val="FF0000"/>
                </a:solidFill>
              </a:rPr>
              <a:t>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97433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692696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Aduelas pré-moldadas em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balanços sucessivos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 e </a:t>
            </a:r>
            <a:r>
              <a:rPr lang="pt-BR" altLang="pt-BR" sz="3100" b="1" dirty="0">
                <a:solidFill>
                  <a:srgbClr val="FF0000"/>
                </a:solidFill>
              </a:rPr>
              <a:t>com treliça de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lançamento</a:t>
            </a:r>
            <a:endParaRPr lang="pt-BR" altLang="pt-BR" sz="31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838135" y="6413266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80049" y="1860323"/>
            <a:ext cx="6430497" cy="452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4340" name="Picture 4" descr="Carro de avanço inferi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 b="9417"/>
          <a:stretch/>
        </p:blipFill>
        <p:spPr bwMode="auto">
          <a:xfrm>
            <a:off x="1043608" y="1268760"/>
            <a:ext cx="7416824" cy="450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383784" y="5805264"/>
            <a:ext cx="6736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http://www.ulmaconstruction.com.br/pt-br/formas-e-escoramentos/formas-e-escoramentos-pontes/carro-avanco-inferior-cvi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122171735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8" y="1412776"/>
            <a:ext cx="753976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11747" y="5301208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http://www.ulmaconstruction.com.br/pt-br/formas-e-escoramentos/formas-e-escoramentos-pontes/carro-avanco-inferior-cvi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335322002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146" name="Picture 2" descr="Ponte em Arco sobre o rio Mangart, Eslovêni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36794"/>
            <a:ext cx="4693792" cy="35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onte em arco de espessura variáve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7" y="1154361"/>
            <a:ext cx="4469874" cy="33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10494" y="5733256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http://www.ulmaconstruction.com.br/pt-br/projetos/pontes-viadutos/ponte-arco-sobre-rio-mangart-eslovenia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335322002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173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r="4749"/>
          <a:stretch/>
        </p:blipFill>
        <p:spPr bwMode="auto">
          <a:xfrm>
            <a:off x="4591454" y="692696"/>
            <a:ext cx="4085617" cy="598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92407" y="5622339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http://www.ulmaconstruction.com.br/pt-br/projetos/pontes-viadutos/ponte-arco-sobre-rio-mangart-eslovenia</a:t>
            </a:r>
          </a:p>
        </p:txBody>
      </p:sp>
      <p:pic>
        <p:nvPicPr>
          <p:cNvPr id="5122" name="Picture 2" descr="Ponte em Arco sobre o rio Mangart, Eslovêni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3" y="1268760"/>
            <a:ext cx="3786808" cy="28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639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335322002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174</a:t>
            </a:fld>
            <a:endParaRPr lang="en-US" dirty="0"/>
          </a:p>
        </p:txBody>
      </p:sp>
      <p:pic>
        <p:nvPicPr>
          <p:cNvPr id="35842" name="Picture 2" descr="Ponte Itapaiuna, São Paul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5" b="13566"/>
          <a:stretch/>
        </p:blipFill>
        <p:spPr bwMode="auto">
          <a:xfrm>
            <a:off x="611560" y="1313234"/>
            <a:ext cx="5714626" cy="24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Ponte Itapaiuna, São Paulo, Bras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5"/>
          <a:stretch/>
        </p:blipFill>
        <p:spPr bwMode="auto">
          <a:xfrm>
            <a:off x="3751154" y="3789040"/>
            <a:ext cx="5026040" cy="26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23528" y="5568336"/>
            <a:ext cx="3284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http://www.ulmaconstruction.com.br/pt-br/projetos/pontes-viadutos/ponte-itapaiuna-sao-paulo-brasil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196486107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Ponte Itapaiuna, São Paul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t="11127" r="14713" b="6094"/>
          <a:stretch/>
        </p:blipFill>
        <p:spPr bwMode="auto">
          <a:xfrm>
            <a:off x="5364087" y="3393404"/>
            <a:ext cx="3405963" cy="296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175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95536" y="5656452"/>
            <a:ext cx="47525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http://www.ulmaconstruction.com.br/pt-br/projetos/pontes-viadutos/ponte-itapaiuna-sao-paulo-brasil</a:t>
            </a:r>
          </a:p>
        </p:txBody>
      </p:sp>
      <p:pic>
        <p:nvPicPr>
          <p:cNvPr id="37890" name="Picture 2" descr="Ponte Itapaiuna, São Paulo,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4752527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97904867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176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61964" y="6330078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  <p:pic>
        <p:nvPicPr>
          <p:cNvPr id="11268" name="Picture 4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" b="4506"/>
          <a:stretch/>
        </p:blipFill>
        <p:spPr bwMode="auto">
          <a:xfrm>
            <a:off x="1449996" y="1186191"/>
            <a:ext cx="6552728" cy="511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59272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43608" y="5134276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  <p:pic>
        <p:nvPicPr>
          <p:cNvPr id="15362" name="Picture 2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10"/>
          <a:stretch/>
        </p:blipFill>
        <p:spPr bwMode="auto">
          <a:xfrm>
            <a:off x="752982" y="1147281"/>
            <a:ext cx="771004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94279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1520" y="6381328"/>
            <a:ext cx="82809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  <p:pic>
        <p:nvPicPr>
          <p:cNvPr id="19458" name="Picture 2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6" t="4992" r="1"/>
          <a:stretch/>
        </p:blipFill>
        <p:spPr bwMode="auto">
          <a:xfrm>
            <a:off x="388079" y="1146836"/>
            <a:ext cx="4353472" cy="35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9" t="4563" b="1734"/>
          <a:stretch/>
        </p:blipFill>
        <p:spPr bwMode="auto">
          <a:xfrm>
            <a:off x="4728523" y="2852936"/>
            <a:ext cx="4256654" cy="35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9022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179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43695" y="6098847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  <p:pic>
        <p:nvPicPr>
          <p:cNvPr id="17410" name="Picture 2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5770" b="7000"/>
          <a:stretch/>
        </p:blipFill>
        <p:spPr bwMode="auto">
          <a:xfrm>
            <a:off x="899679" y="1124744"/>
            <a:ext cx="7416824" cy="49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19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838134" y="6093296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9" y="2204864"/>
            <a:ext cx="7450137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98767" y="692696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Aduelas pré-moldadas em </a:t>
            </a:r>
            <a:r>
              <a:rPr lang="pt-BR" altLang="pt-BR" sz="3100" b="1" u="sng" dirty="0" smtClean="0">
                <a:solidFill>
                  <a:srgbClr val="FF0000"/>
                </a:solidFill>
              </a:rPr>
              <a:t>balanços sucessivos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 e </a:t>
            </a:r>
            <a:r>
              <a:rPr lang="pt-BR" altLang="pt-BR" sz="3100" b="1" dirty="0">
                <a:solidFill>
                  <a:srgbClr val="FF0000"/>
                </a:solidFill>
              </a:rPr>
              <a:t>com treliça de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lançamento</a:t>
            </a:r>
            <a:endParaRPr lang="pt-BR" altLang="pt-BR" sz="3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9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180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  <p:sp>
        <p:nvSpPr>
          <p:cNvPr id="8" name="Retângulo 7"/>
          <p:cNvSpPr/>
          <p:nvPr/>
        </p:nvSpPr>
        <p:spPr>
          <a:xfrm>
            <a:off x="1053837" y="6333391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http://www.ulmaconstruction.com.br/pt-br/projetos/pontes-viadutos/ponte-rio-madeira-brasil</a:t>
            </a:r>
          </a:p>
        </p:txBody>
      </p:sp>
      <p:pic>
        <p:nvPicPr>
          <p:cNvPr id="18434" name="Picture 2" descr="Ponte rio madeira, Porto Velho – R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5"/>
          <a:stretch/>
        </p:blipFill>
        <p:spPr bwMode="auto">
          <a:xfrm>
            <a:off x="886967" y="1124744"/>
            <a:ext cx="7442247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89750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181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251520" y="5841397"/>
            <a:ext cx="49529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http://www.ulmaconstruction.com.br/pt-br/projetos/pontes-viadutos/rodoanel-mario-covas-brasil</a:t>
            </a:r>
          </a:p>
        </p:txBody>
      </p:sp>
      <p:pic>
        <p:nvPicPr>
          <p:cNvPr id="30724" name="Picture 4" descr="Rodoanel Mário Covas, São Paulo,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08454"/>
            <a:ext cx="4226441" cy="316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Rodoanel Mário Covas, São Paulo, Brasi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6" t="23044" b="-2861"/>
          <a:stretch/>
        </p:blipFill>
        <p:spPr bwMode="auto">
          <a:xfrm>
            <a:off x="5436097" y="3898838"/>
            <a:ext cx="3476158" cy="259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Rodoanel Mário Covas, São Paulo, Brasi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/>
          <a:stretch/>
        </p:blipFill>
        <p:spPr bwMode="auto">
          <a:xfrm>
            <a:off x="5148064" y="1114150"/>
            <a:ext cx="2771474" cy="26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262710396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182</a:t>
            </a:fld>
            <a:endParaRPr lang="en-US" dirty="0"/>
          </a:p>
        </p:txBody>
      </p:sp>
      <p:sp>
        <p:nvSpPr>
          <p:cNvPr id="3" name="CaixaDeTexto 2"/>
          <p:cNvSpPr txBox="1"/>
          <p:nvPr/>
        </p:nvSpPr>
        <p:spPr>
          <a:xfrm>
            <a:off x="12643" y="5373216"/>
            <a:ext cx="504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Balanço sucessivo </a:t>
            </a:r>
            <a:r>
              <a:rPr lang="pt-BR" sz="1600" dirty="0">
                <a:solidFill>
                  <a:srgbClr val="0005CC"/>
                </a:solidFill>
              </a:rPr>
              <a:t>– http://www.ulmaconstruction.com.br/pt-br/projetos/pontes-viadutos/ponte-rio-grand-canada</a:t>
            </a:r>
          </a:p>
        </p:txBody>
      </p:sp>
      <p:pic>
        <p:nvPicPr>
          <p:cNvPr id="32770" name="Picture 2" descr="Ponte Rio Grand, Ontário, Canadá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4" r="17151"/>
          <a:stretch/>
        </p:blipFill>
        <p:spPr bwMode="auto">
          <a:xfrm>
            <a:off x="5016408" y="3429000"/>
            <a:ext cx="3711436" cy="28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Ponte Rio Grand, Ontário, Canadá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431832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107765180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183</a:t>
            </a:fld>
            <a:endParaRPr lang="en-US" dirty="0"/>
          </a:p>
        </p:txBody>
      </p:sp>
      <p:pic>
        <p:nvPicPr>
          <p:cNvPr id="49154" name="Picture 2" descr="http://www.summit-eng-group.com/img/project/segmental_construction/quintana_beach/large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1" y="1124744"/>
            <a:ext cx="49340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5576" y="5640358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www.summit-eng-group.com/projects/segmental_bridge_construction_engineering/quintana.html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49156" name="Picture 4" descr="http://www.summit-eng-group.com/img/project/segmental_construction/quintana_beach/large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15140"/>
            <a:ext cx="3926235" cy="246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280668992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184</a:t>
            </a:fld>
            <a:endParaRPr lang="en-US" dirty="0"/>
          </a:p>
        </p:txBody>
      </p:sp>
      <p:pic>
        <p:nvPicPr>
          <p:cNvPr id="50178" name="Picture 2" descr="http://www.summit-eng-group.com/img/project/segmental_construction/trinity/img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83" y="1193329"/>
            <a:ext cx="7704856" cy="48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11560" y="6021288"/>
            <a:ext cx="8373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http://www.summit-eng-group.com/projects/segmental_bridge_construction_engineering/trinity.html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Segmentos moldados in loco:</a:t>
            </a:r>
          </a:p>
        </p:txBody>
      </p:sp>
    </p:spTree>
    <p:extLst>
      <p:ext uri="{BB962C8B-B14F-4D97-AF65-F5344CB8AC3E}">
        <p14:creationId xmlns:p14="http://schemas.microsoft.com/office/powerpoint/2010/main" val="418129187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185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471793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Segmentos </a:t>
            </a:r>
            <a:r>
              <a:rPr lang="pt-BR" altLang="pt-BR" sz="2400" b="1" dirty="0">
                <a:solidFill>
                  <a:srgbClr val="FF0000"/>
                </a:solidFill>
              </a:rPr>
              <a:t>moldados in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loco (Rodoanel/SP):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4"/>
          <a:stretch/>
        </p:blipFill>
        <p:spPr>
          <a:xfrm>
            <a:off x="1149134" y="1302790"/>
            <a:ext cx="7154452" cy="5162797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45940" y="6431557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68756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186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loco (Rodoanel/SP):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b="12922"/>
          <a:stretch/>
        </p:blipFill>
        <p:spPr>
          <a:xfrm>
            <a:off x="755663" y="1484784"/>
            <a:ext cx="7704856" cy="46397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945940" y="6114782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10013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187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loco (Rodoanel/SP):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2" y="1449275"/>
            <a:ext cx="6724696" cy="504352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45940" y="6474822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8165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188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loco (Rodoanel/SP):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23" y="1463003"/>
            <a:ext cx="6624736" cy="4968553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45940" y="6431557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244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189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loco (Rodoanel/SP):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88" y="1421770"/>
            <a:ext cx="6696743" cy="502255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45940" y="6431557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17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764704"/>
            <a:ext cx="7993062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>
                <a:solidFill>
                  <a:srgbClr val="FF0000"/>
                </a:solidFill>
              </a:rPr>
              <a:t>Deslocamentos progressivos ou empurrada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FF0000"/>
                </a:solidFill>
              </a:rPr>
              <a:t>(</a:t>
            </a:r>
            <a:r>
              <a:rPr lang="pt-BR" altLang="pt-BR" sz="3100" b="1" dirty="0">
                <a:solidFill>
                  <a:srgbClr val="FF0000"/>
                </a:solidFill>
              </a:rPr>
              <a:t>pré-moldada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)</a:t>
            </a:r>
            <a:endParaRPr lang="pt-BR" altLang="pt-BR" sz="31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838135" y="5981218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4" y="2055920"/>
            <a:ext cx="8421687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190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loco (Rodoanel/SP):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89" y="1395902"/>
            <a:ext cx="6765542" cy="507415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45940" y="6431557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564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191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Balanços sucessivos – Segmentos moldados in loco (Rodoanel/SP):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81" y="1395902"/>
            <a:ext cx="6727620" cy="504571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45940" y="6431557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(Fotografia do autor)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9834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  <p:pic>
        <p:nvPicPr>
          <p:cNvPr id="21508" name="Picture 4" descr="Divulgação: VSL Internat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56" y="1196749"/>
            <a:ext cx="6768752" cy="502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089524" y="6240624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http://infraestruturaurbana.pini.com.br/solucoes-tecnicas/20/artigo271660-1.aspx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Aduelas pré-moldadas: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730044616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193</a:t>
            </a:fld>
            <a:endParaRPr lang="en-US"/>
          </a:p>
        </p:txBody>
      </p:sp>
      <p:pic>
        <p:nvPicPr>
          <p:cNvPr id="1026" name="Picture 2" descr="Divulgação: Alga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39" y="1196752"/>
            <a:ext cx="5787504" cy="494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53211" y="6140655"/>
            <a:ext cx="5508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http://infraestruturaurbana.pini.com.br/solucoes-tecnicas/20/artigo271660-4.aspx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56490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</a:t>
            </a:r>
            <a:r>
              <a:rPr lang="pt-BR" altLang="pt-BR" sz="2400" b="1" dirty="0">
                <a:solidFill>
                  <a:srgbClr val="FF0000"/>
                </a:solidFill>
              </a:rPr>
              <a:t>sucessivos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Aduelas pré-moldadas: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1868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611560" y="1340768"/>
            <a:ext cx="799306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hlinkClick r:id="rId2"/>
              </a:rPr>
              <a:t>https://</a:t>
            </a:r>
            <a:r>
              <a:rPr lang="pt-BR" sz="2000" b="1" dirty="0" smtClean="0">
                <a:hlinkClick r:id="rId2"/>
              </a:rPr>
              <a:t>www.youtube.com/watch?v=EMBMZXM-wXM</a:t>
            </a:r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 smtClean="0">
                <a:hlinkClick r:id="rId3"/>
              </a:rPr>
              <a:t>https</a:t>
            </a:r>
            <a:r>
              <a:rPr lang="pt-BR" sz="2000" b="1" dirty="0">
                <a:hlinkClick r:id="rId3"/>
              </a:rPr>
              <a:t>://</a:t>
            </a:r>
            <a:r>
              <a:rPr lang="pt-BR" sz="2000" b="1" dirty="0" smtClean="0">
                <a:hlinkClick r:id="rId3"/>
              </a:rPr>
              <a:t>www.youtube.com/watch?v=If7MS7ygzcY&amp;t=279s</a:t>
            </a:r>
            <a:endParaRPr lang="pt-BR" sz="2000" b="1" dirty="0" smtClean="0"/>
          </a:p>
          <a:p>
            <a:endParaRPr lang="pt-BR" sz="2000" b="1" dirty="0" smtClean="0">
              <a:hlinkClick r:id="rId4"/>
            </a:endParaRPr>
          </a:p>
          <a:p>
            <a:r>
              <a:rPr lang="pt-BR" sz="2000" b="1" dirty="0" smtClean="0">
                <a:hlinkClick r:id="rId4"/>
              </a:rPr>
              <a:t>https</a:t>
            </a:r>
            <a:r>
              <a:rPr lang="pt-BR" sz="2000" b="1" dirty="0">
                <a:hlinkClick r:id="rId4"/>
              </a:rPr>
              <a:t>://</a:t>
            </a:r>
            <a:r>
              <a:rPr lang="pt-BR" sz="2000" b="1" dirty="0" smtClean="0">
                <a:hlinkClick r:id="rId4"/>
              </a:rPr>
              <a:t>www.youtube.com/watch?v=bag9uIJTJKc</a:t>
            </a:r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 smtClean="0">
                <a:hlinkClick r:id="rId5"/>
              </a:rPr>
              <a:t>https</a:t>
            </a:r>
            <a:r>
              <a:rPr lang="pt-BR" sz="2000" b="1" dirty="0">
                <a:hlinkClick r:id="rId5"/>
              </a:rPr>
              <a:t>://www.youtube.com/watch?v=RFMazS96wXY</a:t>
            </a:r>
            <a:endParaRPr lang="pt-BR" sz="2000" b="1" dirty="0"/>
          </a:p>
          <a:p>
            <a:endParaRPr lang="pt-BR" sz="2000" b="1" dirty="0" smtClean="0"/>
          </a:p>
          <a:p>
            <a:r>
              <a:rPr lang="pt-BR" sz="2000" b="1" dirty="0">
                <a:hlinkClick r:id="rId6"/>
              </a:rPr>
              <a:t>https://</a:t>
            </a:r>
            <a:r>
              <a:rPr lang="pt-BR" sz="2000" b="1" dirty="0" smtClean="0">
                <a:hlinkClick r:id="rId6"/>
              </a:rPr>
              <a:t>www.youtube.com/watch?v=H9m0CldpKeE</a:t>
            </a:r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 smtClean="0">
                <a:hlinkClick r:id="rId7"/>
              </a:rPr>
              <a:t>https</a:t>
            </a:r>
            <a:r>
              <a:rPr lang="pt-BR" sz="2000" b="1" dirty="0">
                <a:hlinkClick r:id="rId7"/>
              </a:rPr>
              <a:t>://</a:t>
            </a:r>
            <a:r>
              <a:rPr lang="pt-BR" sz="2000" b="1" dirty="0" smtClean="0">
                <a:hlinkClick r:id="rId7"/>
              </a:rPr>
              <a:t>www.youtube.com/watch?v=9gfEd17euQQ</a:t>
            </a:r>
            <a:endParaRPr lang="pt-BR" sz="2000" b="1" dirty="0" smtClean="0"/>
          </a:p>
          <a:p>
            <a:endParaRPr lang="pt-BR" sz="2000" b="1" dirty="0"/>
          </a:p>
          <a:p>
            <a:r>
              <a:rPr lang="pt-BR" sz="2000" b="1" dirty="0">
                <a:hlinkClick r:id="rId8"/>
              </a:rPr>
              <a:t>https://www.youtube.com/watch?v=LUgOuqD67s4</a:t>
            </a:r>
            <a:endParaRPr lang="pt-BR" sz="2000" b="1" dirty="0"/>
          </a:p>
          <a:p>
            <a:endParaRPr lang="pt-BR" sz="2000" b="1" dirty="0" smtClean="0"/>
          </a:p>
          <a:p>
            <a:endParaRPr lang="pt-BR" sz="2000" b="1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Balanços sucessivos: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4425" y="908720"/>
            <a:ext cx="799306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FF0000"/>
                </a:solidFill>
              </a:rPr>
              <a:t>Lançamentos por incrementos modulados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>
                <a:solidFill>
                  <a:srgbClr val="00B050"/>
                </a:solidFill>
              </a:rPr>
              <a:t>(d</a:t>
            </a:r>
            <a:r>
              <a:rPr lang="pt-BR" altLang="pt-BR" b="1" dirty="0">
                <a:solidFill>
                  <a:srgbClr val="00B050"/>
                </a:solidFill>
              </a:rPr>
              <a:t>eslocamentos progressivos; ponte </a:t>
            </a:r>
            <a:r>
              <a:rPr lang="pt-BR" altLang="pt-BR" b="1" dirty="0" err="1" smtClean="0">
                <a:solidFill>
                  <a:srgbClr val="00B050"/>
                </a:solidFill>
              </a:rPr>
              <a:t>empur-rada</a:t>
            </a:r>
            <a:r>
              <a:rPr lang="pt-BR" altLang="pt-BR" b="1" dirty="0">
                <a:solidFill>
                  <a:srgbClr val="00B050"/>
                </a:solidFill>
              </a:rPr>
              <a:t>)</a:t>
            </a:r>
            <a:endParaRPr lang="pt-BR" altLang="pt-BR" sz="2000" b="1" dirty="0">
              <a:solidFill>
                <a:srgbClr val="00B05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Consiste </a:t>
            </a:r>
            <a:r>
              <a:rPr lang="pt-BR" b="1" dirty="0">
                <a:solidFill>
                  <a:srgbClr val="0005CC"/>
                </a:solidFill>
              </a:rPr>
              <a:t>na </a:t>
            </a:r>
            <a:r>
              <a:rPr lang="pt-BR" b="1" dirty="0" smtClean="0">
                <a:solidFill>
                  <a:srgbClr val="0005CC"/>
                </a:solidFill>
              </a:rPr>
              <a:t>construir a </a:t>
            </a:r>
            <a:r>
              <a:rPr lang="pt-BR" b="1" dirty="0">
                <a:solidFill>
                  <a:srgbClr val="0005CC"/>
                </a:solidFill>
              </a:rPr>
              <a:t>ponte em </a:t>
            </a:r>
            <a:r>
              <a:rPr lang="pt-BR" b="1" u="sng" dirty="0" smtClean="0">
                <a:solidFill>
                  <a:srgbClr val="0005CC"/>
                </a:solidFill>
              </a:rPr>
              <a:t>segmentos pré-moldados</a:t>
            </a:r>
            <a:r>
              <a:rPr lang="pt-BR" b="1" dirty="0" smtClean="0">
                <a:solidFill>
                  <a:srgbClr val="0005CC"/>
                </a:solidFill>
              </a:rPr>
              <a:t>, executados junto </a:t>
            </a:r>
            <a:r>
              <a:rPr lang="pt-BR" b="1" dirty="0">
                <a:solidFill>
                  <a:srgbClr val="0005CC"/>
                </a:solidFill>
              </a:rPr>
              <a:t>à cabeceira da </a:t>
            </a:r>
            <a:r>
              <a:rPr lang="pt-BR" b="1" dirty="0" smtClean="0">
                <a:solidFill>
                  <a:srgbClr val="0005CC"/>
                </a:solidFill>
              </a:rPr>
              <a:t>ponte e, empurrar, após o concreto ter atingida a resistência necessária, </a:t>
            </a:r>
            <a:r>
              <a:rPr lang="pt-BR" b="1" dirty="0">
                <a:solidFill>
                  <a:srgbClr val="0005CC"/>
                </a:solidFill>
              </a:rPr>
              <a:t>para </a:t>
            </a:r>
            <a:r>
              <a:rPr lang="pt-BR" b="1" dirty="0" smtClean="0">
                <a:solidFill>
                  <a:srgbClr val="0005CC"/>
                </a:solidFill>
              </a:rPr>
              <a:t>a posição definitiva, progressivamente.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u="sng" dirty="0" smtClean="0">
                <a:solidFill>
                  <a:srgbClr val="FF0000"/>
                </a:solidFill>
              </a:rPr>
              <a:t>Este processo é pouco aplicado</a:t>
            </a:r>
            <a:r>
              <a:rPr lang="pt-BR" altLang="pt-BR" b="1" dirty="0" smtClean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7507218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</a:rPr>
              <a:t>Lançamentos por incrementos </a:t>
            </a:r>
            <a:r>
              <a:rPr lang="pt-BR" sz="2400" b="1" dirty="0" smtClean="0">
                <a:solidFill>
                  <a:srgbClr val="FF0000"/>
                </a:solidFill>
              </a:rPr>
              <a:t>modulados: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Cada </a:t>
            </a:r>
            <a:r>
              <a:rPr lang="pt-BR" b="1" dirty="0">
                <a:solidFill>
                  <a:srgbClr val="0005CC"/>
                </a:solidFill>
              </a:rPr>
              <a:t>segmento é executado </a:t>
            </a:r>
            <a:r>
              <a:rPr lang="pt-BR" b="1" dirty="0" smtClean="0">
                <a:solidFill>
                  <a:srgbClr val="0005CC"/>
                </a:solidFill>
              </a:rPr>
              <a:t>em </a:t>
            </a:r>
            <a:r>
              <a:rPr lang="pt-BR" b="1" dirty="0">
                <a:solidFill>
                  <a:srgbClr val="0005CC"/>
                </a:solidFill>
              </a:rPr>
              <a:t>fôrmas </a:t>
            </a:r>
            <a:r>
              <a:rPr lang="pt-BR" b="1" dirty="0" smtClean="0">
                <a:solidFill>
                  <a:srgbClr val="0005CC"/>
                </a:solidFill>
              </a:rPr>
              <a:t>fixas, </a:t>
            </a:r>
            <a:r>
              <a:rPr lang="pt-BR" b="1" dirty="0">
                <a:solidFill>
                  <a:srgbClr val="0005CC"/>
                </a:solidFill>
              </a:rPr>
              <a:t>concretado contra o anterior já concluído, </a:t>
            </a:r>
            <a:r>
              <a:rPr lang="pt-BR" b="1" dirty="0" smtClean="0">
                <a:solidFill>
                  <a:srgbClr val="0005CC"/>
                </a:solidFill>
              </a:rPr>
              <a:t>o que permite continuidade das armaduras nas </a:t>
            </a:r>
            <a:r>
              <a:rPr lang="pt-BR" b="1" dirty="0">
                <a:solidFill>
                  <a:srgbClr val="0005CC"/>
                </a:solidFill>
              </a:rPr>
              <a:t>juntas. O deslocamento dos </a:t>
            </a:r>
            <a:r>
              <a:rPr lang="pt-BR" b="1" dirty="0" smtClean="0">
                <a:solidFill>
                  <a:srgbClr val="0005CC"/>
                </a:solidFill>
              </a:rPr>
              <a:t>segmentos </a:t>
            </a:r>
            <a:r>
              <a:rPr lang="pt-BR" b="1" dirty="0">
                <a:solidFill>
                  <a:srgbClr val="0005CC"/>
                </a:solidFill>
              </a:rPr>
              <a:t>é feito </a:t>
            </a:r>
            <a:r>
              <a:rPr lang="pt-BR" b="1" dirty="0" smtClean="0">
                <a:solidFill>
                  <a:srgbClr val="0005CC"/>
                </a:solidFill>
              </a:rPr>
              <a:t>com cilindros </a:t>
            </a:r>
            <a:r>
              <a:rPr lang="pt-BR" b="1" dirty="0">
                <a:solidFill>
                  <a:srgbClr val="0005CC"/>
                </a:solidFill>
              </a:rPr>
              <a:t>hidráulicos </a:t>
            </a:r>
            <a:r>
              <a:rPr lang="pt-BR" b="1" dirty="0" smtClean="0">
                <a:solidFill>
                  <a:srgbClr val="0005CC"/>
                </a:solidFill>
              </a:rPr>
              <a:t>apoiados no encontro da ponte </a:t>
            </a:r>
            <a:r>
              <a:rPr lang="pt-BR" b="1" dirty="0">
                <a:solidFill>
                  <a:srgbClr val="0005CC"/>
                </a:solidFill>
              </a:rPr>
              <a:t>e sobre aparelhos de apoio deslizantes de teflon, situados nos pilares definitivos </a:t>
            </a:r>
            <a:r>
              <a:rPr lang="pt-BR" b="1" dirty="0" smtClean="0">
                <a:solidFill>
                  <a:srgbClr val="0005CC"/>
                </a:solidFill>
              </a:rPr>
              <a:t>ou </a:t>
            </a:r>
            <a:r>
              <a:rPr lang="pt-BR" b="1" dirty="0">
                <a:solidFill>
                  <a:srgbClr val="0005CC"/>
                </a:solidFill>
              </a:rPr>
              <a:t>apoios intermediários </a:t>
            </a:r>
            <a:r>
              <a:rPr lang="pt-BR" b="1" dirty="0" err="1" smtClean="0">
                <a:solidFill>
                  <a:srgbClr val="0005CC"/>
                </a:solidFill>
              </a:rPr>
              <a:t>provisó-rios</a:t>
            </a:r>
            <a:r>
              <a:rPr lang="pt-BR" b="1" dirty="0" smtClean="0">
                <a:solidFill>
                  <a:srgbClr val="0005CC"/>
                </a:solidFill>
              </a:rPr>
              <a:t> (casos de grandes </a:t>
            </a:r>
            <a:r>
              <a:rPr lang="pt-BR" b="1" dirty="0">
                <a:solidFill>
                  <a:srgbClr val="0005CC"/>
                </a:solidFill>
              </a:rPr>
              <a:t>vãos </a:t>
            </a:r>
            <a:r>
              <a:rPr lang="pt-BR" b="1" dirty="0" smtClean="0">
                <a:solidFill>
                  <a:srgbClr val="0005CC"/>
                </a:solidFill>
              </a:rPr>
              <a:t>e </a:t>
            </a:r>
            <a:r>
              <a:rPr lang="pt-BR" b="1" dirty="0">
                <a:solidFill>
                  <a:srgbClr val="0005CC"/>
                </a:solidFill>
              </a:rPr>
              <a:t>relação comprimento/vão é </a:t>
            </a:r>
            <a:r>
              <a:rPr lang="pt-BR" b="1" dirty="0" smtClean="0">
                <a:solidFill>
                  <a:srgbClr val="0005CC"/>
                </a:solidFill>
              </a:rPr>
              <a:t>alta).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20443392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>
                <a:solidFill>
                  <a:srgbClr val="FF0000"/>
                </a:solidFill>
              </a:rPr>
              <a:t>Deslocamentos progressivos (pré-moldada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)</a:t>
            </a:r>
            <a:endParaRPr lang="pt-BR" altLang="pt-BR" sz="31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197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838135" y="5693186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54" y="1628799"/>
            <a:ext cx="8421687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50448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198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995935" y="6237312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9" y="1556790"/>
            <a:ext cx="7500098" cy="448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Deslocamentos progressivos (pré-moldada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)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03402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</a:rPr>
              <a:t>Lançamentos por incrementos </a:t>
            </a:r>
            <a:r>
              <a:rPr lang="pt-BR" sz="2400" b="1" dirty="0" smtClean="0">
                <a:solidFill>
                  <a:srgbClr val="FF0000"/>
                </a:solidFill>
              </a:rPr>
              <a:t>modulados: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Na fase construtiva </a:t>
            </a:r>
            <a:r>
              <a:rPr lang="pt-BR" b="1" dirty="0">
                <a:solidFill>
                  <a:srgbClr val="0005CC"/>
                </a:solidFill>
              </a:rPr>
              <a:t>a protensão dos </a:t>
            </a:r>
            <a:r>
              <a:rPr lang="pt-BR" b="1" dirty="0" err="1" smtClean="0">
                <a:solidFill>
                  <a:srgbClr val="0005CC"/>
                </a:solidFill>
              </a:rPr>
              <a:t>segmen-tos</a:t>
            </a:r>
            <a:r>
              <a:rPr lang="pt-BR" b="1" dirty="0" smtClean="0">
                <a:solidFill>
                  <a:srgbClr val="0005CC"/>
                </a:solidFill>
              </a:rPr>
              <a:t> </a:t>
            </a:r>
            <a:r>
              <a:rPr lang="pt-BR" b="1" dirty="0">
                <a:solidFill>
                  <a:srgbClr val="0005CC"/>
                </a:solidFill>
              </a:rPr>
              <a:t>é </a:t>
            </a:r>
            <a:r>
              <a:rPr lang="pt-BR" b="1" dirty="0" smtClean="0">
                <a:solidFill>
                  <a:srgbClr val="0005CC"/>
                </a:solidFill>
              </a:rPr>
              <a:t>centrada, para limitar </a:t>
            </a:r>
            <a:r>
              <a:rPr lang="pt-BR" b="1" dirty="0">
                <a:solidFill>
                  <a:srgbClr val="0005CC"/>
                </a:solidFill>
              </a:rPr>
              <a:t>as tensões de tração, </a:t>
            </a:r>
            <a:r>
              <a:rPr lang="pt-BR" b="1" dirty="0" smtClean="0">
                <a:solidFill>
                  <a:srgbClr val="0005CC"/>
                </a:solidFill>
              </a:rPr>
              <a:t>porque </a:t>
            </a:r>
            <a:r>
              <a:rPr lang="pt-BR" b="1" dirty="0">
                <a:solidFill>
                  <a:srgbClr val="0005CC"/>
                </a:solidFill>
              </a:rPr>
              <a:t>ao longo do deslocamento, cada trecho é submetido a momentos fletores alternados. É usual </a:t>
            </a:r>
            <a:r>
              <a:rPr lang="pt-BR" b="1" dirty="0" smtClean="0">
                <a:solidFill>
                  <a:srgbClr val="0005CC"/>
                </a:solidFill>
              </a:rPr>
              <a:t>admitir </a:t>
            </a:r>
            <a:r>
              <a:rPr lang="pt-BR" b="1" dirty="0">
                <a:solidFill>
                  <a:srgbClr val="0005CC"/>
                </a:solidFill>
              </a:rPr>
              <a:t>tensões de tração nesta fase, </a:t>
            </a:r>
            <a:r>
              <a:rPr lang="pt-BR" b="1" dirty="0" smtClean="0">
                <a:solidFill>
                  <a:srgbClr val="0005CC"/>
                </a:solidFill>
              </a:rPr>
              <a:t>mesmo para a </a:t>
            </a:r>
            <a:r>
              <a:rPr lang="pt-BR" b="1" dirty="0">
                <a:solidFill>
                  <a:srgbClr val="0005CC"/>
                </a:solidFill>
              </a:rPr>
              <a:t>protensão </a:t>
            </a:r>
            <a:r>
              <a:rPr lang="pt-BR" b="1" dirty="0" err="1" smtClean="0">
                <a:solidFill>
                  <a:srgbClr val="0005CC"/>
                </a:solidFill>
              </a:rPr>
              <a:t>comple-ta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199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223103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519113" y="332656"/>
            <a:ext cx="8229600" cy="796925"/>
          </a:xfrm>
        </p:spPr>
        <p:txBody>
          <a:bodyPr/>
          <a:lstStyle/>
          <a:p>
            <a:pPr eaLnBrk="1" hangingPunct="1"/>
            <a:r>
              <a:rPr lang="en-US" altLang="pt-BR" sz="3500" b="1" dirty="0" smtClean="0">
                <a:solidFill>
                  <a:srgbClr val="C00000"/>
                </a:solidFill>
              </a:rPr>
              <a:t>REFERÊNCIAS</a:t>
            </a:r>
          </a:p>
        </p:txBody>
      </p:sp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1340768"/>
            <a:ext cx="7993063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solidFill>
                  <a:srgbClr val="0005CC"/>
                </a:solidFill>
              </a:rPr>
              <a:t>DEPARTAMENTO NACIONAL DE ESTRADAS DE RODAGEM. </a:t>
            </a:r>
            <a:r>
              <a:rPr lang="pt-BR" sz="2400" b="1" i="1" dirty="0">
                <a:solidFill>
                  <a:srgbClr val="0005CC"/>
                </a:solidFill>
              </a:rPr>
              <a:t>Manual de projeto de obras-de-arte especiais. </a:t>
            </a:r>
            <a:r>
              <a:rPr lang="pt-BR" sz="2400" b="1" dirty="0">
                <a:solidFill>
                  <a:srgbClr val="0005CC"/>
                </a:solidFill>
              </a:rPr>
              <a:t>IPR </a:t>
            </a:r>
            <a:r>
              <a:rPr lang="pt-BR" sz="2400" b="1" dirty="0" err="1">
                <a:solidFill>
                  <a:srgbClr val="0005CC"/>
                </a:solidFill>
              </a:rPr>
              <a:t>Publ</a:t>
            </a:r>
            <a:r>
              <a:rPr lang="pt-BR" sz="2400" b="1" dirty="0">
                <a:solidFill>
                  <a:srgbClr val="0005CC"/>
                </a:solidFill>
              </a:rPr>
              <a:t>. 698. Rio de Janeiro, DNER, Diretoria de Desenvolvimento Tecnológico. Divisão de Capacitação Tecnológica, 1996, 225p. </a:t>
            </a:r>
            <a:endParaRPr lang="pt-BR" altLang="pt-BR" sz="24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00B0F0"/>
                </a:solidFill>
              </a:rPr>
              <a:t>EL </a:t>
            </a:r>
            <a:r>
              <a:rPr lang="pt-BR" sz="2400" b="1" dirty="0">
                <a:solidFill>
                  <a:srgbClr val="00B0F0"/>
                </a:solidFill>
              </a:rPr>
              <a:t>DEBS, M.K. ; TAKEYA, T. </a:t>
            </a:r>
            <a:r>
              <a:rPr lang="pt-BR" sz="2400" b="1" i="1" dirty="0">
                <a:solidFill>
                  <a:srgbClr val="00B0F0"/>
                </a:solidFill>
              </a:rPr>
              <a:t>Introdução às pontes de concreto</a:t>
            </a:r>
            <a:r>
              <a:rPr lang="pt-BR" sz="2400" b="1" dirty="0">
                <a:solidFill>
                  <a:srgbClr val="00B0F0"/>
                </a:solidFill>
              </a:rPr>
              <a:t>. São Carlos, Departamento de Engenharia de Estruturas, Escola de Engenharia de São Carlos, USP, </a:t>
            </a:r>
            <a:r>
              <a:rPr lang="pt-BR" altLang="pt-BR" sz="2400" b="1" dirty="0">
                <a:solidFill>
                  <a:srgbClr val="00B0F0"/>
                </a:solidFill>
              </a:rPr>
              <a:t>2009, 110p</a:t>
            </a:r>
            <a:r>
              <a:rPr lang="pt-BR" altLang="pt-BR" sz="2400" b="1" dirty="0" smtClean="0">
                <a:solidFill>
                  <a:srgbClr val="00B0F0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0005CC"/>
                </a:solidFill>
              </a:rPr>
              <a:t>LEONHARDT, F. </a:t>
            </a:r>
            <a:r>
              <a:rPr lang="pt-BR" altLang="pt-BR" sz="2400" b="1" i="1" dirty="0">
                <a:solidFill>
                  <a:srgbClr val="0005CC"/>
                </a:solidFill>
              </a:rPr>
              <a:t>Construções de concreto – Princípios básicos da construção de pontes de concreto.</a:t>
            </a:r>
            <a:r>
              <a:rPr lang="pt-BR" altLang="pt-BR" sz="2400" b="1" dirty="0">
                <a:solidFill>
                  <a:srgbClr val="0005CC"/>
                </a:solidFill>
              </a:rPr>
              <a:t> Rio de Janeiro, Ed. </a:t>
            </a:r>
            <a:r>
              <a:rPr lang="pt-BR" altLang="pt-BR" sz="2400" b="1" dirty="0" err="1">
                <a:solidFill>
                  <a:srgbClr val="0005CC"/>
                </a:solidFill>
              </a:rPr>
              <a:t>Interciência</a:t>
            </a:r>
            <a:r>
              <a:rPr lang="pt-BR" altLang="pt-BR" sz="2400" b="1" dirty="0">
                <a:solidFill>
                  <a:srgbClr val="0005CC"/>
                </a:solidFill>
              </a:rPr>
              <a:t>, vol. 6, 1ª. Ed., 1979, 241p</a:t>
            </a:r>
            <a:r>
              <a:rPr lang="pt-BR" altLang="pt-BR" sz="2400" b="1" dirty="0" smtClean="0">
                <a:solidFill>
                  <a:srgbClr val="0005CC"/>
                </a:solidFill>
              </a:rPr>
              <a:t>.</a:t>
            </a:r>
            <a:endParaRPr lang="pt-BR" alt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3995935" y="6237312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9" y="1608903"/>
            <a:ext cx="7500098" cy="448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600" b="1" dirty="0">
                <a:solidFill>
                  <a:srgbClr val="FF0000"/>
                </a:solidFill>
              </a:rPr>
              <a:t>Deslocamentos progressivos (pré-moldada</a:t>
            </a:r>
            <a:r>
              <a:rPr lang="pt-BR" altLang="pt-BR" sz="2600" b="1" dirty="0" smtClean="0">
                <a:solidFill>
                  <a:srgbClr val="FF0000"/>
                </a:solidFill>
              </a:rPr>
              <a:t>)</a:t>
            </a:r>
            <a:endParaRPr lang="pt-BR" altLang="pt-BR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</a:rPr>
              <a:t>Lançamentos por incrementos </a:t>
            </a:r>
            <a:r>
              <a:rPr lang="pt-BR" sz="2400" b="1" dirty="0" smtClean="0">
                <a:solidFill>
                  <a:srgbClr val="FF0000"/>
                </a:solidFill>
              </a:rPr>
              <a:t>modulados: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Ao </a:t>
            </a:r>
            <a:r>
              <a:rPr lang="pt-BR" b="1" dirty="0">
                <a:solidFill>
                  <a:srgbClr val="0005CC"/>
                </a:solidFill>
              </a:rPr>
              <a:t>primeiro segmento é fixada uma treliça metálica de pequeno </a:t>
            </a:r>
            <a:r>
              <a:rPr lang="pt-BR" b="1" dirty="0" smtClean="0">
                <a:solidFill>
                  <a:srgbClr val="0005CC"/>
                </a:solidFill>
              </a:rPr>
              <a:t>peso, que alcança </a:t>
            </a:r>
            <a:r>
              <a:rPr lang="pt-BR" b="1" dirty="0">
                <a:solidFill>
                  <a:srgbClr val="0005CC"/>
                </a:solidFill>
              </a:rPr>
              <a:t>os apoios antes </a:t>
            </a:r>
            <a:r>
              <a:rPr lang="pt-BR" b="1" dirty="0" smtClean="0">
                <a:solidFill>
                  <a:srgbClr val="0005CC"/>
                </a:solidFill>
              </a:rPr>
              <a:t>dos segmentos, e reduz </a:t>
            </a:r>
            <a:r>
              <a:rPr lang="pt-BR" b="1" dirty="0">
                <a:solidFill>
                  <a:srgbClr val="0005CC"/>
                </a:solidFill>
              </a:rPr>
              <a:t>o </a:t>
            </a:r>
            <a:r>
              <a:rPr lang="pt-BR" b="1" dirty="0" smtClean="0">
                <a:solidFill>
                  <a:srgbClr val="0005CC"/>
                </a:solidFill>
              </a:rPr>
              <a:t>momento fletor </a:t>
            </a:r>
            <a:r>
              <a:rPr lang="pt-BR" b="1" dirty="0">
                <a:solidFill>
                  <a:srgbClr val="0005CC"/>
                </a:solidFill>
              </a:rPr>
              <a:t>negativo </a:t>
            </a:r>
            <a:r>
              <a:rPr lang="pt-BR" b="1" dirty="0" smtClean="0">
                <a:solidFill>
                  <a:srgbClr val="0005CC"/>
                </a:solidFill>
              </a:rPr>
              <a:t>do </a:t>
            </a:r>
            <a:r>
              <a:rPr lang="pt-BR" b="1" dirty="0">
                <a:solidFill>
                  <a:srgbClr val="0005CC"/>
                </a:solidFill>
              </a:rPr>
              <a:t>balanço</a:t>
            </a:r>
            <a:r>
              <a:rPr lang="pt-BR" b="1" dirty="0" smtClean="0">
                <a:solidFill>
                  <a:srgbClr val="0005CC"/>
                </a:solidFill>
              </a:rPr>
              <a:t>. Após </a:t>
            </a:r>
            <a:r>
              <a:rPr lang="pt-BR" b="1" dirty="0">
                <a:solidFill>
                  <a:srgbClr val="0005CC"/>
                </a:solidFill>
              </a:rPr>
              <a:t>a estrutura atingir sua posição final, são pós-tracionados os cabos complementares </a:t>
            </a:r>
            <a:r>
              <a:rPr lang="pt-BR" b="1" dirty="0" err="1" smtClean="0">
                <a:solidFill>
                  <a:srgbClr val="0005CC"/>
                </a:solidFill>
              </a:rPr>
              <a:t>desti-nados</a:t>
            </a:r>
            <a:r>
              <a:rPr lang="pt-BR" b="1" dirty="0" smtClean="0">
                <a:solidFill>
                  <a:srgbClr val="0005CC"/>
                </a:solidFill>
              </a:rPr>
              <a:t> </a:t>
            </a:r>
            <a:r>
              <a:rPr lang="pt-BR" b="1" dirty="0">
                <a:solidFill>
                  <a:srgbClr val="0005CC"/>
                </a:solidFill>
              </a:rPr>
              <a:t>a absorver os esforços de utilização definitiva da estrutura e, normalmente, a estrutura é levantada para </a:t>
            </a:r>
            <a:r>
              <a:rPr lang="pt-BR" b="1" dirty="0" smtClean="0">
                <a:solidFill>
                  <a:srgbClr val="0005CC"/>
                </a:solidFill>
              </a:rPr>
              <a:t>colocação </a:t>
            </a:r>
            <a:r>
              <a:rPr lang="pt-BR" b="1" dirty="0">
                <a:solidFill>
                  <a:srgbClr val="0005CC"/>
                </a:solidFill>
              </a:rPr>
              <a:t>dos aparelhos de </a:t>
            </a:r>
            <a:r>
              <a:rPr lang="pt-BR" b="1" dirty="0" smtClean="0">
                <a:solidFill>
                  <a:srgbClr val="0005CC"/>
                </a:solidFill>
              </a:rPr>
              <a:t>apoio. 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88415759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82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</a:rPr>
              <a:t>Lançamentos por incrementos </a:t>
            </a:r>
            <a:r>
              <a:rPr lang="pt-BR" sz="2400" b="1" dirty="0" smtClean="0">
                <a:solidFill>
                  <a:srgbClr val="FF0000"/>
                </a:solidFill>
              </a:rPr>
              <a:t>modulados: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O </a:t>
            </a:r>
            <a:r>
              <a:rPr lang="pt-BR" b="1" dirty="0">
                <a:solidFill>
                  <a:srgbClr val="0005CC"/>
                </a:solidFill>
              </a:rPr>
              <a:t>encontro que recebe </a:t>
            </a:r>
            <a:r>
              <a:rPr lang="pt-BR" b="1" dirty="0" smtClean="0">
                <a:solidFill>
                  <a:srgbClr val="0005CC"/>
                </a:solidFill>
              </a:rPr>
              <a:t>os esforços dos cilindros hidráulicos </a:t>
            </a:r>
            <a:r>
              <a:rPr lang="pt-BR" b="1" dirty="0">
                <a:solidFill>
                  <a:srgbClr val="0005CC"/>
                </a:solidFill>
              </a:rPr>
              <a:t>deve ter grande </a:t>
            </a:r>
            <a:r>
              <a:rPr lang="pt-BR" b="1" dirty="0" err="1" smtClean="0">
                <a:solidFill>
                  <a:srgbClr val="0005CC"/>
                </a:solidFill>
              </a:rPr>
              <a:t>capaci-dade</a:t>
            </a:r>
            <a:r>
              <a:rPr lang="pt-BR" b="1" dirty="0" smtClean="0">
                <a:solidFill>
                  <a:srgbClr val="0005CC"/>
                </a:solidFill>
              </a:rPr>
              <a:t> </a:t>
            </a:r>
            <a:r>
              <a:rPr lang="pt-BR" b="1" dirty="0">
                <a:solidFill>
                  <a:srgbClr val="0005CC"/>
                </a:solidFill>
              </a:rPr>
              <a:t>de resistência a esforços horizontais, o que provoca, em muitos casos, a necessidade de </a:t>
            </a:r>
            <a:r>
              <a:rPr lang="pt-BR" b="1" dirty="0" err="1">
                <a:solidFill>
                  <a:srgbClr val="0005CC"/>
                </a:solidFill>
              </a:rPr>
              <a:t>atirantamento</a:t>
            </a:r>
            <a:r>
              <a:rPr lang="pt-BR" b="1" dirty="0">
                <a:solidFill>
                  <a:srgbClr val="0005CC"/>
                </a:solidFill>
              </a:rPr>
              <a:t> do encontro ou mesmo da estrutura auxiliar de suporte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84643602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42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>
                <a:solidFill>
                  <a:srgbClr val="FF0000"/>
                </a:solidFill>
              </a:rPr>
              <a:t>Lançamentos por incrementos </a:t>
            </a:r>
            <a:r>
              <a:rPr lang="pt-BR" sz="2400" b="1" dirty="0" smtClean="0">
                <a:solidFill>
                  <a:srgbClr val="FF0000"/>
                </a:solidFill>
              </a:rPr>
              <a:t>modulados: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O </a:t>
            </a:r>
            <a:r>
              <a:rPr lang="pt-BR" b="1" dirty="0">
                <a:solidFill>
                  <a:srgbClr val="0005CC"/>
                </a:solidFill>
              </a:rPr>
              <a:t>processo de lançamento por incrementos modulados é econômico para vãos entre 30 e 60 </a:t>
            </a:r>
            <a:r>
              <a:rPr lang="pt-BR" b="1" dirty="0" smtClean="0">
                <a:solidFill>
                  <a:srgbClr val="0005CC"/>
                </a:solidFill>
              </a:rPr>
              <a:t>m, </a:t>
            </a:r>
            <a:r>
              <a:rPr lang="pt-BR" b="1" dirty="0">
                <a:solidFill>
                  <a:srgbClr val="0005CC"/>
                </a:solidFill>
              </a:rPr>
              <a:t>em projetos cujos comprimentos excedam 150 </a:t>
            </a:r>
            <a:r>
              <a:rPr lang="pt-BR" b="1" dirty="0" smtClean="0">
                <a:solidFill>
                  <a:srgbClr val="0005CC"/>
                </a:solidFill>
              </a:rPr>
              <a:t>m. </a:t>
            </a:r>
            <a:r>
              <a:rPr lang="pt-BR" b="1" dirty="0">
                <a:solidFill>
                  <a:srgbClr val="0005CC"/>
                </a:solidFill>
              </a:rPr>
              <a:t>Sua aplicação não se restringe a obras retas, podendo ser utilizado em estruturas curvas em planta ou elevação, com a única restrição de ser o raio de curvatura constante em toda a extensão da obra</a:t>
            </a:r>
            <a:r>
              <a:rPr lang="pt-BR" b="1" dirty="0" smtClean="0">
                <a:solidFill>
                  <a:srgbClr val="0005CC"/>
                </a:solidFill>
              </a:rPr>
              <a:t>.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78405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>
                <a:solidFill>
                  <a:srgbClr val="FF0000"/>
                </a:solidFill>
              </a:rPr>
              <a:t>Lançamentos por incrementos </a:t>
            </a:r>
            <a:r>
              <a:rPr lang="pt-BR" sz="2800" b="1" dirty="0" smtClean="0">
                <a:solidFill>
                  <a:srgbClr val="FF0000"/>
                </a:solidFill>
              </a:rPr>
              <a:t>modulados: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sz="2000" b="1" dirty="0" smtClean="0">
                <a:hlinkClick r:id="rId2"/>
              </a:rPr>
              <a:t>https</a:t>
            </a:r>
            <a:r>
              <a:rPr lang="pt-BR" sz="2000" b="1" dirty="0">
                <a:hlinkClick r:id="rId2"/>
              </a:rPr>
              <a:t>://</a:t>
            </a:r>
            <a:r>
              <a:rPr lang="pt-BR" sz="2000" b="1" dirty="0" smtClean="0">
                <a:hlinkClick r:id="rId2"/>
              </a:rPr>
              <a:t>www.youtube.com/watch?v=dmCMCw_xraQ</a:t>
            </a:r>
            <a:endParaRPr lang="pt-BR" sz="2000" b="1" dirty="0" smtClean="0"/>
          </a:p>
          <a:p>
            <a:pPr algn="just">
              <a:buNone/>
            </a:pPr>
            <a:endParaRPr lang="pt-BR" sz="2000" b="1" dirty="0"/>
          </a:p>
          <a:p>
            <a:pPr algn="just">
              <a:buNone/>
            </a:pPr>
            <a:r>
              <a:rPr lang="pt-BR" sz="2000" b="1" dirty="0">
                <a:hlinkClick r:id="rId3"/>
              </a:rPr>
              <a:t>https://</a:t>
            </a:r>
            <a:r>
              <a:rPr lang="pt-BR" sz="2000" b="1" dirty="0" smtClean="0">
                <a:hlinkClick r:id="rId3"/>
              </a:rPr>
              <a:t>www.youtube.com/watch?v=Euks1iUKoio</a:t>
            </a:r>
            <a:endParaRPr lang="pt-BR" sz="2000" b="1" dirty="0" smtClean="0"/>
          </a:p>
          <a:p>
            <a:pPr algn="just">
              <a:buNone/>
            </a:pPr>
            <a:endParaRPr lang="pt-BR" sz="2000" b="1" dirty="0"/>
          </a:p>
          <a:p>
            <a:pPr algn="just">
              <a:buNone/>
            </a:pPr>
            <a:r>
              <a:rPr lang="pt-BR" sz="2000" b="1" dirty="0">
                <a:hlinkClick r:id="rId4"/>
              </a:rPr>
              <a:t>https://</a:t>
            </a:r>
            <a:r>
              <a:rPr lang="pt-BR" sz="2000" b="1" dirty="0" smtClean="0">
                <a:hlinkClick r:id="rId4"/>
              </a:rPr>
              <a:t>www.youtube.com/watch?v=S3Kf9e6JgF4</a:t>
            </a:r>
            <a:endParaRPr lang="pt-BR" sz="2000" b="1" dirty="0" smtClean="0"/>
          </a:p>
          <a:p>
            <a:pPr algn="just">
              <a:buNone/>
            </a:pPr>
            <a:endParaRPr lang="pt-BR" sz="2000" b="1" dirty="0"/>
          </a:p>
          <a:p>
            <a:pPr algn="just">
              <a:buNone/>
            </a:pPr>
            <a:r>
              <a:rPr lang="pt-BR" sz="2000" b="1" dirty="0">
                <a:hlinkClick r:id="rId5"/>
              </a:rPr>
              <a:t>https://</a:t>
            </a:r>
            <a:r>
              <a:rPr lang="pt-BR" sz="2000" b="1" dirty="0" smtClean="0">
                <a:hlinkClick r:id="rId5"/>
              </a:rPr>
              <a:t>www.youtube.com/watch?v=oy8s_k5CaCA&amp;t=1613s</a:t>
            </a:r>
            <a:endParaRPr lang="pt-BR" sz="2000" b="1" dirty="0" smtClean="0"/>
          </a:p>
          <a:p>
            <a:pPr algn="just">
              <a:buNone/>
            </a:pPr>
            <a:endParaRPr lang="pt-BR" sz="2000" b="1" dirty="0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611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Mesoestrutura: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>
                <a:solidFill>
                  <a:srgbClr val="0005CC"/>
                </a:solidFill>
              </a:rPr>
              <a:t>Dependendo principalmente </a:t>
            </a:r>
            <a:r>
              <a:rPr lang="pt-BR" b="1" dirty="0" smtClean="0">
                <a:solidFill>
                  <a:srgbClr val="0005CC"/>
                </a:solidFill>
              </a:rPr>
              <a:t>da altura do </a:t>
            </a:r>
            <a:r>
              <a:rPr lang="pt-BR" b="1" u="sng" dirty="0" smtClean="0">
                <a:solidFill>
                  <a:srgbClr val="0005CC"/>
                </a:solidFill>
              </a:rPr>
              <a:t>pilar</a:t>
            </a:r>
            <a:r>
              <a:rPr lang="pt-BR" b="1" dirty="0" smtClean="0">
                <a:solidFill>
                  <a:srgbClr val="0005CC"/>
                </a:solidFill>
              </a:rPr>
              <a:t>, sua execução pode ser</a:t>
            </a:r>
            <a:r>
              <a:rPr lang="pt-BR" b="1" dirty="0" smtClean="0">
                <a:solidFill>
                  <a:srgbClr val="0005CC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endParaRPr lang="pt-BR" sz="16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1F771F"/>
                </a:solidFill>
              </a:rPr>
              <a:t>a) </a:t>
            </a:r>
            <a:r>
              <a:rPr lang="pt-BR" b="1" u="sng" dirty="0" smtClean="0">
                <a:solidFill>
                  <a:srgbClr val="1F771F"/>
                </a:solidFill>
              </a:rPr>
              <a:t>peças </a:t>
            </a:r>
            <a:r>
              <a:rPr lang="pt-BR" b="1" u="sng" dirty="0">
                <a:solidFill>
                  <a:srgbClr val="1F771F"/>
                </a:solidFill>
              </a:rPr>
              <a:t>pré-moldadas</a:t>
            </a:r>
            <a:r>
              <a:rPr lang="pt-BR" b="1" dirty="0">
                <a:solidFill>
                  <a:srgbClr val="1F771F"/>
                </a:solidFill>
              </a:rPr>
              <a:t>, em passarelas e obras de pequenos vãos</a:t>
            </a:r>
            <a:r>
              <a:rPr lang="pt-BR" b="1" dirty="0" smtClean="0">
                <a:solidFill>
                  <a:srgbClr val="1F771F"/>
                </a:solidFill>
              </a:rPr>
              <a:t>;</a:t>
            </a:r>
            <a:endParaRPr lang="pt-BR" b="1" dirty="0" smtClean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>
              <a:solidFill>
                <a:srgbClr val="00B0F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B0F0"/>
                </a:solidFill>
              </a:rPr>
              <a:t>(</a:t>
            </a:r>
            <a:r>
              <a:rPr lang="pt-BR" b="1" dirty="0">
                <a:solidFill>
                  <a:srgbClr val="00B0F0"/>
                </a:solidFill>
              </a:rPr>
              <a:t>IPR 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2799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 pré-moldado: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074" name="Picture 2" descr="http://mold.com.br/manager/uploads/produtos/obras/20150724152729/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b="5312"/>
          <a:stretch/>
        </p:blipFill>
        <p:spPr bwMode="auto">
          <a:xfrm>
            <a:off x="467543" y="1340768"/>
            <a:ext cx="5185595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mold.com.br/manager/uploads/produtos/obras/20150724152729/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3" t="31440" r="22365" b="24364"/>
          <a:stretch/>
        </p:blipFill>
        <p:spPr bwMode="auto">
          <a:xfrm>
            <a:off x="5724128" y="3284984"/>
            <a:ext cx="3214013" cy="305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5821500"/>
            <a:ext cx="3957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http://mold.com.br/produtos/passarelas-e-rampas/passarela-br-060</a:t>
            </a:r>
          </a:p>
        </p:txBody>
      </p:sp>
    </p:spTree>
    <p:extLst>
      <p:ext uri="{BB962C8B-B14F-4D97-AF65-F5344CB8AC3E}">
        <p14:creationId xmlns:p14="http://schemas.microsoft.com/office/powerpoint/2010/main" val="9554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 pré-moldado: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078" name="Picture 6" descr="http://www.promecon.com.br/wp-content/uploads/IMG_04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8589"/>
          <a:stretch/>
        </p:blipFill>
        <p:spPr bwMode="auto">
          <a:xfrm>
            <a:off x="528392" y="1384320"/>
            <a:ext cx="4348263" cy="328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37032" y="59170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http://www.promecon.com.br/obras/passarelas-para-travessia-de-pedestres/</a:t>
            </a:r>
          </a:p>
        </p:txBody>
      </p:sp>
      <p:pic>
        <p:nvPicPr>
          <p:cNvPr id="5122" name="Picture 2" descr="http://www.promecon.com.br/wp-content/uploads/IMG_04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6"/>
          <a:stretch/>
        </p:blipFill>
        <p:spPr bwMode="auto">
          <a:xfrm>
            <a:off x="4892059" y="2996952"/>
            <a:ext cx="4039173" cy="331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0827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 pré-moldado: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124" name="Picture 4" descr="https://roselypellegrino.files.wordpress.com/2011/08/dsc049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36" b="7866"/>
          <a:stretch/>
        </p:blipFill>
        <p:spPr bwMode="auto">
          <a:xfrm>
            <a:off x="2176676" y="1351570"/>
            <a:ext cx="4896544" cy="491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47664" y="6283895"/>
            <a:ext cx="63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https://roselypellegrino.wordpress.com/tag/passarela-em-marica/</a:t>
            </a:r>
          </a:p>
        </p:txBody>
      </p:sp>
    </p:spTree>
    <p:extLst>
      <p:ext uri="{BB962C8B-B14F-4D97-AF65-F5344CB8AC3E}">
        <p14:creationId xmlns:p14="http://schemas.microsoft.com/office/powerpoint/2010/main" val="90034659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208</a:t>
            </a:fld>
            <a:endParaRPr lang="en-US"/>
          </a:p>
        </p:txBody>
      </p:sp>
      <p:pic>
        <p:nvPicPr>
          <p:cNvPr id="4098" name="Picture 2" descr="Prefabricated caps for caisson or pile found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7" y="1233889"/>
            <a:ext cx="4137224" cy="26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Precast spread footings;prebabricated columns;Prefabricated column ca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11" y="3501008"/>
            <a:ext cx="4133429" cy="288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7544" y="5791124"/>
            <a:ext cx="4193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https://www.fhwa.dot.gov/bridge/abc/prefab_def.cfm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 pré-moldado: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81871035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23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1F771F"/>
                </a:solidFill>
              </a:rPr>
              <a:t>b) </a:t>
            </a:r>
            <a:r>
              <a:rPr lang="pt-BR" b="1" u="sng" dirty="0" smtClean="0">
                <a:solidFill>
                  <a:srgbClr val="1F771F"/>
                </a:solidFill>
              </a:rPr>
              <a:t>convencional</a:t>
            </a:r>
            <a:r>
              <a:rPr lang="pt-BR" b="1" dirty="0">
                <a:solidFill>
                  <a:srgbClr val="1F771F"/>
                </a:solidFill>
              </a:rPr>
              <a:t>, </a:t>
            </a:r>
            <a:r>
              <a:rPr lang="pt-BR" b="1" dirty="0" smtClean="0">
                <a:solidFill>
                  <a:srgbClr val="1F771F"/>
                </a:solidFill>
              </a:rPr>
              <a:t>com fôrmas completas, concretagem contínua com concreto lançado ou </a:t>
            </a:r>
            <a:r>
              <a:rPr lang="pt-BR" b="1" dirty="0">
                <a:solidFill>
                  <a:srgbClr val="1F771F"/>
                </a:solidFill>
              </a:rPr>
              <a:t>bombeado e vibrado</a:t>
            </a:r>
            <a:r>
              <a:rPr lang="pt-BR" b="1" dirty="0" smtClean="0">
                <a:solidFill>
                  <a:srgbClr val="1F771F"/>
                </a:solidFill>
              </a:rPr>
              <a:t>;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209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12976"/>
            <a:ext cx="4176464" cy="274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2322091" y="6085755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www.sh.com.br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573" y="3214391"/>
            <a:ext cx="4154228" cy="274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730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80728"/>
            <a:ext cx="7993062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400" b="1" i="1" dirty="0" smtClean="0">
                <a:solidFill>
                  <a:srgbClr val="2AA22A"/>
                </a:solidFill>
              </a:rPr>
              <a:t>Detalhamento dos processos construtivos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400" b="1" i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i="1" dirty="0" smtClean="0">
                <a:solidFill>
                  <a:srgbClr val="FF0000"/>
                </a:solidFill>
              </a:rPr>
              <a:t>In loco</a:t>
            </a:r>
            <a:r>
              <a:rPr lang="pt-BR" altLang="pt-BR" b="1" dirty="0" smtClean="0">
                <a:solidFill>
                  <a:srgbClr val="FF0000"/>
                </a:solidFill>
              </a:rPr>
              <a:t>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É o tipo mais tradicional e antigo, comum nas pontes de </a:t>
            </a:r>
            <a:r>
              <a:rPr lang="pt-BR" altLang="pt-BR" b="1" dirty="0" smtClean="0">
                <a:solidFill>
                  <a:srgbClr val="FF0000"/>
                </a:solidFill>
              </a:rPr>
              <a:t>CA </a:t>
            </a:r>
            <a:r>
              <a:rPr lang="pt-BR" altLang="pt-BR" b="1" dirty="0" smtClean="0">
                <a:solidFill>
                  <a:srgbClr val="0005CC"/>
                </a:solidFill>
              </a:rPr>
              <a:t>de pequenos vãos, e consiste na concretagem da  superestrutura em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fôrmas</a:t>
            </a:r>
            <a:r>
              <a:rPr lang="pt-BR" altLang="pt-BR" b="1" dirty="0" smtClean="0">
                <a:solidFill>
                  <a:srgbClr val="0005CC"/>
                </a:solidFill>
              </a:rPr>
              <a:t> no próprio local da ponte (ou viaduto), na posição definitiva e sobre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escoramentos</a:t>
            </a:r>
            <a:r>
              <a:rPr lang="pt-BR" altLang="pt-BR" b="1" dirty="0" smtClean="0">
                <a:solidFill>
                  <a:srgbClr val="0005CC"/>
                </a:solidFill>
              </a:rPr>
              <a:t> apropriados.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37697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 com fôrma convencional: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152" name="Picture 8" descr="http://www.institutomarcelodeda.com.br/wp-content/uploads/2006/09/268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t="5328" r="11900"/>
          <a:stretch/>
        </p:blipFill>
        <p:spPr bwMode="auto">
          <a:xfrm>
            <a:off x="539552" y="1262239"/>
            <a:ext cx="4635563" cy="339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115616" y="5877272"/>
            <a:ext cx="3816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http://www.institutomarcelodeda.com.br/wp-content/uploads/2006/09/26806.jpg</a:t>
            </a:r>
          </a:p>
        </p:txBody>
      </p:sp>
      <p:pic>
        <p:nvPicPr>
          <p:cNvPr id="14338" name="Picture 2" descr="http://www.institutomarcelodeda.com.br/wp-content/uploads/2006/09/268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" r="22906"/>
          <a:stretch/>
        </p:blipFill>
        <p:spPr bwMode="auto">
          <a:xfrm>
            <a:off x="5199306" y="3284985"/>
            <a:ext cx="3618042" cy="3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8827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50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1F771F"/>
                </a:solidFill>
              </a:rPr>
              <a:t>c) </a:t>
            </a:r>
            <a:r>
              <a:rPr lang="pt-BR" b="1" u="sng" dirty="0" smtClean="0">
                <a:solidFill>
                  <a:srgbClr val="1F771F"/>
                </a:solidFill>
              </a:rPr>
              <a:t>fôrma deslizante</a:t>
            </a:r>
            <a:r>
              <a:rPr lang="pt-BR" b="1" dirty="0" smtClean="0">
                <a:solidFill>
                  <a:srgbClr val="1F771F"/>
                </a:solidFill>
              </a:rPr>
              <a:t>, desmontável com cerca de 1 m de altura, empurrada continuamente para cima, simultaneamente com </a:t>
            </a:r>
            <a:r>
              <a:rPr lang="pt-BR" b="1" dirty="0" err="1" smtClean="0">
                <a:solidFill>
                  <a:srgbClr val="1F771F"/>
                </a:solidFill>
              </a:rPr>
              <a:t>concreta-gem</a:t>
            </a:r>
            <a:r>
              <a:rPr lang="pt-BR" b="1" dirty="0" smtClean="0">
                <a:solidFill>
                  <a:srgbClr val="1F771F"/>
                </a:solidFill>
              </a:rPr>
              <a:t>, contínua e vibrada;</a:t>
            </a:r>
          </a:p>
          <a:p>
            <a:pPr algn="just"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3000" b="1" u="sng" dirty="0" smtClean="0">
                <a:solidFill>
                  <a:srgbClr val="D125B8"/>
                </a:solidFill>
              </a:rPr>
              <a:t>Vídeos</a:t>
            </a:r>
            <a:r>
              <a:rPr lang="pt-BR" sz="2800" b="1" dirty="0" smtClean="0">
                <a:solidFill>
                  <a:srgbClr val="D125B8"/>
                </a:solidFill>
              </a:rPr>
              <a:t>:</a:t>
            </a:r>
          </a:p>
          <a:p>
            <a:pPr algn="just">
              <a:buNone/>
            </a:pPr>
            <a:r>
              <a:rPr lang="pt-BR" sz="2400" b="1" dirty="0">
                <a:solidFill>
                  <a:srgbClr val="0005CC"/>
                </a:solidFill>
                <a:hlinkClick r:id="rId2"/>
              </a:rPr>
              <a:t>https://</a:t>
            </a:r>
            <a:r>
              <a:rPr lang="pt-BR" sz="2400" b="1" dirty="0" smtClean="0">
                <a:solidFill>
                  <a:srgbClr val="0005CC"/>
                </a:solidFill>
                <a:hlinkClick r:id="rId2"/>
              </a:rPr>
              <a:t>www.youtube.com/watch?v=VYACtRC2tg0</a:t>
            </a:r>
            <a:endParaRPr lang="pt-BR" sz="24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endParaRPr lang="pt-BR" sz="1800" b="1" dirty="0" smtClean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400" b="1" dirty="0" smtClean="0">
                <a:solidFill>
                  <a:srgbClr val="0005CC"/>
                </a:solidFill>
                <a:hlinkClick r:id="rId3"/>
              </a:rPr>
              <a:t>https</a:t>
            </a:r>
            <a:r>
              <a:rPr lang="pt-BR" sz="2400" b="1" dirty="0">
                <a:solidFill>
                  <a:srgbClr val="0005CC"/>
                </a:solidFill>
                <a:hlinkClick r:id="rId3"/>
              </a:rPr>
              <a:t>://</a:t>
            </a:r>
            <a:r>
              <a:rPr lang="pt-BR" sz="2400" b="1" dirty="0" smtClean="0">
                <a:solidFill>
                  <a:srgbClr val="0005CC"/>
                </a:solidFill>
                <a:hlinkClick r:id="rId3"/>
              </a:rPr>
              <a:t>www.youtube.com/watch?v=WRPs5EtK8vE</a:t>
            </a:r>
            <a:endParaRPr lang="pt-BR" sz="2400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2056860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31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O sistema construtivo da mesoestrutura influi no seu detalhamento; no caso particular de fôrmas deslizantes recomenda-se um </a:t>
            </a:r>
            <a:r>
              <a:rPr lang="pt-BR" b="1" dirty="0" err="1" smtClean="0">
                <a:solidFill>
                  <a:srgbClr val="0005CC"/>
                </a:solidFill>
              </a:rPr>
              <a:t>cobri-mento</a:t>
            </a:r>
            <a:r>
              <a:rPr lang="pt-BR" b="1" dirty="0" smtClean="0">
                <a:solidFill>
                  <a:srgbClr val="0005CC"/>
                </a:solidFill>
              </a:rPr>
              <a:t> adicional das armaduras, de 3 a 4 cm, para combater a tendência à fissuração da camada superficial do concreto, provocada pelo arrasto das fôrmas.</a:t>
            </a:r>
            <a:r>
              <a:rPr lang="pt-BR" b="1" dirty="0">
                <a:solidFill>
                  <a:srgbClr val="0005CC"/>
                </a:solidFill>
              </a:rPr>
              <a:t> </a:t>
            </a:r>
            <a:r>
              <a:rPr lang="pt-BR" b="1" dirty="0" smtClean="0">
                <a:solidFill>
                  <a:srgbClr val="00B0F0"/>
                </a:solidFill>
              </a:rPr>
              <a:t>(IPR </a:t>
            </a:r>
            <a:r>
              <a:rPr lang="pt-BR" b="1" dirty="0">
                <a:solidFill>
                  <a:srgbClr val="00B0F0"/>
                </a:solidFill>
              </a:rPr>
              <a:t>698</a:t>
            </a:r>
            <a:r>
              <a:rPr lang="pt-BR" b="1" dirty="0" smtClean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25569506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 com fôrma deslizante: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Funcionamento: monta-se </a:t>
            </a:r>
            <a:r>
              <a:rPr lang="pt-BR" b="1" i="1" dirty="0">
                <a:solidFill>
                  <a:srgbClr val="0005CC"/>
                </a:solidFill>
              </a:rPr>
              <a:t>a </a:t>
            </a:r>
            <a:r>
              <a:rPr lang="pt-BR" b="1" i="1" dirty="0" smtClean="0">
                <a:solidFill>
                  <a:srgbClr val="0005CC"/>
                </a:solidFill>
              </a:rPr>
              <a:t>fôrma </a:t>
            </a:r>
            <a:r>
              <a:rPr lang="pt-BR" b="1" i="1" dirty="0">
                <a:solidFill>
                  <a:srgbClr val="0005CC"/>
                </a:solidFill>
              </a:rPr>
              <a:t>(com um metro de altura) apenas uma vez, ainda no </a:t>
            </a:r>
            <a:r>
              <a:rPr lang="pt-BR" b="1" i="1" dirty="0" smtClean="0">
                <a:solidFill>
                  <a:srgbClr val="0005CC"/>
                </a:solidFill>
              </a:rPr>
              <a:t>piso, </a:t>
            </a:r>
            <a:r>
              <a:rPr lang="pt-BR" b="1" i="1" dirty="0">
                <a:solidFill>
                  <a:srgbClr val="0005CC"/>
                </a:solidFill>
              </a:rPr>
              <a:t>e um sistema hidráulico que eleva continuamente todo o conjunto de </a:t>
            </a:r>
            <a:r>
              <a:rPr lang="pt-BR" b="1" i="1" dirty="0" smtClean="0">
                <a:solidFill>
                  <a:srgbClr val="0005CC"/>
                </a:solidFill>
              </a:rPr>
              <a:t>fôrmas </a:t>
            </a:r>
            <a:r>
              <a:rPr lang="pt-BR" b="1" i="1" dirty="0">
                <a:solidFill>
                  <a:srgbClr val="0005CC"/>
                </a:solidFill>
              </a:rPr>
              <a:t>e plataformas. A sustentação do sistema é </a:t>
            </a:r>
            <a:r>
              <a:rPr lang="pt-BR" b="1" i="1" dirty="0" smtClean="0">
                <a:solidFill>
                  <a:srgbClr val="0005CC"/>
                </a:solidFill>
              </a:rPr>
              <a:t>por meio de </a:t>
            </a:r>
            <a:r>
              <a:rPr lang="pt-BR" b="1" i="1" dirty="0">
                <a:solidFill>
                  <a:srgbClr val="0005CC"/>
                </a:solidFill>
              </a:rPr>
              <a:t>barras maciças de aço </a:t>
            </a:r>
            <a:r>
              <a:rPr lang="pt-BR" b="1" i="1" dirty="0" smtClean="0">
                <a:solidFill>
                  <a:srgbClr val="0005CC"/>
                </a:solidFill>
              </a:rPr>
              <a:t>posicionadas </a:t>
            </a:r>
            <a:r>
              <a:rPr lang="pt-BR" b="1" i="1" dirty="0">
                <a:solidFill>
                  <a:srgbClr val="0005CC"/>
                </a:solidFill>
              </a:rPr>
              <a:t>dentro do concreto, as quais trabalham em conjunto com os </a:t>
            </a:r>
            <a:r>
              <a:rPr lang="pt-BR" b="1" i="1" dirty="0" smtClean="0">
                <a:solidFill>
                  <a:srgbClr val="0005CC"/>
                </a:solidFill>
              </a:rPr>
              <a:t>macacos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800" b="1" dirty="0" smtClean="0">
                <a:solidFill>
                  <a:srgbClr val="0070C0"/>
                </a:solidFill>
              </a:rPr>
              <a:t>(FONTE</a:t>
            </a:r>
            <a:r>
              <a:rPr lang="pt-BR" sz="2400" b="1" dirty="0" smtClean="0">
                <a:solidFill>
                  <a:srgbClr val="0070C0"/>
                </a:solidFill>
              </a:rPr>
              <a:t>: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0070C0"/>
                </a:solidFill>
              </a:rPr>
              <a:t>http</a:t>
            </a:r>
            <a:r>
              <a:rPr lang="pt-BR" sz="2400" b="1" dirty="0">
                <a:solidFill>
                  <a:srgbClr val="0070C0"/>
                </a:solidFill>
              </a:rPr>
              <a:t>://</a:t>
            </a:r>
            <a:r>
              <a:rPr lang="pt-BR" sz="2400" b="1" dirty="0" smtClean="0">
                <a:solidFill>
                  <a:srgbClr val="0070C0"/>
                </a:solidFill>
              </a:rPr>
              <a:t>www.aquasolis.com.br/visual-geral/ler/61/forma-deslizante-convecional-sem-trelicas)</a:t>
            </a:r>
            <a:endParaRPr lang="pt-BR" sz="2400" b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2729796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 com fôrma deslizante: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8" y="1412776"/>
            <a:ext cx="4775893" cy="4630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6062448"/>
            <a:ext cx="64807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http://www.aquasolis.com.br/visualizacao-de-galeria-de-obras/album/42/forma-deslizante-convencional-odebrecht</a:t>
            </a:r>
          </a:p>
        </p:txBody>
      </p:sp>
    </p:spTree>
    <p:extLst>
      <p:ext uri="{BB962C8B-B14F-4D97-AF65-F5344CB8AC3E}">
        <p14:creationId xmlns:p14="http://schemas.microsoft.com/office/powerpoint/2010/main" val="100846621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 com fôrma deslizante: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Durante </a:t>
            </a:r>
            <a:r>
              <a:rPr lang="pt-BR" b="1" i="1" dirty="0">
                <a:solidFill>
                  <a:srgbClr val="0005CC"/>
                </a:solidFill>
              </a:rPr>
              <a:t>o deslizamento, a montagem </a:t>
            </a:r>
            <a:r>
              <a:rPr lang="pt-BR" b="1" i="1" dirty="0" smtClean="0">
                <a:solidFill>
                  <a:srgbClr val="0005CC"/>
                </a:solidFill>
              </a:rPr>
              <a:t>das armaduras </a:t>
            </a:r>
            <a:r>
              <a:rPr lang="pt-BR" b="1" i="1" dirty="0">
                <a:solidFill>
                  <a:srgbClr val="0005CC"/>
                </a:solidFill>
              </a:rPr>
              <a:t>e o lançamento de concreto são ininterruptos. Uma plataforma inferior de trabalho possibilita o acabamento perfeito </a:t>
            </a:r>
            <a:r>
              <a:rPr lang="pt-BR" b="1" i="1" dirty="0" smtClean="0">
                <a:solidFill>
                  <a:srgbClr val="0005CC"/>
                </a:solidFill>
              </a:rPr>
              <a:t>das superfícies aparentes. </a:t>
            </a:r>
            <a:r>
              <a:rPr lang="pt-BR" b="1" i="1" dirty="0">
                <a:solidFill>
                  <a:srgbClr val="0005CC"/>
                </a:solidFill>
              </a:rPr>
              <a:t>Eventualmente as barras de aço são sacadas e reposicionadas, evitando perdas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57456101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 com fôrma deslizante: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6408" y="5805264"/>
            <a:ext cx="5263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http://www.aquasolis.com.br/visualizacao-de-galeria-de-obras/album/28/forma-deslizante-convencional-blokos-engenharia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412777"/>
            <a:ext cx="5240363" cy="437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25616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23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1F771F"/>
                </a:solidFill>
              </a:rPr>
              <a:t>d) </a:t>
            </a:r>
            <a:r>
              <a:rPr lang="pt-BR" b="1" u="sng" dirty="0" smtClean="0">
                <a:solidFill>
                  <a:srgbClr val="1F771F"/>
                </a:solidFill>
              </a:rPr>
              <a:t>fôrma trepante</a:t>
            </a:r>
            <a:r>
              <a:rPr lang="pt-BR" b="1" dirty="0" smtClean="0">
                <a:solidFill>
                  <a:srgbClr val="1F771F"/>
                </a:solidFill>
              </a:rPr>
              <a:t>, desmontável, com cerca de 3 m de altura e concretagem por segmentos, vibrada e interrompida.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57097221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663064" y="5517232"/>
            <a:ext cx="3692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http://www.peri.pt/projectos.cfm/fuseaction/diashow/reference_ID/1666/referencecategory_ID/25/currentimage/1.cfm</a:t>
            </a:r>
          </a:p>
        </p:txBody>
      </p:sp>
      <p:pic>
        <p:nvPicPr>
          <p:cNvPr id="12292" name="Picture 4" descr="http://www.peri.pt/shared/references/img/pt_catumbela_4_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r="4449"/>
          <a:stretch/>
        </p:blipFill>
        <p:spPr bwMode="auto">
          <a:xfrm>
            <a:off x="4608091" y="2916576"/>
            <a:ext cx="4243240" cy="34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www.peri.pt/shared/references/img/pt_catumbela_1_l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9"/>
          <a:stretch/>
        </p:blipFill>
        <p:spPr bwMode="auto">
          <a:xfrm>
            <a:off x="630316" y="1340767"/>
            <a:ext cx="4204331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011138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farm5.staticflickr.com/4131/5007868771_c5efc4c2d4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12597" r="13405" b="21977"/>
          <a:stretch/>
        </p:blipFill>
        <p:spPr bwMode="auto">
          <a:xfrm>
            <a:off x="5214228" y="3573016"/>
            <a:ext cx="3638876" cy="27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7222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– </a:t>
            </a:r>
            <a:r>
              <a:rPr lang="pt-BR" altLang="pt-BR" sz="2400" b="1" dirty="0">
                <a:solidFill>
                  <a:srgbClr val="FF0000"/>
                </a:solidFill>
              </a:rPr>
              <a:t>Pilares com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 trepante: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219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146" name="Picture 2" descr="https://farm5.staticflickr.com/4090/5007867643_df69dfaae5_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"/>
          <a:stretch/>
        </p:blipFill>
        <p:spPr bwMode="auto">
          <a:xfrm>
            <a:off x="539552" y="1233889"/>
            <a:ext cx="4964339" cy="37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39552" y="60539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http://www.sh.com.br/equipamentos-para-infraestrutura/</a:t>
            </a:r>
          </a:p>
        </p:txBody>
      </p:sp>
    </p:spTree>
    <p:extLst>
      <p:ext uri="{BB962C8B-B14F-4D97-AF65-F5344CB8AC3E}">
        <p14:creationId xmlns:p14="http://schemas.microsoft.com/office/powerpoint/2010/main" val="884700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4697" y="701390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 – Ponte de Concreto Armado de pequeno vão e comprimento total: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5" name="Retângulo 4"/>
          <p:cNvSpPr/>
          <p:nvPr/>
        </p:nvSpPr>
        <p:spPr>
          <a:xfrm>
            <a:off x="247372" y="5766656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http://www.teofilootoni.mg.gov.br/site/2014/05/prefeitura-constroi-pontes-de-concreto-em-sao-miguel-do-pita-i-e-ii/</a:t>
            </a:r>
          </a:p>
        </p:txBody>
      </p:sp>
      <p:pic>
        <p:nvPicPr>
          <p:cNvPr id="4102" name="Picture 6" descr="http://www.teofilootoni.mg.gov.br/pmto/wp-content/uploads/2014/05/In%C3%ADcio-das-obras-em-S%C3%A3o-Miguel-do-Pita-II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5" r="9866" b="8046"/>
          <a:stretch/>
        </p:blipFill>
        <p:spPr bwMode="auto">
          <a:xfrm>
            <a:off x="631165" y="1700808"/>
            <a:ext cx="472939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teofilootoni.mg.gov.br/pmto/wp-content/uploads/2014/05/Ponte-de-concreto-em-fase-adiantada-de-constru%C3%A7%C3%A3o-em-S%C3%A3o-Miguel-do-Pita-I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r="8154"/>
          <a:stretch/>
        </p:blipFill>
        <p:spPr bwMode="auto">
          <a:xfrm>
            <a:off x="4283968" y="3548907"/>
            <a:ext cx="4568552" cy="2950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0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220</a:t>
            </a:fld>
            <a:endParaRPr lang="en-US" dirty="0"/>
          </a:p>
        </p:txBody>
      </p:sp>
      <p:pic>
        <p:nvPicPr>
          <p:cNvPr id="15362" name="Picture 2" descr="http://www.doka.com/web/media/images/references/Mississippi-River-Bridge-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7" y="1412776"/>
            <a:ext cx="2952328" cy="28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41971" y="6332528"/>
            <a:ext cx="673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http://www.doka.com/br/references/north-america/mississippiriverbridge</a:t>
            </a:r>
          </a:p>
        </p:txBody>
      </p:sp>
      <p:pic>
        <p:nvPicPr>
          <p:cNvPr id="15366" name="Picture 6" descr="http://www.doka.com/web/media/images/references/Mississippi-River-Bridge-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1412776"/>
            <a:ext cx="5046431" cy="487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79253742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403648" y="6453336"/>
            <a:ext cx="673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http://www.doka.com/br/references/north-america/mississippiriverbridge</a:t>
            </a:r>
          </a:p>
        </p:txBody>
      </p:sp>
      <p:pic>
        <p:nvPicPr>
          <p:cNvPr id="18434" name="Picture 2" descr="http://www.doka.com/web/media/images/references/Mississippi-River-Bridge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" y="1412776"/>
            <a:ext cx="4023179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www.doka.com/web/media/images/references/Mississippi-River-Bridge-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60" y="2485860"/>
            <a:ext cx="4089623" cy="39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4637219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222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403648" y="6453336"/>
            <a:ext cx="673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http://www.doka.com/br/references/north-america/mississippiriverbridge</a:t>
            </a:r>
          </a:p>
        </p:txBody>
      </p:sp>
      <p:pic>
        <p:nvPicPr>
          <p:cNvPr id="18438" name="Picture 6" descr="http://www.doka.com/web/media/images/references/Mississippi-River-Bridge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4" y="1243093"/>
            <a:ext cx="3838531" cy="370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://www.doka.com/web/media/images/references/Mississippi-River-Bridge-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/>
          <a:stretch/>
        </p:blipFill>
        <p:spPr bwMode="auto">
          <a:xfrm>
            <a:off x="4554066" y="2132856"/>
            <a:ext cx="4201644" cy="43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50589538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223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360240" y="6331678"/>
            <a:ext cx="673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http://www.doka.com/br/references/north-america/mississippiriverbridge</a:t>
            </a:r>
          </a:p>
        </p:txBody>
      </p:sp>
      <p:pic>
        <p:nvPicPr>
          <p:cNvPr id="17410" name="Picture 2" descr="http://www.doka.com/web/media/images/references/Mississippi-River-Bridge-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1" y="1263817"/>
            <a:ext cx="4102797" cy="396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www.doka.com/web/media/images/references/Mississippi-River-Bridge-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3"/>
          <a:stretch/>
        </p:blipFill>
        <p:spPr bwMode="auto">
          <a:xfrm>
            <a:off x="4932040" y="1241749"/>
            <a:ext cx="3879557" cy="50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doka.com/web/media/images/references/Mississippi-River-Bridge_Section_15feet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1" r="24572"/>
          <a:stretch/>
        </p:blipFill>
        <p:spPr bwMode="auto">
          <a:xfrm>
            <a:off x="675766" y="3933056"/>
            <a:ext cx="1432658" cy="27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45269593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241971" y="6308044"/>
            <a:ext cx="6732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http://www.doka.com/br/references/north-america/mississippiriverbridge</a:t>
            </a:r>
          </a:p>
        </p:txBody>
      </p:sp>
      <p:pic>
        <p:nvPicPr>
          <p:cNvPr id="16388" name="Picture 4" descr="http://www.doka.com/web/media/images/references/Mississippi-River-Bridge-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4"/>
          <a:stretch/>
        </p:blipFill>
        <p:spPr bwMode="auto">
          <a:xfrm>
            <a:off x="1907704" y="1226369"/>
            <a:ext cx="5400600" cy="50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547274886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225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1979712" y="6402814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http://www.doka.com/br/references/asia/bandraworlisealink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r="6002"/>
          <a:stretch/>
        </p:blipFill>
        <p:spPr bwMode="auto">
          <a:xfrm>
            <a:off x="3907252" y="4005064"/>
            <a:ext cx="4821366" cy="2380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9460" name="Picture 4" descr="http://www.doka.com/web/media/images/references/Bandra-Worli-Sea-Link-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7416" b="4447"/>
          <a:stretch/>
        </p:blipFill>
        <p:spPr bwMode="auto">
          <a:xfrm>
            <a:off x="636245" y="1340769"/>
            <a:ext cx="3519789" cy="385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91958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226</a:t>
            </a:fld>
            <a:endParaRPr lang="en-US" dirty="0"/>
          </a:p>
        </p:txBody>
      </p:sp>
      <p:pic>
        <p:nvPicPr>
          <p:cNvPr id="19458" name="Picture 2" descr="http://www.doka.com/web/media/images/references/Bandra-Worli-Sea-Link-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3"/>
          <a:stretch/>
        </p:blipFill>
        <p:spPr bwMode="auto">
          <a:xfrm>
            <a:off x="589739" y="1365204"/>
            <a:ext cx="4313118" cy="4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044316" y="5805264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http://www.doka.com/br/references/asia/bandraworlisealink</a:t>
            </a:r>
          </a:p>
        </p:txBody>
      </p:sp>
      <p:pic>
        <p:nvPicPr>
          <p:cNvPr id="19464" name="Picture 8" descr="http://www.doka.com/web/media/images/references/BP_Bandra-worli-regelschn-unterer-Berei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1365204"/>
            <a:ext cx="3500691" cy="33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40785376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3314" name="Picture 2" descr="http://www.doka.com/web/media/images/references/Orinoco_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9" b="5154"/>
          <a:stretch/>
        </p:blipFill>
        <p:spPr bwMode="auto">
          <a:xfrm>
            <a:off x="611560" y="1343734"/>
            <a:ext cx="4172186" cy="30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78998" y="5157192"/>
            <a:ext cx="72256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http://www.doka.com/br/references/south-america/Bruecke_Fluss_Orinoco</a:t>
            </a:r>
          </a:p>
        </p:txBody>
      </p:sp>
      <p:pic>
        <p:nvPicPr>
          <p:cNvPr id="13316" name="Picture 4" descr="http://www.doka.com/web/media/images/references/P10008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49" y="1343734"/>
            <a:ext cx="3796601" cy="36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54955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228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08" y="1380860"/>
            <a:ext cx="4994212" cy="488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669214" y="630932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http://www.doka.com/br/projects/bridges/pontes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64101458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229</a:t>
            </a:fld>
            <a:endParaRPr lang="en-US" dirty="0"/>
          </a:p>
        </p:txBody>
      </p:sp>
      <p:pic>
        <p:nvPicPr>
          <p:cNvPr id="1028" name="Picture 4" descr="http://www.doka.com/web/media/images/references/BDB_PHOTOS-0000155330-01-GROBBILD_cut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34" y="1381781"/>
            <a:ext cx="4066526" cy="39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11560" y="5843913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http://www.doka.com/br/references/africa/Bouregregg_Bridge_Morocco</a:t>
            </a:r>
          </a:p>
        </p:txBody>
      </p:sp>
      <p:pic>
        <p:nvPicPr>
          <p:cNvPr id="1030" name="Picture 6" descr="http://www.doka.com/web/media/images/references/BDB_PHOTOS-0000155321-01-GROBBILD_cut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10491"/>
            <a:ext cx="3886823" cy="375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285404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4697" y="701390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 – Ponte de Concreto Armado de pequenos vãos e comprimento total: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1026" name="Picture 2" descr="http://www.itapiranga.sc.gov.br/thumbs/439/765525_resize_fixo_576_4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12558" b="19828"/>
          <a:stretch/>
        </p:blipFill>
        <p:spPr bwMode="auto">
          <a:xfrm>
            <a:off x="670426" y="1628800"/>
            <a:ext cx="5074074" cy="278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83568" y="5791551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http://www.itapiranga.sc.gov.br/noticias/index/ver/codMapaItem/9307/codNoticia/209571#.WDwt9rIrJpg</a:t>
            </a:r>
          </a:p>
        </p:txBody>
      </p:sp>
      <p:pic>
        <p:nvPicPr>
          <p:cNvPr id="2052" name="Picture 4" descr="Resultado de imagem para ponte de concreto armado pequeno vã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8" b="4485"/>
          <a:stretch/>
        </p:blipFill>
        <p:spPr bwMode="auto">
          <a:xfrm>
            <a:off x="4427983" y="4221088"/>
            <a:ext cx="4467049" cy="217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5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230</a:t>
            </a:fld>
            <a:endParaRPr lang="en-US" dirty="0"/>
          </a:p>
        </p:txBody>
      </p:sp>
      <p:sp>
        <p:nvSpPr>
          <p:cNvPr id="4" name="Retângulo 3"/>
          <p:cNvSpPr/>
          <p:nvPr/>
        </p:nvSpPr>
        <p:spPr>
          <a:xfrm>
            <a:off x="478309" y="5851719"/>
            <a:ext cx="4248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http://www.doka.com/br/references/africa/Bouregregg_Bridge_Morocco</a:t>
            </a:r>
          </a:p>
        </p:txBody>
      </p:sp>
      <p:pic>
        <p:nvPicPr>
          <p:cNvPr id="1032" name="Picture 8" descr="http://www.doka.com/web/media/images/references/Bouregregg_imag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40" y="1340768"/>
            <a:ext cx="424668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doka.com/web/media/images/references/Bouregregg_imag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63" y="2593976"/>
            <a:ext cx="3889511" cy="375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756083983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21506" name="Picture 2" descr="http://www.peri.com.br/shared/references/img/peri_goldenears02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7" y="1441720"/>
            <a:ext cx="3468710" cy="346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63775" y="5013176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http://www.peri.com.br/pt/projetos.cfm/fuseaction/diashow/reference_ID/1572/referencecategory_ID/2/currentimage/2.cfm</a:t>
            </a:r>
          </a:p>
        </p:txBody>
      </p:sp>
      <p:pic>
        <p:nvPicPr>
          <p:cNvPr id="21512" name="Picture 8" descr="http://www.peri.com.br/shared/references/img/peri_goldenears01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41720"/>
            <a:ext cx="4392662" cy="31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Mesoestrutura - Pilar com fôrma trepante:</a:t>
            </a:r>
          </a:p>
        </p:txBody>
      </p:sp>
    </p:spTree>
    <p:extLst>
      <p:ext uri="{BB962C8B-B14F-4D97-AF65-F5344CB8AC3E}">
        <p14:creationId xmlns:p14="http://schemas.microsoft.com/office/powerpoint/2010/main" val="118736162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232</a:t>
            </a:fld>
            <a:endParaRPr lang="en-US" dirty="0"/>
          </a:p>
        </p:txBody>
      </p:sp>
      <p:pic>
        <p:nvPicPr>
          <p:cNvPr id="46082" name="Picture 2" descr="http://www.tbsa.com.br/upload/products/ae9afd0aba814a6a5f504d6b8e5f5d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48" y="1340768"/>
            <a:ext cx="742482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47664" y="5589240"/>
            <a:ext cx="61483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http://www.skyscrapercity.com/showthread.php?t=1516196&amp;page=46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</p:spTree>
    <p:extLst>
      <p:ext uri="{BB962C8B-B14F-4D97-AF65-F5344CB8AC3E}">
        <p14:creationId xmlns:p14="http://schemas.microsoft.com/office/powerpoint/2010/main" val="353463368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233</a:t>
            </a:fld>
            <a:endParaRPr lang="en-US" dirty="0"/>
          </a:p>
        </p:txBody>
      </p:sp>
      <p:pic>
        <p:nvPicPr>
          <p:cNvPr id="33796" name="Picture 4" descr="Anel Viário de Las Palmas de Gran Canária, Espanh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3"/>
          <a:stretch/>
        </p:blipFill>
        <p:spPr bwMode="auto">
          <a:xfrm>
            <a:off x="4820305" y="1192672"/>
            <a:ext cx="3917311" cy="521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Anel Viário de Las Palmas de Gran Canária, Espanh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5" y="177281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8270" y="5589240"/>
            <a:ext cx="4359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http://www.ulmaconstruction.com.br/pt-br/projetos/pontes-viadutos/anel-viario-las-palmas-espanha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87731354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234</a:t>
            </a:fld>
            <a:endParaRPr lang="en-US" dirty="0"/>
          </a:p>
        </p:txBody>
      </p:sp>
      <p:pic>
        <p:nvPicPr>
          <p:cNvPr id="33798" name="Picture 6" descr="Anel Viário de Las Palmas de Gran Canária, Espa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10" y="1215808"/>
            <a:ext cx="4295072" cy="322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437346" y="566124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http://www.ulmaconstruction.com.br/pt-br/projetos/pontes-viadutos/anel-viario-las-palmas-espanha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75778" name="Picture 2" descr="Auto Trepante ATR em execução de pi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9" y="1215808"/>
            <a:ext cx="3967437" cy="529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2905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235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0482" name="Picture 2" descr="Peri Brasil, Formas, Escoramentos e Andaimes - Projetos - Ponte sobre o rio Corgo, Vila Rea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6" b="7775"/>
          <a:stretch/>
        </p:blipFill>
        <p:spPr bwMode="auto">
          <a:xfrm>
            <a:off x="611560" y="1340768"/>
            <a:ext cx="3996531" cy="338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eri Brasil, Formas, Escoramentos e Andaimes - Projetos - Ponte sobre o rio Corgo, Vila R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5399"/>
            <a:ext cx="3810000" cy="28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Peri Brasil, Formas, Escoramentos e Andaimes - Projetos - Ponte sobre o rio Corgo, Vila Re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72356"/>
            <a:ext cx="1604969" cy="33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1520" y="5733256"/>
            <a:ext cx="3978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http://www.peri.com.br/pt/projetos.cfm/fuseaction/diashow/reference_ID/876/currentimage/9/referencecategory_ID/2.cfm</a:t>
            </a:r>
          </a:p>
        </p:txBody>
      </p:sp>
    </p:spTree>
    <p:extLst>
      <p:ext uri="{BB962C8B-B14F-4D97-AF65-F5344CB8AC3E}">
        <p14:creationId xmlns:p14="http://schemas.microsoft.com/office/powerpoint/2010/main" val="53314445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236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3074" name="Picture 2" descr="Pilares para pont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797" y="1231025"/>
            <a:ext cx="6734586" cy="50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538833" y="6281965"/>
            <a:ext cx="61385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http://www.ulmaconstruction.com.br/pt-br/formas-e-escoramentos/formas-paredes-pilares/encofrado-vigas-enkoform-vmk</a:t>
            </a:r>
          </a:p>
        </p:txBody>
      </p:sp>
    </p:spTree>
    <p:extLst>
      <p:ext uri="{BB962C8B-B14F-4D97-AF65-F5344CB8AC3E}">
        <p14:creationId xmlns:p14="http://schemas.microsoft.com/office/powerpoint/2010/main" val="355742712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237</a:t>
            </a:fld>
            <a:endParaRPr lang="en-US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1381253"/>
            <a:ext cx="3099619" cy="464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-809215" y="6022150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(Catálogo </a:t>
            </a:r>
            <a:r>
              <a:rPr lang="pt-BR" sz="1600" dirty="0" err="1" smtClean="0">
                <a:solidFill>
                  <a:srgbClr val="0005CC"/>
                </a:solidFill>
              </a:rPr>
              <a:t>Doka</a:t>
            </a:r>
            <a:r>
              <a:rPr lang="pt-BR" sz="1600" dirty="0" smtClean="0">
                <a:solidFill>
                  <a:srgbClr val="0005CC"/>
                </a:solidFill>
              </a:rPr>
              <a:t>)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Mesoestrutura – Pilares com fôrma trepante: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3707904" y="1628800"/>
            <a:ext cx="518457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u="sng" dirty="0" smtClean="0">
                <a:solidFill>
                  <a:srgbClr val="2AA22A"/>
                </a:solidFill>
              </a:rPr>
              <a:t>Vídeos</a:t>
            </a:r>
            <a:r>
              <a:rPr lang="pt-BR" sz="2800" b="1" dirty="0" smtClean="0">
                <a:solidFill>
                  <a:srgbClr val="2AA22A"/>
                </a:solidFill>
              </a:rPr>
              <a:t>:</a:t>
            </a:r>
            <a:endParaRPr lang="pt-BR" sz="2800" b="1" dirty="0" smtClean="0">
              <a:solidFill>
                <a:srgbClr val="2AA22A"/>
              </a:solidFill>
              <a:hlinkClick r:id="rId3"/>
            </a:endParaRPr>
          </a:p>
          <a:p>
            <a:endParaRPr lang="pt-BR" dirty="0">
              <a:hlinkClick r:id="rId3"/>
            </a:endParaRPr>
          </a:p>
          <a:p>
            <a:r>
              <a:rPr lang="pt-BR" b="1" dirty="0" smtClean="0">
                <a:hlinkClick r:id="rId3"/>
              </a:rPr>
              <a:t>https</a:t>
            </a:r>
            <a:r>
              <a:rPr lang="pt-BR" b="1" dirty="0">
                <a:hlinkClick r:id="rId3"/>
              </a:rPr>
              <a:t>://www.youtube.com/watch?v=gG7rpjU3XR8</a:t>
            </a:r>
            <a:endParaRPr lang="pt-BR" b="1" dirty="0"/>
          </a:p>
          <a:p>
            <a:endParaRPr lang="pt-BR" b="1" dirty="0" smtClean="0">
              <a:hlinkClick r:id="rId4"/>
            </a:endParaRPr>
          </a:p>
          <a:p>
            <a:r>
              <a:rPr lang="pt-BR" b="1" dirty="0" smtClean="0">
                <a:hlinkClick r:id="rId5"/>
              </a:rPr>
              <a:t>https</a:t>
            </a:r>
            <a:r>
              <a:rPr lang="pt-BR" b="1" dirty="0">
                <a:hlinkClick r:id="rId5"/>
              </a:rPr>
              <a:t>://</a:t>
            </a:r>
            <a:r>
              <a:rPr lang="pt-BR" b="1" dirty="0" smtClean="0">
                <a:hlinkClick r:id="rId5"/>
              </a:rPr>
              <a:t>www.youtube.com/watch?v=uPUsl5_2c14</a:t>
            </a:r>
            <a:endParaRPr lang="pt-BR" b="1" dirty="0" smtClean="0"/>
          </a:p>
          <a:p>
            <a:endParaRPr lang="pt-BR" b="1" dirty="0" smtClean="0"/>
          </a:p>
          <a:p>
            <a:r>
              <a:rPr lang="pt-BR" b="1" dirty="0">
                <a:hlinkClick r:id="rId4"/>
              </a:rPr>
              <a:t>https://www.youtube.com/watch?v=fqV7raxYxS8</a:t>
            </a:r>
            <a:endParaRPr lang="pt-BR" b="1" dirty="0"/>
          </a:p>
          <a:p>
            <a:endParaRPr lang="pt-BR" b="1" dirty="0"/>
          </a:p>
          <a:p>
            <a:r>
              <a:rPr lang="pt-BR" b="1" dirty="0">
                <a:hlinkClick r:id="rId6"/>
              </a:rPr>
              <a:t>https://www.youtube.com/watch?v=RACqD6lUQak</a:t>
            </a:r>
            <a:endParaRPr lang="pt-BR" b="1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278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4697" y="701390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 – Ponte de Concreto Armado de pequeno vão e comprimento total: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2056" name="Picture 8" descr="http://3.bp.blogspot.com/-TDUCKp-ilMM/TpoblzV5HkI/AAAAAAAAAq8/YOVHUqd4MCs/s1600/DSC02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02" y="1774115"/>
            <a:ext cx="404812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2.bp.blogspot.com/-WnQLUPPKUV8/TpobpXk7blI/AAAAAAAAArM/hx7oJ0RauSk/s1600/DSC02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91" y="1781228"/>
            <a:ext cx="4048125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256811" y="5013176"/>
            <a:ext cx="66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http://eulerrc.blogspot.com.br/2011/10/execucao-de-pontes-em-concreto-armado.html</a:t>
            </a:r>
          </a:p>
        </p:txBody>
      </p:sp>
    </p:spTree>
    <p:extLst>
      <p:ext uri="{BB962C8B-B14F-4D97-AF65-F5344CB8AC3E}">
        <p14:creationId xmlns:p14="http://schemas.microsoft.com/office/powerpoint/2010/main" val="65980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u="sng" dirty="0" smtClean="0">
                <a:solidFill>
                  <a:srgbClr val="0005CC"/>
                </a:solidFill>
              </a:rPr>
              <a:t>Escoramentos</a:t>
            </a:r>
            <a:r>
              <a:rPr lang="pt-BR" b="1" dirty="0" smtClean="0">
                <a:solidFill>
                  <a:srgbClr val="0005CC"/>
                </a:solidFill>
              </a:rPr>
              <a:t> (ou </a:t>
            </a:r>
            <a:r>
              <a:rPr lang="pt-BR" b="1" u="sng" dirty="0" smtClean="0">
                <a:solidFill>
                  <a:srgbClr val="0005CC"/>
                </a:solidFill>
              </a:rPr>
              <a:t>cimbramentos</a:t>
            </a:r>
            <a:r>
              <a:rPr lang="pt-BR" b="1" dirty="0" smtClean="0">
                <a:solidFill>
                  <a:srgbClr val="0005CC"/>
                </a:solidFill>
              </a:rPr>
              <a:t>): </a:t>
            </a:r>
            <a:r>
              <a:rPr lang="pt-BR" b="1" dirty="0">
                <a:solidFill>
                  <a:srgbClr val="0005CC"/>
                </a:solidFill>
              </a:rPr>
              <a:t>são </a:t>
            </a:r>
            <a:r>
              <a:rPr lang="pt-BR" b="1" dirty="0" err="1" smtClean="0">
                <a:solidFill>
                  <a:srgbClr val="0005CC"/>
                </a:solidFill>
              </a:rPr>
              <a:t>estru-turas</a:t>
            </a:r>
            <a:r>
              <a:rPr lang="pt-BR" b="1" dirty="0" smtClean="0">
                <a:solidFill>
                  <a:srgbClr val="0005CC"/>
                </a:solidFill>
              </a:rPr>
              <a:t> </a:t>
            </a:r>
            <a:r>
              <a:rPr lang="pt-BR" b="1" dirty="0">
                <a:solidFill>
                  <a:srgbClr val="0005CC"/>
                </a:solidFill>
              </a:rPr>
              <a:t>provisórias com capacidade de resistir e transmitir às suas bases todas as ações vindas dos carregamentos permanentes e </a:t>
            </a:r>
            <a:r>
              <a:rPr lang="pt-BR" b="1" dirty="0" smtClean="0">
                <a:solidFill>
                  <a:srgbClr val="0005CC"/>
                </a:solidFill>
              </a:rPr>
              <a:t>variáveis, </a:t>
            </a:r>
            <a:r>
              <a:rPr lang="pt-BR" b="1" dirty="0">
                <a:solidFill>
                  <a:srgbClr val="0005CC"/>
                </a:solidFill>
              </a:rPr>
              <a:t>resultantes </a:t>
            </a:r>
            <a:r>
              <a:rPr lang="pt-BR" b="1" dirty="0" smtClean="0">
                <a:solidFill>
                  <a:srgbClr val="0005CC"/>
                </a:solidFill>
              </a:rPr>
              <a:t>das atividades da execução da superestrutura, </a:t>
            </a:r>
            <a:r>
              <a:rPr lang="pt-BR" b="1" dirty="0">
                <a:solidFill>
                  <a:srgbClr val="0005CC"/>
                </a:solidFill>
              </a:rPr>
              <a:t>até que o </a:t>
            </a:r>
            <a:r>
              <a:rPr lang="pt-BR" b="1" dirty="0" smtClean="0">
                <a:solidFill>
                  <a:srgbClr val="0005CC"/>
                </a:solidFill>
              </a:rPr>
              <a:t>concreto apresente a resistência necessária para resistir às ações atuantes.</a:t>
            </a:r>
            <a:endParaRPr lang="pt-BR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8919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O </a:t>
            </a:r>
            <a:r>
              <a:rPr lang="pt-BR" b="1" i="1" u="sng" dirty="0">
                <a:solidFill>
                  <a:srgbClr val="0005CC"/>
                </a:solidFill>
              </a:rPr>
              <a:t>cimbramento</a:t>
            </a:r>
            <a:r>
              <a:rPr lang="pt-BR" b="1" i="1" dirty="0">
                <a:solidFill>
                  <a:srgbClr val="0005CC"/>
                </a:solidFill>
              </a:rPr>
              <a:t> é uma estrutura de suporte provisória, composta por um conjunto de elementos que apoiam as fôrmas horizontais (vigas e lajes), suportando as cargas atuantes (peso próprio do concreto, movimentação de operários e </a:t>
            </a:r>
            <a:r>
              <a:rPr lang="pt-BR" b="1" i="1" dirty="0" smtClean="0">
                <a:solidFill>
                  <a:srgbClr val="0005CC"/>
                </a:solidFill>
              </a:rPr>
              <a:t>equipamentos, </a:t>
            </a:r>
            <a:r>
              <a:rPr lang="pt-BR" b="1" i="1" dirty="0">
                <a:solidFill>
                  <a:srgbClr val="0005CC"/>
                </a:solidFill>
              </a:rPr>
              <a:t>etc.) e </a:t>
            </a:r>
            <a:r>
              <a:rPr lang="pt-BR" b="1" i="1" dirty="0" err="1" smtClean="0">
                <a:solidFill>
                  <a:srgbClr val="0005CC"/>
                </a:solidFill>
              </a:rPr>
              <a:t>transmi-tindo-as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ao piso ou ao pavimento inferior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endParaRPr lang="pt-BR" sz="18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http://www.comunidadedaconstrucao.com.br/sistemas-construtivos/3/cimbramento-materiais/execucao/45/cimbramento-materiais.html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3564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480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Seu </a:t>
            </a:r>
            <a:r>
              <a:rPr lang="pt-BR" b="1" i="1" dirty="0">
                <a:solidFill>
                  <a:srgbClr val="0005CC"/>
                </a:solidFill>
              </a:rPr>
              <a:t>dimensionamento considera inúmeros fatores, entre eles a sobrecarga de operários e máquinas, as dimensões do pé-direito e a resistência dos materiais utilizados para suporte: escoras, torres, mesas voadoras metálicas, longarinas, barrotes</a:t>
            </a:r>
            <a:r>
              <a:rPr lang="pt-BR" b="1" i="1" dirty="0" smtClean="0">
                <a:solidFill>
                  <a:srgbClr val="0005CC"/>
                </a:solidFill>
              </a:rPr>
              <a:t>.”</a:t>
            </a:r>
            <a:endParaRPr lang="pt-BR" b="1" i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altLang="pt-BR" sz="2800" b="1" dirty="0">
                <a:solidFill>
                  <a:srgbClr val="0070C0"/>
                </a:solidFill>
              </a:rPr>
              <a:t>(</a:t>
            </a:r>
            <a:r>
              <a:rPr lang="pt-BR" sz="2800" b="1" cap="all" dirty="0">
                <a:solidFill>
                  <a:srgbClr val="0070C0"/>
                </a:solidFill>
              </a:rPr>
              <a:t>GLOBALWOOD </a:t>
            </a:r>
            <a:r>
              <a:rPr lang="pt-BR" sz="2800" b="1" dirty="0">
                <a:solidFill>
                  <a:srgbClr val="0070C0"/>
                </a:solidFill>
              </a:rPr>
              <a:t>http://globalwood.com.br/cimbramento/)</a:t>
            </a:r>
            <a:endParaRPr lang="pt-BR" altLang="pt-BR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50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escoramentos: </a:t>
            </a:r>
            <a:r>
              <a:rPr lang="pt-BR" altLang="pt-BR" sz="2800" b="1" u="sng" dirty="0" smtClean="0">
                <a:solidFill>
                  <a:srgbClr val="00B050"/>
                </a:solidFill>
              </a:rPr>
              <a:t>Mesa voadora</a:t>
            </a:r>
          </a:p>
        </p:txBody>
      </p:sp>
      <p:pic>
        <p:nvPicPr>
          <p:cNvPr id="1026" name="Picture 2" descr="http://infraestruturaurbana17.pini.com.br/solucoes-tecnicas/36/imagens/i413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64" y="1412775"/>
            <a:ext cx="6810191" cy="479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935683" y="6211669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http://infraestruturaurbana17.pini.com.br/solucoes-tecnicas/36/1-execucao-de-lajes-com-forma-tipo-mesa-voadora-307670-1.aspx</a:t>
            </a:r>
          </a:p>
        </p:txBody>
      </p:sp>
    </p:spTree>
    <p:extLst>
      <p:ext uri="{BB962C8B-B14F-4D97-AF65-F5344CB8AC3E}">
        <p14:creationId xmlns:p14="http://schemas.microsoft.com/office/powerpoint/2010/main" val="12914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67544" y="116632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634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2200" dirty="0" smtClean="0"/>
              <a:t>“</a:t>
            </a:r>
            <a:r>
              <a:rPr lang="pt-BR" sz="2200" i="1" dirty="0" smtClean="0"/>
              <a:t>As </a:t>
            </a:r>
            <a:r>
              <a:rPr lang="pt-BR" sz="2200" i="1" dirty="0"/>
              <a:t>fôrmas do tipo </a:t>
            </a:r>
            <a:r>
              <a:rPr lang="pt-BR" sz="2200" i="1" u="sng" dirty="0"/>
              <a:t>mesa voadora</a:t>
            </a:r>
            <a:r>
              <a:rPr lang="pt-BR" sz="2200" i="1" dirty="0"/>
              <a:t> são conjuntos formados por módulos com tabuleiro, escoras e vigas utilizados na execução de lajes. São compostas de treliças de alumínio, sob as quais há ajustes (parafusos) inferiores, e, em alguns tipos de mesa, ajustes superiores. O conjunto é içado por uma grua e posicionado no nível superior da laje, no caso de repetição vertical, ou deslizado para frente, no caso de repetição horizontal. </a:t>
            </a:r>
            <a:r>
              <a:rPr lang="pt-BR" sz="2200" i="1" dirty="0" smtClean="0"/>
              <a:t>[...] o </a:t>
            </a:r>
            <a:r>
              <a:rPr lang="pt-BR" sz="2200" i="1" dirty="0"/>
              <a:t>sistema é ideal para obras de curto prazo ou de concepção estrutural com muitas repetições - no mínimo dez -, sejam verticais ou horizontais, tais como: grandes edifícios comerciais e residenciais, shoppings e instalações industriais. A mesa voadora proporciona aumento de produtividade, pois permite a concretagem de grandes módulos (a partir de 50 m²) e, após montada, não precisa ser desmontada para fazer o próximo nível - basta içá-la com a grua novamente e </a:t>
            </a:r>
            <a:r>
              <a:rPr lang="pt-BR" sz="2200" i="1" dirty="0" smtClean="0"/>
              <a:t>posicioná-la </a:t>
            </a:r>
            <a:r>
              <a:rPr lang="pt-BR" sz="2200" i="1" dirty="0"/>
              <a:t>no local onde será executada a próxima laje</a:t>
            </a:r>
            <a:r>
              <a:rPr lang="pt-BR" sz="2200" dirty="0" smtClean="0"/>
              <a:t>.”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sz="1600" dirty="0" smtClean="0">
                <a:solidFill>
                  <a:srgbClr val="0000FF"/>
                </a:solidFill>
              </a:rPr>
              <a:t>http</a:t>
            </a:r>
            <a:r>
              <a:rPr lang="pt-BR" sz="1600" dirty="0">
                <a:solidFill>
                  <a:srgbClr val="0000FF"/>
                </a:solidFill>
              </a:rPr>
              <a:t>://</a:t>
            </a:r>
            <a:r>
              <a:rPr lang="pt-BR" sz="1600" dirty="0" smtClean="0">
                <a:solidFill>
                  <a:srgbClr val="0000FF"/>
                </a:solidFill>
              </a:rPr>
              <a:t>infraestruturaurbana17.pini.com.br/solucoes-tecnicas/36/1-execucao-de-lajes-com-forma-tipo-mesa-voadora-307670-1.aspx</a:t>
            </a:r>
          </a:p>
        </p:txBody>
      </p:sp>
    </p:spTree>
    <p:extLst>
      <p:ext uri="{BB962C8B-B14F-4D97-AF65-F5344CB8AC3E}">
        <p14:creationId xmlns:p14="http://schemas.microsoft.com/office/powerpoint/2010/main" val="368178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980728"/>
            <a:ext cx="7993063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VITÓRIO</a:t>
            </a:r>
            <a:r>
              <a:rPr lang="pt-BR" sz="2400" b="1" dirty="0">
                <a:solidFill>
                  <a:srgbClr val="0005CC"/>
                </a:solidFill>
              </a:rPr>
              <a:t>, A. </a:t>
            </a:r>
            <a:r>
              <a:rPr lang="pt-BR" sz="2400" b="1" i="1" dirty="0">
                <a:solidFill>
                  <a:srgbClr val="0005CC"/>
                </a:solidFill>
              </a:rPr>
              <a:t>Pontes Rodoviárias - Fundamentos, Conservação e Gestão</a:t>
            </a:r>
            <a:r>
              <a:rPr lang="pt-BR" sz="2400" b="1" dirty="0">
                <a:solidFill>
                  <a:srgbClr val="0005CC"/>
                </a:solidFill>
              </a:rPr>
              <a:t>. Recife, Conselho Regional de Engenharia Arquitetura e Agronomia de Pernambuco – CREA-PE, 1ª ed. 2002, 83p</a:t>
            </a:r>
            <a:r>
              <a:rPr lang="pt-BR" sz="2400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B0F0"/>
                </a:solidFill>
              </a:rPr>
              <a:t>CAMARGO CORRÊA. </a:t>
            </a:r>
            <a:r>
              <a:rPr lang="pt-BR" sz="2400" b="1" i="1" dirty="0" smtClean="0">
                <a:solidFill>
                  <a:srgbClr val="00B0F0"/>
                </a:solidFill>
              </a:rPr>
              <a:t>Ponte estaiada sobre o rio Negro. </a:t>
            </a:r>
            <a:r>
              <a:rPr lang="pt-BR" sz="2400" b="1" dirty="0" smtClean="0">
                <a:solidFill>
                  <a:srgbClr val="00B0F0"/>
                </a:solidFill>
              </a:rPr>
              <a:t>Manaus, Secretaria </a:t>
            </a:r>
            <a:r>
              <a:rPr lang="pt-BR" sz="2400" b="1" dirty="0">
                <a:solidFill>
                  <a:srgbClr val="00B0F0"/>
                </a:solidFill>
              </a:rPr>
              <a:t>de Desenvolvimento </a:t>
            </a:r>
            <a:r>
              <a:rPr lang="pt-BR" sz="2400" b="1" dirty="0" smtClean="0">
                <a:solidFill>
                  <a:srgbClr val="00B0F0"/>
                </a:solidFill>
              </a:rPr>
              <a:t>Sustentável da </a:t>
            </a:r>
            <a:r>
              <a:rPr lang="pt-BR" sz="2400" b="1" dirty="0">
                <a:solidFill>
                  <a:srgbClr val="00B0F0"/>
                </a:solidFill>
              </a:rPr>
              <a:t>Região Metropolitana de </a:t>
            </a:r>
            <a:r>
              <a:rPr lang="pt-BR" sz="2400" b="1" dirty="0" smtClean="0">
                <a:solidFill>
                  <a:srgbClr val="00B0F0"/>
                </a:solidFill>
              </a:rPr>
              <a:t>Manaus, Unidade </a:t>
            </a:r>
            <a:r>
              <a:rPr lang="pt-BR" sz="2400" b="1" dirty="0">
                <a:solidFill>
                  <a:srgbClr val="00B0F0"/>
                </a:solidFill>
              </a:rPr>
              <a:t>Gestora do Programa de </a:t>
            </a:r>
            <a:r>
              <a:rPr lang="pt-BR" sz="2400" b="1" dirty="0" smtClean="0">
                <a:solidFill>
                  <a:srgbClr val="00B0F0"/>
                </a:solidFill>
              </a:rPr>
              <a:t>Desenvolvimento e </a:t>
            </a:r>
            <a:r>
              <a:rPr lang="pt-BR" sz="2400" b="1" dirty="0">
                <a:solidFill>
                  <a:srgbClr val="00B0F0"/>
                </a:solidFill>
              </a:rPr>
              <a:t>Integração da Região Sul da Cidade de </a:t>
            </a:r>
            <a:r>
              <a:rPr lang="pt-BR" sz="2400" b="1" dirty="0" smtClean="0">
                <a:solidFill>
                  <a:srgbClr val="00B0F0"/>
                </a:solidFill>
              </a:rPr>
              <a:t>Manaus,  2010, 119p. Disponível em: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2060"/>
                </a:solidFill>
                <a:hlinkClick r:id="rId2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2"/>
              </a:rPr>
              <a:t>www.ibracon.org.br/eventos/52cbc/HENRIQUE_DOMINGUES.pdf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FIGUEIREDO FERRAZ. </a:t>
            </a:r>
            <a:r>
              <a:rPr lang="pt-BR" sz="2400" b="1" i="1" dirty="0" smtClean="0">
                <a:solidFill>
                  <a:srgbClr val="0005CC"/>
                </a:solidFill>
              </a:rPr>
              <a:t>III </a:t>
            </a:r>
            <a:r>
              <a:rPr lang="pt-BR" sz="2400" b="1" i="1" dirty="0">
                <a:solidFill>
                  <a:srgbClr val="0005CC"/>
                </a:solidFill>
              </a:rPr>
              <a:t>p</a:t>
            </a:r>
            <a:r>
              <a:rPr lang="pt-BR" sz="2400" b="1" i="1" dirty="0" smtClean="0">
                <a:solidFill>
                  <a:srgbClr val="0005CC"/>
                </a:solidFill>
              </a:rPr>
              <a:t>onte rodoferroviária sobre </a:t>
            </a:r>
            <a:r>
              <a:rPr lang="pt-BR" sz="2400" b="1" i="1" dirty="0">
                <a:solidFill>
                  <a:srgbClr val="0005CC"/>
                </a:solidFill>
              </a:rPr>
              <a:t>o rio </a:t>
            </a:r>
            <a:r>
              <a:rPr lang="pt-BR" sz="2400" b="1" i="1" dirty="0" smtClean="0">
                <a:solidFill>
                  <a:srgbClr val="0005CC"/>
                </a:solidFill>
              </a:rPr>
              <a:t>Orinoco. </a:t>
            </a:r>
            <a:r>
              <a:rPr lang="pt-BR" sz="2400" b="1" dirty="0" smtClean="0">
                <a:solidFill>
                  <a:srgbClr val="0005CC"/>
                </a:solidFill>
              </a:rPr>
              <a:t>São Paulo, s/d, 11p</a:t>
            </a:r>
            <a:r>
              <a:rPr lang="pt-BR" sz="2400" b="1" dirty="0">
                <a:solidFill>
                  <a:srgbClr val="0005CC"/>
                </a:solidFill>
              </a:rPr>
              <a:t>. Disponível em</a:t>
            </a:r>
            <a:r>
              <a:rPr lang="pt-BR" sz="2400" b="1" dirty="0" smtClean="0">
                <a:solidFill>
                  <a:srgbClr val="0005CC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2060"/>
                </a:solidFill>
                <a:hlinkClick r:id="rId2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2"/>
              </a:rPr>
              <a:t>www.ibracon.org.br/eventos/52cbc/HENRIQUE_DOMINGUES.pdf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206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3611" y="260648"/>
            <a:ext cx="8229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C00000"/>
                </a:solidFill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17269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10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Existem no Brasil diversas empresas que </a:t>
            </a:r>
            <a:r>
              <a:rPr lang="pt-BR" b="1" dirty="0">
                <a:solidFill>
                  <a:srgbClr val="0005CC"/>
                </a:solidFill>
              </a:rPr>
              <a:t>fornecem soluções de engenharia para fôrmas, escoramentos, equipamentos, etc., para diversos tipos de obras de grande porte, </a:t>
            </a:r>
            <a:r>
              <a:rPr lang="pt-BR" b="1" dirty="0" smtClean="0">
                <a:solidFill>
                  <a:srgbClr val="0005CC"/>
                </a:solidFill>
              </a:rPr>
              <a:t>como edifícios, </a:t>
            </a:r>
            <a:r>
              <a:rPr lang="pt-BR" b="1" dirty="0">
                <a:solidFill>
                  <a:srgbClr val="0005CC"/>
                </a:solidFill>
              </a:rPr>
              <a:t>pontes e viadutos</a:t>
            </a:r>
            <a:r>
              <a:rPr 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>
              <a:buNone/>
            </a:pPr>
            <a:endParaRPr lang="pt-BR" sz="20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sz="2800" b="1" dirty="0" smtClean="0">
                <a:solidFill>
                  <a:srgbClr val="C00000"/>
                </a:solidFill>
              </a:rPr>
              <a:t>Ver   </a:t>
            </a:r>
            <a:r>
              <a:rPr lang="pt-BR" sz="2800" dirty="0" smtClean="0">
                <a:solidFill>
                  <a:srgbClr val="C00000"/>
                </a:solidFill>
                <a:hlinkClick r:id="rId2"/>
              </a:rPr>
              <a:t>http</a:t>
            </a:r>
            <a:r>
              <a:rPr lang="pt-BR" sz="2800" dirty="0">
                <a:solidFill>
                  <a:srgbClr val="C00000"/>
                </a:solidFill>
                <a:hlinkClick r:id="rId2"/>
              </a:rPr>
              <a:t>://abrasfe.org.br/sobre-a-abrasfe</a:t>
            </a:r>
            <a:r>
              <a:rPr lang="pt-BR" sz="2800" dirty="0" smtClean="0">
                <a:solidFill>
                  <a:srgbClr val="C00000"/>
                </a:solidFill>
                <a:hlinkClick r:id="rId2"/>
              </a:rPr>
              <a:t>/</a:t>
            </a:r>
            <a:r>
              <a:rPr lang="pt-BR" sz="2800" dirty="0" smtClean="0">
                <a:solidFill>
                  <a:srgbClr val="C00000"/>
                </a:solidFill>
              </a:rPr>
              <a:t> </a:t>
            </a:r>
          </a:p>
          <a:p>
            <a:pPr algn="just">
              <a:buNone/>
            </a:pPr>
            <a:r>
              <a:rPr lang="pt-BR" sz="2800" b="1" dirty="0" smtClean="0">
                <a:solidFill>
                  <a:srgbClr val="00B050"/>
                </a:solidFill>
              </a:rPr>
              <a:t>ABRASFE</a:t>
            </a:r>
            <a:r>
              <a:rPr lang="pt-BR" sz="2800" b="1" dirty="0" smtClean="0">
                <a:solidFill>
                  <a:srgbClr val="C00000"/>
                </a:solidFill>
              </a:rPr>
              <a:t> </a:t>
            </a:r>
            <a:r>
              <a:rPr lang="pt-BR" sz="2800" b="1" dirty="0">
                <a:solidFill>
                  <a:srgbClr val="C00000"/>
                </a:solidFill>
              </a:rPr>
              <a:t>– Associação Brasileira de Fôrmas, Escoramentos e </a:t>
            </a:r>
            <a:r>
              <a:rPr lang="pt-BR" sz="2800" b="1" dirty="0" smtClean="0">
                <a:solidFill>
                  <a:srgbClr val="C00000"/>
                </a:solidFill>
              </a:rPr>
              <a:t>Acesso.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3705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1052736"/>
            <a:ext cx="79930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 escoramento pode ser: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>
                <a:solidFill>
                  <a:srgbClr val="0005CC"/>
                </a:solidFill>
              </a:rPr>
              <a:t>Fixo </a:t>
            </a:r>
            <a:r>
              <a:rPr lang="pt-BR" altLang="pt-BR" b="1" dirty="0" smtClean="0">
                <a:solidFill>
                  <a:srgbClr val="0005CC"/>
                </a:solidFill>
              </a:rPr>
              <a:t>(apenas com </a:t>
            </a:r>
            <a:r>
              <a:rPr lang="pt-BR" altLang="pt-BR" b="1" dirty="0">
                <a:solidFill>
                  <a:srgbClr val="0005CC"/>
                </a:solidFill>
              </a:rPr>
              <a:t>pontaletes, ou </a:t>
            </a:r>
            <a:r>
              <a:rPr lang="pt-BR" altLang="pt-BR" b="1" dirty="0" smtClean="0">
                <a:solidFill>
                  <a:srgbClr val="0005CC"/>
                </a:solidFill>
              </a:rPr>
              <a:t>misto: </a:t>
            </a:r>
            <a:r>
              <a:rPr lang="pt-BR" altLang="pt-BR" b="1" dirty="0">
                <a:solidFill>
                  <a:srgbClr val="0005CC"/>
                </a:solidFill>
              </a:rPr>
              <a:t>com torres, perfis e </a:t>
            </a:r>
            <a:r>
              <a:rPr lang="pt-BR" altLang="pt-BR" b="1" dirty="0" smtClean="0">
                <a:solidFill>
                  <a:srgbClr val="0005CC"/>
                </a:solidFill>
              </a:rPr>
              <a:t>treliças);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  <a:buFontTx/>
              <a:buChar char="-"/>
            </a:pPr>
            <a:r>
              <a:rPr lang="pt-BR" altLang="pt-BR" b="1" dirty="0" smtClean="0">
                <a:solidFill>
                  <a:srgbClr val="1F771F"/>
                </a:solidFill>
              </a:rPr>
              <a:t>Móvel e combinado com fôrma deslizante.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B0F0"/>
                </a:solidFill>
              </a:rPr>
              <a:t>(IPR </a:t>
            </a:r>
            <a:r>
              <a:rPr lang="pt-BR" altLang="pt-BR" b="1" dirty="0">
                <a:solidFill>
                  <a:srgbClr val="00B0F0"/>
                </a:solidFill>
              </a:rPr>
              <a:t>698</a:t>
            </a:r>
            <a:r>
              <a:rPr lang="pt-BR" altLang="pt-BR" b="1" dirty="0" smtClean="0">
                <a:solidFill>
                  <a:srgbClr val="00B0F0"/>
                </a:solidFill>
              </a:rPr>
              <a:t>)</a:t>
            </a:r>
            <a:endParaRPr lang="pt-BR" alt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6117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sobre escoramentos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>
                <a:solidFill>
                  <a:srgbClr val="0005CC"/>
                </a:solidFill>
              </a:rPr>
              <a:t>Os </a:t>
            </a:r>
            <a:r>
              <a:rPr lang="pt-BR" b="1" i="1" u="sng" dirty="0">
                <a:solidFill>
                  <a:srgbClr val="0005CC"/>
                </a:solidFill>
              </a:rPr>
              <a:t>cimbramentos fixos</a:t>
            </a:r>
            <a:r>
              <a:rPr lang="pt-BR" b="1" i="1" dirty="0">
                <a:solidFill>
                  <a:srgbClr val="0005CC"/>
                </a:solidFill>
              </a:rPr>
              <a:t> podem ser formados por pontaletes de madeira ou, mais </a:t>
            </a:r>
            <a:r>
              <a:rPr lang="pt-BR" b="1" i="1" dirty="0" err="1" smtClean="0">
                <a:solidFill>
                  <a:srgbClr val="0005CC"/>
                </a:solidFill>
              </a:rPr>
              <a:t>apropria-damente</a:t>
            </a:r>
            <a:r>
              <a:rPr lang="pt-BR" b="1" i="1" dirty="0">
                <a:solidFill>
                  <a:srgbClr val="0005CC"/>
                </a:solidFill>
              </a:rPr>
              <a:t>, por elementos metálicos. </a:t>
            </a:r>
            <a:endParaRPr lang="pt-BR" altLang="pt-BR" sz="2400" b="1" i="1" dirty="0" smtClean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Picture 4" descr="Contrução_da_Ponte_Sobre_Rio_Madeira_Foto_Marcos_Vicentti__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r="8557"/>
          <a:stretch/>
        </p:blipFill>
        <p:spPr bwMode="auto">
          <a:xfrm>
            <a:off x="2339839" y="2929721"/>
            <a:ext cx="4536504" cy="35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042950" y="6514097"/>
            <a:ext cx="3130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http://www.jornalatribuna.com.br</a:t>
            </a:r>
            <a:r>
              <a:rPr lang="pt-BR" sz="1600" dirty="0" smtClean="0">
                <a:solidFill>
                  <a:srgbClr val="0005CC"/>
                </a:solidFill>
              </a:rPr>
              <a:t>/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AutoShape 2" descr="Rolim de Moura - Ponte de Concreto na linha 192 deve ficar pronta em 30 d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" name="Picture 6" descr="madeira-ob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/>
          <a:stretch/>
        </p:blipFill>
        <p:spPr bwMode="auto">
          <a:xfrm>
            <a:off x="1691767" y="1484784"/>
            <a:ext cx="5832648" cy="40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042950" y="5511345"/>
            <a:ext cx="3130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http://www.jornalatribuna.com.br</a:t>
            </a:r>
            <a:r>
              <a:rPr lang="pt-BR" sz="1600" dirty="0" smtClean="0">
                <a:solidFill>
                  <a:srgbClr val="0005CC"/>
                </a:solidFill>
              </a:rPr>
              <a:t>/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e escoramentos fixos de madeira:</a:t>
            </a:r>
          </a:p>
        </p:txBody>
      </p:sp>
    </p:spTree>
    <p:extLst>
      <p:ext uri="{BB962C8B-B14F-4D97-AF65-F5344CB8AC3E}">
        <p14:creationId xmlns:p14="http://schemas.microsoft.com/office/powerpoint/2010/main" val="14737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Fôrmas e escoramentos fixos de madeira: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Retângulo 4"/>
          <p:cNvSpPr/>
          <p:nvPr/>
        </p:nvSpPr>
        <p:spPr>
          <a:xfrm>
            <a:off x="2458505" y="639715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6" name="Picture 8" descr="http://www.atrativaengenharia.com.br/NOVO/Sistema/imagem/8c39f7d74dbc0d779c2ffac74ea382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b="13248"/>
          <a:stretch/>
        </p:blipFill>
        <p:spPr bwMode="auto">
          <a:xfrm>
            <a:off x="545020" y="1484784"/>
            <a:ext cx="4592043" cy="271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://www.atrativaengenharia.com.br/NOVO/Sistema/imagem/e16c0234ed3b2e975c80cc798c4a02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063" y="3573016"/>
            <a:ext cx="3730737" cy="279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7896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3082" name="Picture 10" descr="http://www.atrativaengenharia.com.br/NOVO/Sistema/imagem/30f50738333e791d6c1eb73b9358d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72" y="3501008"/>
            <a:ext cx="3852200" cy="288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atrativaengenharia.com.br/NOVO/Sistema/imagem/c7985cb6e2f06a988e0db6b6d830da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21698"/>
            <a:ext cx="4245962" cy="318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e escoramentos fixos de madeira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458505" y="639715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4325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3088" name="Picture 16" descr="http://www.atrativaengenharia.com.br/NOVO/Sistema/imagem/2e0f0bae282a1201fc6937293d7272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69" y="1485799"/>
            <a:ext cx="3692153" cy="27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atrativaengenharia.com.br/NOVO/Sistema/imagem/97cdd32866900ac9309a05054fb557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72860"/>
            <a:ext cx="3709404" cy="278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www.atrativaengenharia.com.br/NOVO/Sistema/imagem/eed05b3eae4ac1e174cddafebafe1a2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430" y="4257644"/>
            <a:ext cx="1857859" cy="247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e escoramentos fixos de madeira: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02098" y="6394692"/>
            <a:ext cx="35058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www.atrativaengenharia.com.br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8839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AutoShape 2" descr="Rolim de Moura - Ponte de Concreto na linha 192 deve ficar pronta em 30 d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0" name="Picture 4" descr="Rolim de Moura - Ponte de Concreto na linha 192 deve ficar pronta em 30 di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20"/>
          <a:stretch/>
        </p:blipFill>
        <p:spPr bwMode="auto">
          <a:xfrm>
            <a:off x="611559" y="1326700"/>
            <a:ext cx="5203139" cy="27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Rolim de Moura - Ponte de Concreto na linha 192 deve ficar pronta em 30 dia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33"/>
          <a:stretch/>
        </p:blipFill>
        <p:spPr bwMode="auto">
          <a:xfrm>
            <a:off x="4589944" y="4149080"/>
            <a:ext cx="436530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7544" y="5949280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http://www.inforondonia.com.br/noticia/rolim-de-moura-ponte-de-concreto-na-linha-192-deve-ficar-pronta-em-30-dias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e escoramentos fixos de madeira:</a:t>
            </a:r>
          </a:p>
        </p:txBody>
      </p:sp>
    </p:spTree>
    <p:extLst>
      <p:ext uri="{BB962C8B-B14F-4D97-AF65-F5344CB8AC3E}">
        <p14:creationId xmlns:p14="http://schemas.microsoft.com/office/powerpoint/2010/main" val="15256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AutoShape 2" descr="Rolim de Moura - Ponte de Concreto na linha 192 deve ficar pronta em 30 d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6" name="Picture 10" descr="Rolim de Moura - Ponte de Concreto na linha 192 deve ficar pronta em 30 di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60" y="3709986"/>
            <a:ext cx="4111312" cy="271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691932" y="5688568"/>
            <a:ext cx="3799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http://www.inforondonia.com.br/noticia/rolim-de-moura-ponte-de-concreto-na-linha-192-deve-ficar-pronta-em-30-dias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e escoramentos fixos de madeira:</a:t>
            </a:r>
          </a:p>
        </p:txBody>
      </p:sp>
      <p:pic>
        <p:nvPicPr>
          <p:cNvPr id="14342" name="Picture 6" descr="Rolim de Moura - Ponte de Concreto na linha 192 deve ficar pronta em 30 d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0" y="1248872"/>
            <a:ext cx="4465394" cy="295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AutoShape 2" descr="Rolim de Moura - Ponte de Concreto na linha 192 deve ficar pronta em 30 d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4" name="Picture 2" descr="DSC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2085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361784" y="5771984"/>
            <a:ext cx="84404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http://hojerondonia.com/prefeito-de-cerejeiras-vistoria-construcao-de-galerias-de-concreto/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e escoramentos fixos de madeira:</a:t>
            </a:r>
          </a:p>
        </p:txBody>
      </p:sp>
    </p:spTree>
    <p:extLst>
      <p:ext uri="{BB962C8B-B14F-4D97-AF65-F5344CB8AC3E}">
        <p14:creationId xmlns:p14="http://schemas.microsoft.com/office/powerpoint/2010/main" val="11625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3"/>
          <p:cNvSpPr txBox="1">
            <a:spLocks noChangeArrowheads="1"/>
          </p:cNvSpPr>
          <p:nvPr/>
        </p:nvSpPr>
        <p:spPr bwMode="auto">
          <a:xfrm>
            <a:off x="755650" y="980728"/>
            <a:ext cx="799306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05CC"/>
                </a:solidFill>
              </a:rPr>
              <a:t>FIGUEIREDO </a:t>
            </a:r>
            <a:r>
              <a:rPr lang="pt-BR" sz="2400" b="1" dirty="0">
                <a:solidFill>
                  <a:srgbClr val="0005CC"/>
                </a:solidFill>
              </a:rPr>
              <a:t>FERRAZ. </a:t>
            </a:r>
            <a:r>
              <a:rPr lang="pt-BR" sz="2400" b="1" i="1" dirty="0" smtClean="0">
                <a:solidFill>
                  <a:srgbClr val="0005CC"/>
                </a:solidFill>
              </a:rPr>
              <a:t>II </a:t>
            </a:r>
            <a:r>
              <a:rPr lang="pt-BR" sz="2400" b="1" i="1" dirty="0">
                <a:solidFill>
                  <a:srgbClr val="0005CC"/>
                </a:solidFill>
              </a:rPr>
              <a:t>ponte </a:t>
            </a:r>
            <a:r>
              <a:rPr lang="pt-BR" sz="2400" b="1" i="1" dirty="0" smtClean="0">
                <a:solidFill>
                  <a:srgbClr val="0005CC"/>
                </a:solidFill>
              </a:rPr>
              <a:t>sobre </a:t>
            </a:r>
            <a:r>
              <a:rPr lang="pt-BR" sz="2400" b="1" i="1" dirty="0">
                <a:solidFill>
                  <a:srgbClr val="0005CC"/>
                </a:solidFill>
              </a:rPr>
              <a:t>o rio Orinoco. </a:t>
            </a:r>
            <a:r>
              <a:rPr lang="pt-BR" sz="2400" b="1" dirty="0">
                <a:solidFill>
                  <a:srgbClr val="0005CC"/>
                </a:solidFill>
              </a:rPr>
              <a:t>São Paulo, </a:t>
            </a:r>
            <a:r>
              <a:rPr lang="pt-BR" sz="2400" b="1" dirty="0" smtClean="0">
                <a:solidFill>
                  <a:srgbClr val="0005CC"/>
                </a:solidFill>
              </a:rPr>
              <a:t>2006, </a:t>
            </a:r>
            <a:r>
              <a:rPr lang="pt-BR" sz="2400" b="1" dirty="0">
                <a:solidFill>
                  <a:srgbClr val="0005CC"/>
                </a:solidFill>
              </a:rPr>
              <a:t>11p. Disponível em</a:t>
            </a:r>
            <a:r>
              <a:rPr lang="pt-BR" sz="2400" b="1" dirty="0" smtClean="0">
                <a:solidFill>
                  <a:srgbClr val="0005CC"/>
                </a:solidFill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2060"/>
                </a:solidFill>
                <a:hlinkClick r:id="rId2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2"/>
              </a:rPr>
              <a:t>www.figueiredoferraz.com.br/br/portfolio/transportes/pontes-e-viadutos/item/download/4_4fe315f245fd21853616bb46f35358b1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00B0F0"/>
                </a:solidFill>
              </a:rPr>
              <a:t>FIGUEIREDO </a:t>
            </a:r>
            <a:r>
              <a:rPr lang="pt-BR" sz="2400" b="1" dirty="0">
                <a:solidFill>
                  <a:srgbClr val="00B0F0"/>
                </a:solidFill>
              </a:rPr>
              <a:t>FERRAZ. </a:t>
            </a:r>
            <a:r>
              <a:rPr lang="pt-BR" sz="2400" b="1" i="1" dirty="0" smtClean="0">
                <a:solidFill>
                  <a:srgbClr val="00B0F0"/>
                </a:solidFill>
              </a:rPr>
              <a:t>Rodovia dos Imigrantes – Projeto, Acompanhamento de obra. </a:t>
            </a:r>
            <a:r>
              <a:rPr lang="pt-BR" sz="2400" b="1" dirty="0">
                <a:solidFill>
                  <a:srgbClr val="00B0F0"/>
                </a:solidFill>
              </a:rPr>
              <a:t>São Paulo, </a:t>
            </a:r>
            <a:r>
              <a:rPr lang="pt-BR" sz="2400" b="1" dirty="0" smtClean="0">
                <a:solidFill>
                  <a:srgbClr val="00B0F0"/>
                </a:solidFill>
              </a:rPr>
              <a:t>2003, 17p</a:t>
            </a:r>
            <a:r>
              <a:rPr lang="pt-BR" sz="2400" b="1" dirty="0">
                <a:solidFill>
                  <a:srgbClr val="00B0F0"/>
                </a:solidFill>
              </a:rPr>
              <a:t>. Disponível em: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002060"/>
                </a:solidFill>
                <a:hlinkClick r:id="rId3"/>
              </a:rPr>
              <a:t>http://</a:t>
            </a:r>
            <a:r>
              <a:rPr lang="pt-BR" sz="2000" b="1" dirty="0" smtClean="0">
                <a:solidFill>
                  <a:srgbClr val="002060"/>
                </a:solidFill>
                <a:hlinkClick r:id="rId3"/>
              </a:rPr>
              <a:t>www.figueiredoferraz.com.br/br/portfolio/transportes/rodovias/item/download/41_e6405c7cf3eda000bcb63f3bc4407291</a:t>
            </a:r>
            <a:endParaRPr lang="pt-BR" sz="2000" b="1" dirty="0" smtClean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>
              <a:solidFill>
                <a:srgbClr val="002060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3611" y="260648"/>
            <a:ext cx="8229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800" b="1" dirty="0" smtClean="0">
                <a:solidFill>
                  <a:srgbClr val="C00000"/>
                </a:solidFill>
              </a:rPr>
              <a:t>REFERÊNCIAS</a:t>
            </a:r>
          </a:p>
        </p:txBody>
      </p:sp>
    </p:spTree>
    <p:extLst>
      <p:ext uri="{BB962C8B-B14F-4D97-AF65-F5344CB8AC3E}">
        <p14:creationId xmlns:p14="http://schemas.microsoft.com/office/powerpoint/2010/main" val="291845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8FF2B-EBC6-48F2-A2DE-D76BF767848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3" name="AutoShape 2" descr="Rolim de Moura - Ponte de Concreto na linha 192 deve ficar pronta em 30 di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8" name="Picture 2" descr="http://www.prefeituraespigao.com.br/public/files/images/DSC_0270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/>
          <a:stretch/>
        </p:blipFill>
        <p:spPr bwMode="auto">
          <a:xfrm>
            <a:off x="576968" y="1268760"/>
            <a:ext cx="4859127" cy="290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17982" y="5589240"/>
            <a:ext cx="40014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http://www.prefeituraespigao.com.br/noticias/mais-uma-obra-que-sera-entregue-a-populacao-vi-gesima-segunda-galeria-pluvial,1729</a:t>
            </a:r>
          </a:p>
        </p:txBody>
      </p:sp>
      <p:pic>
        <p:nvPicPr>
          <p:cNvPr id="10" name="Picture 4" descr="http://www.prefeituraespigao.com.br/public/files/images/DSC_0264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0944"/>
          <a:stretch/>
        </p:blipFill>
        <p:spPr bwMode="auto">
          <a:xfrm>
            <a:off x="4427985" y="3578089"/>
            <a:ext cx="4557192" cy="2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e escoramentos fixos de madeira:</a:t>
            </a:r>
          </a:p>
        </p:txBody>
      </p:sp>
    </p:spTree>
    <p:extLst>
      <p:ext uri="{BB962C8B-B14F-4D97-AF65-F5344CB8AC3E}">
        <p14:creationId xmlns:p14="http://schemas.microsoft.com/office/powerpoint/2010/main" val="395531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2054" name="Picture 6" descr="https://www.doka.com/revolution/webapp/cache/assets/b3e1c6febb8950d2cdf3804c6388bdd8/Connection-A12-to-Alto-da-Guerra_05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7" y="1268761"/>
            <a:ext cx="4104219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doka.com/revolution/webapp/cache/assets/b0555d193bbbb89c792d4add012c9971/Connection-A12-to-Alto-da-Guerra_01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755" y="2564904"/>
            <a:ext cx="3931738" cy="380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816746" y="5852165"/>
            <a:ext cx="36801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0FF"/>
                </a:solidFill>
              </a:rPr>
              <a:t>https://</a:t>
            </a:r>
            <a:r>
              <a:rPr lang="pt-BR" sz="1600" dirty="0" smtClean="0">
                <a:solidFill>
                  <a:srgbClr val="0000FF"/>
                </a:solidFill>
              </a:rPr>
              <a:t>www.doka.com/pt/references/connectiona12altodaguerra</a:t>
            </a:r>
          </a:p>
          <a:p>
            <a:pPr algn="ctr"/>
            <a:r>
              <a:rPr lang="pt-BR" b="1" dirty="0" smtClean="0">
                <a:solidFill>
                  <a:srgbClr val="00B0F0"/>
                </a:solidFill>
              </a:rPr>
              <a:t>Origem </a:t>
            </a:r>
            <a:r>
              <a:rPr lang="pt-BR" b="1" dirty="0" err="1" smtClean="0">
                <a:solidFill>
                  <a:srgbClr val="00B0F0"/>
                </a:solidFill>
              </a:rPr>
              <a:t>Doka</a:t>
            </a:r>
            <a:r>
              <a:rPr lang="pt-BR" b="1" dirty="0" smtClean="0">
                <a:solidFill>
                  <a:srgbClr val="00B0F0"/>
                </a:solidFill>
              </a:rPr>
              <a:t>: Áustria</a:t>
            </a:r>
            <a:endParaRPr lang="pt-BR" b="1" dirty="0">
              <a:solidFill>
                <a:srgbClr val="00B0F0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81935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– Fôrmas e escoramentos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fixos metálicos: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– Fôrmas e escoramentos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fixos metálicos: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13314" name="Picture 2" descr="http://www.peri.com.br/shared/references/img/01_ladce_sverepec_slowakei_peri_1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36" y="1844824"/>
            <a:ext cx="3445704" cy="3190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818035" y="5157192"/>
            <a:ext cx="55801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www.peri.com.br/pt/projetos.cfm/fuseaction/diashow/reference_ID/116/currentimage/1/referencecategory_ID/2.cfm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</a:rPr>
              <a:t>Origem Peri: Alemanha</a:t>
            </a:r>
            <a:endParaRPr lang="pt-BR" b="1" dirty="0">
              <a:solidFill>
                <a:srgbClr val="C00000"/>
              </a:solidFill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9" y="1844824"/>
            <a:ext cx="454828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00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sobre escoramentos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Os </a:t>
            </a:r>
            <a:r>
              <a:rPr lang="pt-BR" b="1" i="1" u="sng" dirty="0">
                <a:solidFill>
                  <a:srgbClr val="0005CC"/>
                </a:solidFill>
              </a:rPr>
              <a:t>cimbramentos móveis</a:t>
            </a:r>
            <a:r>
              <a:rPr lang="pt-BR" b="1" i="1" dirty="0">
                <a:solidFill>
                  <a:srgbClr val="0005CC"/>
                </a:solidFill>
              </a:rPr>
              <a:t> são aplicáveis a obras cujo número de </a:t>
            </a:r>
            <a:r>
              <a:rPr lang="pt-BR" b="1" i="1" u="sng" dirty="0">
                <a:solidFill>
                  <a:srgbClr val="0005CC"/>
                </a:solidFill>
              </a:rPr>
              <a:t>vãos seja superior a três</a:t>
            </a:r>
            <a:r>
              <a:rPr lang="pt-BR" b="1" i="1" dirty="0">
                <a:solidFill>
                  <a:srgbClr val="0005CC"/>
                </a:solidFill>
              </a:rPr>
              <a:t>: após a concretagem do primeiro vão, o escoramento deslizante e as fôrmas são deslocados para o vão </a:t>
            </a:r>
            <a:r>
              <a:rPr lang="pt-BR" b="1" i="1" dirty="0" smtClean="0">
                <a:solidFill>
                  <a:srgbClr val="0005CC"/>
                </a:solidFill>
              </a:rPr>
              <a:t>seguinte, </a:t>
            </a:r>
            <a:r>
              <a:rPr lang="pt-BR" b="1" i="1" dirty="0">
                <a:solidFill>
                  <a:srgbClr val="0005CC"/>
                </a:solidFill>
              </a:rPr>
              <a:t>e assim </a:t>
            </a:r>
            <a:r>
              <a:rPr lang="pt-BR" b="1" i="1" dirty="0" smtClean="0">
                <a:solidFill>
                  <a:srgbClr val="0005CC"/>
                </a:solidFill>
              </a:rPr>
              <a:t>sucessivamente.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b="1" i="1" dirty="0" smtClean="0">
                <a:solidFill>
                  <a:srgbClr val="1F771F"/>
                </a:solidFill>
              </a:rPr>
              <a:t>Em </a:t>
            </a:r>
            <a:r>
              <a:rPr lang="pt-BR" b="1" i="1" dirty="0">
                <a:solidFill>
                  <a:srgbClr val="1F771F"/>
                </a:solidFill>
              </a:rPr>
              <a:t>obras contínuas, as </a:t>
            </a:r>
            <a:r>
              <a:rPr lang="pt-BR" b="1" i="1" u="sng" dirty="0">
                <a:solidFill>
                  <a:srgbClr val="1F771F"/>
                </a:solidFill>
              </a:rPr>
              <a:t>fases de concretagem</a:t>
            </a:r>
            <a:r>
              <a:rPr lang="pt-BR" b="1" i="1" dirty="0">
                <a:solidFill>
                  <a:srgbClr val="1F771F"/>
                </a:solidFill>
              </a:rPr>
              <a:t> estendem-se até o ponto do momento nulo no vão seguinte.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0999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 móveis: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30" y="1556792"/>
            <a:ext cx="8106922" cy="259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850928" y="4293096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1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sobre escoramentos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FF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i="1" dirty="0">
                <a:solidFill>
                  <a:srgbClr val="0005CC"/>
                </a:solidFill>
              </a:rPr>
              <a:t>Nos casos em que o terreno seja </a:t>
            </a:r>
            <a:r>
              <a:rPr lang="pt-BR" b="1" i="1" dirty="0" err="1" smtClean="0">
                <a:solidFill>
                  <a:srgbClr val="0005CC"/>
                </a:solidFill>
              </a:rPr>
              <a:t>suficien-temente</a:t>
            </a:r>
            <a:r>
              <a:rPr lang="pt-BR" b="1" i="1" dirty="0" smtClean="0">
                <a:solidFill>
                  <a:srgbClr val="0005CC"/>
                </a:solidFill>
              </a:rPr>
              <a:t> </a:t>
            </a:r>
            <a:r>
              <a:rPr lang="pt-BR" b="1" i="1" dirty="0">
                <a:solidFill>
                  <a:srgbClr val="0005CC"/>
                </a:solidFill>
              </a:rPr>
              <a:t>resistente e </a:t>
            </a:r>
            <a:r>
              <a:rPr lang="pt-BR" b="1" i="1" dirty="0" smtClean="0">
                <a:solidFill>
                  <a:srgbClr val="0005CC"/>
                </a:solidFill>
              </a:rPr>
              <a:t>aproximadamente </a:t>
            </a:r>
            <a:r>
              <a:rPr lang="pt-BR" b="1" i="1" dirty="0">
                <a:solidFill>
                  <a:srgbClr val="0005CC"/>
                </a:solidFill>
              </a:rPr>
              <a:t>plano e a </a:t>
            </a:r>
            <a:r>
              <a:rPr lang="pt-BR" b="1" i="1" u="sng" dirty="0">
                <a:solidFill>
                  <a:srgbClr val="0005CC"/>
                </a:solidFill>
              </a:rPr>
              <a:t>altura livre da obra seja pequena</a:t>
            </a:r>
            <a:r>
              <a:rPr lang="pt-BR" b="1" i="1" dirty="0">
                <a:solidFill>
                  <a:srgbClr val="0005CC"/>
                </a:solidFill>
              </a:rPr>
              <a:t>, o cimbramento móvel pode </a:t>
            </a:r>
            <a:r>
              <a:rPr lang="pt-BR" b="1" i="1" dirty="0" smtClean="0">
                <a:solidFill>
                  <a:srgbClr val="0005CC"/>
                </a:solidFill>
              </a:rPr>
              <a:t>deslocar-se </a:t>
            </a:r>
            <a:r>
              <a:rPr lang="pt-BR" b="1" i="1" dirty="0">
                <a:solidFill>
                  <a:srgbClr val="0005CC"/>
                </a:solidFill>
              </a:rPr>
              <a:t>sobre trilhos apoiados no </a:t>
            </a:r>
            <a:r>
              <a:rPr lang="pt-BR" b="1" i="1" dirty="0" smtClean="0">
                <a:solidFill>
                  <a:srgbClr val="0005CC"/>
                </a:solidFill>
              </a:rPr>
              <a:t>solo.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i="1" dirty="0" smtClean="0">
                <a:solidFill>
                  <a:srgbClr val="0070C0"/>
                </a:solidFill>
              </a:rPr>
              <a:t>Em </a:t>
            </a:r>
            <a:r>
              <a:rPr lang="pt-BR" b="1" i="1" dirty="0">
                <a:solidFill>
                  <a:srgbClr val="0070C0"/>
                </a:solidFill>
              </a:rPr>
              <a:t>obras cuja </a:t>
            </a:r>
            <a:r>
              <a:rPr lang="pt-BR" b="1" i="1" u="sng" dirty="0">
                <a:solidFill>
                  <a:srgbClr val="0070C0"/>
                </a:solidFill>
              </a:rPr>
              <a:t>altura livre seja maior</a:t>
            </a:r>
            <a:r>
              <a:rPr lang="pt-BR" b="1" i="1" dirty="0">
                <a:solidFill>
                  <a:srgbClr val="0070C0"/>
                </a:solidFill>
              </a:rPr>
              <a:t>, o cimbramento se movimenta sobre treliças metálicas também deslocáveis vão a vão, suportados por apoios provisórios aplicados aos pilares definitivos da obra</a:t>
            </a:r>
            <a:r>
              <a:rPr lang="pt-BR" b="1" i="1" dirty="0" smtClean="0">
                <a:solidFill>
                  <a:srgbClr val="0070C0"/>
                </a:solidFill>
              </a:rPr>
              <a:t>.</a:t>
            </a:r>
            <a:endParaRPr lang="pt-BR" b="1" i="1" dirty="0">
              <a:solidFill>
                <a:srgbClr val="0070C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03630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 móveis: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833372" y="5661248"/>
            <a:ext cx="1514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altLang="pt-BR" b="1" dirty="0" smtClean="0">
                <a:solidFill>
                  <a:srgbClr val="0005CC"/>
                </a:solidFill>
              </a:rPr>
              <a:t>(LEONHARDT)</a:t>
            </a:r>
            <a:endParaRPr lang="pt-BR" altLang="pt-BR" sz="2000" b="1" dirty="0">
              <a:solidFill>
                <a:srgbClr val="7030A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27" y="1412776"/>
            <a:ext cx="7393526" cy="41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82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É muito importante verificar a confiabilidade e segurança dos escoramentos, especialmente das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peças comprimidas</a:t>
            </a:r>
            <a:r>
              <a:rPr lang="pt-BR" altLang="pt-BR" b="1" dirty="0" smtClean="0">
                <a:solidFill>
                  <a:srgbClr val="0005CC"/>
                </a:solidFill>
              </a:rPr>
              <a:t>, pois com a carga elevada do concreto fresco, o colapso de uma parte do escoramento pode originar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ruína catastrófica</a:t>
            </a:r>
            <a:r>
              <a:rPr lang="pt-BR" altLang="pt-BR" b="1" dirty="0" smtClean="0">
                <a:solidFill>
                  <a:srgbClr val="0005CC"/>
                </a:solidFill>
              </a:rPr>
              <a:t>. </a:t>
            </a:r>
            <a:r>
              <a:rPr lang="pt-BR" altLang="pt-BR" b="1" dirty="0" smtClean="0">
                <a:solidFill>
                  <a:srgbClr val="00B0F0"/>
                </a:solidFill>
              </a:rPr>
              <a:t>(LEONHARDT)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92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117" y="764704"/>
            <a:ext cx="7993062" cy="419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i="1" dirty="0">
                <a:solidFill>
                  <a:srgbClr val="0005CC"/>
                </a:solidFill>
              </a:rPr>
              <a:t>É na fase de escoramento que acontece a maioria dos acidentes de construção de </a:t>
            </a:r>
            <a:r>
              <a:rPr lang="pt-BR" b="1" i="1" u="sng" dirty="0">
                <a:solidFill>
                  <a:srgbClr val="0005CC"/>
                </a:solidFill>
              </a:rPr>
              <a:t>obras de arte</a:t>
            </a:r>
            <a:r>
              <a:rPr lang="pt-BR" b="1" i="1" dirty="0">
                <a:solidFill>
                  <a:srgbClr val="0005CC"/>
                </a:solidFill>
              </a:rPr>
              <a:t> especiais. </a:t>
            </a:r>
            <a:r>
              <a:rPr lang="pt-BR" altLang="pt-BR" b="1" dirty="0" smtClean="0">
                <a:solidFill>
                  <a:srgbClr val="00B0F0"/>
                </a:solidFill>
              </a:rPr>
              <a:t>(IPR </a:t>
            </a:r>
            <a:r>
              <a:rPr lang="pt-BR" altLang="pt-BR" b="1" dirty="0">
                <a:solidFill>
                  <a:srgbClr val="00B0F0"/>
                </a:solidFill>
              </a:rPr>
              <a:t>698</a:t>
            </a:r>
            <a:r>
              <a:rPr lang="pt-BR" altLang="pt-BR" b="1" dirty="0" smtClean="0">
                <a:solidFill>
                  <a:srgbClr val="00B0F0"/>
                </a:solidFill>
              </a:rPr>
              <a:t>)</a:t>
            </a:r>
          </a:p>
          <a:p>
            <a:pPr algn="just">
              <a:buNone/>
            </a:pPr>
            <a:endParaRPr lang="pt-BR" sz="1800" b="1" dirty="0">
              <a:solidFill>
                <a:srgbClr val="00B0F0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B050"/>
                </a:solidFill>
              </a:rPr>
              <a:t>O </a:t>
            </a:r>
            <a:r>
              <a:rPr lang="pt-BR" b="1" dirty="0">
                <a:solidFill>
                  <a:srgbClr val="00B050"/>
                </a:solidFill>
              </a:rPr>
              <a:t>caráter provisório dos escoramentos </a:t>
            </a:r>
            <a:r>
              <a:rPr lang="pt-BR" b="1" dirty="0" smtClean="0">
                <a:solidFill>
                  <a:srgbClr val="00B050"/>
                </a:solidFill>
              </a:rPr>
              <a:t>não deve induzir o </a:t>
            </a:r>
            <a:r>
              <a:rPr lang="pt-BR" b="1" dirty="0">
                <a:solidFill>
                  <a:srgbClr val="00B050"/>
                </a:solidFill>
              </a:rPr>
              <a:t>projetista </a:t>
            </a:r>
            <a:r>
              <a:rPr lang="pt-BR" b="1" dirty="0" smtClean="0">
                <a:solidFill>
                  <a:srgbClr val="00B050"/>
                </a:solidFill>
              </a:rPr>
              <a:t>e o construtor </a:t>
            </a:r>
            <a:r>
              <a:rPr lang="pt-BR" b="1" dirty="0">
                <a:solidFill>
                  <a:srgbClr val="00B050"/>
                </a:solidFill>
              </a:rPr>
              <a:t>a assumir </a:t>
            </a:r>
            <a:r>
              <a:rPr lang="pt-BR" b="1" dirty="0" smtClean="0">
                <a:solidFill>
                  <a:srgbClr val="00B050"/>
                </a:solidFill>
              </a:rPr>
              <a:t>riscos.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82633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9117" y="764704"/>
            <a:ext cx="7993062" cy="422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Solicitam-se </a:t>
            </a:r>
            <a:r>
              <a:rPr lang="pt-BR" b="1" i="1" dirty="0">
                <a:solidFill>
                  <a:srgbClr val="0005CC"/>
                </a:solidFill>
              </a:rPr>
              <a:t>as peças ao máximo, minimizam-se </a:t>
            </a:r>
            <a:r>
              <a:rPr lang="pt-BR" b="1" i="1" dirty="0" smtClean="0">
                <a:solidFill>
                  <a:srgbClr val="0005CC"/>
                </a:solidFill>
              </a:rPr>
              <a:t>os contraventamentos </a:t>
            </a:r>
            <a:r>
              <a:rPr lang="pt-BR" b="1" i="1" dirty="0">
                <a:solidFill>
                  <a:srgbClr val="0005CC"/>
                </a:solidFill>
              </a:rPr>
              <a:t>e descura-se do apoio dos pontaletes ou das torres; também, </a:t>
            </a:r>
            <a:r>
              <a:rPr lang="pt-BR" b="1" i="1" dirty="0" smtClean="0">
                <a:solidFill>
                  <a:srgbClr val="0005CC"/>
                </a:solidFill>
              </a:rPr>
              <a:t>os pranchões</a:t>
            </a:r>
            <a:r>
              <a:rPr lang="pt-BR" b="1" i="1" dirty="0">
                <a:solidFill>
                  <a:srgbClr val="0005CC"/>
                </a:solidFill>
              </a:rPr>
              <a:t>, vigas ou treliças de ligação dos pontaletes ou das torres trabalham</a:t>
            </a:r>
            <a:r>
              <a:rPr lang="pt-BR" b="1" i="1" dirty="0" smtClean="0">
                <a:solidFill>
                  <a:srgbClr val="0005CC"/>
                </a:solidFill>
              </a:rPr>
              <a:t>, quase </a:t>
            </a:r>
            <a:r>
              <a:rPr lang="pt-BR" b="1" i="1" dirty="0">
                <a:solidFill>
                  <a:srgbClr val="0005CC"/>
                </a:solidFill>
              </a:rPr>
              <a:t>sempre, no limite e com deformações </a:t>
            </a:r>
            <a:r>
              <a:rPr lang="pt-BR" b="1" i="1" dirty="0" err="1" smtClean="0">
                <a:solidFill>
                  <a:srgbClr val="0005CC"/>
                </a:solidFill>
              </a:rPr>
              <a:t>exces-sivas</a:t>
            </a:r>
            <a:r>
              <a:rPr lang="pt-BR" b="1" i="1" dirty="0" smtClean="0">
                <a:solidFill>
                  <a:srgbClr val="0005CC"/>
                </a:solidFill>
              </a:rPr>
              <a:t>. </a:t>
            </a:r>
            <a:r>
              <a:rPr lang="pt-BR" altLang="pt-BR" b="1" dirty="0" smtClean="0">
                <a:solidFill>
                  <a:srgbClr val="00B0F0"/>
                </a:solidFill>
              </a:rPr>
              <a:t>(IPR </a:t>
            </a:r>
            <a:r>
              <a:rPr lang="pt-BR" altLang="pt-BR" b="1" dirty="0">
                <a:solidFill>
                  <a:srgbClr val="00B0F0"/>
                </a:solidFill>
              </a:rPr>
              <a:t>698</a:t>
            </a:r>
            <a:r>
              <a:rPr lang="pt-BR" altLang="pt-BR" b="1" dirty="0" smtClean="0">
                <a:solidFill>
                  <a:srgbClr val="00B0F0"/>
                </a:solidFill>
              </a:rPr>
              <a:t>)</a:t>
            </a:r>
            <a:endParaRPr lang="pt-BR" alt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46367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08962" y="908720"/>
            <a:ext cx="7993062" cy="355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40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São normas importantes na </a:t>
            </a:r>
            <a:r>
              <a:rPr lang="pt-BR" sz="3000" b="1" u="sng" dirty="0" smtClean="0">
                <a:solidFill>
                  <a:srgbClr val="0005CC"/>
                </a:solidFill>
              </a:rPr>
              <a:t>execução</a:t>
            </a:r>
            <a:r>
              <a:rPr lang="pt-BR" sz="3000" b="1" dirty="0" smtClean="0">
                <a:solidFill>
                  <a:srgbClr val="0005CC"/>
                </a:solidFill>
              </a:rPr>
              <a:t> de pontes:</a:t>
            </a:r>
          </a:p>
          <a:p>
            <a:pPr algn="just">
              <a:spcBef>
                <a:spcPts val="400"/>
              </a:spcBef>
              <a:buNone/>
            </a:pPr>
            <a:endParaRPr lang="pt-BR" sz="1600" b="1" dirty="0" smtClean="0">
              <a:solidFill>
                <a:srgbClr val="0005CC"/>
              </a:solidFill>
            </a:endParaRPr>
          </a:p>
          <a:p>
            <a:pPr algn="just">
              <a:spcBef>
                <a:spcPts val="400"/>
              </a:spcBef>
              <a:buNone/>
            </a:pPr>
            <a:r>
              <a:rPr lang="pt-BR" sz="3000" b="1" dirty="0">
                <a:solidFill>
                  <a:srgbClr val="D125B8"/>
                </a:solidFill>
              </a:rPr>
              <a:t>NBR 15696/2009 -  </a:t>
            </a:r>
            <a:r>
              <a:rPr lang="pt-BR" sz="3000" b="1" u="sng" dirty="0">
                <a:solidFill>
                  <a:srgbClr val="D125B8"/>
                </a:solidFill>
              </a:rPr>
              <a:t>Fôrmas e escoramentos</a:t>
            </a:r>
            <a:r>
              <a:rPr lang="pt-BR" sz="3000" b="1" dirty="0">
                <a:solidFill>
                  <a:srgbClr val="D125B8"/>
                </a:solidFill>
              </a:rPr>
              <a:t> para estruturas de concreto - Projeto, </a:t>
            </a:r>
            <a:r>
              <a:rPr lang="pt-BR" sz="3000" b="1" dirty="0" err="1" smtClean="0">
                <a:solidFill>
                  <a:srgbClr val="D125B8"/>
                </a:solidFill>
              </a:rPr>
              <a:t>dimensiona-mento</a:t>
            </a:r>
            <a:r>
              <a:rPr lang="pt-BR" sz="3000" b="1" dirty="0" smtClean="0">
                <a:solidFill>
                  <a:srgbClr val="D125B8"/>
                </a:solidFill>
              </a:rPr>
              <a:t> </a:t>
            </a:r>
            <a:r>
              <a:rPr lang="pt-BR" sz="3000" b="1" dirty="0">
                <a:solidFill>
                  <a:srgbClr val="D125B8"/>
                </a:solidFill>
              </a:rPr>
              <a:t>e procedimentos executivos</a:t>
            </a:r>
            <a:r>
              <a:rPr lang="pt-BR" sz="3000" b="1" dirty="0" smtClean="0">
                <a:solidFill>
                  <a:srgbClr val="D125B8"/>
                </a:solidFill>
              </a:rPr>
              <a:t>.</a:t>
            </a:r>
          </a:p>
          <a:p>
            <a:pPr algn="just">
              <a:spcBef>
                <a:spcPts val="400"/>
              </a:spcBef>
              <a:buNone/>
            </a:pPr>
            <a:endParaRPr lang="pt-BR" altLang="pt-BR" sz="1600" b="1" dirty="0">
              <a:solidFill>
                <a:srgbClr val="D125B8"/>
              </a:solidFill>
            </a:endParaRPr>
          </a:p>
          <a:p>
            <a:pPr algn="just">
              <a:spcBef>
                <a:spcPts val="400"/>
              </a:spcBef>
              <a:buNone/>
            </a:pPr>
            <a:r>
              <a:rPr lang="pt-BR" sz="3000" b="1" dirty="0">
                <a:solidFill>
                  <a:srgbClr val="1F771F"/>
                </a:solidFill>
              </a:rPr>
              <a:t>NBR </a:t>
            </a:r>
            <a:r>
              <a:rPr lang="pt-BR" sz="3000" b="1" dirty="0" smtClean="0">
                <a:solidFill>
                  <a:srgbClr val="1F771F"/>
                </a:solidFill>
              </a:rPr>
              <a:t>14931/2004</a:t>
            </a:r>
            <a:r>
              <a:rPr lang="pt-BR" sz="3000" b="1" dirty="0">
                <a:solidFill>
                  <a:srgbClr val="1F771F"/>
                </a:solidFill>
              </a:rPr>
              <a:t> </a:t>
            </a:r>
            <a:r>
              <a:rPr lang="pt-BR" sz="3000" b="1" dirty="0" smtClean="0">
                <a:solidFill>
                  <a:srgbClr val="1F771F"/>
                </a:solidFill>
              </a:rPr>
              <a:t>- Execução </a:t>
            </a:r>
            <a:r>
              <a:rPr lang="pt-BR" sz="3000" b="1" dirty="0">
                <a:solidFill>
                  <a:srgbClr val="1F771F"/>
                </a:solidFill>
              </a:rPr>
              <a:t>de estruturas de concreto </a:t>
            </a:r>
            <a:r>
              <a:rPr lang="pt-BR" sz="3000" b="1" dirty="0" smtClean="0">
                <a:solidFill>
                  <a:srgbClr val="1F771F"/>
                </a:solidFill>
              </a:rPr>
              <a:t>– Procedimento.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7023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379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Estes </a:t>
            </a:r>
            <a:r>
              <a:rPr lang="pt-BR" b="1" i="1" dirty="0">
                <a:solidFill>
                  <a:srgbClr val="0005CC"/>
                </a:solidFill>
              </a:rPr>
              <a:t>exageros devem ser coibidos com a exigência de apresentação de </a:t>
            </a:r>
            <a:r>
              <a:rPr lang="pt-BR" b="1" i="1" dirty="0" smtClean="0">
                <a:solidFill>
                  <a:srgbClr val="0005CC"/>
                </a:solidFill>
              </a:rPr>
              <a:t>projetos de </a:t>
            </a:r>
            <a:r>
              <a:rPr lang="pt-BR" b="1" i="1" dirty="0">
                <a:solidFill>
                  <a:srgbClr val="0005CC"/>
                </a:solidFill>
              </a:rPr>
              <a:t>escoramento minuciosamente detalhados e com memorial de cálculo onde </a:t>
            </a:r>
            <a:r>
              <a:rPr lang="pt-BR" b="1" i="1" dirty="0" smtClean="0">
                <a:solidFill>
                  <a:srgbClr val="0005CC"/>
                </a:solidFill>
              </a:rPr>
              <a:t>se verificam tensões, deformações, flambagem e ligações. </a:t>
            </a:r>
            <a:r>
              <a:rPr lang="pt-BR" altLang="pt-BR" b="1" dirty="0" smtClean="0">
                <a:solidFill>
                  <a:srgbClr val="00B0F0"/>
                </a:solidFill>
              </a:rPr>
              <a:t>(IPR </a:t>
            </a:r>
            <a:r>
              <a:rPr lang="pt-BR" altLang="pt-BR" b="1" dirty="0">
                <a:solidFill>
                  <a:srgbClr val="00B0F0"/>
                </a:solidFill>
              </a:rPr>
              <a:t>698</a:t>
            </a:r>
            <a:r>
              <a:rPr lang="pt-BR" altLang="pt-BR" b="1" dirty="0" smtClean="0">
                <a:solidFill>
                  <a:srgbClr val="00B0F0"/>
                </a:solidFill>
              </a:rPr>
              <a:t>)</a:t>
            </a:r>
            <a:endParaRPr lang="pt-BR" alt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68951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sobre escoramentos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C0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Os escoramentos devem ser apoiados no terreno de maneira segura, e suas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defor-mações</a:t>
            </a:r>
            <a:r>
              <a:rPr lang="pt-BR" altLang="pt-BR" b="1" dirty="0" smtClean="0">
                <a:solidFill>
                  <a:srgbClr val="0005CC"/>
                </a:solidFill>
              </a:rPr>
              <a:t> compensadas por meio de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contra-flechas</a:t>
            </a:r>
            <a:r>
              <a:rPr lang="pt-BR" altLang="pt-BR" b="1" dirty="0" smtClean="0">
                <a:solidFill>
                  <a:srgbClr val="0005CC"/>
                </a:solidFill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 retirada dos escoramentos deve ser feita de maneira planejada e cuidadosa, a fim de não produzir solicitações prejudiciais à estrutura de concreto. </a:t>
            </a:r>
            <a:r>
              <a:rPr lang="pt-BR" altLang="pt-BR" b="1" dirty="0" smtClean="0">
                <a:solidFill>
                  <a:srgbClr val="00B0F0"/>
                </a:solidFill>
              </a:rPr>
              <a:t>(LEONHARDT)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1030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2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C00000"/>
              </a:solidFill>
            </a:endParaRPr>
          </a:p>
          <a:p>
            <a:pPr algn="just">
              <a:buNone/>
            </a:pPr>
            <a:r>
              <a:rPr lang="pt-BR" b="1" i="1" dirty="0">
                <a:solidFill>
                  <a:srgbClr val="0005CC"/>
                </a:solidFill>
              </a:rPr>
              <a:t>O projeto </a:t>
            </a:r>
            <a:r>
              <a:rPr lang="pt-BR" b="1" i="1" dirty="0" smtClean="0">
                <a:solidFill>
                  <a:srgbClr val="0005CC"/>
                </a:solidFill>
              </a:rPr>
              <a:t>do </a:t>
            </a:r>
            <a:r>
              <a:rPr lang="pt-BR" b="1" i="1" dirty="0">
                <a:solidFill>
                  <a:srgbClr val="0005CC"/>
                </a:solidFill>
              </a:rPr>
              <a:t>escoramento </a:t>
            </a:r>
            <a:r>
              <a:rPr lang="pt-BR" b="1" i="1" dirty="0" smtClean="0">
                <a:solidFill>
                  <a:srgbClr val="0005CC"/>
                </a:solidFill>
              </a:rPr>
              <a:t>deve </a:t>
            </a:r>
            <a:r>
              <a:rPr lang="pt-BR" b="1" i="1" dirty="0">
                <a:solidFill>
                  <a:srgbClr val="0005CC"/>
                </a:solidFill>
              </a:rPr>
              <a:t>ser </a:t>
            </a:r>
            <a:r>
              <a:rPr lang="pt-BR" b="1" i="1" dirty="0" smtClean="0">
                <a:solidFill>
                  <a:srgbClr val="0005CC"/>
                </a:solidFill>
              </a:rPr>
              <a:t>compatível com o </a:t>
            </a:r>
            <a:r>
              <a:rPr lang="pt-BR" b="1" i="1" dirty="0">
                <a:solidFill>
                  <a:srgbClr val="0005CC"/>
                </a:solidFill>
              </a:rPr>
              <a:t>tipo de obra e com o plano de concretagem; cuidados especiais devem </a:t>
            </a:r>
            <a:r>
              <a:rPr lang="pt-BR" b="1" i="1" dirty="0" smtClean="0">
                <a:solidFill>
                  <a:srgbClr val="0005CC"/>
                </a:solidFill>
              </a:rPr>
              <a:t>ser tomados </a:t>
            </a:r>
            <a:r>
              <a:rPr lang="pt-BR" b="1" i="1" dirty="0">
                <a:solidFill>
                  <a:srgbClr val="0005CC"/>
                </a:solidFill>
              </a:rPr>
              <a:t>com movimentações de </a:t>
            </a:r>
            <a:r>
              <a:rPr lang="pt-BR" b="1" i="1" dirty="0" smtClean="0">
                <a:solidFill>
                  <a:srgbClr val="0005CC"/>
                </a:solidFill>
              </a:rPr>
              <a:t>equipamentos</a:t>
            </a:r>
            <a:r>
              <a:rPr lang="pt-BR" b="1" i="1" dirty="0">
                <a:solidFill>
                  <a:srgbClr val="0005CC"/>
                </a:solidFill>
              </a:rPr>
              <a:t>, concretagens assimétricas </a:t>
            </a:r>
            <a:r>
              <a:rPr lang="pt-BR" b="1" i="1" dirty="0" smtClean="0">
                <a:solidFill>
                  <a:srgbClr val="0005CC"/>
                </a:solidFill>
              </a:rPr>
              <a:t>e protensões </a:t>
            </a:r>
            <a:r>
              <a:rPr lang="pt-BR" b="1" i="1" dirty="0">
                <a:solidFill>
                  <a:srgbClr val="0005CC"/>
                </a:solidFill>
              </a:rPr>
              <a:t>que transferem e concentram cargas</a:t>
            </a:r>
            <a:r>
              <a:rPr lang="pt-BR" b="1" i="1" dirty="0" smtClean="0">
                <a:solidFill>
                  <a:srgbClr val="0005CC"/>
                </a:solidFill>
              </a:rPr>
              <a:t>. </a:t>
            </a:r>
            <a:r>
              <a:rPr lang="pt-BR" altLang="pt-BR" b="1" dirty="0" smtClean="0">
                <a:solidFill>
                  <a:srgbClr val="00B0F0"/>
                </a:solidFill>
              </a:rPr>
              <a:t>(IPR </a:t>
            </a:r>
            <a:r>
              <a:rPr lang="pt-BR" altLang="pt-BR" b="1" dirty="0">
                <a:solidFill>
                  <a:srgbClr val="00B0F0"/>
                </a:solidFill>
              </a:rPr>
              <a:t>698</a:t>
            </a:r>
            <a:r>
              <a:rPr lang="pt-BR" altLang="pt-BR" b="1" dirty="0" smtClean="0">
                <a:solidFill>
                  <a:srgbClr val="00B0F0"/>
                </a:solidFill>
              </a:rPr>
              <a:t>)</a:t>
            </a:r>
            <a:endParaRPr lang="pt-BR" altLang="pt-BR" b="1" dirty="0">
              <a:solidFill>
                <a:srgbClr val="00B0F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0904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44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05CC"/>
              </a:solidFill>
            </a:endParaRPr>
          </a:p>
          <a:p>
            <a:pPr algn="just">
              <a:buNone/>
            </a:pPr>
            <a:r>
              <a:rPr lang="pt-BR" b="1" dirty="0" smtClean="0">
                <a:solidFill>
                  <a:srgbClr val="0005CC"/>
                </a:solidFill>
              </a:rPr>
              <a:t>O escoramento é </a:t>
            </a:r>
            <a:r>
              <a:rPr lang="pt-BR" b="1" dirty="0">
                <a:solidFill>
                  <a:srgbClr val="0005CC"/>
                </a:solidFill>
              </a:rPr>
              <a:t>composto </a:t>
            </a:r>
            <a:r>
              <a:rPr lang="pt-BR" b="1" dirty="0" smtClean="0">
                <a:solidFill>
                  <a:srgbClr val="0005CC"/>
                </a:solidFill>
              </a:rPr>
              <a:t>por:</a:t>
            </a:r>
          </a:p>
          <a:p>
            <a:pPr marL="457200" indent="-457200" algn="just">
              <a:buFontTx/>
              <a:buChar char="-"/>
            </a:pPr>
            <a:r>
              <a:rPr lang="pt-BR" b="1" u="sng" dirty="0" smtClean="0">
                <a:solidFill>
                  <a:srgbClr val="1F771F"/>
                </a:solidFill>
              </a:rPr>
              <a:t>elementos </a:t>
            </a:r>
            <a:r>
              <a:rPr lang="pt-BR" b="1" u="sng" dirty="0">
                <a:solidFill>
                  <a:srgbClr val="1F771F"/>
                </a:solidFill>
              </a:rPr>
              <a:t>verticais</a:t>
            </a:r>
            <a:r>
              <a:rPr lang="pt-BR" b="1" dirty="0">
                <a:solidFill>
                  <a:srgbClr val="1F771F"/>
                </a:solidFill>
              </a:rPr>
              <a:t> </a:t>
            </a:r>
            <a:r>
              <a:rPr lang="pt-BR" b="1" dirty="0" smtClean="0">
                <a:solidFill>
                  <a:srgbClr val="1F771F"/>
                </a:solidFill>
              </a:rPr>
              <a:t>(escoras ou torres </a:t>
            </a:r>
            <a:r>
              <a:rPr lang="pt-BR" b="1" dirty="0">
                <a:solidFill>
                  <a:srgbClr val="1F771F"/>
                </a:solidFill>
              </a:rPr>
              <a:t>de carga </a:t>
            </a:r>
            <a:r>
              <a:rPr lang="pt-BR" b="1" dirty="0" smtClean="0">
                <a:solidFill>
                  <a:srgbClr val="1F771F"/>
                </a:solidFill>
              </a:rPr>
              <a:t>de aço-alumínio,</a:t>
            </a:r>
            <a:r>
              <a:rPr lang="pt-BR" b="1" dirty="0">
                <a:solidFill>
                  <a:srgbClr val="1F771F"/>
                </a:solidFill>
              </a:rPr>
              <a:t> ou sistemas modulares</a:t>
            </a:r>
            <a:r>
              <a:rPr lang="pt-BR" b="1" dirty="0" smtClean="0">
                <a:solidFill>
                  <a:srgbClr val="1F771F"/>
                </a:solidFill>
              </a:rPr>
              <a:t>);</a:t>
            </a:r>
          </a:p>
          <a:p>
            <a:pPr marL="457200" indent="-457200" algn="just">
              <a:buFontTx/>
              <a:buChar char="-"/>
            </a:pPr>
            <a:r>
              <a:rPr lang="pt-BR" b="1" u="sng" dirty="0" smtClean="0">
                <a:solidFill>
                  <a:srgbClr val="D125B8"/>
                </a:solidFill>
              </a:rPr>
              <a:t>elementos horizontais</a:t>
            </a:r>
            <a:r>
              <a:rPr lang="pt-BR" b="1" dirty="0" smtClean="0">
                <a:solidFill>
                  <a:srgbClr val="D125B8"/>
                </a:solidFill>
              </a:rPr>
              <a:t> (vigas de </a:t>
            </a:r>
            <a:r>
              <a:rPr lang="pt-BR" b="1" dirty="0">
                <a:solidFill>
                  <a:srgbClr val="D125B8"/>
                </a:solidFill>
              </a:rPr>
              <a:t>aço, madeira ou </a:t>
            </a:r>
            <a:r>
              <a:rPr lang="pt-BR" b="1" dirty="0" smtClean="0">
                <a:solidFill>
                  <a:srgbClr val="D125B8"/>
                </a:solidFill>
              </a:rPr>
              <a:t>alumínio, </a:t>
            </a:r>
            <a:r>
              <a:rPr lang="pt-BR" b="1" dirty="0">
                <a:solidFill>
                  <a:srgbClr val="D125B8"/>
                </a:solidFill>
              </a:rPr>
              <a:t>perfis metálicos ou </a:t>
            </a:r>
            <a:r>
              <a:rPr lang="pt-BR" b="1" dirty="0" smtClean="0">
                <a:solidFill>
                  <a:srgbClr val="D125B8"/>
                </a:solidFill>
              </a:rPr>
              <a:t>treliças).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45016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“</a:t>
            </a:r>
            <a:r>
              <a:rPr lang="pt-BR" b="1" i="1" dirty="0" smtClean="0">
                <a:solidFill>
                  <a:srgbClr val="0005CC"/>
                </a:solidFill>
              </a:rPr>
              <a:t>Os </a:t>
            </a:r>
            <a:r>
              <a:rPr lang="pt-BR" b="1" i="1" dirty="0">
                <a:solidFill>
                  <a:srgbClr val="0005CC"/>
                </a:solidFill>
              </a:rPr>
              <a:t>elementos normalmente </a:t>
            </a:r>
            <a:r>
              <a:rPr lang="pt-BR" b="1" i="1" dirty="0" smtClean="0">
                <a:solidFill>
                  <a:srgbClr val="0005CC"/>
                </a:solidFill>
              </a:rPr>
              <a:t>dividem-se </a:t>
            </a:r>
            <a:r>
              <a:rPr lang="pt-BR" b="1" i="1" dirty="0">
                <a:solidFill>
                  <a:srgbClr val="0005CC"/>
                </a:solidFill>
              </a:rPr>
              <a:t>em</a:t>
            </a:r>
            <a:r>
              <a:rPr lang="pt-BR" b="1" i="1" dirty="0" smtClean="0">
                <a:solidFill>
                  <a:srgbClr val="0005CC"/>
                </a:solidFill>
              </a:rPr>
              <a:t>:</a:t>
            </a:r>
          </a:p>
          <a:p>
            <a:pPr>
              <a:spcBef>
                <a:spcPts val="0"/>
              </a:spcBef>
              <a:buNone/>
            </a:pPr>
            <a:endParaRPr lang="pt-BR" sz="2000" b="1" i="1" dirty="0">
              <a:solidFill>
                <a:srgbClr val="0005CC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• </a:t>
            </a:r>
            <a:r>
              <a:rPr lang="pt-BR" b="1" i="1" dirty="0" smtClean="0">
                <a:solidFill>
                  <a:srgbClr val="00B0F0"/>
                </a:solidFill>
              </a:rPr>
              <a:t>Suporte</a:t>
            </a:r>
            <a:r>
              <a:rPr lang="pt-BR" b="1" i="1" dirty="0">
                <a:solidFill>
                  <a:srgbClr val="0005CC"/>
                </a:solidFill>
              </a:rPr>
              <a:t>: escoras, </a:t>
            </a:r>
            <a:r>
              <a:rPr lang="pt-BR" b="1" i="1" dirty="0" smtClean="0">
                <a:solidFill>
                  <a:srgbClr val="0005CC"/>
                </a:solidFill>
              </a:rPr>
              <a:t>torres, </a:t>
            </a:r>
            <a:r>
              <a:rPr lang="pt-BR" b="1" i="1" dirty="0" err="1" smtClean="0">
                <a:solidFill>
                  <a:srgbClr val="0005CC"/>
                </a:solidFill>
              </a:rPr>
              <a:t>etc</a:t>
            </a:r>
            <a:r>
              <a:rPr lang="pt-BR" b="1" i="1" dirty="0" smtClean="0">
                <a:solidFill>
                  <a:srgbClr val="0005CC"/>
                </a:solidFill>
              </a:rPr>
              <a:t>;</a:t>
            </a:r>
            <a:r>
              <a:rPr lang="pt-BR" b="1" i="1" dirty="0">
                <a:solidFill>
                  <a:srgbClr val="0005CC"/>
                </a:solidFill>
              </a:rPr>
              <a:t/>
            </a:r>
            <a:br>
              <a:rPr lang="pt-BR" b="1" i="1" dirty="0">
                <a:solidFill>
                  <a:srgbClr val="0005CC"/>
                </a:solidFill>
              </a:rPr>
            </a:br>
            <a:r>
              <a:rPr lang="pt-BR" b="1" i="1" dirty="0">
                <a:solidFill>
                  <a:srgbClr val="0005CC"/>
                </a:solidFill>
              </a:rPr>
              <a:t>• </a:t>
            </a:r>
            <a:r>
              <a:rPr lang="pt-BR" b="1" i="1" dirty="0">
                <a:solidFill>
                  <a:srgbClr val="00B0F0"/>
                </a:solidFill>
              </a:rPr>
              <a:t>Trama</a:t>
            </a:r>
            <a:r>
              <a:rPr lang="pt-BR" b="1" i="1" dirty="0">
                <a:solidFill>
                  <a:srgbClr val="0005CC"/>
                </a:solidFill>
              </a:rPr>
              <a:t>: vigotas principais </a:t>
            </a:r>
            <a:r>
              <a:rPr lang="pt-BR" b="1" i="1" dirty="0" smtClean="0">
                <a:solidFill>
                  <a:srgbClr val="0005CC"/>
                </a:solidFill>
              </a:rPr>
              <a:t>(longarinas</a:t>
            </a:r>
            <a:r>
              <a:rPr lang="pt-BR" b="1" i="1" dirty="0">
                <a:solidFill>
                  <a:srgbClr val="0005CC"/>
                </a:solidFill>
              </a:rPr>
              <a:t>) e vigotas secundárias </a:t>
            </a:r>
            <a:r>
              <a:rPr lang="pt-BR" b="1" i="1" dirty="0" smtClean="0">
                <a:solidFill>
                  <a:srgbClr val="0005CC"/>
                </a:solidFill>
              </a:rPr>
              <a:t>(barrotes);</a:t>
            </a:r>
          </a:p>
          <a:p>
            <a:pPr algn="just">
              <a:spcBef>
                <a:spcPts val="0"/>
              </a:spcBef>
              <a:buNone/>
            </a:pPr>
            <a:r>
              <a:rPr lang="pt-BR" b="1" i="1" dirty="0" smtClean="0">
                <a:solidFill>
                  <a:srgbClr val="0005CC"/>
                </a:solidFill>
              </a:rPr>
              <a:t>• </a:t>
            </a:r>
            <a:r>
              <a:rPr lang="pt-BR" b="1" i="1" dirty="0">
                <a:solidFill>
                  <a:srgbClr val="00B0F0"/>
                </a:solidFill>
              </a:rPr>
              <a:t>Acessórios</a:t>
            </a:r>
            <a:r>
              <a:rPr lang="pt-BR" b="1" i="1" dirty="0">
                <a:solidFill>
                  <a:srgbClr val="0005CC"/>
                </a:solidFill>
              </a:rPr>
              <a:t>: peças que unem, posicionam e ajustam as </a:t>
            </a:r>
            <a:r>
              <a:rPr lang="pt-BR" b="1" i="1" dirty="0" smtClean="0">
                <a:solidFill>
                  <a:srgbClr val="0005CC"/>
                </a:solidFill>
              </a:rPr>
              <a:t>anteriores</a:t>
            </a:r>
            <a:r>
              <a:rPr lang="pt-BR" b="1" dirty="0" smtClean="0">
                <a:solidFill>
                  <a:srgbClr val="0005CC"/>
                </a:solidFill>
              </a:rPr>
              <a:t>.”</a:t>
            </a:r>
          </a:p>
          <a:p>
            <a:pPr algn="just">
              <a:spcBef>
                <a:spcPts val="0"/>
              </a:spcBef>
              <a:buNone/>
            </a:pPr>
            <a:endParaRPr lang="pt-BR" sz="20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000" dirty="0">
                <a:solidFill>
                  <a:srgbClr val="0005CC"/>
                </a:solidFill>
              </a:rPr>
              <a:t>http://</a:t>
            </a:r>
            <a:r>
              <a:rPr lang="pt-BR" sz="2000" dirty="0" smtClean="0">
                <a:solidFill>
                  <a:srgbClr val="0005CC"/>
                </a:solidFill>
              </a:rPr>
              <a:t>www.comunidadedaconstrucao.com.br/sistemas-construtivos/3/cimbramento-materiais/execucao/45/cimbramento-materiais.html</a:t>
            </a:r>
            <a:endParaRPr lang="pt-BR" sz="2000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2372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  <a:endParaRPr lang="pt-BR" sz="2000" b="1" dirty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2050" name="Picture 2" descr="http://www.comunidadedaconstrucao.com.br/upload/imagens/mat_cimb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20" y="1556792"/>
            <a:ext cx="631654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57908" y="5373216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pt-BR" sz="1600" dirty="0">
                <a:solidFill>
                  <a:srgbClr val="0005CC"/>
                </a:solidFill>
              </a:rPr>
              <a:t>http://www.comunidadedaconstrucao.com.br/sistemas-construtivos/3/cimbramento-materiais/execucao/45/cimbramento-materiais.html</a:t>
            </a:r>
          </a:p>
        </p:txBody>
      </p:sp>
    </p:spTree>
    <p:extLst>
      <p:ext uri="{BB962C8B-B14F-4D97-AF65-F5344CB8AC3E}">
        <p14:creationId xmlns:p14="http://schemas.microsoft.com/office/powerpoint/2010/main" val="38391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836712"/>
            <a:ext cx="7993062" cy="66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sobre escoramentos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4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Acessórios:</a:t>
            </a:r>
          </a:p>
          <a:p>
            <a:pPr marL="457200" indent="-457200" algn="just">
              <a:buFontTx/>
              <a:buChar char="-"/>
            </a:pPr>
            <a:r>
              <a:rPr lang="pt-BR" b="1" u="sng" dirty="0" smtClean="0">
                <a:solidFill>
                  <a:srgbClr val="D125B8"/>
                </a:solidFill>
              </a:rPr>
              <a:t>para conexões</a:t>
            </a:r>
            <a:r>
              <a:rPr lang="pt-BR" b="1" dirty="0" smtClean="0">
                <a:solidFill>
                  <a:srgbClr val="D125B8"/>
                </a:solidFill>
              </a:rPr>
              <a:t> (tubos </a:t>
            </a:r>
            <a:r>
              <a:rPr lang="pt-BR" b="1" dirty="0">
                <a:solidFill>
                  <a:srgbClr val="D125B8"/>
                </a:solidFill>
              </a:rPr>
              <a:t>e braçadeiras para contraventamento, amarrações, cabos para estaiamento, suportes e bases</a:t>
            </a:r>
            <a:r>
              <a:rPr lang="pt-BR" b="1" dirty="0" smtClean="0">
                <a:solidFill>
                  <a:srgbClr val="D125B8"/>
                </a:solidFill>
              </a:rPr>
              <a:t>);</a:t>
            </a:r>
          </a:p>
          <a:p>
            <a:pPr marL="457200" indent="-457200" algn="just">
              <a:buFontTx/>
              <a:buChar char="-"/>
            </a:pPr>
            <a:r>
              <a:rPr lang="pt-BR" b="1" dirty="0" smtClean="0">
                <a:solidFill>
                  <a:srgbClr val="1F771F"/>
                </a:solidFill>
              </a:rPr>
              <a:t>para apoio </a:t>
            </a:r>
            <a:r>
              <a:rPr lang="pt-BR" b="1" dirty="0">
                <a:solidFill>
                  <a:srgbClr val="1F771F"/>
                </a:solidFill>
              </a:rPr>
              <a:t>e </a:t>
            </a:r>
            <a:r>
              <a:rPr lang="pt-BR" b="1" dirty="0" smtClean="0">
                <a:solidFill>
                  <a:srgbClr val="1F771F"/>
                </a:solidFill>
              </a:rPr>
              <a:t>travamento </a:t>
            </a:r>
            <a:r>
              <a:rPr lang="pt-BR" b="1" dirty="0">
                <a:solidFill>
                  <a:srgbClr val="1F771F"/>
                </a:solidFill>
              </a:rPr>
              <a:t>das estruturas</a:t>
            </a:r>
            <a:r>
              <a:rPr lang="pt-BR" b="1" dirty="0" smtClean="0">
                <a:solidFill>
                  <a:srgbClr val="1F771F"/>
                </a:solidFill>
              </a:rPr>
              <a:t>.</a:t>
            </a:r>
          </a:p>
          <a:p>
            <a:pPr algn="just">
              <a:buNone/>
            </a:pPr>
            <a:endParaRPr lang="pt-BR" sz="1600" b="1" dirty="0">
              <a:solidFill>
                <a:srgbClr val="1F771F"/>
              </a:solidFill>
            </a:endParaRPr>
          </a:p>
          <a:p>
            <a:pPr algn="just">
              <a:buNone/>
            </a:pPr>
            <a:r>
              <a:rPr lang="pt-BR" b="1" dirty="0">
                <a:solidFill>
                  <a:srgbClr val="0070C0"/>
                </a:solidFill>
              </a:rPr>
              <a:t>Ver catálogos: SH Geral, </a:t>
            </a:r>
            <a:r>
              <a:rPr lang="pt-BR" b="1" dirty="0" err="1">
                <a:solidFill>
                  <a:srgbClr val="0070C0"/>
                </a:solidFill>
              </a:rPr>
              <a:t>Ulma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 smtClean="0">
                <a:solidFill>
                  <a:srgbClr val="0070C0"/>
                </a:solidFill>
              </a:rPr>
              <a:t>T-60, Peri </a:t>
            </a:r>
            <a:r>
              <a:rPr lang="pt-BR" b="1" dirty="0">
                <a:solidFill>
                  <a:srgbClr val="0070C0"/>
                </a:solidFill>
              </a:rPr>
              <a:t>e </a:t>
            </a:r>
            <a:r>
              <a:rPr lang="pt-BR" b="1" dirty="0" err="1">
                <a:solidFill>
                  <a:srgbClr val="0070C0"/>
                </a:solidFill>
              </a:rPr>
              <a:t>Rohr</a:t>
            </a:r>
            <a:r>
              <a:rPr lang="pt-BR" b="1" dirty="0" smtClean="0">
                <a:solidFill>
                  <a:srgbClr val="0070C0"/>
                </a:solidFill>
              </a:rPr>
              <a:t>.</a:t>
            </a:r>
          </a:p>
          <a:p>
            <a:pPr algn="just">
              <a:buNone/>
            </a:pPr>
            <a:endParaRPr lang="pt-BR" sz="1200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t-BR" b="1" dirty="0" smtClean="0">
                <a:solidFill>
                  <a:srgbClr val="C00000"/>
                </a:solidFill>
              </a:rPr>
              <a:t>Vídeo </a:t>
            </a:r>
            <a:r>
              <a:rPr lang="pt-BR" b="1" dirty="0" smtClean="0">
                <a:solidFill>
                  <a:srgbClr val="2AA22A"/>
                </a:solidFill>
              </a:rPr>
              <a:t>(</a:t>
            </a:r>
            <a:r>
              <a:rPr lang="pt-BR" b="1" dirty="0" err="1" smtClean="0">
                <a:solidFill>
                  <a:srgbClr val="2AA22A"/>
                </a:solidFill>
              </a:rPr>
              <a:t>Staxo</a:t>
            </a:r>
            <a:r>
              <a:rPr lang="pt-BR" b="1" dirty="0" smtClean="0">
                <a:solidFill>
                  <a:srgbClr val="2AA22A"/>
                </a:solidFill>
              </a:rPr>
              <a:t> 100): </a:t>
            </a:r>
            <a:r>
              <a:rPr lang="pt-BR" sz="2600" b="1" dirty="0">
                <a:solidFill>
                  <a:srgbClr val="C00000"/>
                </a:solidFill>
                <a:hlinkClick r:id="rId2"/>
              </a:rPr>
              <a:t>https://</a:t>
            </a:r>
            <a:r>
              <a:rPr lang="pt-BR" sz="2600" b="1" dirty="0" smtClean="0">
                <a:solidFill>
                  <a:srgbClr val="C00000"/>
                </a:solidFill>
                <a:hlinkClick r:id="rId2"/>
              </a:rPr>
              <a:t>www.youtube.com/watch?v=Z6Yc6AKENZE</a:t>
            </a:r>
            <a:endParaRPr lang="pt-BR" sz="2600" b="1" dirty="0" smtClean="0">
              <a:solidFill>
                <a:srgbClr val="C00000"/>
              </a:solidFill>
            </a:endParaRPr>
          </a:p>
          <a:p>
            <a:pPr algn="just">
              <a:buNone/>
            </a:pP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5349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</a:t>
            </a:r>
            <a:r>
              <a:rPr lang="pt-BR" altLang="pt-BR" sz="2400" b="1" dirty="0">
                <a:solidFill>
                  <a:srgbClr val="FF0000"/>
                </a:solidFill>
              </a:rPr>
              <a:t>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sobre escoras: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" name="Picture 2" descr="Cimbr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017" y="1484784"/>
            <a:ext cx="5990148" cy="36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795639" y="5282396"/>
            <a:ext cx="3624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http://globalwood.com.br/cimbramento/</a:t>
            </a:r>
          </a:p>
        </p:txBody>
      </p:sp>
    </p:spTree>
    <p:extLst>
      <p:ext uri="{BB962C8B-B14F-4D97-AF65-F5344CB8AC3E}">
        <p14:creationId xmlns:p14="http://schemas.microsoft.com/office/powerpoint/2010/main" val="11369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100" name="Picture 4" descr="Componentes ENKOFORM HMK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5" y="1162447"/>
            <a:ext cx="450737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NKOFORM HMK configuráv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1"/>
          <a:stretch/>
        </p:blipFill>
        <p:spPr bwMode="auto">
          <a:xfrm>
            <a:off x="5004048" y="3428191"/>
            <a:ext cx="3858816" cy="2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43608" y="6237312"/>
            <a:ext cx="6840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http://www.ulmaconstruction.com.br/pt-br/formas-e-escoramentos/formas-e-escoramentos-pontes/forma-horizontal-construcao-pesada-enkoform-hmk</a:t>
            </a:r>
          </a:p>
        </p:txBody>
      </p:sp>
    </p:spTree>
    <p:extLst>
      <p:ext uri="{BB962C8B-B14F-4D97-AF65-F5344CB8AC3E}">
        <p14:creationId xmlns:p14="http://schemas.microsoft.com/office/powerpoint/2010/main" val="18118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Fôrmas escoradas por torres: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818035" y="5517232"/>
            <a:ext cx="558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www.peri.com.br/pt/projetos.cfm/fuseaction/diashow/reference_ID/116/currentimage/1/referencecategory_ID/2.cfm</a:t>
            </a:r>
          </a:p>
        </p:txBody>
      </p:sp>
      <p:pic>
        <p:nvPicPr>
          <p:cNvPr id="13316" name="Picture 4" descr="http://www.peri.com.br/shared/references/img/01_ladce_sverepec_slowakei_peri_3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26" y="1772816"/>
            <a:ext cx="4220896" cy="350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77" y="1772816"/>
            <a:ext cx="362902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4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741361"/>
            <a:ext cx="7993062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As </a:t>
            </a:r>
            <a:r>
              <a:rPr lang="pt-BR" altLang="pt-BR" b="1" u="sng" dirty="0">
                <a:solidFill>
                  <a:srgbClr val="0005CC"/>
                </a:solidFill>
              </a:rPr>
              <a:t>definições</a:t>
            </a:r>
            <a:r>
              <a:rPr lang="pt-BR" altLang="pt-BR" b="1" dirty="0">
                <a:solidFill>
                  <a:srgbClr val="0005CC"/>
                </a:solidFill>
              </a:rPr>
              <a:t> e </a:t>
            </a:r>
            <a:r>
              <a:rPr lang="pt-BR" altLang="pt-BR" b="1" u="sng" dirty="0">
                <a:solidFill>
                  <a:srgbClr val="0005CC"/>
                </a:solidFill>
              </a:rPr>
              <a:t>terminologias</a:t>
            </a:r>
            <a:r>
              <a:rPr lang="pt-BR" altLang="pt-BR" b="1" dirty="0">
                <a:solidFill>
                  <a:srgbClr val="0005CC"/>
                </a:solidFill>
              </a:rPr>
              <a:t> </a:t>
            </a:r>
            <a:r>
              <a:rPr lang="pt-BR" altLang="pt-BR" b="1" dirty="0" smtClean="0">
                <a:solidFill>
                  <a:srgbClr val="0005CC"/>
                </a:solidFill>
              </a:rPr>
              <a:t>relativas aos diferentes processos aplicados na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execução</a:t>
            </a:r>
            <a:r>
              <a:rPr lang="pt-BR" altLang="pt-BR" b="1" dirty="0" smtClean="0">
                <a:solidFill>
                  <a:srgbClr val="0005CC"/>
                </a:solidFill>
              </a:rPr>
              <a:t> das </a:t>
            </a:r>
            <a:r>
              <a:rPr lang="pt-BR" altLang="pt-BR" b="1" u="sng" dirty="0" smtClean="0">
                <a:solidFill>
                  <a:srgbClr val="0005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superestruturas</a:t>
            </a:r>
            <a:r>
              <a:rPr lang="pt-BR" altLang="pt-BR" b="1" dirty="0" smtClean="0">
                <a:solidFill>
                  <a:srgbClr val="0005CC"/>
                </a:solidFill>
              </a:rPr>
              <a:t> de pontes variam muito </a:t>
            </a:r>
            <a:r>
              <a:rPr lang="pt-BR" altLang="pt-BR" b="1" dirty="0">
                <a:solidFill>
                  <a:srgbClr val="0005CC"/>
                </a:solidFill>
              </a:rPr>
              <a:t>conforme </a:t>
            </a:r>
            <a:r>
              <a:rPr lang="pt-BR" altLang="pt-BR" b="1" dirty="0" smtClean="0">
                <a:solidFill>
                  <a:srgbClr val="0005CC"/>
                </a:solidFill>
              </a:rPr>
              <a:t>os autores.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2AA22A"/>
                </a:solidFill>
              </a:rPr>
              <a:t>Por isso, os </a:t>
            </a:r>
            <a:r>
              <a:rPr lang="pt-BR" altLang="pt-BR" b="1" u="sng" dirty="0">
                <a:solidFill>
                  <a:srgbClr val="2AA22A"/>
                </a:solidFill>
              </a:rPr>
              <a:t>processos </a:t>
            </a:r>
            <a:r>
              <a:rPr lang="pt-BR" altLang="pt-BR" b="1" u="sng" dirty="0" smtClean="0">
                <a:solidFill>
                  <a:srgbClr val="2AA22A"/>
                </a:solidFill>
              </a:rPr>
              <a:t>executivos</a:t>
            </a:r>
            <a:r>
              <a:rPr lang="pt-BR" altLang="pt-BR" b="1" dirty="0" smtClean="0">
                <a:solidFill>
                  <a:srgbClr val="2AA22A"/>
                </a:solidFill>
              </a:rPr>
              <a:t> são </a:t>
            </a:r>
            <a:r>
              <a:rPr lang="pt-BR" altLang="pt-BR" b="1" dirty="0">
                <a:solidFill>
                  <a:srgbClr val="2AA22A"/>
                </a:solidFill>
              </a:rPr>
              <a:t>primeiramente apresentados como </a:t>
            </a:r>
            <a:r>
              <a:rPr lang="pt-BR" altLang="pt-BR" b="1" dirty="0" smtClean="0">
                <a:solidFill>
                  <a:srgbClr val="2AA22A"/>
                </a:solidFill>
              </a:rPr>
              <a:t>definidos </a:t>
            </a:r>
            <a:r>
              <a:rPr lang="pt-BR" altLang="pt-BR" b="1" dirty="0">
                <a:solidFill>
                  <a:srgbClr val="2AA22A"/>
                </a:solidFill>
              </a:rPr>
              <a:t>por </a:t>
            </a:r>
            <a:r>
              <a:rPr lang="pt-BR" altLang="pt-BR" b="1" dirty="0" smtClean="0">
                <a:solidFill>
                  <a:srgbClr val="2AA22A"/>
                </a:solidFill>
              </a:rPr>
              <a:t>LEONHARDT (no </a:t>
            </a:r>
            <a:r>
              <a:rPr lang="pt-BR" altLang="pt-BR" b="1" dirty="0">
                <a:solidFill>
                  <a:srgbClr val="2AA22A"/>
                </a:solidFill>
              </a:rPr>
              <a:t>vol. 6 de sua </a:t>
            </a:r>
            <a:r>
              <a:rPr lang="pt-BR" altLang="pt-BR" b="1" dirty="0" smtClean="0">
                <a:solidFill>
                  <a:srgbClr val="2AA22A"/>
                </a:solidFill>
              </a:rPr>
              <a:t>coleção), como uma introdução ao assunto.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7030A0"/>
                </a:solidFill>
              </a:rPr>
              <a:t>E na sequência, cada diferente </a:t>
            </a:r>
            <a:r>
              <a:rPr lang="pt-BR" altLang="pt-BR" b="1" u="sng" dirty="0" smtClean="0">
                <a:solidFill>
                  <a:srgbClr val="7030A0"/>
                </a:solidFill>
              </a:rPr>
              <a:t>processo executivo da superestrutura</a:t>
            </a:r>
            <a:r>
              <a:rPr lang="pt-BR" altLang="pt-BR" b="1" dirty="0" smtClean="0">
                <a:solidFill>
                  <a:srgbClr val="7030A0"/>
                </a:solidFill>
              </a:rPr>
              <a:t> será </a:t>
            </a:r>
            <a:r>
              <a:rPr lang="pt-BR" altLang="pt-BR" b="1" dirty="0" err="1" smtClean="0">
                <a:solidFill>
                  <a:srgbClr val="7030A0"/>
                </a:solidFill>
              </a:rPr>
              <a:t>reapresen</a:t>
            </a:r>
            <a:r>
              <a:rPr lang="pt-BR" altLang="pt-BR" b="1" dirty="0" err="1">
                <a:solidFill>
                  <a:srgbClr val="7030A0"/>
                </a:solidFill>
              </a:rPr>
              <a:t>-</a:t>
            </a:r>
            <a:r>
              <a:rPr lang="pt-BR" altLang="pt-BR" b="1" dirty="0" err="1" smtClean="0">
                <a:solidFill>
                  <a:srgbClr val="7030A0"/>
                </a:solidFill>
              </a:rPr>
              <a:t>tado</a:t>
            </a:r>
            <a:r>
              <a:rPr lang="pt-BR" altLang="pt-BR" b="1" dirty="0" smtClean="0">
                <a:solidFill>
                  <a:srgbClr val="7030A0"/>
                </a:solidFill>
              </a:rPr>
              <a:t> com mais detalhes.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25602" name="Picture 2" descr="Cimbre de grande carga M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6" y="1484784"/>
            <a:ext cx="421232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Torre de grande carga T-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61" y="3716791"/>
            <a:ext cx="4151920" cy="262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61864" y="5413540"/>
            <a:ext cx="44644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www.ulmaconstruction.com.br/pt-br/formas-e-escoramentos/escoras-torres-escoramento</a:t>
            </a:r>
          </a:p>
          <a:p>
            <a:pPr algn="ctr"/>
            <a:r>
              <a:rPr lang="pt-BR" b="1" dirty="0" smtClean="0">
                <a:solidFill>
                  <a:srgbClr val="C00000"/>
                </a:solidFill>
              </a:rPr>
              <a:t>Origem </a:t>
            </a:r>
            <a:r>
              <a:rPr lang="pt-BR" b="1" dirty="0" err="1" smtClean="0">
                <a:solidFill>
                  <a:srgbClr val="C00000"/>
                </a:solidFill>
              </a:rPr>
              <a:t>Ulma</a:t>
            </a:r>
            <a:r>
              <a:rPr lang="pt-BR" b="1" dirty="0" smtClean="0">
                <a:solidFill>
                  <a:srgbClr val="C00000"/>
                </a:solidFill>
              </a:rPr>
              <a:t>: Espanha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84350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loco – Fôrmas escoradas por torres: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22509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314662" y="5676979"/>
            <a:ext cx="4283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http://www.ulmaconstruction.com.br/pt-br/projetos/pontes-viadutos/ponte-itapaiuna-sao-paulo-brasil</a:t>
            </a:r>
          </a:p>
        </p:txBody>
      </p:sp>
      <p:pic>
        <p:nvPicPr>
          <p:cNvPr id="38914" name="Picture 2" descr="Ponte Itapaiuna, São Paulo,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0" y="1412776"/>
            <a:ext cx="4006259" cy="26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Ponte Itapaiuna, São Paulo,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13" y="3429001"/>
            <a:ext cx="4318379" cy="28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2293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 e 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25811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20482" name="Picture 2" descr="http://www.doka.com/web/media/images/references/wladiwostokbruecke/Wladiwostok-Br-cke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5"/>
            <a:ext cx="4608512" cy="44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509228" y="6431850"/>
            <a:ext cx="6588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http://www.doka.com/br/references/asia/wladiwostokbruecke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55" y="4365104"/>
            <a:ext cx="3701521" cy="203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82190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>
                <a:solidFill>
                  <a:srgbClr val="FF0000"/>
                </a:solidFill>
              </a:rPr>
              <a:t>In 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76467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</a:t>
            </a:r>
            <a:r>
              <a:rPr lang="pt-BR" altLang="pt-BR" sz="2400" b="1" dirty="0">
                <a:solidFill>
                  <a:srgbClr val="FF0000"/>
                </a:solidFill>
              </a:rPr>
              <a:t>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2322090" y="570343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</a:t>
            </a:r>
          </a:p>
        </p:txBody>
      </p:sp>
      <p:pic>
        <p:nvPicPr>
          <p:cNvPr id="27650" name="Picture 2" descr="Tabuleiro de canto variável em viadu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16" y="1340768"/>
            <a:ext cx="6506749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</a:t>
            </a:r>
            <a:r>
              <a:rPr lang="pt-BR" altLang="pt-BR" sz="2400" b="1" dirty="0">
                <a:solidFill>
                  <a:srgbClr val="FF0000"/>
                </a:solidFill>
              </a:rPr>
              <a:t>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 e vigas: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7652" name="Picture 4" descr="Tabuleiro sobre perfis e apoiado com Cimbre T-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77" y="1224060"/>
            <a:ext cx="6660827" cy="499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025648" y="6216692"/>
            <a:ext cx="7164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http://www.ulmaconstruction.com.br/pt-br/formas-e-escoramentos/formas-e-escoramentos-pontes/forma-horizontal-construcao-pesada-enkoform-hmk</a:t>
            </a:r>
          </a:p>
        </p:txBody>
      </p:sp>
    </p:spTree>
    <p:extLst>
      <p:ext uri="{BB962C8B-B14F-4D97-AF65-F5344CB8AC3E}">
        <p14:creationId xmlns:p14="http://schemas.microsoft.com/office/powerpoint/2010/main" val="30690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</a:t>
            </a:r>
            <a:r>
              <a:rPr lang="pt-BR" altLang="pt-BR" sz="2400" b="1" dirty="0">
                <a:solidFill>
                  <a:srgbClr val="FF0000"/>
                </a:solidFill>
              </a:rPr>
              <a:t>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</a:t>
            </a:r>
            <a:r>
              <a:rPr lang="pt-BR" altLang="pt-BR" sz="2400" b="1" dirty="0">
                <a:solidFill>
                  <a:srgbClr val="FF0000"/>
                </a:solidFill>
              </a:rPr>
              <a:t>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– Fôrmas: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13" y="1700808"/>
            <a:ext cx="7584809" cy="408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5576" y="5949280"/>
            <a:ext cx="7787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http://www.doka.com/_ext/downloads/downloadcenter/999732006_2005_12_online.pdf</a:t>
            </a:r>
          </a:p>
        </p:txBody>
      </p:sp>
    </p:spTree>
    <p:extLst>
      <p:ext uri="{BB962C8B-B14F-4D97-AF65-F5344CB8AC3E}">
        <p14:creationId xmlns:p14="http://schemas.microsoft.com/office/powerpoint/2010/main" val="72148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sobre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escoramentos</a:t>
            </a:r>
            <a:r>
              <a:rPr lang="pt-BR" altLang="pt-BR" sz="2400" b="1" dirty="0">
                <a:solidFill>
                  <a:srgbClr val="FF0000"/>
                </a:solidFill>
              </a:rPr>
              <a:t>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– </a:t>
            </a:r>
            <a:r>
              <a:rPr lang="pt-BR" altLang="pt-BR" sz="2400" b="1" dirty="0">
                <a:solidFill>
                  <a:srgbClr val="FF0000"/>
                </a:solidFill>
              </a:rPr>
              <a:t>Fôrmas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3" name="Retângulo 2"/>
          <p:cNvSpPr/>
          <p:nvPr/>
        </p:nvSpPr>
        <p:spPr>
          <a:xfrm>
            <a:off x="611560" y="5805264"/>
            <a:ext cx="7812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http://www.doka.com/_ext/downloads/downloadcenter/999732006_2005_12_online.pdf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20" y="1772815"/>
            <a:ext cx="7406480" cy="393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2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 </a:t>
            </a:r>
            <a:r>
              <a:rPr lang="pt-BR" altLang="pt-BR" sz="2400" b="1" dirty="0">
                <a:solidFill>
                  <a:srgbClr val="FF0000"/>
                </a:solidFill>
              </a:rPr>
              <a:t>e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treliças: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7172" name="Picture 4" descr="Treliça MK em passagem de tr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58" y="3214762"/>
            <a:ext cx="4039072" cy="318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043608" y="6396136"/>
            <a:ext cx="6722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http://www.ulmaconstruction.com.br/pt-br/formas-e-escoramentos/formas-e-escoramentos-pontes/trelicas-grande-carga/trelica-mk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7" y="1196752"/>
            <a:ext cx="7566747" cy="198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58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escoradas por treliças: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69640" name="Picture 8" descr="Ponte sobre o Rio Estreito, Santa Catarina,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46970"/>
            <a:ext cx="3837140" cy="25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331640" y="6165304"/>
            <a:ext cx="59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http://www.ulmaconstruction.com.br/pt-br/projetos/pontes-viadutos/ponte-sobre-o-rio-estreito-santa-catarina-brasil</a:t>
            </a:r>
          </a:p>
        </p:txBody>
      </p:sp>
      <p:pic>
        <p:nvPicPr>
          <p:cNvPr id="72706" name="Picture 2" descr="Ponte sobre o Rio Estreito, Santa Catarina,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05172"/>
            <a:ext cx="5032137" cy="33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53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</a:t>
            </a:r>
            <a:r>
              <a:rPr lang="pt-BR" altLang="pt-BR" sz="2400" b="1" dirty="0">
                <a:solidFill>
                  <a:srgbClr val="FF0000"/>
                </a:solidFill>
              </a:rPr>
              <a:t>por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torres e 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8" name="Retângulo 7"/>
          <p:cNvSpPr/>
          <p:nvPr/>
        </p:nvSpPr>
        <p:spPr>
          <a:xfrm>
            <a:off x="1331640" y="6237312"/>
            <a:ext cx="59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http://www.ulmaconstruction.com.br/pt-br/projetos/pontes-viadutos/ponte-sobre-o-rio-estreito-santa-catarina-brasil</a:t>
            </a:r>
          </a:p>
        </p:txBody>
      </p:sp>
      <p:pic>
        <p:nvPicPr>
          <p:cNvPr id="71682" name="Picture 2" descr="Ponte sobre o Rio Estreito, Santa Catarina,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4" y="1268760"/>
            <a:ext cx="4146848" cy="276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 descr="Ponte sobre o Rio Estreito, Santa Catarina, Bras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/>
          <a:stretch/>
        </p:blipFill>
        <p:spPr bwMode="auto">
          <a:xfrm>
            <a:off x="4673302" y="2348880"/>
            <a:ext cx="418956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09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741361"/>
            <a:ext cx="799306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>
                <a:solidFill>
                  <a:srgbClr val="0005CC"/>
                </a:solidFill>
              </a:rPr>
              <a:t>Na parte final desta apresentação são estudados também os elementos da </a:t>
            </a:r>
            <a:r>
              <a:rPr lang="pt-BR" altLang="pt-BR" b="1" u="sng" dirty="0">
                <a:solidFill>
                  <a:srgbClr val="0005CC"/>
                </a:solidFill>
              </a:rPr>
              <a:t>mesoestrutura</a:t>
            </a:r>
            <a:r>
              <a:rPr lang="pt-BR" altLang="pt-BR" b="1" dirty="0">
                <a:solidFill>
                  <a:srgbClr val="0005CC"/>
                </a:solidFill>
              </a:rPr>
              <a:t> (pilares</a:t>
            </a:r>
            <a:r>
              <a:rPr lang="pt-BR" altLang="pt-BR" b="1" dirty="0" smtClean="0">
                <a:solidFill>
                  <a:srgbClr val="0005CC"/>
                </a:solidFill>
              </a:rPr>
              <a:t>). A execução da </a:t>
            </a:r>
            <a:r>
              <a:rPr lang="pt-BR" altLang="pt-BR" b="1" u="sng" dirty="0">
                <a:solidFill>
                  <a:srgbClr val="0005CC"/>
                </a:solidFill>
              </a:rPr>
              <a:t>infraestrutura</a:t>
            </a:r>
            <a:r>
              <a:rPr lang="pt-BR" altLang="pt-BR" b="1" dirty="0">
                <a:solidFill>
                  <a:srgbClr val="0005CC"/>
                </a:solidFill>
              </a:rPr>
              <a:t> (fundações</a:t>
            </a:r>
            <a:r>
              <a:rPr lang="pt-BR" altLang="pt-BR" b="1" dirty="0" smtClean="0">
                <a:solidFill>
                  <a:srgbClr val="0005CC"/>
                </a:solidFill>
              </a:rPr>
              <a:t>) é apresentada em </a:t>
            </a:r>
            <a:r>
              <a:rPr lang="pt-BR" altLang="pt-BR" b="1" dirty="0">
                <a:solidFill>
                  <a:srgbClr val="0005CC"/>
                </a:solidFill>
              </a:rPr>
              <a:t>outro </a:t>
            </a:r>
            <a:r>
              <a:rPr lang="pt-BR" altLang="pt-BR" b="1" dirty="0" smtClean="0">
                <a:solidFill>
                  <a:srgbClr val="0005CC"/>
                </a:solidFill>
              </a:rPr>
              <a:t>arquivo: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C00000"/>
                </a:solidFill>
              </a:rPr>
              <a:t>http</a:t>
            </a:r>
            <a:r>
              <a:rPr lang="pt-BR" altLang="pt-BR" sz="2400" b="1" dirty="0">
                <a:solidFill>
                  <a:srgbClr val="C00000"/>
                </a:solidFill>
              </a:rPr>
              <a:t>://wwwp.feb.unesp.br/pbastos/pontes/Proc.%20Construt.%20-%</a:t>
            </a:r>
            <a:r>
              <a:rPr lang="pt-BR" altLang="pt-BR" sz="2400" b="1" dirty="0" smtClean="0">
                <a:solidFill>
                  <a:srgbClr val="C00000"/>
                </a:solidFill>
              </a:rPr>
              <a:t>20Fundacoes.pptx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>
              <a:solidFill>
                <a:srgbClr val="0005CC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1F771F"/>
                </a:solidFill>
              </a:rPr>
              <a:t>Os </a:t>
            </a:r>
            <a:r>
              <a:rPr lang="pt-BR" altLang="pt-BR" b="1" dirty="0">
                <a:solidFill>
                  <a:srgbClr val="1F771F"/>
                </a:solidFill>
              </a:rPr>
              <a:t>processos aplicados na execução de </a:t>
            </a:r>
            <a:r>
              <a:rPr lang="pt-BR" altLang="pt-BR" b="1" dirty="0" smtClean="0">
                <a:solidFill>
                  <a:srgbClr val="1F771F"/>
                </a:solidFill>
              </a:rPr>
              <a:t>pontes são variados, </a:t>
            </a:r>
            <a:r>
              <a:rPr lang="pt-BR" altLang="pt-BR" b="1" dirty="0">
                <a:solidFill>
                  <a:srgbClr val="1F771F"/>
                </a:solidFill>
              </a:rPr>
              <a:t>e </a:t>
            </a:r>
            <a:r>
              <a:rPr lang="pt-BR" altLang="pt-BR" b="1" dirty="0" smtClean="0">
                <a:solidFill>
                  <a:srgbClr val="1F771F"/>
                </a:solidFill>
              </a:rPr>
              <a:t>alguns </a:t>
            </a:r>
            <a:r>
              <a:rPr lang="pt-BR" altLang="pt-BR" b="1" dirty="0">
                <a:solidFill>
                  <a:srgbClr val="1F771F"/>
                </a:solidFill>
              </a:rPr>
              <a:t>deles </a:t>
            </a:r>
            <a:r>
              <a:rPr lang="pt-BR" altLang="pt-BR" b="1" dirty="0" smtClean="0">
                <a:solidFill>
                  <a:srgbClr val="1F771F"/>
                </a:solidFill>
              </a:rPr>
              <a:t>podem </a:t>
            </a:r>
            <a:r>
              <a:rPr lang="pt-BR" altLang="pt-BR" b="1" dirty="0" err="1" smtClean="0">
                <a:solidFill>
                  <a:srgbClr val="1F771F"/>
                </a:solidFill>
              </a:rPr>
              <a:t>apre-sentar</a:t>
            </a:r>
            <a:r>
              <a:rPr lang="pt-BR" altLang="pt-BR" b="1" dirty="0" smtClean="0">
                <a:solidFill>
                  <a:srgbClr val="1F771F"/>
                </a:solidFill>
              </a:rPr>
              <a:t> </a:t>
            </a:r>
            <a:r>
              <a:rPr lang="pt-BR" altLang="pt-BR" b="1" u="sng" dirty="0">
                <a:solidFill>
                  <a:srgbClr val="1F771F"/>
                </a:solidFill>
              </a:rPr>
              <a:t>características </a:t>
            </a:r>
            <a:r>
              <a:rPr lang="pt-BR" altLang="pt-BR" b="1" u="sng" dirty="0" smtClean="0">
                <a:solidFill>
                  <a:srgbClr val="1F771F"/>
                </a:solidFill>
              </a:rPr>
              <a:t>diferenciadas</a:t>
            </a:r>
            <a:r>
              <a:rPr lang="pt-BR" altLang="pt-BR" b="1" dirty="0" smtClean="0">
                <a:solidFill>
                  <a:srgbClr val="1F771F"/>
                </a:solidFill>
              </a:rPr>
              <a:t> </a:t>
            </a:r>
            <a:r>
              <a:rPr lang="pt-BR" altLang="pt-BR" b="1" dirty="0">
                <a:solidFill>
                  <a:srgbClr val="1F771F"/>
                </a:solidFill>
              </a:rPr>
              <a:t>em função </a:t>
            </a:r>
            <a:r>
              <a:rPr lang="pt-BR" altLang="pt-BR" b="1" dirty="0" smtClean="0">
                <a:solidFill>
                  <a:srgbClr val="1F771F"/>
                </a:solidFill>
              </a:rPr>
              <a:t>das </a:t>
            </a:r>
            <a:r>
              <a:rPr lang="pt-BR" altLang="pt-BR" b="1" dirty="0">
                <a:solidFill>
                  <a:srgbClr val="1F771F"/>
                </a:solidFill>
              </a:rPr>
              <a:t>particularidades </a:t>
            </a:r>
            <a:r>
              <a:rPr lang="pt-BR" altLang="pt-BR" b="1" dirty="0" smtClean="0">
                <a:solidFill>
                  <a:srgbClr val="1F771F"/>
                </a:solidFill>
              </a:rPr>
              <a:t>de cada </a:t>
            </a:r>
            <a:r>
              <a:rPr lang="pt-BR" altLang="pt-BR" b="1" dirty="0">
                <a:solidFill>
                  <a:srgbClr val="1F771F"/>
                </a:solidFill>
              </a:rPr>
              <a:t>ponte. </a:t>
            </a:r>
            <a:endParaRPr lang="pt-BR" altLang="pt-BR" sz="24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 e treliças: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8" name="Retângulo 7"/>
          <p:cNvSpPr/>
          <p:nvPr/>
        </p:nvSpPr>
        <p:spPr>
          <a:xfrm>
            <a:off x="1331640" y="6237312"/>
            <a:ext cx="59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http://www.ulmaconstruction.com.br/pt-br/projetos/pontes-viadutos/ponte-sobre-o-rio-estreito-santa-catarina-brasil</a:t>
            </a:r>
          </a:p>
        </p:txBody>
      </p:sp>
      <p:pic>
        <p:nvPicPr>
          <p:cNvPr id="70658" name="Picture 2" descr="Ponte sobre o Rio Estreito, Santa Catarina,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5038310" cy="335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Ponte sobre o Rio Estreito, Santa Catarina,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71992"/>
            <a:ext cx="36576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692696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escoradas por torres e treliças: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74754" name="Picture 2" descr="Ponte Laguna Panamby, São Paulo,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4290864" cy="321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267744" y="6161302"/>
            <a:ext cx="57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http://www.ulmaconstruction.com.br/pt-br/projetos/pontes-viadutos/ponte-laguna-panamby-sao-paulo-brasil</a:t>
            </a:r>
          </a:p>
        </p:txBody>
      </p:sp>
      <p:pic>
        <p:nvPicPr>
          <p:cNvPr id="74756" name="Picture 4" descr="Ponte Laguna Panamby, São Paulo,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34" y="2492896"/>
            <a:ext cx="4428795" cy="332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67544" y="4644941"/>
            <a:ext cx="38844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err="1">
                <a:solidFill>
                  <a:srgbClr val="C00000"/>
                </a:solidFill>
              </a:rPr>
              <a:t>Ulma</a:t>
            </a:r>
            <a:r>
              <a:rPr lang="pt-BR" sz="2000" dirty="0">
                <a:solidFill>
                  <a:srgbClr val="C00000"/>
                </a:solidFill>
              </a:rPr>
              <a:t> T-60 e </a:t>
            </a:r>
            <a:r>
              <a:rPr lang="pt-BR" sz="2000" dirty="0" smtClean="0">
                <a:solidFill>
                  <a:srgbClr val="C00000"/>
                </a:solidFill>
              </a:rPr>
              <a:t>fôrma </a:t>
            </a:r>
            <a:r>
              <a:rPr lang="pt-BR" sz="2000" dirty="0">
                <a:solidFill>
                  <a:srgbClr val="C00000"/>
                </a:solidFill>
              </a:rPr>
              <a:t>para </a:t>
            </a:r>
            <a:r>
              <a:rPr lang="pt-BR" sz="2000" dirty="0" smtClean="0">
                <a:solidFill>
                  <a:srgbClr val="C00000"/>
                </a:solidFill>
              </a:rPr>
              <a:t>ponte, ver o vídeo:</a:t>
            </a:r>
          </a:p>
          <a:p>
            <a:endParaRPr lang="pt-BR" sz="1100" dirty="0">
              <a:solidFill>
                <a:srgbClr val="C00000"/>
              </a:solidFill>
            </a:endParaRPr>
          </a:p>
          <a:p>
            <a:r>
              <a:rPr lang="pt-BR" dirty="0" smtClean="0">
                <a:solidFill>
                  <a:srgbClr val="C00000"/>
                </a:solidFill>
                <a:hlinkClick r:id="rId4"/>
              </a:rPr>
              <a:t>https</a:t>
            </a:r>
            <a:r>
              <a:rPr lang="pt-BR" dirty="0">
                <a:solidFill>
                  <a:srgbClr val="C00000"/>
                </a:solidFill>
                <a:hlinkClick r:id="rId4"/>
              </a:rPr>
              <a:t>://</a:t>
            </a:r>
            <a:r>
              <a:rPr lang="pt-BR" dirty="0" smtClean="0">
                <a:solidFill>
                  <a:srgbClr val="C00000"/>
                </a:solidFill>
                <a:hlinkClick r:id="rId4"/>
              </a:rPr>
              <a:t>www.youtube.com/watch?time_continue=164&amp;v=f7wPSRs7Le8</a:t>
            </a:r>
            <a:endParaRPr lang="pt-BR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Fôrmas escoradas </a:t>
            </a:r>
            <a:r>
              <a:rPr lang="pt-BR" altLang="pt-BR" sz="2400" b="1" dirty="0">
                <a:solidFill>
                  <a:srgbClr val="FF0000"/>
                </a:solidFill>
              </a:rPr>
              <a:t>por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torres e treliças: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188640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62466" name="Picture 2" descr="Ponte Itapaiuna, São Paulo, Brasi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b="6633"/>
          <a:stretch/>
        </p:blipFill>
        <p:spPr bwMode="auto">
          <a:xfrm>
            <a:off x="475256" y="1209445"/>
            <a:ext cx="5104029" cy="326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Ponte Itapaiuna, São Paulo, Bras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r="5518"/>
          <a:stretch/>
        </p:blipFill>
        <p:spPr bwMode="auto">
          <a:xfrm>
            <a:off x="4239337" y="3429000"/>
            <a:ext cx="4756033" cy="30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7544" y="5661248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http://www.ulmaconstruction.com.br/pt-br/noticias/balanco-sucessivo-na-construcao-de-ponte-em-sao-paulo</a:t>
            </a:r>
          </a:p>
        </p:txBody>
      </p:sp>
    </p:spTree>
    <p:extLst>
      <p:ext uri="{BB962C8B-B14F-4D97-AF65-F5344CB8AC3E}">
        <p14:creationId xmlns:p14="http://schemas.microsoft.com/office/powerpoint/2010/main" val="15763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/>
          <a:stretch/>
        </p:blipFill>
        <p:spPr bwMode="auto">
          <a:xfrm>
            <a:off x="610509" y="1196752"/>
            <a:ext cx="460758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/>
          <a:stretch/>
        </p:blipFill>
        <p:spPr bwMode="auto">
          <a:xfrm>
            <a:off x="3808598" y="3429001"/>
            <a:ext cx="5027775" cy="290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9512" y="5733256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http://www.aquasolis.com.br/visualizacao-de-galeria-de-obras/album/13/vigas-pre-moldadas-viaduto-das-almas-m-martins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0511" y="62994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Fôrmas escoradas por treliças de madeira: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11438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" y="1179465"/>
            <a:ext cx="3389340" cy="265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27" y="1168788"/>
            <a:ext cx="4078758" cy="277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94" y="3968128"/>
            <a:ext cx="3996533" cy="260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944235" y="5661248"/>
            <a:ext cx="36251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http://www.aquasolis.com.br/visualizacao-de-galeria-de-obras/album/13/vigas-pre-moldadas-viaduto-das-almas-m-martins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06596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escoradas por treliças de madeira: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41342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146" name="Picture 2" descr="Concretagem de viaduto escorado com Cimbre T-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0" y="134076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1520" y="5847655"/>
            <a:ext cx="5267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http://www.ulmaconstruction.com.br/pt-br/formas-e-escoramentos/escoras-torres-escoramento/torre-grande-carga-t-500</a:t>
            </a:r>
          </a:p>
        </p:txBody>
      </p:sp>
      <p:pic>
        <p:nvPicPr>
          <p:cNvPr id="6148" name="Picture 4" descr="Viaduto para TAV escorado com Cimbre T-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49004"/>
            <a:ext cx="3359195" cy="447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5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</a:t>
            </a:r>
            <a:r>
              <a:rPr lang="pt-BR" altLang="pt-BR" sz="2400" b="1" dirty="0">
                <a:solidFill>
                  <a:srgbClr val="FF0000"/>
                </a:solidFill>
              </a:rPr>
              <a:t>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</a:t>
            </a:r>
            <a:r>
              <a:rPr lang="pt-BR" altLang="pt-BR" sz="2400" b="1" dirty="0">
                <a:solidFill>
                  <a:srgbClr val="FF0000"/>
                </a:solidFill>
              </a:rPr>
              <a:t>torres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26626" name="Picture 2" descr="ENKOFORM HMK em cimbra portic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55" y="1268760"/>
            <a:ext cx="6487685" cy="44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72025" y="5845195"/>
            <a:ext cx="5868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http://www.ulmaconstruction.com.br/pt-br/formas-e-escoramentos/formas-e-escoramentos-pontes/forma-horizontal-construcao-pesada-enkoform-hmk</a:t>
            </a:r>
          </a:p>
        </p:txBody>
      </p:sp>
    </p:spTree>
    <p:extLst>
      <p:ext uri="{BB962C8B-B14F-4D97-AF65-F5344CB8AC3E}">
        <p14:creationId xmlns:p14="http://schemas.microsoft.com/office/powerpoint/2010/main" val="4530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</a:t>
            </a:r>
            <a:r>
              <a:rPr lang="pt-BR" altLang="pt-BR" sz="2400" b="1" dirty="0">
                <a:solidFill>
                  <a:srgbClr val="FF0000"/>
                </a:solidFill>
              </a:rPr>
              <a:t>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 e 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26" name="Picture 2" descr="http://alpeestruturas.com.br/site/wp-content/uploads/2014/08/IMG_09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7"/>
          <a:stretch/>
        </p:blipFill>
        <p:spPr bwMode="auto">
          <a:xfrm>
            <a:off x="755576" y="1684459"/>
            <a:ext cx="3600400" cy="290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596395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alpeestruturas.com.br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2050" name="Picture 2" descr="http://alpeestruturas.com.br/site/wp-content/uploads/2014/08/MG_9519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0"/>
          <a:stretch/>
        </p:blipFill>
        <p:spPr bwMode="auto">
          <a:xfrm>
            <a:off x="4421858" y="3284985"/>
            <a:ext cx="4255418" cy="29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2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torres e 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43608" y="608921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>
                <a:solidFill>
                  <a:srgbClr val="0005CC"/>
                </a:solidFill>
              </a:rPr>
              <a:t>http://</a:t>
            </a:r>
            <a:r>
              <a:rPr lang="pt-BR" sz="1600" dirty="0" smtClean="0">
                <a:solidFill>
                  <a:srgbClr val="0005CC"/>
                </a:solidFill>
              </a:rPr>
              <a:t>alpeestruturas.com.br</a:t>
            </a:r>
            <a:endParaRPr lang="pt-BR" sz="1600" dirty="0">
              <a:solidFill>
                <a:srgbClr val="0005CC"/>
              </a:solidFill>
            </a:endParaRPr>
          </a:p>
        </p:txBody>
      </p:sp>
      <p:pic>
        <p:nvPicPr>
          <p:cNvPr id="8" name="Picture 4" descr="http://alpeestruturas.com.br/site/wp-content/uploads/2014/07/MG_9512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12394" b="5482"/>
          <a:stretch/>
        </p:blipFill>
        <p:spPr bwMode="auto">
          <a:xfrm>
            <a:off x="4248908" y="3861048"/>
            <a:ext cx="4441203" cy="252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alpeestruturas.com.br/site/wp-content/uploads/2014/03/IMG_614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3421" r="14937"/>
          <a:stretch/>
        </p:blipFill>
        <p:spPr bwMode="auto">
          <a:xfrm>
            <a:off x="632394" y="1700808"/>
            <a:ext cx="3616514" cy="286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– Fôrma da nervura e aba: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4" name="Retângulo 3"/>
          <p:cNvSpPr/>
          <p:nvPr/>
        </p:nvSpPr>
        <p:spPr>
          <a:xfrm>
            <a:off x="1583755" y="5733256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http://www.ulmaconstruction.com.br/pt-br/formas-e-escoramentos/formas-e-escoramentos-pontes/forma-horizontal-construcao-pesada-enkoform-hmk</a:t>
            </a:r>
          </a:p>
        </p:txBody>
      </p:sp>
      <p:pic>
        <p:nvPicPr>
          <p:cNvPr id="29698" name="Picture 2" descr="Haste e aba da ponte empurr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5" y="1412776"/>
            <a:ext cx="6408712" cy="425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8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b="1" dirty="0" smtClean="0">
                <a:solidFill>
                  <a:srgbClr val="0005CC"/>
                </a:solidFill>
              </a:rPr>
              <a:t>LEONHARDT apresenta os processos de </a:t>
            </a:r>
            <a:r>
              <a:rPr lang="pt-BR" altLang="pt-BR" b="1" dirty="0" err="1" smtClean="0">
                <a:solidFill>
                  <a:srgbClr val="0005CC"/>
                </a:solidFill>
              </a:rPr>
              <a:t>cons-trução</a:t>
            </a:r>
            <a:r>
              <a:rPr lang="pt-BR" altLang="pt-BR" b="1" dirty="0" smtClean="0">
                <a:solidFill>
                  <a:srgbClr val="0005CC"/>
                </a:solidFill>
              </a:rPr>
              <a:t> de pontes do seguinte modo: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2000" b="1" dirty="0" smtClean="0">
              <a:solidFill>
                <a:srgbClr val="7030A0"/>
              </a:solidFill>
            </a:endParaRPr>
          </a:p>
          <a:p>
            <a:pPr marL="514350" indent="-514350" algn="just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altLang="pt-BR" sz="3100" b="1" dirty="0" smtClean="0">
                <a:solidFill>
                  <a:srgbClr val="FF0000"/>
                </a:solidFill>
              </a:rPr>
              <a:t>Concreto moldado 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in situ 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(</a:t>
            </a:r>
            <a:r>
              <a:rPr lang="pt-BR" altLang="pt-BR" sz="3100" b="1" i="1" dirty="0" smtClean="0">
                <a:solidFill>
                  <a:srgbClr val="FF0000"/>
                </a:solidFill>
              </a:rPr>
              <a:t>in loco</a:t>
            </a:r>
            <a:r>
              <a:rPr lang="pt-BR" altLang="pt-BR" sz="3100" b="1" dirty="0" smtClean="0">
                <a:solidFill>
                  <a:srgbClr val="FF0000"/>
                </a:solidFill>
              </a:rPr>
              <a:t>; no local):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FF000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70C0"/>
                </a:solidFill>
              </a:rPr>
              <a:t>      - Fôrmas sobre escoramentos fixos;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>
                <a:solidFill>
                  <a:srgbClr val="0070C0"/>
                </a:solidFill>
              </a:rPr>
              <a:t> </a:t>
            </a:r>
            <a:r>
              <a:rPr lang="pt-BR" altLang="pt-BR" sz="3100" b="1" dirty="0" smtClean="0">
                <a:solidFill>
                  <a:srgbClr val="0070C0"/>
                </a:solidFill>
              </a:rPr>
              <a:t>     - </a:t>
            </a:r>
            <a:r>
              <a:rPr lang="pt-BR" altLang="pt-BR" sz="3100" b="1" dirty="0">
                <a:solidFill>
                  <a:srgbClr val="D125B8"/>
                </a:solidFill>
              </a:rPr>
              <a:t>Fôrmas sobre escoramentos </a:t>
            </a:r>
            <a:r>
              <a:rPr lang="pt-BR" altLang="pt-BR" sz="3100" b="1" dirty="0" smtClean="0">
                <a:solidFill>
                  <a:srgbClr val="D125B8"/>
                </a:solidFill>
              </a:rPr>
              <a:t>deslizantes;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>
              <a:solidFill>
                <a:srgbClr val="0070C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70C0"/>
                </a:solidFill>
              </a:rPr>
              <a:t>      </a:t>
            </a:r>
            <a:r>
              <a:rPr lang="pt-BR" altLang="pt-BR" sz="3100" b="1" dirty="0">
                <a:solidFill>
                  <a:srgbClr val="0070C0"/>
                </a:solidFill>
              </a:rPr>
              <a:t>- Balanços </a:t>
            </a:r>
            <a:r>
              <a:rPr lang="pt-BR" altLang="pt-BR" sz="3100" b="1" dirty="0" smtClean="0">
                <a:solidFill>
                  <a:srgbClr val="0070C0"/>
                </a:solidFill>
              </a:rPr>
              <a:t>sucessivos com fôrma deslocável;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600" b="1" dirty="0" smtClean="0">
              <a:solidFill>
                <a:srgbClr val="0070C0"/>
              </a:solidFill>
            </a:endParaRPr>
          </a:p>
          <a:p>
            <a:pPr marL="540000"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70C0"/>
                </a:solidFill>
              </a:rPr>
              <a:t>- </a:t>
            </a:r>
            <a:r>
              <a:rPr lang="pt-BR" altLang="pt-BR" sz="3100" b="1" dirty="0" smtClean="0">
                <a:solidFill>
                  <a:srgbClr val="00B050"/>
                </a:solidFill>
              </a:rPr>
              <a:t>Balanços </a:t>
            </a:r>
            <a:r>
              <a:rPr lang="pt-BR" altLang="pt-BR" sz="3100" b="1" dirty="0">
                <a:solidFill>
                  <a:srgbClr val="00B050"/>
                </a:solidFill>
              </a:rPr>
              <a:t>sucessivos com </a:t>
            </a:r>
            <a:r>
              <a:rPr lang="pt-BR" altLang="pt-BR" sz="3100" b="1" dirty="0" smtClean="0">
                <a:solidFill>
                  <a:srgbClr val="00B050"/>
                </a:solidFill>
              </a:rPr>
              <a:t>treliça de </a:t>
            </a:r>
            <a:r>
              <a:rPr lang="pt-BR" altLang="pt-BR" sz="3100" b="1" dirty="0" err="1" smtClean="0">
                <a:solidFill>
                  <a:srgbClr val="00B050"/>
                </a:solidFill>
              </a:rPr>
              <a:t>lança-mento</a:t>
            </a:r>
            <a:r>
              <a:rPr lang="pt-BR" altLang="pt-BR" sz="3100" b="1" dirty="0" smtClean="0">
                <a:solidFill>
                  <a:srgbClr val="00B050"/>
                </a:solidFill>
              </a:rPr>
              <a:t> e fôrma deslocável</a:t>
            </a:r>
            <a:r>
              <a:rPr lang="pt-BR" altLang="pt-BR" sz="31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9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469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 sobre escoramentos: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200" b="1" dirty="0">
              <a:solidFill>
                <a:srgbClr val="0005CC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1F771F"/>
                </a:solidFill>
              </a:rPr>
              <a:t>Geral: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1F771F"/>
                </a:solidFill>
                <a:hlinkClick r:id="rId2"/>
              </a:rPr>
              <a:t>https://www.youtube.com/watch?v=bLRF0XgGQdA</a:t>
            </a:r>
            <a:endParaRPr lang="pt-BR" sz="2000" b="1" dirty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1800" b="1" dirty="0" smtClean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smtClean="0">
                <a:solidFill>
                  <a:srgbClr val="1F771F"/>
                </a:solidFill>
              </a:rPr>
              <a:t>Torre </a:t>
            </a:r>
            <a:r>
              <a:rPr lang="pt-BR" sz="2400" b="1" dirty="0">
                <a:solidFill>
                  <a:srgbClr val="1F771F"/>
                </a:solidFill>
              </a:rPr>
              <a:t>de carga: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1F771F"/>
                </a:solidFill>
                <a:hlinkClick r:id="rId3"/>
              </a:rPr>
              <a:t>https</a:t>
            </a:r>
            <a:r>
              <a:rPr lang="pt-BR" sz="2000" b="1" dirty="0">
                <a:solidFill>
                  <a:srgbClr val="1F771F"/>
                </a:solidFill>
                <a:hlinkClick r:id="rId3"/>
              </a:rPr>
              <a:t>://</a:t>
            </a:r>
            <a:r>
              <a:rPr lang="pt-BR" sz="2000" b="1" dirty="0" smtClean="0">
                <a:solidFill>
                  <a:srgbClr val="1F771F"/>
                </a:solidFill>
                <a:hlinkClick r:id="rId3"/>
              </a:rPr>
              <a:t>www.youtube.com/watch?v=eelLL1z_Xi0</a:t>
            </a:r>
            <a:endParaRPr lang="pt-BR" sz="2000" b="1" dirty="0" smtClean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 smtClean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err="1">
                <a:solidFill>
                  <a:srgbClr val="1F771F"/>
                </a:solidFill>
              </a:rPr>
              <a:t>Cimbre</a:t>
            </a:r>
            <a:r>
              <a:rPr lang="pt-BR" sz="2400" b="1" dirty="0">
                <a:solidFill>
                  <a:srgbClr val="1F771F"/>
                </a:solidFill>
              </a:rPr>
              <a:t> conjugada</a:t>
            </a:r>
            <a:r>
              <a:rPr lang="pt-BR" sz="2400" b="1" dirty="0" smtClean="0">
                <a:solidFill>
                  <a:srgbClr val="1F771F"/>
                </a:solidFill>
              </a:rPr>
              <a:t>:</a:t>
            </a:r>
            <a:endParaRPr lang="pt-BR" sz="2400" b="1" dirty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000" b="1" dirty="0">
                <a:solidFill>
                  <a:srgbClr val="1F771F"/>
                </a:solidFill>
                <a:hlinkClick r:id="rId4"/>
              </a:rPr>
              <a:t>https://</a:t>
            </a:r>
            <a:r>
              <a:rPr lang="pt-BR" sz="2000" b="1" dirty="0" smtClean="0">
                <a:solidFill>
                  <a:srgbClr val="1F771F"/>
                </a:solidFill>
                <a:hlinkClick r:id="rId4"/>
              </a:rPr>
              <a:t>www.youtube.com/watch?v=f7wPSRs7Le8</a:t>
            </a:r>
            <a:endParaRPr lang="pt-BR" sz="2000" b="1" dirty="0" smtClean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endParaRPr lang="pt-BR" sz="2000" b="1" dirty="0" smtClean="0">
              <a:solidFill>
                <a:srgbClr val="1F771F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2400" b="1" dirty="0" err="1" smtClean="0">
                <a:solidFill>
                  <a:srgbClr val="1F771F"/>
                </a:solidFill>
              </a:rPr>
              <a:t>Cimbre</a:t>
            </a:r>
            <a:r>
              <a:rPr lang="pt-BR" sz="2400" b="1" dirty="0" smtClean="0">
                <a:solidFill>
                  <a:srgbClr val="1F771F"/>
                </a:solidFill>
              </a:rPr>
              <a:t> em pórtico: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2000" b="1" dirty="0" smtClean="0">
                <a:solidFill>
                  <a:srgbClr val="1F771F"/>
                </a:solidFill>
                <a:hlinkClick r:id="rId5"/>
              </a:rPr>
              <a:t>https</a:t>
            </a:r>
            <a:r>
              <a:rPr lang="pt-BR" sz="2000" b="1" dirty="0">
                <a:solidFill>
                  <a:srgbClr val="1F771F"/>
                </a:solidFill>
                <a:hlinkClick r:id="rId5"/>
              </a:rPr>
              <a:t>://</a:t>
            </a:r>
            <a:r>
              <a:rPr lang="pt-BR" sz="2000" b="1" dirty="0" smtClean="0">
                <a:solidFill>
                  <a:srgbClr val="1F771F"/>
                </a:solidFill>
                <a:hlinkClick r:id="rId5"/>
              </a:rPr>
              <a:t>www.youtube.com/watch?v=sA2vWMOc5Sw</a:t>
            </a:r>
            <a:endParaRPr lang="pt-BR" sz="2000" b="1" dirty="0" smtClean="0">
              <a:solidFill>
                <a:srgbClr val="1F771F"/>
              </a:solidFill>
            </a:endParaRPr>
          </a:p>
          <a:p>
            <a:pPr algn="just">
              <a:buNone/>
            </a:pPr>
            <a:endParaRPr lang="pt-BR" sz="2400" b="1" dirty="0">
              <a:solidFill>
                <a:srgbClr val="1F771F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67544" y="260648"/>
            <a:ext cx="851763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116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81</a:t>
            </a:fld>
            <a:endParaRPr lang="en-US" dirty="0"/>
          </a:p>
        </p:txBody>
      </p:sp>
      <p:pic>
        <p:nvPicPr>
          <p:cNvPr id="2052" name="Picture 4" descr="http://www.doka.com/web/media/images/references/taluebergangauenbach/Wolfsberg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3" y="1245182"/>
            <a:ext cx="3824065" cy="369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doka.com/web/media/images/references/taluebergangauenbach/Wolfsberg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99993"/>
            <a:ext cx="4351930" cy="420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37941" y="6446724"/>
            <a:ext cx="5976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http://www.doka.com/br/references/europe/taluebergangauenbach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</a:t>
            </a:r>
            <a:r>
              <a:rPr lang="pt-BR" altLang="pt-BR" sz="2400" b="1" dirty="0">
                <a:solidFill>
                  <a:srgbClr val="FF0000"/>
                </a:solidFill>
              </a:rPr>
              <a:t>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– Fôrmas suspensas por treliças:</a:t>
            </a:r>
          </a:p>
        </p:txBody>
      </p:sp>
    </p:spTree>
    <p:extLst>
      <p:ext uri="{BB962C8B-B14F-4D97-AF65-F5344CB8AC3E}">
        <p14:creationId xmlns:p14="http://schemas.microsoft.com/office/powerpoint/2010/main" val="39536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82</a:t>
            </a:fld>
            <a:endParaRPr lang="en-US" dirty="0"/>
          </a:p>
        </p:txBody>
      </p:sp>
      <p:pic>
        <p:nvPicPr>
          <p:cNvPr id="2056" name="Picture 8" descr="http://www.doka.com/web/media/images/references/taluebergangauenbach/Wolfsberg-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68946"/>
            <a:ext cx="3696012" cy="357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691680" y="5157192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http://www.doka.com/br/references/europe/taluebergangauenbach</a:t>
            </a:r>
          </a:p>
        </p:txBody>
      </p:sp>
      <p:pic>
        <p:nvPicPr>
          <p:cNvPr id="2058" name="Picture 10" descr="http://www.doka.com/web/media/images/references/taluebergangauenbach/P30-Querschnit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0" r="20827"/>
          <a:stretch/>
        </p:blipFill>
        <p:spPr bwMode="auto">
          <a:xfrm rot="16200000">
            <a:off x="5228871" y="527482"/>
            <a:ext cx="2762659" cy="444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91257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loco</a:t>
            </a:r>
            <a:r>
              <a:rPr lang="pt-BR" altLang="pt-BR" sz="2400" b="1" dirty="0">
                <a:solidFill>
                  <a:srgbClr val="FF0000"/>
                </a:solidFill>
              </a:rPr>
              <a:t>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– Fôrmas suspensas por treliças: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5599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41988" name="Picture 4" descr="Fôrma e escoramento fechado em CA-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5819800" cy="389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Execução de tabuleiro de grande al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8661"/>
            <a:ext cx="4220410" cy="27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6229" y="58145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http://www.ulmaconstruction.com.br/pt-br/formas-e-escoramentos/formas-e-escoramentos-pontes/cimbre-auto-lancavel-ca-55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suspensas por 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525794" y="3150426"/>
            <a:ext cx="34593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http://www.ulmaconstruction.com.br/pt-br/formas-e-escoramentos/formas-e-escoramentos-pontes/cimbre-auto-lancavel-ca-55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suspensas </a:t>
            </a:r>
            <a:r>
              <a:rPr lang="pt-BR" altLang="pt-BR" sz="2400" b="1" dirty="0">
                <a:solidFill>
                  <a:srgbClr val="FF0000"/>
                </a:solidFill>
              </a:rPr>
              <a:t>por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3074" name="Picture 2" descr="Segurança na execução do tabulei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9138"/>
            <a:ext cx="4672807" cy="350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mponentes cimbre CA-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221088"/>
            <a:ext cx="5816774" cy="224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9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85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suspensas </a:t>
            </a:r>
            <a:r>
              <a:rPr lang="pt-BR" altLang="pt-BR" sz="2400" b="1" dirty="0">
                <a:solidFill>
                  <a:srgbClr val="FF0000"/>
                </a:solidFill>
              </a:rPr>
              <a:t>por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pic>
        <p:nvPicPr>
          <p:cNvPr id="66562" name="Picture 2" descr="Via Expressa do Cantábrico A-8. Seção Ballota-Cadavedo, Espa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9138"/>
            <a:ext cx="4366971" cy="289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1654420" y="6237312"/>
            <a:ext cx="61438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http://www.ulmaconstruction.com.br/pt-br/projetos/pontes-viadutos/Autovia-cantabrico-a-8-ballota-cadavedo</a:t>
            </a:r>
          </a:p>
        </p:txBody>
      </p:sp>
      <p:pic>
        <p:nvPicPr>
          <p:cNvPr id="69636" name="Picture 4" descr="Via Expressa do Cantábrico A-8. Seção Ballota-Cadavedo, Espanh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 b="6059"/>
          <a:stretch/>
        </p:blipFill>
        <p:spPr bwMode="auto">
          <a:xfrm>
            <a:off x="3779912" y="3277838"/>
            <a:ext cx="5061843" cy="29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Via Expressa do Cantábrico A-8. Seção Ballota-Cadavedo, Espanh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/>
          <a:stretch/>
        </p:blipFill>
        <p:spPr bwMode="auto">
          <a:xfrm>
            <a:off x="6482113" y="787473"/>
            <a:ext cx="2359641" cy="33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86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65538" name="Picture 2" descr="Execução de tabuleiro sobre pilar metáli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/>
          <a:stretch/>
        </p:blipFill>
        <p:spPr bwMode="auto">
          <a:xfrm>
            <a:off x="1892628" y="1283768"/>
            <a:ext cx="5430926" cy="47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352073" y="6093296"/>
            <a:ext cx="6512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http://www.ulmaconstruction.com.br/pt-br/formas-e-escoramentos/formas-e-escoramentos-pontes/cimbre-auto-lancavel-ca-55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Fôrmas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escoradas por treliças:</a:t>
            </a:r>
          </a:p>
        </p:txBody>
      </p:sp>
    </p:spTree>
    <p:extLst>
      <p:ext uri="{BB962C8B-B14F-4D97-AF65-F5344CB8AC3E}">
        <p14:creationId xmlns:p14="http://schemas.microsoft.com/office/powerpoint/2010/main" val="325536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787473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In </a:t>
            </a:r>
            <a:r>
              <a:rPr lang="pt-BR" altLang="pt-BR" sz="2400" b="1" dirty="0">
                <a:solidFill>
                  <a:srgbClr val="FF0000"/>
                </a:solidFill>
              </a:rPr>
              <a:t>loco – 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Fôrmas suspensas por treliças:</a:t>
            </a:r>
            <a:endParaRPr lang="pt-BR" altLang="pt-BR" sz="2400" b="1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04198" y="1484784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2AA22A"/>
                </a:solidFill>
              </a:rPr>
              <a:t>Fôrma deslizante de tabuleiro:</a:t>
            </a:r>
          </a:p>
          <a:p>
            <a:r>
              <a:rPr lang="pt-BR" sz="2000" b="1" dirty="0">
                <a:hlinkClick r:id="rId2"/>
              </a:rPr>
              <a:t>https://www.youtube.com/watch?v=bYScXw43nLA</a:t>
            </a:r>
            <a:endParaRPr lang="pt-BR" sz="2000" b="1" dirty="0"/>
          </a:p>
          <a:p>
            <a:endParaRPr lang="pt-BR" sz="2000" b="1" dirty="0"/>
          </a:p>
          <a:p>
            <a:r>
              <a:rPr lang="pt-BR" sz="2400" b="1" dirty="0" smtClean="0">
                <a:solidFill>
                  <a:srgbClr val="2AA22A"/>
                </a:solidFill>
              </a:rPr>
              <a:t>Carro de parapeito:</a:t>
            </a:r>
          </a:p>
          <a:p>
            <a:r>
              <a:rPr lang="pt-BR" sz="2000" b="1" dirty="0">
                <a:hlinkClick r:id="rId3"/>
              </a:rPr>
              <a:t>https://</a:t>
            </a:r>
            <a:r>
              <a:rPr lang="pt-BR" sz="2000" b="1" dirty="0" smtClean="0">
                <a:hlinkClick r:id="rId3"/>
              </a:rPr>
              <a:t>www.youtube.com/watch?v=LdmkSp4G1Kk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400" b="1" dirty="0" smtClean="0">
                <a:solidFill>
                  <a:srgbClr val="2AA22A"/>
                </a:solidFill>
              </a:rPr>
              <a:t>Carro de abas:</a:t>
            </a:r>
          </a:p>
          <a:p>
            <a:r>
              <a:rPr lang="pt-BR" sz="2000" b="1" dirty="0">
                <a:hlinkClick r:id="rId4"/>
              </a:rPr>
              <a:t>https://youtu.be/TSmg3ryK_Do</a:t>
            </a:r>
            <a:endParaRPr lang="pt-BR" sz="2000" b="1" dirty="0"/>
          </a:p>
          <a:p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111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383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sz="16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Quando </a:t>
            </a:r>
            <a:r>
              <a:rPr lang="pt-BR" b="1" u="sng" dirty="0" smtClean="0">
                <a:solidFill>
                  <a:srgbClr val="0005CC"/>
                </a:solidFill>
              </a:rPr>
              <a:t>toda</a:t>
            </a:r>
            <a:r>
              <a:rPr lang="pt-BR" b="1" dirty="0" smtClean="0">
                <a:solidFill>
                  <a:srgbClr val="0005CC"/>
                </a:solidFill>
              </a:rPr>
              <a:t> a superestrutura ou </a:t>
            </a:r>
            <a:r>
              <a:rPr lang="pt-BR" b="1" u="sng" dirty="0" smtClean="0">
                <a:solidFill>
                  <a:srgbClr val="0005CC"/>
                </a:solidFill>
              </a:rPr>
              <a:t>partes</a:t>
            </a:r>
            <a:r>
              <a:rPr lang="pt-BR" b="1" dirty="0" smtClean="0">
                <a:solidFill>
                  <a:srgbClr val="0005CC"/>
                </a:solidFill>
              </a:rPr>
              <a:t> da superestrutura da ponte são de concreto pré-moldado </a:t>
            </a:r>
            <a:r>
              <a:rPr lang="pt-BR" altLang="pt-BR" b="1" dirty="0" smtClean="0">
                <a:solidFill>
                  <a:srgbClr val="0005CC"/>
                </a:solidFill>
              </a:rPr>
              <a:t>executados </a:t>
            </a:r>
            <a:r>
              <a:rPr lang="pt-BR" altLang="pt-BR" b="1" dirty="0">
                <a:solidFill>
                  <a:srgbClr val="0005CC"/>
                </a:solidFill>
              </a:rPr>
              <a:t>fora do local </a:t>
            </a:r>
            <a:r>
              <a:rPr lang="pt-BR" altLang="pt-BR" b="1" dirty="0" smtClean="0">
                <a:solidFill>
                  <a:srgbClr val="0005CC"/>
                </a:solidFill>
              </a:rPr>
              <a:t>definitivo, que pode ser na </a:t>
            </a:r>
            <a:r>
              <a:rPr lang="pt-BR" altLang="pt-BR" b="1" dirty="0">
                <a:solidFill>
                  <a:srgbClr val="0005CC"/>
                </a:solidFill>
              </a:rPr>
              <a:t>própria obra </a:t>
            </a:r>
            <a:r>
              <a:rPr lang="pt-BR" altLang="pt-BR" b="1" dirty="0" smtClean="0">
                <a:solidFill>
                  <a:srgbClr val="0005CC"/>
                </a:solidFill>
              </a:rPr>
              <a:t>(</a:t>
            </a:r>
            <a:r>
              <a:rPr lang="pt-BR" altLang="pt-BR" b="1" u="sng" dirty="0" smtClean="0">
                <a:solidFill>
                  <a:srgbClr val="0005CC"/>
                </a:solidFill>
              </a:rPr>
              <a:t>pré-moldado </a:t>
            </a:r>
            <a:r>
              <a:rPr lang="pt-BR" altLang="pt-BR" b="1" u="sng" dirty="0">
                <a:solidFill>
                  <a:srgbClr val="0005CC"/>
                </a:solidFill>
              </a:rPr>
              <a:t>de </a:t>
            </a:r>
            <a:r>
              <a:rPr lang="pt-BR" altLang="pt-BR" b="1" u="sng" dirty="0" smtClean="0">
                <a:solidFill>
                  <a:srgbClr val="0005CC"/>
                </a:solidFill>
              </a:rPr>
              <a:t>canteiro</a:t>
            </a:r>
            <a:r>
              <a:rPr lang="pt-BR" altLang="pt-BR" b="1" dirty="0" smtClean="0">
                <a:solidFill>
                  <a:srgbClr val="0005CC"/>
                </a:solidFill>
              </a:rPr>
              <a:t>), </a:t>
            </a:r>
            <a:r>
              <a:rPr lang="pt-BR" altLang="pt-BR" b="1" dirty="0">
                <a:solidFill>
                  <a:srgbClr val="0005CC"/>
                </a:solidFill>
              </a:rPr>
              <a:t>ou em ambiente de </a:t>
            </a:r>
            <a:r>
              <a:rPr lang="pt-BR" altLang="pt-BR" b="1" dirty="0" smtClean="0">
                <a:solidFill>
                  <a:srgbClr val="0005CC"/>
                </a:solidFill>
              </a:rPr>
              <a:t>fábrica</a:t>
            </a:r>
            <a:r>
              <a:rPr lang="pt-BR" altLang="pt-BR" b="1" dirty="0">
                <a:solidFill>
                  <a:srgbClr val="0005CC"/>
                </a:solidFill>
              </a:rPr>
              <a:t> </a:t>
            </a:r>
            <a:r>
              <a:rPr lang="pt-BR" altLang="pt-BR" b="1" dirty="0" smtClean="0">
                <a:solidFill>
                  <a:srgbClr val="0005CC"/>
                </a:solidFill>
              </a:rPr>
              <a:t>e transportado para o local da obra.</a:t>
            </a:r>
            <a:endParaRPr lang="pt-BR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100958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64704"/>
            <a:ext cx="7993062" cy="30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>
              <a:buNone/>
            </a:pPr>
            <a:endParaRPr lang="pt-BR" sz="16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Um tipo de ponte muito comum no Brasil na atualidade, e anos recentes, é com as </a:t>
            </a:r>
            <a:r>
              <a:rPr lang="pt-BR" b="1" dirty="0" smtClean="0">
                <a:solidFill>
                  <a:srgbClr val="1F771F"/>
                </a:solidFill>
              </a:rPr>
              <a:t>vigas </a:t>
            </a:r>
            <a:r>
              <a:rPr lang="pt-BR" b="1" dirty="0">
                <a:solidFill>
                  <a:srgbClr val="1F771F"/>
                </a:solidFill>
              </a:rPr>
              <a:t>longitudinais (longarinas</a:t>
            </a:r>
            <a:r>
              <a:rPr lang="pt-BR" b="1" dirty="0" smtClean="0">
                <a:solidFill>
                  <a:srgbClr val="1F771F"/>
                </a:solidFill>
              </a:rPr>
              <a:t>) </a:t>
            </a:r>
            <a:r>
              <a:rPr lang="pt-BR" b="1" dirty="0" smtClean="0">
                <a:solidFill>
                  <a:srgbClr val="0005CC"/>
                </a:solidFill>
              </a:rPr>
              <a:t>pré-moldadas, com ou sem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pré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-lajes</a:t>
            </a:r>
            <a:r>
              <a:rPr lang="pt-BR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b="1" dirty="0" smtClean="0">
                <a:solidFill>
                  <a:srgbClr val="0005CC"/>
                </a:solidFill>
              </a:rPr>
              <a:t>também pré-moldadas.</a:t>
            </a:r>
          </a:p>
          <a:p>
            <a:pPr algn="just">
              <a:spcBef>
                <a:spcPts val="0"/>
              </a:spcBef>
              <a:buNone/>
            </a:pPr>
            <a:endParaRPr lang="pt-BR" sz="2400" b="1" dirty="0">
              <a:solidFill>
                <a:srgbClr val="7030A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3869668" y="6182727"/>
            <a:ext cx="14768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pt-BR" altLang="pt-BR" sz="2400" b="1" dirty="0" smtClean="0">
                <a:solidFill>
                  <a:srgbClr val="0005CC"/>
                </a:solidFill>
              </a:rPr>
              <a:t>(VITÓRIO)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3" y="3645024"/>
            <a:ext cx="645308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9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598767" y="836712"/>
            <a:ext cx="7993062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200" indent="-457200" algn="just" eaLnBrk="1" hangingPunct="1">
              <a:spcBef>
                <a:spcPct val="0"/>
              </a:spcBef>
            </a:pPr>
            <a:r>
              <a:rPr lang="pt-BR" altLang="pt-BR" sz="3100" b="1" dirty="0" smtClean="0">
                <a:solidFill>
                  <a:srgbClr val="FF0000"/>
                </a:solidFill>
              </a:rPr>
              <a:t>Pré-moldada: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1800" b="1" dirty="0">
              <a:solidFill>
                <a:srgbClr val="FF0000"/>
              </a:solidFill>
            </a:endParaRPr>
          </a:p>
          <a:p>
            <a:pPr marL="540000"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70C0"/>
                </a:solidFill>
              </a:rPr>
              <a:t>- Elementos pré-moldados com </a:t>
            </a:r>
            <a:r>
              <a:rPr lang="pt-BR" altLang="pt-BR" sz="3100" b="1" dirty="0" err="1" smtClean="0">
                <a:solidFill>
                  <a:srgbClr val="0070C0"/>
                </a:solidFill>
              </a:rPr>
              <a:t>compri-mento</a:t>
            </a:r>
            <a:r>
              <a:rPr lang="pt-BR" altLang="pt-BR" sz="3100" b="1" dirty="0" smtClean="0">
                <a:solidFill>
                  <a:srgbClr val="0070C0"/>
                </a:solidFill>
              </a:rPr>
              <a:t> do </a:t>
            </a:r>
            <a:r>
              <a:rPr lang="pt-BR" altLang="pt-BR" sz="3100" b="1" u="sng" dirty="0" smtClean="0">
                <a:solidFill>
                  <a:srgbClr val="0070C0"/>
                </a:solidFill>
              </a:rPr>
              <a:t>vão inteiro</a:t>
            </a:r>
            <a:r>
              <a:rPr lang="pt-BR" altLang="pt-BR" sz="3100" b="1" dirty="0" smtClean="0">
                <a:solidFill>
                  <a:srgbClr val="0070C0"/>
                </a:solidFill>
              </a:rPr>
              <a:t>;</a:t>
            </a:r>
          </a:p>
          <a:p>
            <a:pPr marL="540000" algn="just" eaLnBrk="1" hangingPunct="1">
              <a:spcBef>
                <a:spcPct val="0"/>
              </a:spcBef>
              <a:buNone/>
            </a:pPr>
            <a:r>
              <a:rPr lang="pt-BR" altLang="pt-BR" sz="3100" b="1" dirty="0" smtClean="0">
                <a:solidFill>
                  <a:srgbClr val="00B050"/>
                </a:solidFill>
              </a:rPr>
              <a:t>- Segmentos ou aduelas pré-moldadas em </a:t>
            </a:r>
            <a:r>
              <a:rPr lang="pt-BR" altLang="pt-BR" sz="3100" b="1" u="sng" dirty="0" smtClean="0">
                <a:solidFill>
                  <a:srgbClr val="00B050"/>
                </a:solidFill>
              </a:rPr>
              <a:t>balanços sucessivos</a:t>
            </a:r>
            <a:r>
              <a:rPr lang="pt-BR" altLang="pt-BR" sz="3100" b="1" dirty="0" smtClean="0">
                <a:solidFill>
                  <a:srgbClr val="00B050"/>
                </a:solidFill>
              </a:rPr>
              <a:t> ou </a:t>
            </a:r>
            <a:r>
              <a:rPr lang="pt-BR" altLang="pt-BR" sz="3100" b="1" dirty="0">
                <a:solidFill>
                  <a:srgbClr val="00B050"/>
                </a:solidFill>
              </a:rPr>
              <a:t>com </a:t>
            </a:r>
            <a:r>
              <a:rPr lang="pt-BR" altLang="pt-BR" sz="3100" b="1" u="sng" dirty="0">
                <a:solidFill>
                  <a:srgbClr val="00B050"/>
                </a:solidFill>
              </a:rPr>
              <a:t>treliça </a:t>
            </a:r>
            <a:r>
              <a:rPr lang="pt-BR" altLang="pt-BR" sz="3100" b="1" u="sng" dirty="0" err="1" smtClean="0">
                <a:solidFill>
                  <a:srgbClr val="00B050"/>
                </a:solidFill>
              </a:rPr>
              <a:t>lança-dora</a:t>
            </a:r>
            <a:r>
              <a:rPr lang="pt-BR" altLang="pt-BR" sz="3100" b="1" dirty="0" smtClean="0">
                <a:solidFill>
                  <a:srgbClr val="00B050"/>
                </a:solidFill>
              </a:rPr>
              <a:t>.</a:t>
            </a:r>
            <a:endParaRPr lang="pt-BR" altLang="pt-BR" sz="3100" b="1" dirty="0">
              <a:solidFill>
                <a:srgbClr val="00B050"/>
              </a:solidFill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pt-BR" altLang="pt-BR" sz="3100" b="1" dirty="0" smtClean="0">
              <a:solidFill>
                <a:srgbClr val="FF0000"/>
              </a:solidFill>
            </a:endParaRPr>
          </a:p>
          <a:p>
            <a:pPr marL="457200" indent="-457200" algn="just" eaLnBrk="1" hangingPunct="1">
              <a:spcBef>
                <a:spcPct val="0"/>
              </a:spcBef>
            </a:pPr>
            <a:r>
              <a:rPr lang="pt-BR" altLang="pt-BR" sz="3100" b="1" dirty="0" smtClean="0">
                <a:solidFill>
                  <a:srgbClr val="FF0000"/>
                </a:solidFill>
              </a:rPr>
              <a:t>Deslocamentos progressivos (pré-moldada).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7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pic>
        <p:nvPicPr>
          <p:cNvPr id="7170" name="Picture 2" descr="Pontes em Pré-Moldado de Canteiro | Pontes e Viaduto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2350"/>
            <a:ext cx="6922734" cy="46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59" y="6259229"/>
            <a:ext cx="7850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http://mold.com.br/produtos/pontes-e-viadutos/pontes-em-pre-moldado-de-canteiro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(longarinas):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6957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7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908720"/>
            <a:ext cx="7993062" cy="583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 (longarinas):</a:t>
            </a:r>
          </a:p>
          <a:p>
            <a:pPr algn="just">
              <a:buNone/>
            </a:pPr>
            <a:endParaRPr lang="pt-BR" sz="1600" b="1" dirty="0">
              <a:solidFill>
                <a:srgbClr val="C00000"/>
              </a:solidFill>
            </a:endParaRPr>
          </a:p>
          <a:p>
            <a:pPr algn="just">
              <a:spcBef>
                <a:spcPts val="0"/>
              </a:spcBef>
              <a:buNone/>
            </a:pPr>
            <a:r>
              <a:rPr lang="pt-BR" sz="3000" b="1" dirty="0" smtClean="0">
                <a:solidFill>
                  <a:srgbClr val="0005CC"/>
                </a:solidFill>
              </a:rPr>
              <a:t>Após o posicionamento das vigas longitudinais (longarinas) pré-moldadas, a </a:t>
            </a:r>
            <a:r>
              <a:rPr lang="pt-BR" sz="3000" b="1" u="sng" dirty="0" smtClean="0">
                <a:solidFill>
                  <a:srgbClr val="0005CC"/>
                </a:solidFill>
              </a:rPr>
              <a:t>laje do tabuleiro</a:t>
            </a:r>
            <a:r>
              <a:rPr lang="pt-BR" sz="3000" b="1" dirty="0" smtClean="0">
                <a:solidFill>
                  <a:srgbClr val="0005CC"/>
                </a:solidFill>
              </a:rPr>
              <a:t> é moldada </a:t>
            </a:r>
            <a:r>
              <a:rPr lang="pt-BR" sz="3000" b="1" dirty="0">
                <a:solidFill>
                  <a:srgbClr val="0005CC"/>
                </a:solidFill>
              </a:rPr>
              <a:t>no local, </a:t>
            </a:r>
            <a:r>
              <a:rPr lang="pt-BR" sz="3000" b="1" dirty="0" smtClean="0">
                <a:solidFill>
                  <a:srgbClr val="0005CC"/>
                </a:solidFill>
              </a:rPr>
              <a:t>sobre pré-lajes de concreto ou sobre fôrmas </a:t>
            </a:r>
            <a:r>
              <a:rPr lang="pt-BR" sz="3000" b="1" dirty="0">
                <a:solidFill>
                  <a:srgbClr val="0005CC"/>
                </a:solidFill>
              </a:rPr>
              <a:t>que se apoiam nas </a:t>
            </a:r>
            <a:r>
              <a:rPr lang="pt-BR" sz="3000" b="1" dirty="0" smtClean="0">
                <a:solidFill>
                  <a:srgbClr val="0005CC"/>
                </a:solidFill>
              </a:rPr>
              <a:t>vigas pré-moldadas</a:t>
            </a:r>
            <a:r>
              <a:rPr lang="pt-BR" sz="3000" b="1" dirty="0">
                <a:solidFill>
                  <a:srgbClr val="0005CC"/>
                </a:solidFill>
              </a:rPr>
              <a:t>, </a:t>
            </a:r>
            <a:r>
              <a:rPr lang="pt-BR" sz="3000" b="1" dirty="0" smtClean="0">
                <a:solidFill>
                  <a:srgbClr val="0005CC"/>
                </a:solidFill>
              </a:rPr>
              <a:t>praticamente eliminando o </a:t>
            </a:r>
            <a:r>
              <a:rPr lang="pt-BR" sz="3000" b="1" dirty="0" err="1" smtClean="0">
                <a:solidFill>
                  <a:srgbClr val="0005CC"/>
                </a:solidFill>
              </a:rPr>
              <a:t>escora-mento</a:t>
            </a:r>
            <a:r>
              <a:rPr lang="pt-BR" sz="3000" b="1" dirty="0" smtClean="0">
                <a:solidFill>
                  <a:srgbClr val="0005CC"/>
                </a:solidFill>
              </a:rPr>
              <a:t>.</a:t>
            </a:r>
          </a:p>
          <a:p>
            <a:pPr algn="just">
              <a:spcBef>
                <a:spcPts val="0"/>
              </a:spcBef>
              <a:buNone/>
            </a:pPr>
            <a:r>
              <a:rPr lang="pt-BR" sz="3000" b="1" dirty="0">
                <a:solidFill>
                  <a:srgbClr val="2AA22A"/>
                </a:solidFill>
              </a:rPr>
              <a:t>As vigas </a:t>
            </a:r>
            <a:r>
              <a:rPr lang="pt-BR" sz="3000" b="1" dirty="0" smtClean="0">
                <a:solidFill>
                  <a:srgbClr val="2AA22A"/>
                </a:solidFill>
              </a:rPr>
              <a:t>longitudinais são </a:t>
            </a:r>
            <a:r>
              <a:rPr lang="pt-BR" altLang="pt-BR" sz="3000" b="1" dirty="0">
                <a:solidFill>
                  <a:srgbClr val="2AA22A"/>
                </a:solidFill>
              </a:rPr>
              <a:t>usualmente </a:t>
            </a:r>
            <a:r>
              <a:rPr lang="pt-BR" altLang="pt-BR" sz="3000" b="1" dirty="0" smtClean="0">
                <a:solidFill>
                  <a:srgbClr val="2AA22A"/>
                </a:solidFill>
              </a:rPr>
              <a:t>em Concreto Protendido (</a:t>
            </a:r>
            <a:r>
              <a:rPr lang="pt-BR" altLang="pt-BR" sz="3000" b="1" dirty="0" smtClean="0">
                <a:solidFill>
                  <a:srgbClr val="FF0000"/>
                </a:solidFill>
              </a:rPr>
              <a:t>CP</a:t>
            </a:r>
            <a:r>
              <a:rPr lang="pt-BR" altLang="pt-BR" sz="3000" b="1" dirty="0" smtClean="0">
                <a:solidFill>
                  <a:srgbClr val="2AA22A"/>
                </a:solidFill>
              </a:rPr>
              <a:t>), </a:t>
            </a:r>
            <a:r>
              <a:rPr lang="pt-BR" altLang="pt-BR" sz="3000" b="1" dirty="0">
                <a:solidFill>
                  <a:srgbClr val="2AA22A"/>
                </a:solidFill>
              </a:rPr>
              <a:t>executadas fora do local </a:t>
            </a:r>
            <a:r>
              <a:rPr lang="pt-BR" altLang="pt-BR" sz="3000" b="1" dirty="0" smtClean="0">
                <a:solidFill>
                  <a:srgbClr val="2AA22A"/>
                </a:solidFill>
              </a:rPr>
              <a:t>definitivo, </a:t>
            </a:r>
            <a:r>
              <a:rPr lang="pt-BR" altLang="pt-BR" sz="3000" b="1" dirty="0">
                <a:solidFill>
                  <a:srgbClr val="2AA22A"/>
                </a:solidFill>
              </a:rPr>
              <a:t>são transportadas e montadas na posição definitiva. As vigas são unidas com </a:t>
            </a:r>
            <a:r>
              <a:rPr lang="pt-BR" altLang="pt-BR" sz="3000" b="1" dirty="0" smtClean="0">
                <a:solidFill>
                  <a:srgbClr val="2AA22A"/>
                </a:solidFill>
              </a:rPr>
              <a:t>pelo menos duas vigas </a:t>
            </a:r>
            <a:r>
              <a:rPr lang="pt-BR" altLang="pt-BR" sz="3000" b="1" dirty="0">
                <a:solidFill>
                  <a:srgbClr val="2AA22A"/>
                </a:solidFill>
              </a:rPr>
              <a:t>transversais (transversinas</a:t>
            </a:r>
            <a:r>
              <a:rPr lang="pt-BR" altLang="pt-BR" sz="3000" b="1" dirty="0" smtClean="0">
                <a:solidFill>
                  <a:srgbClr val="2AA22A"/>
                </a:solidFill>
              </a:rPr>
              <a:t>).</a:t>
            </a:r>
            <a:r>
              <a:rPr lang="pt-BR" sz="3000" b="1" dirty="0" smtClean="0">
                <a:solidFill>
                  <a:srgbClr val="2AA22A"/>
                </a:solidFill>
              </a:rPr>
              <a:t> </a:t>
            </a:r>
            <a:endParaRPr lang="pt-BR" altLang="pt-BR" sz="3000" b="1" dirty="0" smtClean="0">
              <a:solidFill>
                <a:srgbClr val="2AA22A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</p:spTree>
    <p:extLst>
      <p:ext uri="{BB962C8B-B14F-4D97-AF65-F5344CB8AC3E}">
        <p14:creationId xmlns:p14="http://schemas.microsoft.com/office/powerpoint/2010/main" val="366219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pic>
        <p:nvPicPr>
          <p:cNvPr id="13314" name="Picture 2" descr="http://www.midianews.com.br/imagens/noticias/DSC_6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6" y="1268760"/>
            <a:ext cx="7272808" cy="483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702024" y="6237312"/>
            <a:ext cx="60486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http://www.midianews.com.br/conteudo.php?sid=14&amp;cid=75347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smtClean="0"/>
              <a:t>PROCESSOS CONSTRUTIVOS DE PONTES</a:t>
            </a:r>
            <a:endParaRPr lang="en-US" altLang="pt-BR" sz="2000" b="1" dirty="0" smtClean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 </a:t>
            </a:r>
            <a:r>
              <a:rPr lang="pt-BR" altLang="pt-BR" sz="2400" b="1" u="sng" dirty="0" smtClean="0">
                <a:solidFill>
                  <a:srgbClr val="FF0000"/>
                </a:solidFill>
              </a:rPr>
              <a:t>sem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 </a:t>
            </a:r>
            <a:r>
              <a:rPr lang="pt-BR" altLang="pt-BR" sz="2400" b="1" dirty="0" err="1" smtClean="0">
                <a:solidFill>
                  <a:srgbClr val="FF0000"/>
                </a:solidFill>
              </a:rPr>
              <a:t>pré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-lajes:</a:t>
            </a:r>
          </a:p>
        </p:txBody>
      </p:sp>
    </p:spTree>
    <p:extLst>
      <p:ext uri="{BB962C8B-B14F-4D97-AF65-F5344CB8AC3E}">
        <p14:creationId xmlns:p14="http://schemas.microsoft.com/office/powerpoint/2010/main" val="72674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 e </a:t>
            </a:r>
            <a:r>
              <a:rPr lang="pt-BR" altLang="pt-BR" sz="2400" b="1" dirty="0" err="1" smtClean="0">
                <a:solidFill>
                  <a:srgbClr val="FF0000"/>
                </a:solidFill>
              </a:rPr>
              <a:t>pré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-lajes:</a:t>
            </a:r>
          </a:p>
        </p:txBody>
      </p:sp>
      <p:pic>
        <p:nvPicPr>
          <p:cNvPr id="8" name="Picture 3" descr="C:\Users\Paulo\Disciplinas\Viga Protendida\Geral\DSC06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196752"/>
            <a:ext cx="4680519" cy="3510390"/>
          </a:xfrm>
          <a:prstGeom prst="rect">
            <a:avLst/>
          </a:prstGeom>
          <a:noFill/>
        </p:spPr>
      </p:pic>
      <p:pic>
        <p:nvPicPr>
          <p:cNvPr id="10" name="Picture 2" descr="C:\Users\Paulo\Disciplinas\Viga Protendida\Geral\DSC06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7523" y="3573016"/>
            <a:ext cx="3744415" cy="2808312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1259632" y="5949280"/>
            <a:ext cx="4723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Fotografias 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82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1028" name="Picture 4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4975"/>
            <a:ext cx="5775093" cy="43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7374" y="5517233"/>
            <a:ext cx="4723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solidFill>
                  <a:srgbClr val="0005CC"/>
                </a:solidFill>
              </a:rPr>
              <a:t>http://www.markaweb.com.br/obras/pontes-e-passarelas/viaduto-pre-fabricado-limeira-sp/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 e </a:t>
            </a:r>
            <a:r>
              <a:rPr lang="pt-BR" altLang="pt-BR" sz="2400" b="1" dirty="0" err="1" smtClean="0">
                <a:solidFill>
                  <a:srgbClr val="FF0000"/>
                </a:solidFill>
              </a:rPr>
              <a:t>pré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-lajes:</a:t>
            </a:r>
          </a:p>
        </p:txBody>
      </p:sp>
      <p:pic>
        <p:nvPicPr>
          <p:cNvPr id="19458" name="Picture 2" descr="C:\Users\Paulo\Disciplinas\Protendido\Varios\Fotos\Viga Protendida Ourinhos\Geral\DSC063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14674" b="23366"/>
          <a:stretch/>
        </p:blipFill>
        <p:spPr bwMode="auto">
          <a:xfrm>
            <a:off x="5129422" y="4293097"/>
            <a:ext cx="3911036" cy="213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0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C6E7C4-D5BD-4C7D-A31B-50C4F867BB64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7544" y="260648"/>
            <a:ext cx="8517632" cy="36004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507" y="1285600"/>
            <a:ext cx="6701704" cy="378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1906890" y="5157192"/>
            <a:ext cx="5402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http://www.thiel.eng.br</a:t>
            </a:r>
            <a:r>
              <a:rPr lang="pt-BR" sz="1600" dirty="0" smtClean="0">
                <a:solidFill>
                  <a:srgbClr val="0005CC"/>
                </a:solidFill>
              </a:rPr>
              <a:t>/</a:t>
            </a:r>
            <a:endParaRPr lang="pt-BR" sz="1600" dirty="0">
              <a:solidFill>
                <a:srgbClr val="0005CC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 e </a:t>
            </a:r>
            <a:r>
              <a:rPr lang="pt-BR" altLang="pt-BR" sz="2400" b="1" dirty="0" err="1" smtClean="0">
                <a:solidFill>
                  <a:srgbClr val="FF0000"/>
                </a:solidFill>
              </a:rPr>
              <a:t>pré</a:t>
            </a:r>
            <a:r>
              <a:rPr lang="pt-BR" altLang="pt-BR" sz="2400" b="1" dirty="0" smtClean="0">
                <a:solidFill>
                  <a:srgbClr val="FF0000"/>
                </a:solidFill>
              </a:rPr>
              <a:t>-lajes:</a:t>
            </a:r>
          </a:p>
        </p:txBody>
      </p:sp>
    </p:spTree>
    <p:extLst>
      <p:ext uri="{BB962C8B-B14F-4D97-AF65-F5344CB8AC3E}">
        <p14:creationId xmlns:p14="http://schemas.microsoft.com/office/powerpoint/2010/main" val="25886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59" y="1268760"/>
            <a:ext cx="79930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b="1" dirty="0" smtClean="0">
                <a:solidFill>
                  <a:srgbClr val="0005CC"/>
                </a:solidFill>
              </a:rPr>
              <a:t>Para </a:t>
            </a:r>
            <a:r>
              <a:rPr lang="pt-BR" b="1" dirty="0">
                <a:solidFill>
                  <a:srgbClr val="0005CC"/>
                </a:solidFill>
              </a:rPr>
              <a:t>o </a:t>
            </a:r>
            <a:r>
              <a:rPr lang="pt-BR" b="1" dirty="0" smtClean="0">
                <a:solidFill>
                  <a:srgbClr val="0005CC"/>
                </a:solidFill>
              </a:rPr>
              <a:t>içamento e </a:t>
            </a:r>
            <a:r>
              <a:rPr lang="pt-BR" b="1" dirty="0">
                <a:solidFill>
                  <a:srgbClr val="0005CC"/>
                </a:solidFill>
              </a:rPr>
              <a:t>posicionamento (</a:t>
            </a:r>
            <a:r>
              <a:rPr lang="pt-BR" b="1" dirty="0" err="1" smtClean="0">
                <a:solidFill>
                  <a:srgbClr val="0005CC"/>
                </a:solidFill>
              </a:rPr>
              <a:t>monta-gem</a:t>
            </a:r>
            <a:r>
              <a:rPr lang="pt-BR" b="1" dirty="0">
                <a:solidFill>
                  <a:srgbClr val="0005CC"/>
                </a:solidFill>
              </a:rPr>
              <a:t>) das </a:t>
            </a:r>
            <a:r>
              <a:rPr lang="pt-BR" b="1" dirty="0" smtClean="0">
                <a:solidFill>
                  <a:srgbClr val="0005CC"/>
                </a:solidFill>
              </a:rPr>
              <a:t>vigas geralmente são utilizados </a:t>
            </a:r>
            <a:r>
              <a:rPr lang="pt-BR" b="1" dirty="0" smtClean="0">
                <a:solidFill>
                  <a:srgbClr val="00B0F0"/>
                </a:solidFill>
              </a:rPr>
              <a:t>guindastes.</a:t>
            </a:r>
            <a:endParaRPr lang="pt-BR" b="1" dirty="0" smtClean="0">
              <a:solidFill>
                <a:srgbClr val="0005CC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0"/>
          <a:stretch/>
        </p:blipFill>
        <p:spPr bwMode="auto">
          <a:xfrm>
            <a:off x="1649744" y="2878664"/>
            <a:ext cx="591669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Vigas longitudinais:</a:t>
            </a:r>
          </a:p>
        </p:txBody>
      </p:sp>
    </p:spTree>
    <p:extLst>
      <p:ext uri="{BB962C8B-B14F-4D97-AF65-F5344CB8AC3E}">
        <p14:creationId xmlns:p14="http://schemas.microsoft.com/office/powerpoint/2010/main" val="11244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0139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das vigas longitudinais: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/>
          <a:stretch/>
        </p:blipFill>
        <p:spPr>
          <a:xfrm>
            <a:off x="1511790" y="1268759"/>
            <a:ext cx="6192601" cy="4876195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2246400" y="6186790"/>
            <a:ext cx="4723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 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611560" y="701390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 das vigas longitudinais: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98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58" y="1412776"/>
            <a:ext cx="4224469" cy="31683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045" y="3501008"/>
            <a:ext cx="3840427" cy="288032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971600" y="6073551"/>
            <a:ext cx="4723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 smtClean="0">
                <a:solidFill>
                  <a:srgbClr val="0005CC"/>
                </a:solidFill>
              </a:rPr>
              <a:t>Fotografias do autor</a:t>
            </a:r>
            <a:endParaRPr lang="pt-BR" sz="1600" dirty="0">
              <a:solidFill>
                <a:srgbClr val="0005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516458-21DE-4B10-80D6-11475294CF1E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722720" y="6190627"/>
            <a:ext cx="7850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rgbClr val="0005CC"/>
                </a:solidFill>
              </a:rPr>
              <a:t>http://mold.com.br/produtos/pontes-e-viadutos/pontes-em-pre-moldado-de-canteiro</a:t>
            </a:r>
          </a:p>
        </p:txBody>
      </p:sp>
      <p:pic>
        <p:nvPicPr>
          <p:cNvPr id="11266" name="Picture 2" descr="http://mold.com.br/manager/uploads/produtos/obras/20150716120824/20130103_1023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 bwMode="auto">
          <a:xfrm>
            <a:off x="4837991" y="1196752"/>
            <a:ext cx="3942438" cy="47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old.com.br/manager/uploads/produtos/obras/20150716120824/20130104_0936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 bwMode="auto">
          <a:xfrm>
            <a:off x="611560" y="1225335"/>
            <a:ext cx="3942438" cy="47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517632" cy="360040"/>
          </a:xfrm>
        </p:spPr>
        <p:txBody>
          <a:bodyPr/>
          <a:lstStyle/>
          <a:p>
            <a:pPr eaLnBrk="1" hangingPunct="1"/>
            <a:r>
              <a:rPr lang="en-US" altLang="pt-BR" sz="2000" b="1" dirty="0" smtClean="0"/>
              <a:t>PROCESSOS CONSTRUTIVOS DE PONTES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11560" y="620688"/>
            <a:ext cx="7993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rgbClr val="FF0000"/>
                </a:solidFill>
              </a:rPr>
              <a:t>Pré-moldada – Lançamentos das vigas longitudinais:</a:t>
            </a:r>
          </a:p>
        </p:txBody>
      </p:sp>
    </p:spTree>
    <p:extLst>
      <p:ext uri="{BB962C8B-B14F-4D97-AF65-F5344CB8AC3E}">
        <p14:creationId xmlns:p14="http://schemas.microsoft.com/office/powerpoint/2010/main" val="19041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64180</TotalTime>
  <Words>6787</Words>
  <Application>Microsoft Office PowerPoint</Application>
  <PresentationFormat>Apresentação na tela (4:3)</PresentationFormat>
  <Paragraphs>1184</Paragraphs>
  <Slides>237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237</vt:i4>
      </vt:variant>
    </vt:vector>
  </HeadingPairs>
  <TitlesOfParts>
    <vt:vector size="238" baseType="lpstr">
      <vt:lpstr>Office Theme</vt:lpstr>
      <vt:lpstr>Apresentação do PowerPoint</vt:lpstr>
      <vt:lpstr>REFERÊNCIAS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Apresentação do PowerPoint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Apresentação do PowerPoint</vt:lpstr>
      <vt:lpstr>Apresentação do PowerPoint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PROCESSOS CONSTRUTIVOS DE PONTES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PROCESSOS CONSTRUTIVOS DE PONTES</vt:lpstr>
      <vt:lpstr>PROCESSOS CONSTRUTIVOS DE PONTES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PROCESSOS CONSTRUTIVOS DE PONTES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Paulo</dc:creator>
  <cp:lastModifiedBy>UNESP</cp:lastModifiedBy>
  <cp:revision>1004</cp:revision>
  <dcterms:created xsi:type="dcterms:W3CDTF">2015-10-05T13:14:13Z</dcterms:created>
  <dcterms:modified xsi:type="dcterms:W3CDTF">2020-11-19T18:21:15Z</dcterms:modified>
</cp:coreProperties>
</file>