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271" r:id="rId2"/>
    <p:sldId id="612" r:id="rId3"/>
    <p:sldId id="273" r:id="rId4"/>
    <p:sldId id="339" r:id="rId5"/>
    <p:sldId id="406" r:id="rId6"/>
    <p:sldId id="407" r:id="rId7"/>
    <p:sldId id="418" r:id="rId8"/>
    <p:sldId id="424" r:id="rId9"/>
    <p:sldId id="577" r:id="rId10"/>
    <p:sldId id="578" r:id="rId11"/>
    <p:sldId id="579" r:id="rId12"/>
    <p:sldId id="580" r:id="rId13"/>
    <p:sldId id="581" r:id="rId14"/>
    <p:sldId id="419" r:id="rId15"/>
    <p:sldId id="420" r:id="rId16"/>
    <p:sldId id="426" r:id="rId17"/>
    <p:sldId id="499" r:id="rId18"/>
    <p:sldId id="615" r:id="rId19"/>
    <p:sldId id="570" r:id="rId20"/>
    <p:sldId id="572" r:id="rId21"/>
    <p:sldId id="573" r:id="rId22"/>
    <p:sldId id="574" r:id="rId23"/>
    <p:sldId id="571" r:id="rId24"/>
    <p:sldId id="422" r:id="rId25"/>
    <p:sldId id="380" r:id="rId26"/>
    <p:sldId id="431" r:id="rId27"/>
    <p:sldId id="425" r:id="rId28"/>
    <p:sldId id="430" r:id="rId29"/>
    <p:sldId id="436" r:id="rId30"/>
    <p:sldId id="437" r:id="rId31"/>
    <p:sldId id="484" r:id="rId32"/>
    <p:sldId id="485" r:id="rId33"/>
    <p:sldId id="486" r:id="rId34"/>
    <p:sldId id="524" r:id="rId35"/>
    <p:sldId id="525" r:id="rId36"/>
    <p:sldId id="526" r:id="rId37"/>
    <p:sldId id="435" r:id="rId38"/>
    <p:sldId id="432" r:id="rId39"/>
    <p:sldId id="606" r:id="rId40"/>
    <p:sldId id="607" r:id="rId41"/>
    <p:sldId id="379" r:id="rId42"/>
    <p:sldId id="381" r:id="rId43"/>
    <p:sldId id="371" r:id="rId44"/>
    <p:sldId id="438" r:id="rId45"/>
    <p:sldId id="441" r:id="rId46"/>
    <p:sldId id="443" r:id="rId47"/>
    <p:sldId id="489" r:id="rId48"/>
    <p:sldId id="495" r:id="rId49"/>
    <p:sldId id="490" r:id="rId50"/>
    <p:sldId id="491" r:id="rId51"/>
    <p:sldId id="529" r:id="rId52"/>
    <p:sldId id="595" r:id="rId53"/>
    <p:sldId id="596" r:id="rId54"/>
    <p:sldId id="597" r:id="rId55"/>
    <p:sldId id="598" r:id="rId56"/>
    <p:sldId id="586" r:id="rId57"/>
    <p:sldId id="587" r:id="rId58"/>
    <p:sldId id="588" r:id="rId59"/>
    <p:sldId id="589" r:id="rId60"/>
    <p:sldId id="590" r:id="rId61"/>
    <p:sldId id="591" r:id="rId62"/>
    <p:sldId id="592" r:id="rId63"/>
    <p:sldId id="593" r:id="rId64"/>
    <p:sldId id="594" r:id="rId65"/>
    <p:sldId id="382" r:id="rId66"/>
    <p:sldId id="383" r:id="rId67"/>
    <p:sldId id="372" r:id="rId68"/>
    <p:sldId id="448" r:id="rId69"/>
    <p:sldId id="427" r:id="rId70"/>
    <p:sldId id="449" r:id="rId71"/>
    <p:sldId id="429" r:id="rId72"/>
    <p:sldId id="428" r:id="rId73"/>
    <p:sldId id="527" r:id="rId74"/>
    <p:sldId id="500" r:id="rId75"/>
    <p:sldId id="452" r:id="rId76"/>
    <p:sldId id="599" r:id="rId77"/>
    <p:sldId id="600" r:id="rId78"/>
    <p:sldId id="601" r:id="rId79"/>
    <p:sldId id="384" r:id="rId80"/>
    <p:sldId id="451" r:id="rId81"/>
    <p:sldId id="543" r:id="rId82"/>
    <p:sldId id="450" r:id="rId83"/>
    <p:sldId id="567" r:id="rId84"/>
    <p:sldId id="568" r:id="rId85"/>
    <p:sldId id="569" r:id="rId86"/>
    <p:sldId id="566" r:id="rId87"/>
    <p:sldId id="550" r:id="rId88"/>
    <p:sldId id="552" r:id="rId89"/>
    <p:sldId id="553" r:id="rId90"/>
    <p:sldId id="554" r:id="rId91"/>
    <p:sldId id="555" r:id="rId92"/>
    <p:sldId id="556" r:id="rId93"/>
    <p:sldId id="561" r:id="rId94"/>
    <p:sldId id="562" r:id="rId95"/>
    <p:sldId id="563" r:id="rId96"/>
    <p:sldId id="564" r:id="rId97"/>
    <p:sldId id="565" r:id="rId98"/>
    <p:sldId id="521" r:id="rId99"/>
    <p:sldId id="608" r:id="rId100"/>
    <p:sldId id="609" r:id="rId101"/>
    <p:sldId id="386" r:id="rId102"/>
    <p:sldId id="387" r:id="rId103"/>
    <p:sldId id="494" r:id="rId104"/>
    <p:sldId id="493" r:id="rId105"/>
    <p:sldId id="388" r:id="rId106"/>
    <p:sldId id="389" r:id="rId107"/>
    <p:sldId id="297" r:id="rId108"/>
    <p:sldId id="390" r:id="rId109"/>
    <p:sldId id="300" r:id="rId110"/>
    <p:sldId id="453" r:id="rId111"/>
    <p:sldId id="549" r:id="rId112"/>
    <p:sldId id="391" r:id="rId113"/>
    <p:sldId id="366" r:id="rId114"/>
    <p:sldId id="610" r:id="rId115"/>
    <p:sldId id="392" r:id="rId116"/>
    <p:sldId id="373" r:id="rId117"/>
    <p:sldId id="544" r:id="rId118"/>
    <p:sldId id="545" r:id="rId119"/>
    <p:sldId id="394" r:id="rId120"/>
    <p:sldId id="396" r:id="rId121"/>
    <p:sldId id="376" r:id="rId122"/>
    <p:sldId id="548" r:id="rId123"/>
    <p:sldId id="613" r:id="rId124"/>
    <p:sldId id="299" r:id="rId125"/>
    <p:sldId id="367" r:id="rId126"/>
    <p:sldId id="397" r:id="rId127"/>
    <p:sldId id="398" r:id="rId128"/>
    <p:sldId id="399" r:id="rId129"/>
    <p:sldId id="354" r:id="rId130"/>
    <p:sldId id="408" r:id="rId131"/>
    <p:sldId id="401" r:id="rId132"/>
    <p:sldId id="402" r:id="rId133"/>
    <p:sldId id="403" r:id="rId134"/>
    <p:sldId id="404" r:id="rId135"/>
    <p:sldId id="313" r:id="rId136"/>
    <p:sldId id="614" r:id="rId137"/>
    <p:sldId id="605" r:id="rId138"/>
    <p:sldId id="602" r:id="rId139"/>
    <p:sldId id="603" r:id="rId140"/>
    <p:sldId id="604" r:id="rId141"/>
    <p:sldId id="318" r:id="rId142"/>
    <p:sldId id="501" r:id="rId143"/>
    <p:sldId id="528" r:id="rId1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25B8"/>
    <a:srgbClr val="0000FF"/>
    <a:srgbClr val="0005CC"/>
    <a:srgbClr val="1F771F"/>
    <a:srgbClr val="2AA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87" autoAdjust="0"/>
    <p:restoredTop sz="98827" autoAdjust="0"/>
  </p:normalViewPr>
  <p:slideViewPr>
    <p:cSldViewPr>
      <p:cViewPr>
        <p:scale>
          <a:sx n="100" d="100"/>
          <a:sy n="100" d="100"/>
        </p:scale>
        <p:origin x="-72" y="-2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7FF9709-AC93-4577-8E54-2671E4242B09}" type="datetimeFigureOut">
              <a:rPr lang="pt-BR"/>
              <a:pPr>
                <a:defRPr/>
              </a:pPr>
              <a:t>17/05/2019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2E3B948-CB6F-4396-B83C-C0F2278F28AE}" type="slidenum">
              <a:rPr lang="pt-BR"/>
              <a:pPr>
                <a:defRPr/>
              </a:pPr>
              <a:t>‹nº›</a:t>
            </a:fld>
            <a:endParaRPr lang="pt-BR"/>
          </a:p>
        </p:txBody>
      </p:sp>
    </p:spTree>
    <p:extLst>
      <p:ext uri="{BB962C8B-B14F-4D97-AF65-F5344CB8AC3E}">
        <p14:creationId xmlns:p14="http://schemas.microsoft.com/office/powerpoint/2010/main" val="2449130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385B844-F888-42C9-89A0-3ACEDE6BF22A}" type="datetime1">
              <a:rPr lang="en-US" smtClean="0"/>
              <a:pPr>
                <a:defRPr/>
              </a:pPr>
              <a:t>5/17/2019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38AAC-0B16-4BBE-B50E-60FE87A55B74}" type="slidenum">
              <a:rPr lang="en-US"/>
              <a:pPr>
                <a:defRPr/>
              </a:pPr>
              <a:t>‹nº›</a:t>
            </a:fld>
            <a:endParaRPr lang="en-US"/>
          </a:p>
        </p:txBody>
      </p:sp>
    </p:spTree>
    <p:extLst>
      <p:ext uri="{BB962C8B-B14F-4D97-AF65-F5344CB8AC3E}">
        <p14:creationId xmlns:p14="http://schemas.microsoft.com/office/powerpoint/2010/main" val="814749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FA203D-2C4C-4F2E-A787-45DA92F9ED5F}" type="datetime1">
              <a:rPr lang="en-US" smtClean="0"/>
              <a:pPr>
                <a:defRPr/>
              </a:pPr>
              <a:t>5/17/2019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0B5433-B866-4909-8618-4BC509F930B3}" type="slidenum">
              <a:rPr lang="en-US"/>
              <a:pPr>
                <a:defRPr/>
              </a:pPr>
              <a:t>‹nº›</a:t>
            </a:fld>
            <a:endParaRPr lang="en-US"/>
          </a:p>
        </p:txBody>
      </p:sp>
    </p:spTree>
    <p:extLst>
      <p:ext uri="{BB962C8B-B14F-4D97-AF65-F5344CB8AC3E}">
        <p14:creationId xmlns:p14="http://schemas.microsoft.com/office/powerpoint/2010/main" val="3650031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E1D75F-E19B-4D11-8FC2-9362DE572503}" type="datetime1">
              <a:rPr lang="en-US" smtClean="0"/>
              <a:pPr>
                <a:defRPr/>
              </a:pPr>
              <a:t>5/17/2019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CD982F-2540-4069-B63B-A3E61056FCFA}" type="slidenum">
              <a:rPr lang="en-US"/>
              <a:pPr>
                <a:defRPr/>
              </a:pPr>
              <a:t>‹nº›</a:t>
            </a:fld>
            <a:endParaRPr lang="en-US"/>
          </a:p>
        </p:txBody>
      </p:sp>
    </p:spTree>
    <p:extLst>
      <p:ext uri="{BB962C8B-B14F-4D97-AF65-F5344CB8AC3E}">
        <p14:creationId xmlns:p14="http://schemas.microsoft.com/office/powerpoint/2010/main" val="79570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658219-9F66-4625-B08E-588EB5919A36}" type="datetime1">
              <a:rPr lang="en-US" smtClean="0"/>
              <a:pPr>
                <a:defRPr/>
              </a:pPr>
              <a:t>5/17/2019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67B02A-0F15-4C94-9AF9-6D383CEA07CE}" type="slidenum">
              <a:rPr lang="en-US"/>
              <a:pPr>
                <a:defRPr/>
              </a:pPr>
              <a:t>‹nº›</a:t>
            </a:fld>
            <a:endParaRPr lang="en-US"/>
          </a:p>
        </p:txBody>
      </p:sp>
    </p:spTree>
    <p:extLst>
      <p:ext uri="{BB962C8B-B14F-4D97-AF65-F5344CB8AC3E}">
        <p14:creationId xmlns:p14="http://schemas.microsoft.com/office/powerpoint/2010/main" val="4251939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28B3DF-23A9-407D-BAB2-762CD08FF715}" type="datetime1">
              <a:rPr lang="en-US" smtClean="0"/>
              <a:pPr>
                <a:defRPr/>
              </a:pPr>
              <a:t>5/17/2019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3CEA1A-F2D6-4976-9368-26CD65CFE252}" type="slidenum">
              <a:rPr lang="en-US"/>
              <a:pPr>
                <a:defRPr/>
              </a:pPr>
              <a:t>‹nº›</a:t>
            </a:fld>
            <a:endParaRPr lang="en-US"/>
          </a:p>
        </p:txBody>
      </p:sp>
    </p:spTree>
    <p:extLst>
      <p:ext uri="{BB962C8B-B14F-4D97-AF65-F5344CB8AC3E}">
        <p14:creationId xmlns:p14="http://schemas.microsoft.com/office/powerpoint/2010/main" val="357457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9551920-730A-4A25-9951-360EFB5C85E4}" type="datetime1">
              <a:rPr lang="en-US" smtClean="0"/>
              <a:pPr>
                <a:defRPr/>
              </a:pPr>
              <a:t>5/17/2019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901136-71D6-4FF7-A2F5-C5BB86D212DC}" type="slidenum">
              <a:rPr lang="en-US"/>
              <a:pPr>
                <a:defRPr/>
              </a:pPr>
              <a:t>‹nº›</a:t>
            </a:fld>
            <a:endParaRPr lang="en-US"/>
          </a:p>
        </p:txBody>
      </p:sp>
    </p:spTree>
    <p:extLst>
      <p:ext uri="{BB962C8B-B14F-4D97-AF65-F5344CB8AC3E}">
        <p14:creationId xmlns:p14="http://schemas.microsoft.com/office/powerpoint/2010/main" val="307253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6150664-77DC-4091-B314-D5E0F97CC3BB}" type="datetime1">
              <a:rPr lang="en-US" smtClean="0"/>
              <a:pPr>
                <a:defRPr/>
              </a:pPr>
              <a:t>5/17/2019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BFB6F7-6F67-48E9-B634-0D7623CDB446}" type="slidenum">
              <a:rPr lang="en-US"/>
              <a:pPr>
                <a:defRPr/>
              </a:pPr>
              <a:t>‹nº›</a:t>
            </a:fld>
            <a:endParaRPr lang="en-US"/>
          </a:p>
        </p:txBody>
      </p:sp>
    </p:spTree>
    <p:extLst>
      <p:ext uri="{BB962C8B-B14F-4D97-AF65-F5344CB8AC3E}">
        <p14:creationId xmlns:p14="http://schemas.microsoft.com/office/powerpoint/2010/main" val="159819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2C8E62-D2F4-480A-B23F-0C81E434230B}" type="datetime1">
              <a:rPr lang="en-US" smtClean="0"/>
              <a:pPr>
                <a:defRPr/>
              </a:pPr>
              <a:t>5/17/2019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8516458-21DE-4B10-80D6-11475294CF1E}" type="slidenum">
              <a:rPr lang="en-US"/>
              <a:pPr>
                <a:defRPr/>
              </a:pPr>
              <a:t>‹nº›</a:t>
            </a:fld>
            <a:endParaRPr lang="en-US"/>
          </a:p>
        </p:txBody>
      </p:sp>
    </p:spTree>
    <p:extLst>
      <p:ext uri="{BB962C8B-B14F-4D97-AF65-F5344CB8AC3E}">
        <p14:creationId xmlns:p14="http://schemas.microsoft.com/office/powerpoint/2010/main" val="1857580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7F43AFED-3D80-46F9-9F1A-E36F911149B6}" type="datetime1">
              <a:rPr lang="en-US" smtClean="0"/>
              <a:pPr>
                <a:defRPr/>
              </a:pPr>
              <a:t>5/17/2019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b="1"/>
            </a:lvl1pPr>
          </a:lstStyle>
          <a:p>
            <a:pPr>
              <a:defRPr/>
            </a:pPr>
            <a:fld id="{EFC6E7C4-D5BD-4C7D-A31B-50C4F867BB64}" type="slidenum">
              <a:rPr lang="en-US"/>
              <a:pPr>
                <a:defRPr/>
              </a:pPr>
              <a:t>‹nº›</a:t>
            </a:fld>
            <a:endParaRPr lang="en-US" dirty="0"/>
          </a:p>
        </p:txBody>
      </p:sp>
    </p:spTree>
    <p:extLst>
      <p:ext uri="{BB962C8B-B14F-4D97-AF65-F5344CB8AC3E}">
        <p14:creationId xmlns:p14="http://schemas.microsoft.com/office/powerpoint/2010/main" val="858599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A97577-045F-4DD9-B785-EA11E5C3A010}" type="datetime1">
              <a:rPr lang="en-US" smtClean="0"/>
              <a:pPr>
                <a:defRPr/>
              </a:pPr>
              <a:t>5/17/2019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60B039-C51D-4BFF-ADCE-4F1537C8D86D}" type="slidenum">
              <a:rPr lang="en-US"/>
              <a:pPr>
                <a:defRPr/>
              </a:pPr>
              <a:t>‹nº›</a:t>
            </a:fld>
            <a:endParaRPr lang="en-US"/>
          </a:p>
        </p:txBody>
      </p:sp>
    </p:spTree>
    <p:extLst>
      <p:ext uri="{BB962C8B-B14F-4D97-AF65-F5344CB8AC3E}">
        <p14:creationId xmlns:p14="http://schemas.microsoft.com/office/powerpoint/2010/main" val="2218763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D5871F-AA1E-43CF-9EBB-1D85969A2288}" type="datetime1">
              <a:rPr lang="en-US" smtClean="0"/>
              <a:pPr>
                <a:defRPr/>
              </a:pPr>
              <a:t>5/17/2019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B27D4-6E96-4A19-A077-832A39912AA3}" type="slidenum">
              <a:rPr lang="en-US"/>
              <a:pPr>
                <a:defRPr/>
              </a:pPr>
              <a:t>‹nº›</a:t>
            </a:fld>
            <a:endParaRPr lang="en-US"/>
          </a:p>
        </p:txBody>
      </p:sp>
    </p:spTree>
    <p:extLst>
      <p:ext uri="{BB962C8B-B14F-4D97-AF65-F5344CB8AC3E}">
        <p14:creationId xmlns:p14="http://schemas.microsoft.com/office/powerpoint/2010/main" val="2592786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B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smtClean="0"/>
              <a:t>Click to edit Master text styles</a:t>
            </a:r>
          </a:p>
          <a:p>
            <a:pPr lvl="1"/>
            <a:r>
              <a:rPr lang="en-US" altLang="pt-BR" smtClean="0"/>
              <a:t>Second level</a:t>
            </a:r>
          </a:p>
          <a:p>
            <a:pPr lvl="2"/>
            <a:r>
              <a:rPr lang="en-US" altLang="pt-BR" smtClean="0"/>
              <a:t>Third level</a:t>
            </a:r>
          </a:p>
          <a:p>
            <a:pPr lvl="3"/>
            <a:r>
              <a:rPr lang="en-US" altLang="pt-BR" smtClean="0"/>
              <a:t>Fourth level</a:t>
            </a:r>
          </a:p>
          <a:p>
            <a:pPr lvl="4"/>
            <a:r>
              <a:rPr lang="en-US" altLang="pt-B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23D3B2F-6DA6-4D3C-B189-8126EA2AFD06}" type="datetime1">
              <a:rPr lang="en-US" smtClean="0"/>
              <a:pPr>
                <a:defRPr/>
              </a:pPr>
              <a:t>5/17/2019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29AA43-79B2-45C5-BB1E-030FDD1E4709}"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3" r:id="rId7"/>
    <p:sldLayoutId id="2147483679" r:id="rId8"/>
    <p:sldLayoutId id="2147483680" r:id="rId9"/>
    <p:sldLayoutId id="2147483681" r:id="rId10"/>
    <p:sldLayoutId id="214748368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WmyCL5lR6ww" TargetMode="External"/><Relationship Id="rId2" Type="http://schemas.openxmlformats.org/officeDocument/2006/relationships/hyperlink" Target="https://www.youtube.com/watch?v=W0sVaQMQx7k" TargetMode="External"/><Relationship Id="rId1" Type="http://schemas.openxmlformats.org/officeDocument/2006/relationships/slideLayout" Target="../slideLayouts/slideLayout6.xml"/><Relationship Id="rId4" Type="http://schemas.openxmlformats.org/officeDocument/2006/relationships/hyperlink" Target="https://www.youtube.com/watch?v=OjZail8aSmU"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hyperlink" Target="https://www.youtube.com/watch?v=mrDLmVCqJVM" TargetMode="Externa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11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1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hyperlink" Target="https://www.youtube.com/watch?v=R5tmOBfZeuo" TargetMode="External"/><Relationship Id="rId2" Type="http://schemas.openxmlformats.org/officeDocument/2006/relationships/hyperlink" Target="https://www.youtube.com/watch?v=mrDLmVCqJVM" TargetMode="External"/><Relationship Id="rId1" Type="http://schemas.openxmlformats.org/officeDocument/2006/relationships/slideLayout" Target="../slideLayouts/slideLayout7.xml"/><Relationship Id="rId4" Type="http://schemas.openxmlformats.org/officeDocument/2006/relationships/hyperlink" Target="https://www.youtube.com/watch?v=l1tVW0XRsZ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hyperlink" Target="https://www.youtube.com/watch?v=Fj5NJl_lKh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industrializaremconcreto.com.br/Edicoes/Edicao/1710"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s://www.youtube.com/watch?v=ljbI06-F55g"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wuZn_jysd1w" TargetMode="External"/><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534988" y="1916113"/>
            <a:ext cx="8070850" cy="451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50000"/>
              </a:lnSpc>
              <a:spcBef>
                <a:spcPct val="50000"/>
              </a:spcBef>
              <a:buFontTx/>
              <a:buNone/>
            </a:pPr>
            <a:endParaRPr lang="pt-BR" altLang="pt-BR" sz="800" b="1" dirty="0">
              <a:cs typeface="Times New Roman" pitchFamily="18" charset="0"/>
            </a:endParaRPr>
          </a:p>
          <a:p>
            <a:pPr algn="ctr" eaLnBrk="1" hangingPunct="1">
              <a:lnSpc>
                <a:spcPct val="70000"/>
              </a:lnSpc>
              <a:spcBef>
                <a:spcPct val="50000"/>
              </a:spcBef>
              <a:buFontTx/>
              <a:buNone/>
            </a:pPr>
            <a:endParaRPr lang="pt-BR" altLang="pt-BR" sz="1000" dirty="0"/>
          </a:p>
          <a:p>
            <a:pPr algn="ctr" eaLnBrk="1" hangingPunct="1">
              <a:lnSpc>
                <a:spcPct val="70000"/>
              </a:lnSpc>
              <a:spcBef>
                <a:spcPct val="50000"/>
              </a:spcBef>
              <a:buFontTx/>
              <a:buNone/>
            </a:pPr>
            <a:r>
              <a:rPr lang="pt-BR" altLang="pt-BR" sz="2800" b="1" i="1" dirty="0" smtClean="0">
                <a:solidFill>
                  <a:srgbClr val="2AA22A"/>
                </a:solidFill>
              </a:rPr>
              <a:t>2182 </a:t>
            </a:r>
            <a:r>
              <a:rPr lang="pt-BR" altLang="pt-BR" sz="2800" b="1" i="1" dirty="0">
                <a:solidFill>
                  <a:srgbClr val="2AA22A"/>
                </a:solidFill>
              </a:rPr>
              <a:t>- ESTRUTURAS PRÉ-MOLDADAS DE CONCRETO</a:t>
            </a:r>
          </a:p>
          <a:p>
            <a:pPr algn="ctr" eaLnBrk="1" hangingPunct="1">
              <a:lnSpc>
                <a:spcPct val="70000"/>
              </a:lnSpc>
              <a:spcBef>
                <a:spcPct val="50000"/>
              </a:spcBef>
              <a:buFontTx/>
              <a:buNone/>
            </a:pPr>
            <a:r>
              <a:rPr lang="pt-BR" altLang="pt-BR" sz="1800" b="1" dirty="0">
                <a:cs typeface="Times New Roman" pitchFamily="18" charset="0"/>
              </a:rPr>
              <a:t>NOTAS DE AULA</a:t>
            </a:r>
            <a:r>
              <a:rPr lang="pt-BR" altLang="pt-BR" sz="1800" b="1" dirty="0"/>
              <a:t> </a:t>
            </a:r>
          </a:p>
          <a:p>
            <a:pPr algn="ctr" eaLnBrk="1" hangingPunct="1">
              <a:lnSpc>
                <a:spcPct val="70000"/>
              </a:lnSpc>
              <a:spcBef>
                <a:spcPct val="50000"/>
              </a:spcBef>
              <a:buFontTx/>
              <a:buNone/>
            </a:pPr>
            <a:endParaRPr lang="pt-BR" altLang="pt-BR" sz="1600" dirty="0"/>
          </a:p>
          <a:p>
            <a:pPr algn="ctr" eaLnBrk="1" hangingPunct="1">
              <a:lnSpc>
                <a:spcPct val="70000"/>
              </a:lnSpc>
              <a:spcBef>
                <a:spcPct val="50000"/>
              </a:spcBef>
              <a:buFontTx/>
              <a:buNone/>
            </a:pPr>
            <a:r>
              <a:rPr lang="pt-BR" altLang="pt-BR" sz="3600" b="1" i="1" dirty="0">
                <a:solidFill>
                  <a:srgbClr val="F00000"/>
                </a:solidFill>
              </a:rPr>
              <a:t>PRÉ-MOLDADOS DE CONCRETO</a:t>
            </a:r>
            <a:endParaRPr lang="pt-BR" altLang="pt-BR" sz="2400" dirty="0"/>
          </a:p>
          <a:p>
            <a:pPr algn="ctr" eaLnBrk="1" hangingPunct="1">
              <a:lnSpc>
                <a:spcPct val="70000"/>
              </a:lnSpc>
              <a:spcBef>
                <a:spcPct val="50000"/>
              </a:spcBef>
              <a:buFontTx/>
              <a:buNone/>
            </a:pPr>
            <a:endParaRPr lang="pt-BR" altLang="pt-BR" sz="1800" dirty="0"/>
          </a:p>
          <a:p>
            <a:pPr algn="ctr" eaLnBrk="1" hangingPunct="1">
              <a:lnSpc>
                <a:spcPct val="70000"/>
              </a:lnSpc>
              <a:spcBef>
                <a:spcPct val="50000"/>
              </a:spcBef>
              <a:buFontTx/>
              <a:buNone/>
            </a:pPr>
            <a:endParaRPr lang="pt-BR" altLang="pt-BR" sz="1800" dirty="0"/>
          </a:p>
          <a:p>
            <a:pPr algn="ctr" eaLnBrk="1" hangingPunct="1">
              <a:lnSpc>
                <a:spcPct val="70000"/>
              </a:lnSpc>
              <a:spcBef>
                <a:spcPct val="50000"/>
              </a:spcBef>
              <a:buFontTx/>
              <a:buNone/>
            </a:pPr>
            <a:r>
              <a:rPr lang="pt-BR" altLang="pt-BR" sz="2000" b="1" dirty="0">
                <a:solidFill>
                  <a:srgbClr val="0000FF"/>
                </a:solidFill>
              </a:rPr>
              <a:t>Prof. Dr. PAULO SÉRGIO DOS SANTOS BASTOS</a:t>
            </a:r>
          </a:p>
          <a:p>
            <a:pPr algn="ctr" eaLnBrk="1" hangingPunct="1">
              <a:lnSpc>
                <a:spcPct val="70000"/>
              </a:lnSpc>
              <a:spcBef>
                <a:spcPct val="50000"/>
              </a:spcBef>
              <a:buFontTx/>
              <a:buNone/>
            </a:pPr>
            <a:endParaRPr lang="pt-BR" altLang="pt-BR" sz="1800" b="1" i="1" dirty="0">
              <a:solidFill>
                <a:srgbClr val="0000FF"/>
              </a:solidFill>
            </a:endParaRPr>
          </a:p>
          <a:p>
            <a:pPr algn="ctr" eaLnBrk="1" hangingPunct="1">
              <a:lnSpc>
                <a:spcPct val="70000"/>
              </a:lnSpc>
              <a:spcBef>
                <a:spcPct val="50000"/>
              </a:spcBef>
              <a:buFontTx/>
              <a:buNone/>
            </a:pPr>
            <a:endParaRPr lang="pt-BR" altLang="pt-BR" sz="1800" b="1" i="1" dirty="0">
              <a:solidFill>
                <a:srgbClr val="0000FF"/>
              </a:solidFill>
            </a:endParaRPr>
          </a:p>
          <a:p>
            <a:pPr algn="ctr" eaLnBrk="1" hangingPunct="1">
              <a:lnSpc>
                <a:spcPct val="70000"/>
              </a:lnSpc>
              <a:spcBef>
                <a:spcPct val="50000"/>
              </a:spcBef>
              <a:buFontTx/>
              <a:buNone/>
            </a:pPr>
            <a:endParaRPr lang="pt-BR" altLang="pt-BR" sz="1800" b="1" i="1" dirty="0">
              <a:solidFill>
                <a:srgbClr val="0000FF"/>
              </a:solidFill>
            </a:endParaRPr>
          </a:p>
          <a:p>
            <a:pPr algn="ctr" eaLnBrk="1" hangingPunct="1">
              <a:lnSpc>
                <a:spcPct val="70000"/>
              </a:lnSpc>
              <a:spcBef>
                <a:spcPct val="50000"/>
              </a:spcBef>
              <a:buFontTx/>
              <a:buNone/>
            </a:pPr>
            <a:r>
              <a:rPr lang="pt-BR" altLang="pt-BR" sz="1800" b="1" i="1" dirty="0" smtClean="0"/>
              <a:t>Maio/2018</a:t>
            </a:r>
            <a:endParaRPr lang="pt-BR" altLang="pt-BR" sz="1800" b="1" i="1" dirty="0"/>
          </a:p>
        </p:txBody>
      </p:sp>
      <p:sp>
        <p:nvSpPr>
          <p:cNvPr id="3" name="Rectangle 2"/>
          <p:cNvSpPr>
            <a:spLocks noChangeArrowheads="1"/>
          </p:cNvSpPr>
          <p:nvPr/>
        </p:nvSpPr>
        <p:spPr bwMode="auto">
          <a:xfrm>
            <a:off x="684213" y="6207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kumimoji="1" sz="2400">
                <a:solidFill>
                  <a:schemeClr val="tx1"/>
                </a:solidFill>
                <a:latin typeface="Times New Roman" pitchFamily="18" charset="0"/>
              </a:defRPr>
            </a:lvl1pPr>
            <a:lvl2pPr>
              <a:defRPr kumimoji="1" sz="2400">
                <a:solidFill>
                  <a:schemeClr val="tx1"/>
                </a:solidFill>
                <a:latin typeface="Times New Roman" pitchFamily="18" charset="0"/>
              </a:defRPr>
            </a:lvl2pPr>
            <a:lvl3pPr>
              <a:defRPr kumimoji="1" sz="2400">
                <a:solidFill>
                  <a:schemeClr val="tx1"/>
                </a:solidFill>
                <a:latin typeface="Times New Roman" pitchFamily="18" charset="0"/>
              </a:defRPr>
            </a:lvl3pPr>
            <a:lvl4pPr>
              <a:defRPr kumimoji="1" sz="2400">
                <a:solidFill>
                  <a:schemeClr val="tx1"/>
                </a:solidFill>
                <a:latin typeface="Times New Roman" pitchFamily="18" charset="0"/>
              </a:defRPr>
            </a:lvl4pPr>
            <a:lvl5pPr>
              <a:defRPr kumimoji="1" sz="2400">
                <a:solidFill>
                  <a:schemeClr val="tx1"/>
                </a:solidFill>
                <a:latin typeface="Times New Roman" pitchFamily="18" charset="0"/>
              </a:defRPr>
            </a:lvl5pPr>
            <a:lvl6pPr marL="457200" fontAlgn="base">
              <a:spcBef>
                <a:spcPct val="0"/>
              </a:spcBef>
              <a:spcAft>
                <a:spcPct val="0"/>
              </a:spcAft>
              <a:defRPr kumimoji="1" sz="2400">
                <a:solidFill>
                  <a:schemeClr val="tx1"/>
                </a:solidFill>
                <a:latin typeface="Times New Roman" pitchFamily="18" charset="0"/>
              </a:defRPr>
            </a:lvl6pPr>
            <a:lvl7pPr marL="914400" fontAlgn="base">
              <a:spcBef>
                <a:spcPct val="0"/>
              </a:spcBef>
              <a:spcAft>
                <a:spcPct val="0"/>
              </a:spcAft>
              <a:defRPr kumimoji="1" sz="2400">
                <a:solidFill>
                  <a:schemeClr val="tx1"/>
                </a:solidFill>
                <a:latin typeface="Times New Roman" pitchFamily="18" charset="0"/>
              </a:defRPr>
            </a:lvl7pPr>
            <a:lvl8pPr marL="1371600" fontAlgn="base">
              <a:spcBef>
                <a:spcPct val="0"/>
              </a:spcBef>
              <a:spcAft>
                <a:spcPct val="0"/>
              </a:spcAft>
              <a:defRPr kumimoji="1" sz="2400">
                <a:solidFill>
                  <a:schemeClr val="tx1"/>
                </a:solidFill>
                <a:latin typeface="Times New Roman" pitchFamily="18" charset="0"/>
              </a:defRPr>
            </a:lvl8pPr>
            <a:lvl9pPr marL="1828800" fontAlgn="base">
              <a:spcBef>
                <a:spcPct val="0"/>
              </a:spcBef>
              <a:spcAft>
                <a:spcPct val="0"/>
              </a:spcAft>
              <a:defRPr kumimoji="1" sz="2400">
                <a:solidFill>
                  <a:schemeClr val="tx1"/>
                </a:solidFill>
                <a:latin typeface="Times New Roman" pitchFamily="18" charset="0"/>
              </a:defRPr>
            </a:lvl9pPr>
          </a:lstStyle>
          <a:p>
            <a:pPr algn="ctr" fontAlgn="auto">
              <a:spcBef>
                <a:spcPts val="0"/>
              </a:spcBef>
              <a:spcAft>
                <a:spcPts val="0"/>
              </a:spcAft>
              <a:defRPr/>
            </a:pPr>
            <a:r>
              <a:rPr kumimoji="0" lang="pt-BR" altLang="pt-BR" sz="2800" b="1" dirty="0" smtClean="0">
                <a:solidFill>
                  <a:srgbClr val="7030A0"/>
                </a:solidFill>
                <a:effectLst>
                  <a:outerShdw blurRad="38100" dist="38100" dir="2700000" algn="tl">
                    <a:srgbClr val="C0C0C0"/>
                  </a:outerShdw>
                </a:effectLst>
                <a:latin typeface="Tahoma" pitchFamily="34" charset="0"/>
                <a:cs typeface="Times New Roman" pitchFamily="18" charset="0"/>
              </a:rPr>
              <a:t>UNIVERSIDADE ESTADUAL PAULISTA</a:t>
            </a:r>
            <a:r>
              <a:rPr kumimoji="0" lang="pt-BR" altLang="pt-BR" dirty="0" smtClean="0">
                <a:effectLst>
                  <a:outerShdw blurRad="38100" dist="38100" dir="2700000" algn="tl">
                    <a:srgbClr val="C0C0C0"/>
                  </a:outerShdw>
                </a:effectLst>
                <a:latin typeface="Tahoma" pitchFamily="34" charset="0"/>
                <a:cs typeface="Times New Roman" pitchFamily="18" charset="0"/>
              </a:rPr>
              <a:t/>
            </a:r>
            <a:br>
              <a:rPr kumimoji="0" lang="pt-BR" altLang="pt-BR" dirty="0" smtClean="0">
                <a:effectLst>
                  <a:outerShdw blurRad="38100" dist="38100" dir="2700000" algn="tl">
                    <a:srgbClr val="C0C0C0"/>
                  </a:outerShdw>
                </a:effectLst>
                <a:latin typeface="Tahoma" pitchFamily="34" charset="0"/>
                <a:cs typeface="Times New Roman" pitchFamily="18" charset="0"/>
              </a:rPr>
            </a:br>
            <a:r>
              <a:rPr kumimoji="0" lang="pt-BR" altLang="pt-BR" dirty="0" smtClean="0">
                <a:solidFill>
                  <a:srgbClr val="0005CC"/>
                </a:solidFill>
                <a:effectLst>
                  <a:outerShdw blurRad="38100" dist="38100" dir="2700000" algn="tl">
                    <a:srgbClr val="C0C0C0"/>
                  </a:outerShdw>
                </a:effectLst>
                <a:latin typeface="Tahoma" pitchFamily="34" charset="0"/>
                <a:cs typeface="Times New Roman" pitchFamily="18" charset="0"/>
              </a:rPr>
              <a:t>UNESP - Campus de Bauru/SP</a:t>
            </a:r>
            <a:br>
              <a:rPr kumimoji="0" lang="pt-BR" altLang="pt-BR" dirty="0" smtClean="0">
                <a:solidFill>
                  <a:srgbClr val="0005CC"/>
                </a:solidFill>
                <a:effectLst>
                  <a:outerShdw blurRad="38100" dist="38100" dir="2700000" algn="tl">
                    <a:srgbClr val="C0C0C0"/>
                  </a:outerShdw>
                </a:effectLst>
                <a:latin typeface="Tahoma" pitchFamily="34" charset="0"/>
                <a:cs typeface="Times New Roman" pitchFamily="18" charset="0"/>
              </a:rPr>
            </a:br>
            <a:r>
              <a:rPr kumimoji="0" lang="pt-BR" altLang="pt-BR" dirty="0" smtClean="0">
                <a:solidFill>
                  <a:srgbClr val="0005CC"/>
                </a:solidFill>
                <a:effectLst>
                  <a:outerShdw blurRad="38100" dist="38100" dir="2700000" algn="tl">
                    <a:srgbClr val="C0C0C0"/>
                  </a:outerShdw>
                </a:effectLst>
                <a:latin typeface="Tahoma" pitchFamily="34" charset="0"/>
                <a:cs typeface="Times New Roman" pitchFamily="18" charset="0"/>
              </a:rPr>
              <a:t>FACULDADE DE ENGENHARIA</a:t>
            </a:r>
            <a:r>
              <a:rPr kumimoji="0" lang="pt-BR" altLang="pt-BR" dirty="0" smtClean="0">
                <a:solidFill>
                  <a:schemeClr val="tx2"/>
                </a:solidFill>
                <a:effectLst>
                  <a:outerShdw blurRad="38100" dist="38100" dir="2700000" algn="tl">
                    <a:srgbClr val="C0C0C0"/>
                  </a:outerShdw>
                </a:effectLst>
                <a:latin typeface="Tahoma" pitchFamily="34" charset="0"/>
                <a:cs typeface="Times New Roman" pitchFamily="18" charset="0"/>
              </a:rPr>
              <a:t/>
            </a:r>
            <a:br>
              <a:rPr kumimoji="0" lang="pt-BR" altLang="pt-BR" dirty="0" smtClean="0">
                <a:solidFill>
                  <a:schemeClr val="tx2"/>
                </a:solidFill>
                <a:effectLst>
                  <a:outerShdw blurRad="38100" dist="38100" dir="2700000" algn="tl">
                    <a:srgbClr val="C0C0C0"/>
                  </a:outerShdw>
                </a:effectLst>
                <a:latin typeface="Tahoma" pitchFamily="34" charset="0"/>
                <a:cs typeface="Times New Roman" pitchFamily="18" charset="0"/>
              </a:rPr>
            </a:br>
            <a:r>
              <a:rPr kumimoji="0" lang="pt-BR" altLang="pt-BR" b="1" dirty="0" smtClean="0">
                <a:solidFill>
                  <a:srgbClr val="6600FF"/>
                </a:solidFill>
                <a:effectLst>
                  <a:outerShdw blurRad="38100" dist="38100" dir="2700000" algn="tl">
                    <a:srgbClr val="C0C0C0"/>
                  </a:outerShdw>
                </a:effectLst>
                <a:cs typeface="+mn-cs"/>
              </a:rPr>
              <a:t>Departamento de </a:t>
            </a:r>
            <a:r>
              <a:rPr kumimoji="0" lang="pt-BR" altLang="pt-BR" sz="2800" b="1" dirty="0" smtClean="0">
                <a:solidFill>
                  <a:srgbClr val="6600FF"/>
                </a:solidFill>
                <a:effectLst>
                  <a:outerShdw blurRad="38100" dist="38100" dir="2700000" algn="tl">
                    <a:srgbClr val="C0C0C0"/>
                  </a:outerShdw>
                </a:effectLst>
                <a:cs typeface="+mn-cs"/>
              </a:rPr>
              <a:t>Engenharia</a:t>
            </a:r>
            <a:r>
              <a:rPr kumimoji="0" lang="pt-BR" altLang="pt-BR" b="1" dirty="0" smtClean="0">
                <a:solidFill>
                  <a:srgbClr val="6600FF"/>
                </a:solidFill>
                <a:effectLst>
                  <a:outerShdw blurRad="38100" dist="38100" dir="2700000" algn="tl">
                    <a:srgbClr val="C0C0C0"/>
                  </a:outerShdw>
                </a:effectLst>
                <a:cs typeface="+mn-cs"/>
              </a:rPr>
              <a:t> Civil</a:t>
            </a:r>
            <a:br>
              <a:rPr kumimoji="0" lang="pt-BR" altLang="pt-BR" b="1" dirty="0" smtClean="0">
                <a:solidFill>
                  <a:srgbClr val="6600FF"/>
                </a:solidFill>
                <a:effectLst>
                  <a:outerShdw blurRad="38100" dist="38100" dir="2700000" algn="tl">
                    <a:srgbClr val="C0C0C0"/>
                  </a:outerShdw>
                </a:effectLst>
                <a:cs typeface="+mn-cs"/>
              </a:rPr>
            </a:br>
            <a:endParaRPr kumimoji="0" lang="pt-BR" altLang="pt-BR" b="1" dirty="0" smtClean="0">
              <a:solidFill>
                <a:srgbClr val="6600FF"/>
              </a:solidFill>
              <a:effectLst>
                <a:outerShdw blurRad="38100" dist="38100" dir="2700000" algn="tl">
                  <a:srgbClr val="C0C0C0"/>
                </a:outerShdw>
              </a:effectLst>
              <a:cs typeface="+mn-cs"/>
            </a:endParaRPr>
          </a:p>
        </p:txBody>
      </p:sp>
      <p:sp>
        <p:nvSpPr>
          <p:cNvPr id="4" name="Espaço Reservado para Número de Slide 3"/>
          <p:cNvSpPr>
            <a:spLocks noGrp="1"/>
          </p:cNvSpPr>
          <p:nvPr>
            <p:ph type="sldNum" sz="quarter" idx="12"/>
          </p:nvPr>
        </p:nvSpPr>
        <p:spPr/>
        <p:txBody>
          <a:bodyPr/>
          <a:lstStyle/>
          <a:p>
            <a:pPr>
              <a:defRPr/>
            </a:pPr>
            <a:fld id="{A3338AAC-0B16-4BBE-B50E-60FE87A55B74}"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a:t>
            </a:fld>
            <a:endParaRPr lang="en-US"/>
          </a:p>
        </p:txBody>
      </p:sp>
      <p:sp>
        <p:nvSpPr>
          <p:cNvPr id="3" name="Retângulo 2"/>
          <p:cNvSpPr/>
          <p:nvPr/>
        </p:nvSpPr>
        <p:spPr>
          <a:xfrm>
            <a:off x="722720" y="6190627"/>
            <a:ext cx="7850704" cy="307777"/>
          </a:xfrm>
          <a:prstGeom prst="rect">
            <a:avLst/>
          </a:prstGeom>
        </p:spPr>
        <p:txBody>
          <a:bodyPr wrap="square">
            <a:spAutoFit/>
          </a:bodyPr>
          <a:lstStyle/>
          <a:p>
            <a:pPr algn="ctr"/>
            <a:r>
              <a:rPr lang="pt-BR" sz="1400" dirty="0">
                <a:solidFill>
                  <a:srgbClr val="0005CC"/>
                </a:solidFill>
              </a:rPr>
              <a:t>http://mold.com.br/produtos/pontes-e-viadutos/pontes-em-pre-moldado-de-canteiro</a:t>
            </a:r>
          </a:p>
        </p:txBody>
      </p:sp>
      <p:pic>
        <p:nvPicPr>
          <p:cNvPr id="11266" name="Picture 2" descr="http://mold.com.br/manager/uploads/produtos/obras/20150716120824/20130103_1023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772"/>
          <a:stretch/>
        </p:blipFill>
        <p:spPr bwMode="auto">
          <a:xfrm>
            <a:off x="4837991" y="1196752"/>
            <a:ext cx="3942438" cy="47954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old.com.br/manager/uploads/produtos/obras/20150716120824/20130104_0936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772"/>
          <a:stretch/>
        </p:blipFill>
        <p:spPr bwMode="auto">
          <a:xfrm>
            <a:off x="611560" y="1225335"/>
            <a:ext cx="3942438" cy="4795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p:nvSpPr>
        <p:spPr bwMode="auto">
          <a:xfrm>
            <a:off x="611560" y="62068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Lançamentos das vigas longitudinais:</a:t>
            </a:r>
          </a:p>
        </p:txBody>
      </p:sp>
      <p:sp>
        <p:nvSpPr>
          <p:cNvPr id="10"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1849311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100</a:t>
            </a:fld>
            <a:endParaRPr lang="en-US" dirty="0"/>
          </a:p>
        </p:txBody>
      </p:sp>
      <p:sp>
        <p:nvSpPr>
          <p:cNvPr id="5" name="Retângulo 4"/>
          <p:cNvSpPr/>
          <p:nvPr/>
        </p:nvSpPr>
        <p:spPr>
          <a:xfrm>
            <a:off x="3995935" y="6237312"/>
            <a:ext cx="1514325" cy="400110"/>
          </a:xfrm>
          <a:prstGeom prst="rect">
            <a:avLst/>
          </a:prstGeom>
        </p:spPr>
        <p:txBody>
          <a:bodyPr wrap="none">
            <a:spAutoFit/>
          </a:bodyPr>
          <a:lstStyle/>
          <a:p>
            <a:pPr algn="just"/>
            <a:r>
              <a:rPr lang="pt-BR" altLang="pt-BR" b="1" dirty="0" smtClean="0">
                <a:solidFill>
                  <a:srgbClr val="0005CC"/>
                </a:solidFill>
              </a:rPr>
              <a:t>(LEONHARDT)</a:t>
            </a:r>
            <a:endParaRPr lang="pt-BR" altLang="pt-BR" sz="2000" b="1" dirty="0">
              <a:solidFill>
                <a:srgbClr val="7030A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178" y="1530125"/>
            <a:ext cx="7500098" cy="448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11" name="TextBox 2"/>
          <p:cNvSpPr txBox="1">
            <a:spLocks noChangeArrowheads="1"/>
          </p:cNvSpPr>
          <p:nvPr/>
        </p:nvSpPr>
        <p:spPr bwMode="auto">
          <a:xfrm>
            <a:off x="598767" y="836712"/>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c) Por meio de deslocamentos progressivos</a:t>
            </a:r>
            <a:endParaRPr lang="pt-BR" altLang="pt-BR" sz="2400" b="1" dirty="0">
              <a:solidFill>
                <a:srgbClr val="FF0000"/>
              </a:solidFill>
            </a:endParaRPr>
          </a:p>
        </p:txBody>
      </p:sp>
    </p:spTree>
    <p:extLst>
      <p:ext uri="{BB962C8B-B14F-4D97-AF65-F5344CB8AC3E}">
        <p14:creationId xmlns:p14="http://schemas.microsoft.com/office/powerpoint/2010/main" val="4548049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980728"/>
            <a:ext cx="810334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2AA22A"/>
                </a:solidFill>
              </a:rPr>
              <a:t>O texto aqui apresentado está direcionado às pontes de vãos pequenos (&lt; 30 m) e médios. Até 30 m as peças podem ser produzidas em fábricas e transportadas para o local de implantação da obra, em situações </a:t>
            </a:r>
            <a:r>
              <a:rPr lang="pt-BR" altLang="pt-BR" b="1" dirty="0" err="1" smtClean="0">
                <a:solidFill>
                  <a:srgbClr val="2AA22A"/>
                </a:solidFill>
              </a:rPr>
              <a:t>conside-radas</a:t>
            </a:r>
            <a:r>
              <a:rPr lang="pt-BR" altLang="pt-BR" b="1" dirty="0" smtClean="0">
                <a:solidFill>
                  <a:srgbClr val="2AA22A"/>
                </a:solidFill>
              </a:rPr>
              <a:t> normais.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101</a:t>
            </a:fld>
            <a:endParaRPr lang="en-US"/>
          </a:p>
        </p:txBody>
      </p:sp>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0361080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2" y="980728"/>
            <a:ext cx="810334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7030A0"/>
                </a:solidFill>
              </a:rPr>
              <a:t>As pontes de vãos médios correspondem à situação entre esse limite e os vãos cobertos com os balanços sucessivos, que estaria na casa dos 60 m.</a:t>
            </a:r>
          </a:p>
          <a:p>
            <a:pPr algn="just" eaLnBrk="1" hangingPunct="1">
              <a:spcBef>
                <a:spcPct val="0"/>
              </a:spcBef>
              <a:buNone/>
            </a:pPr>
            <a:endParaRPr lang="pt-BR" altLang="pt-BR" sz="2000" b="1" dirty="0">
              <a:solidFill>
                <a:srgbClr val="7030A0"/>
              </a:solidFill>
            </a:endParaRPr>
          </a:p>
          <a:p>
            <a:pPr algn="just" eaLnBrk="1" hangingPunct="1">
              <a:spcBef>
                <a:spcPct val="0"/>
              </a:spcBef>
              <a:buNone/>
            </a:pPr>
            <a:r>
              <a:rPr lang="pt-BR" altLang="pt-BR" b="1" dirty="0" smtClean="0">
                <a:solidFill>
                  <a:srgbClr val="2AA22A"/>
                </a:solidFill>
              </a:rPr>
              <a:t>As pontes de pequenos vãos respondem por 90 % das pontes existentes nos Estados Unidos, sendo que dois terços situam-se abaixo dos 18 m.</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102</a:t>
            </a:fld>
            <a:endParaRPr lang="en-US"/>
          </a:p>
        </p:txBody>
      </p:sp>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0361080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2" y="715592"/>
            <a:ext cx="81033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7030A0"/>
                </a:solidFill>
              </a:rPr>
              <a:t>No caso de vãos pequenos pode-se verificar a possibilidade de alternativa da galeria pré-moldada.</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103</a:t>
            </a:fld>
            <a:endParaRPr lang="en-US"/>
          </a:p>
        </p:txBody>
      </p:sp>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481" y="1953400"/>
            <a:ext cx="6341564" cy="432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ângulo 6"/>
          <p:cNvSpPr/>
          <p:nvPr/>
        </p:nvSpPr>
        <p:spPr>
          <a:xfrm>
            <a:off x="3081274" y="6317688"/>
            <a:ext cx="4858520" cy="369332"/>
          </a:xfrm>
          <a:prstGeom prst="rect">
            <a:avLst/>
          </a:prstGeom>
        </p:spPr>
        <p:txBody>
          <a:bodyPr wrap="square">
            <a:spAutoFit/>
          </a:bodyPr>
          <a:lstStyle/>
          <a:p>
            <a:pPr algn="ctr"/>
            <a:r>
              <a:rPr lang="pt-BR" dirty="0">
                <a:solidFill>
                  <a:srgbClr val="0005CC"/>
                </a:solidFill>
              </a:rPr>
              <a:t>http://www.oldcastleprecastspokane.com/</a:t>
            </a:r>
          </a:p>
        </p:txBody>
      </p:sp>
    </p:spTree>
    <p:extLst>
      <p:ext uri="{BB962C8B-B14F-4D97-AF65-F5344CB8AC3E}">
        <p14:creationId xmlns:p14="http://schemas.microsoft.com/office/powerpoint/2010/main" val="18328051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104</a:t>
            </a:fld>
            <a:endParaRPr lang="en-US" dirty="0"/>
          </a:p>
        </p:txBody>
      </p:sp>
      <p:sp>
        <p:nvSpPr>
          <p:cNvPr id="4" name="Retângulo 3"/>
          <p:cNvSpPr/>
          <p:nvPr/>
        </p:nvSpPr>
        <p:spPr>
          <a:xfrm>
            <a:off x="2699792" y="6309320"/>
            <a:ext cx="4210448" cy="369332"/>
          </a:xfrm>
          <a:prstGeom prst="rect">
            <a:avLst/>
          </a:prstGeom>
        </p:spPr>
        <p:txBody>
          <a:bodyPr wrap="none">
            <a:spAutoFit/>
          </a:bodyPr>
          <a:lstStyle/>
          <a:p>
            <a:r>
              <a:rPr lang="pt-BR" dirty="0">
                <a:solidFill>
                  <a:srgbClr val="0005CC"/>
                </a:solidFill>
              </a:rPr>
              <a:t>http://www.oldcastleprecastspokane.com/</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377" y="706384"/>
            <a:ext cx="6365278" cy="537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682164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2" y="836712"/>
            <a:ext cx="8103343"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2AA22A"/>
                </a:solidFill>
              </a:rPr>
              <a:t>Em geral, os elementos pré-moldados são feitos em Concreto Protendido (CP).</a:t>
            </a:r>
          </a:p>
          <a:p>
            <a:pPr algn="just" eaLnBrk="1" hangingPunct="1">
              <a:spcBef>
                <a:spcPct val="0"/>
              </a:spcBef>
              <a:buNone/>
            </a:pPr>
            <a:r>
              <a:rPr lang="pt-BR" altLang="pt-BR" b="1" dirty="0" smtClean="0">
                <a:solidFill>
                  <a:srgbClr val="D125B8"/>
                </a:solidFill>
              </a:rPr>
              <a:t>O emprego de Concreto Armado (CA) se limita a vãos pequenos.</a:t>
            </a:r>
          </a:p>
          <a:p>
            <a:pPr algn="just" eaLnBrk="1" hangingPunct="1">
              <a:spcBef>
                <a:spcPct val="0"/>
              </a:spcBef>
              <a:buNone/>
            </a:pPr>
            <a:endParaRPr lang="pt-BR" altLang="pt-BR" sz="2000" b="1" dirty="0" smtClean="0">
              <a:solidFill>
                <a:srgbClr val="2AA22A"/>
              </a:solidFill>
            </a:endParaRPr>
          </a:p>
          <a:p>
            <a:pPr algn="just" eaLnBrk="1" hangingPunct="1">
              <a:spcBef>
                <a:spcPct val="0"/>
              </a:spcBef>
              <a:buNone/>
            </a:pPr>
            <a:r>
              <a:rPr lang="pt-BR" altLang="pt-BR" b="1" dirty="0" smtClean="0">
                <a:solidFill>
                  <a:srgbClr val="0005CC"/>
                </a:solidFill>
              </a:rPr>
              <a:t>Podem ser aplicados o concreto leve e de alta resistência.</a:t>
            </a:r>
          </a:p>
          <a:p>
            <a:pPr algn="just" eaLnBrk="1" hangingPunct="1">
              <a:spcBef>
                <a:spcPct val="0"/>
              </a:spcBef>
              <a:buNone/>
            </a:pPr>
            <a:endParaRPr lang="pt-BR" altLang="pt-BR" sz="2000" b="1" dirty="0" smtClean="0">
              <a:solidFill>
                <a:srgbClr val="0005CC"/>
              </a:solidFill>
            </a:endParaRPr>
          </a:p>
          <a:p>
            <a:pPr algn="just" eaLnBrk="1" hangingPunct="1">
              <a:spcBef>
                <a:spcPct val="0"/>
              </a:spcBef>
              <a:buNone/>
            </a:pPr>
            <a:r>
              <a:rPr lang="pt-BR" altLang="pt-BR" b="1" dirty="0" smtClean="0">
                <a:solidFill>
                  <a:srgbClr val="FF0000"/>
                </a:solidFill>
              </a:rPr>
              <a:t>Vídeos:</a:t>
            </a:r>
            <a:endParaRPr lang="pt-BR" altLang="pt-BR" b="1" dirty="0">
              <a:solidFill>
                <a:srgbClr val="FF0000"/>
              </a:solidFill>
            </a:endParaRPr>
          </a:p>
          <a:p>
            <a:pPr algn="just" eaLnBrk="1" hangingPunct="1">
              <a:spcBef>
                <a:spcPct val="0"/>
              </a:spcBef>
              <a:buNone/>
            </a:pPr>
            <a:r>
              <a:rPr lang="pt-BR" altLang="pt-BR" sz="2800" b="1" dirty="0">
                <a:solidFill>
                  <a:srgbClr val="0005CC"/>
                </a:solidFill>
                <a:hlinkClick r:id="rId2"/>
              </a:rPr>
              <a:t>https://</a:t>
            </a:r>
            <a:r>
              <a:rPr lang="pt-BR" altLang="pt-BR" sz="2800" b="1" dirty="0" smtClean="0">
                <a:solidFill>
                  <a:srgbClr val="0005CC"/>
                </a:solidFill>
                <a:hlinkClick r:id="rId2"/>
              </a:rPr>
              <a:t>www.youtube.com/watch?v=W0sVaQMQx7k</a:t>
            </a:r>
            <a:endParaRPr lang="pt-BR" altLang="pt-BR" sz="2800" b="1" dirty="0" smtClean="0">
              <a:solidFill>
                <a:srgbClr val="0005CC"/>
              </a:solidFill>
            </a:endParaRPr>
          </a:p>
          <a:p>
            <a:pPr algn="just" eaLnBrk="1" hangingPunct="1">
              <a:spcBef>
                <a:spcPct val="0"/>
              </a:spcBef>
              <a:buNone/>
            </a:pPr>
            <a:r>
              <a:rPr lang="pt-BR" altLang="pt-BR" sz="2800" b="1" dirty="0">
                <a:solidFill>
                  <a:srgbClr val="0005CC"/>
                </a:solidFill>
                <a:hlinkClick r:id="rId3"/>
              </a:rPr>
              <a:t>https://</a:t>
            </a:r>
            <a:r>
              <a:rPr lang="pt-BR" altLang="pt-BR" sz="2800" b="1" dirty="0" smtClean="0">
                <a:solidFill>
                  <a:srgbClr val="0005CC"/>
                </a:solidFill>
                <a:hlinkClick r:id="rId3"/>
              </a:rPr>
              <a:t>www.youtube.com/watch?v=WmyCL5lR6ww</a:t>
            </a:r>
            <a:endParaRPr lang="pt-BR" altLang="pt-BR" sz="2800" b="1" dirty="0" smtClean="0">
              <a:solidFill>
                <a:srgbClr val="0005CC"/>
              </a:solidFill>
            </a:endParaRPr>
          </a:p>
          <a:p>
            <a:pPr algn="just" eaLnBrk="1" hangingPunct="1">
              <a:spcBef>
                <a:spcPct val="0"/>
              </a:spcBef>
              <a:buNone/>
            </a:pPr>
            <a:r>
              <a:rPr lang="pt-BR" altLang="pt-BR" sz="2800" b="1" dirty="0">
                <a:solidFill>
                  <a:srgbClr val="0005CC"/>
                </a:solidFill>
                <a:hlinkClick r:id="rId4"/>
              </a:rPr>
              <a:t>https://</a:t>
            </a:r>
            <a:r>
              <a:rPr lang="pt-BR" altLang="pt-BR" sz="2800" b="1" dirty="0" smtClean="0">
                <a:solidFill>
                  <a:srgbClr val="0005CC"/>
                </a:solidFill>
                <a:hlinkClick r:id="rId4"/>
              </a:rPr>
              <a:t>www.youtube.com/watch?v=OjZail8aSmU</a:t>
            </a:r>
            <a:endParaRPr lang="pt-BR" altLang="pt-BR" sz="2800" b="1" dirty="0" smtClean="0">
              <a:solidFill>
                <a:srgbClr val="0005CC"/>
              </a:solidFill>
            </a:endParaRPr>
          </a:p>
          <a:p>
            <a:pPr algn="just" eaLnBrk="1" hangingPunct="1">
              <a:spcBef>
                <a:spcPct val="0"/>
              </a:spcBef>
              <a:buNone/>
            </a:pPr>
            <a:endParaRPr lang="pt-BR" altLang="pt-BR" sz="2800" b="1" dirty="0" smtClean="0">
              <a:solidFill>
                <a:srgbClr val="0005CC"/>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105</a:t>
            </a:fld>
            <a:endParaRPr lang="en-US"/>
          </a:p>
        </p:txBody>
      </p:sp>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0361080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68152" y="908720"/>
            <a:ext cx="810334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7030A0"/>
                </a:solidFill>
              </a:rPr>
              <a:t>Para a análise estrutural das pontes formadas por elementos pré-moldados pode-se recorrer a processos de análise de </a:t>
            </a:r>
            <a:r>
              <a:rPr lang="pt-BR" altLang="pt-BR" b="1" u="sng" dirty="0" smtClean="0">
                <a:solidFill>
                  <a:srgbClr val="7030A0"/>
                </a:solidFill>
              </a:rPr>
              <a:t>placa </a:t>
            </a:r>
            <a:r>
              <a:rPr lang="pt-BR" altLang="pt-BR" b="1" u="sng" dirty="0" err="1" smtClean="0">
                <a:solidFill>
                  <a:srgbClr val="7030A0"/>
                </a:solidFill>
              </a:rPr>
              <a:t>ortotrópica</a:t>
            </a:r>
            <a:r>
              <a:rPr lang="pt-BR" altLang="pt-BR" b="1" dirty="0" smtClean="0">
                <a:solidFill>
                  <a:srgbClr val="7030A0"/>
                </a:solidFill>
              </a:rPr>
              <a:t> ou de </a:t>
            </a:r>
            <a:r>
              <a:rPr lang="pt-BR" altLang="pt-BR" b="1" u="sng" dirty="0" smtClean="0">
                <a:solidFill>
                  <a:srgbClr val="7030A0"/>
                </a:solidFill>
              </a:rPr>
              <a:t>grelha</a:t>
            </a:r>
            <a:r>
              <a:rPr lang="pt-BR" altLang="pt-BR" b="1" dirty="0" smtClean="0">
                <a:solidFill>
                  <a:srgbClr val="7030A0"/>
                </a:solidFill>
              </a:rPr>
              <a:t>, ou os processos numéricos, </a:t>
            </a:r>
            <a:r>
              <a:rPr lang="pt-BR" altLang="pt-BR" b="1" dirty="0" err="1" smtClean="0">
                <a:solidFill>
                  <a:srgbClr val="7030A0"/>
                </a:solidFill>
              </a:rPr>
              <a:t>me-diante</a:t>
            </a:r>
            <a:r>
              <a:rPr lang="pt-BR" altLang="pt-BR" b="1" dirty="0" smtClean="0">
                <a:solidFill>
                  <a:srgbClr val="7030A0"/>
                </a:solidFill>
              </a:rPr>
              <a:t> programas de computador, </a:t>
            </a:r>
            <a:r>
              <a:rPr lang="pt-BR" altLang="pt-BR" b="1" dirty="0" err="1" smtClean="0">
                <a:solidFill>
                  <a:srgbClr val="7030A0"/>
                </a:solidFill>
              </a:rPr>
              <a:t>empre-gando</a:t>
            </a:r>
            <a:r>
              <a:rPr lang="pt-BR" altLang="pt-BR" b="1" dirty="0" smtClean="0">
                <a:solidFill>
                  <a:srgbClr val="7030A0"/>
                </a:solidFill>
              </a:rPr>
              <a:t> os métodos de grelha, dos elementos finitos e das faixas finitas.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106</a:t>
            </a:fld>
            <a:endParaRPr lang="en-US"/>
          </a:p>
        </p:txBody>
      </p:sp>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0361080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1649" y="2367231"/>
            <a:ext cx="810334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0000FF"/>
                </a:solidFill>
              </a:rPr>
              <a:t>As alternativas construtivas existentes </a:t>
            </a:r>
            <a:r>
              <a:rPr lang="pt-BR" altLang="pt-BR" b="1" dirty="0" err="1" smtClean="0">
                <a:solidFill>
                  <a:srgbClr val="0000FF"/>
                </a:solidFill>
              </a:rPr>
              <a:t>corres-pondem</a:t>
            </a:r>
            <a:r>
              <a:rPr lang="pt-BR" altLang="pt-BR" b="1" dirty="0" smtClean="0">
                <a:solidFill>
                  <a:srgbClr val="0000FF"/>
                </a:solidFill>
              </a:rPr>
              <a:t> basicamente aos tipos de seções transversais dos elementos e na forma de ligações transversais entre eles.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107</a:t>
            </a:fld>
            <a:endParaRPr lang="en-US"/>
          </a:p>
        </p:txBody>
      </p:sp>
      <p:sp>
        <p:nvSpPr>
          <p:cNvPr id="5" name="Title 1"/>
          <p:cNvSpPr txBox="1">
            <a:spLocks/>
          </p:cNvSpPr>
          <p:nvPr/>
        </p:nvSpPr>
        <p:spPr bwMode="auto">
          <a:xfrm>
            <a:off x="539552" y="188640"/>
            <a:ext cx="8424936"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3200" b="1" i="0" u="none" strike="noStrike" kern="1200" cap="none" spc="0" normalizeH="0" baseline="0" noProof="0" dirty="0" smtClean="0">
                <a:ln>
                  <a:noFill/>
                </a:ln>
                <a:solidFill>
                  <a:srgbClr val="C00000"/>
                </a:solidFill>
                <a:effectLst/>
                <a:uLnTx/>
                <a:uFillTx/>
                <a:latin typeface="+mj-lt"/>
                <a:ea typeface="+mj-ea"/>
                <a:cs typeface="+mj-cs"/>
              </a:rPr>
              <a:t>10.2 SUPERESTRUTURA</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pt-BR" sz="2000" b="1" dirty="0">
              <a:solidFill>
                <a:srgbClr val="C00000"/>
              </a:solidFill>
              <a:latin typeface="+mj-lt"/>
              <a:ea typeface="+mj-ea"/>
              <a:cs typeface="+mj-cs"/>
            </a:endParaRPr>
          </a:p>
          <a:p>
            <a:pPr algn="ctr">
              <a:defRPr/>
            </a:pPr>
            <a:r>
              <a:rPr kumimoji="0" lang="en-US" altLang="pt-BR" sz="3200" b="1" i="0" u="none" strike="noStrike" kern="1200" cap="none" spc="0" normalizeH="0" baseline="0" noProof="0" dirty="0" smtClean="0">
                <a:ln>
                  <a:noFill/>
                </a:ln>
                <a:solidFill>
                  <a:srgbClr val="C00000"/>
                </a:solidFill>
                <a:effectLst/>
                <a:uLnTx/>
                <a:uFillTx/>
                <a:latin typeface="+mj-lt"/>
                <a:ea typeface="+mj-ea"/>
                <a:cs typeface="+mj-cs"/>
              </a:rPr>
              <a:t>10.2.1 TIPOS DE ELEMENTOS E ARRANJOS NA SEÇÃO TRANSVERSAL</a:t>
            </a:r>
          </a:p>
        </p:txBody>
      </p:sp>
    </p:spTree>
    <p:extLst>
      <p:ext uri="{BB962C8B-B14F-4D97-AF65-F5344CB8AC3E}">
        <p14:creationId xmlns:p14="http://schemas.microsoft.com/office/powerpoint/2010/main" val="11921131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61280" y="1268760"/>
            <a:ext cx="810334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FF0000"/>
                </a:solidFill>
              </a:rPr>
              <a:t>a) Tipo painel </a:t>
            </a:r>
            <a:r>
              <a:rPr lang="pt-BR" altLang="pt-BR" b="1" dirty="0" smtClean="0">
                <a:solidFill>
                  <a:srgbClr val="7030A0"/>
                </a:solidFill>
              </a:rPr>
              <a:t>– estes tipos de elementos são empregados para </a:t>
            </a:r>
            <a:r>
              <a:rPr lang="pt-BR" altLang="pt-BR" b="1" u="sng" dirty="0" smtClean="0">
                <a:solidFill>
                  <a:srgbClr val="7030A0"/>
                </a:solidFill>
              </a:rPr>
              <a:t>vãos pequenos</a:t>
            </a:r>
            <a:r>
              <a:rPr lang="pt-BR" altLang="pt-BR" b="1" dirty="0" smtClean="0">
                <a:solidFill>
                  <a:srgbClr val="7030A0"/>
                </a:solidFill>
              </a:rPr>
              <a:t>. As variantes são </a:t>
            </a:r>
            <a:r>
              <a:rPr lang="pt-BR" altLang="pt-BR" b="1" dirty="0" smtClean="0">
                <a:solidFill>
                  <a:srgbClr val="7030A0"/>
                </a:solidFill>
                <a:effectLst>
                  <a:outerShdw blurRad="38100" dist="38100" dir="2700000" algn="tl">
                    <a:srgbClr val="000000">
                      <a:alpha val="43137"/>
                    </a:srgbClr>
                  </a:outerShdw>
                </a:effectLst>
              </a:rPr>
              <a:t>painéis maciços, painéis alveolares e painéis tipo </a:t>
            </a:r>
            <a:r>
              <a:rPr lang="pt-BR" altLang="pt-BR" b="1" dirty="0" err="1" smtClean="0">
                <a:solidFill>
                  <a:srgbClr val="7030A0"/>
                </a:solidFill>
                <a:effectLst>
                  <a:outerShdw blurRad="38100" dist="38100" dir="2700000" algn="tl">
                    <a:srgbClr val="000000">
                      <a:alpha val="43137"/>
                    </a:srgbClr>
                  </a:outerShdw>
                </a:effectLst>
              </a:rPr>
              <a:t>pré</a:t>
            </a:r>
            <a:r>
              <a:rPr lang="pt-BR" altLang="pt-BR" b="1" dirty="0" smtClean="0">
                <a:solidFill>
                  <a:srgbClr val="7030A0"/>
                </a:solidFill>
                <a:effectLst>
                  <a:outerShdw blurRad="38100" dist="38100" dir="2700000" algn="tl">
                    <a:srgbClr val="000000">
                      <a:alpha val="43137"/>
                    </a:srgbClr>
                  </a:outerShdw>
                </a:effectLst>
              </a:rPr>
              <a:t>-laje</a:t>
            </a:r>
            <a:r>
              <a:rPr lang="pt-BR" altLang="pt-BR" b="1" dirty="0" smtClean="0">
                <a:solidFill>
                  <a:srgbClr val="7030A0"/>
                </a:solidFill>
              </a:rPr>
              <a:t>. Conforme o PCI, os dois primeiros casos com vãos de até 9,1 m para seção maciça e de 7,6 a 15,2 m para seção alveolar, sem capa de concreto moldado no local.</a:t>
            </a:r>
          </a:p>
          <a:p>
            <a:pPr algn="just" eaLnBrk="1" hangingPunct="1">
              <a:spcBef>
                <a:spcPct val="0"/>
              </a:spcBef>
              <a:buNone/>
            </a:pPr>
            <a:r>
              <a:rPr lang="pt-BR" altLang="pt-BR" b="1" dirty="0" smtClean="0">
                <a:solidFill>
                  <a:srgbClr val="2AA22A"/>
                </a:solidFill>
              </a:rPr>
              <a:t>Na </a:t>
            </a:r>
            <a:r>
              <a:rPr lang="pt-BR" altLang="pt-BR" b="1" dirty="0" err="1" smtClean="0">
                <a:solidFill>
                  <a:srgbClr val="2AA22A"/>
                </a:solidFill>
              </a:rPr>
              <a:t>pré</a:t>
            </a:r>
            <a:r>
              <a:rPr lang="pt-BR" altLang="pt-BR" b="1" dirty="0" smtClean="0">
                <a:solidFill>
                  <a:srgbClr val="2AA22A"/>
                </a:solidFill>
              </a:rPr>
              <a:t>-laje é prevista uma concretagem no local, para ampliação da seção resistente.</a:t>
            </a:r>
            <a:endParaRPr lang="pt-BR" altLang="pt-BR" b="1" dirty="0">
              <a:solidFill>
                <a:srgbClr val="2AA22A"/>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108</a:t>
            </a:fld>
            <a:endParaRPr lang="en-US"/>
          </a:p>
        </p:txBody>
      </p:sp>
      <p:sp>
        <p:nvSpPr>
          <p:cNvPr id="5" name="Title 1"/>
          <p:cNvSpPr txBox="1">
            <a:spLocks/>
          </p:cNvSpPr>
          <p:nvPr/>
        </p:nvSpPr>
        <p:spPr bwMode="auto">
          <a:xfrm>
            <a:off x="539552" y="116632"/>
            <a:ext cx="842493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spTree>
    <p:extLst>
      <p:ext uri="{BB962C8B-B14F-4D97-AF65-F5344CB8AC3E}">
        <p14:creationId xmlns:p14="http://schemas.microsoft.com/office/powerpoint/2010/main" val="13886253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109</a:t>
            </a:fld>
            <a:endParaRPr lang="en-US"/>
          </a:p>
        </p:txBody>
      </p:sp>
      <p:sp>
        <p:nvSpPr>
          <p:cNvPr id="6" name="Title 1"/>
          <p:cNvSpPr txBox="1">
            <a:spLocks/>
          </p:cNvSpPr>
          <p:nvPr/>
        </p:nvSpPr>
        <p:spPr bwMode="auto">
          <a:xfrm>
            <a:off x="539552" y="188640"/>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1196752"/>
            <a:ext cx="7677053" cy="3988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016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a:t>
            </a:fld>
            <a:endParaRPr lang="en-US"/>
          </a:p>
        </p:txBody>
      </p:sp>
      <p:sp>
        <p:nvSpPr>
          <p:cNvPr id="3" name="Retângulo 2"/>
          <p:cNvSpPr/>
          <p:nvPr/>
        </p:nvSpPr>
        <p:spPr>
          <a:xfrm>
            <a:off x="682739" y="6041438"/>
            <a:ext cx="7850704" cy="307777"/>
          </a:xfrm>
          <a:prstGeom prst="rect">
            <a:avLst/>
          </a:prstGeom>
        </p:spPr>
        <p:txBody>
          <a:bodyPr wrap="square">
            <a:spAutoFit/>
          </a:bodyPr>
          <a:lstStyle/>
          <a:p>
            <a:pPr algn="ctr"/>
            <a:r>
              <a:rPr lang="pt-BR" sz="1400" dirty="0">
                <a:solidFill>
                  <a:srgbClr val="0005CC"/>
                </a:solidFill>
              </a:rPr>
              <a:t>http://mold.com.br/produtos/pontes-e-viadutos/pontes-em-pre-moldado-de-canteiro</a:t>
            </a:r>
          </a:p>
        </p:txBody>
      </p:sp>
      <p:pic>
        <p:nvPicPr>
          <p:cNvPr id="14338" name="Picture 2" descr="http://mold.com.br/manager/uploads/produtos/obras/20151001141017/20150922_1707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8314287" cy="46767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p:cNvSpPr txBox="1">
            <a:spLocks noChangeArrowheads="1"/>
          </p:cNvSpPr>
          <p:nvPr/>
        </p:nvSpPr>
        <p:spPr bwMode="auto">
          <a:xfrm>
            <a:off x="611560" y="62068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das vigas longitudinais:</a:t>
            </a:r>
          </a:p>
        </p:txBody>
      </p:sp>
      <p:sp>
        <p:nvSpPr>
          <p:cNvPr id="9"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3782203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110</a:t>
            </a:fld>
            <a:endParaRPr lang="en-US"/>
          </a:p>
        </p:txBody>
      </p:sp>
      <p:sp>
        <p:nvSpPr>
          <p:cNvPr id="6" name="Title 1"/>
          <p:cNvSpPr txBox="1">
            <a:spLocks/>
          </p:cNvSpPr>
          <p:nvPr/>
        </p:nvSpPr>
        <p:spPr bwMode="auto">
          <a:xfrm>
            <a:off x="539552" y="188640"/>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0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0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pic>
        <p:nvPicPr>
          <p:cNvPr id="23554" name="Picture 2" descr="http://www.oldcastleprecastspokane.com/core/files/oldcastleprecastspokane/uploads/images/Jim%20Little%20Bridge%20-%202-10-06%20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3658" y="1385310"/>
            <a:ext cx="6516724" cy="488754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755576" y="850496"/>
            <a:ext cx="1986441" cy="461665"/>
          </a:xfrm>
          <a:prstGeom prst="rect">
            <a:avLst/>
          </a:prstGeom>
        </p:spPr>
        <p:txBody>
          <a:bodyPr wrap="none">
            <a:spAutoFit/>
          </a:bodyPr>
          <a:lstStyle/>
          <a:p>
            <a:r>
              <a:rPr lang="pt-BR" altLang="pt-BR" sz="2400" b="1" dirty="0">
                <a:solidFill>
                  <a:srgbClr val="FF0000"/>
                </a:solidFill>
              </a:rPr>
              <a:t>a) Tipo painel </a:t>
            </a:r>
            <a:endParaRPr lang="pt-BR" sz="2400" dirty="0"/>
          </a:p>
        </p:txBody>
      </p:sp>
      <p:sp>
        <p:nvSpPr>
          <p:cNvPr id="4" name="Retângulo 3"/>
          <p:cNvSpPr/>
          <p:nvPr/>
        </p:nvSpPr>
        <p:spPr>
          <a:xfrm>
            <a:off x="2646796" y="6331140"/>
            <a:ext cx="3757503" cy="338554"/>
          </a:xfrm>
          <a:prstGeom prst="rect">
            <a:avLst/>
          </a:prstGeom>
        </p:spPr>
        <p:txBody>
          <a:bodyPr wrap="none">
            <a:spAutoFit/>
          </a:bodyPr>
          <a:lstStyle/>
          <a:p>
            <a:r>
              <a:rPr lang="pt-BR" sz="1600" dirty="0">
                <a:solidFill>
                  <a:srgbClr val="0005CC"/>
                </a:solidFill>
              </a:rPr>
              <a:t>http://www.oldcastleprecastspokane.com/</a:t>
            </a:r>
          </a:p>
        </p:txBody>
      </p:sp>
    </p:spTree>
    <p:extLst>
      <p:ext uri="{BB962C8B-B14F-4D97-AF65-F5344CB8AC3E}">
        <p14:creationId xmlns:p14="http://schemas.microsoft.com/office/powerpoint/2010/main" val="37224537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111</a:t>
            </a:fld>
            <a:endParaRPr lang="en-US"/>
          </a:p>
        </p:txBody>
      </p:sp>
      <p:sp>
        <p:nvSpPr>
          <p:cNvPr id="6" name="Title 1"/>
          <p:cNvSpPr txBox="1">
            <a:spLocks/>
          </p:cNvSpPr>
          <p:nvPr/>
        </p:nvSpPr>
        <p:spPr bwMode="auto">
          <a:xfrm>
            <a:off x="539552" y="188640"/>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0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0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sp>
        <p:nvSpPr>
          <p:cNvPr id="3" name="Retângulo 2"/>
          <p:cNvSpPr/>
          <p:nvPr/>
        </p:nvSpPr>
        <p:spPr>
          <a:xfrm>
            <a:off x="755576" y="850496"/>
            <a:ext cx="1986441" cy="461665"/>
          </a:xfrm>
          <a:prstGeom prst="rect">
            <a:avLst/>
          </a:prstGeom>
        </p:spPr>
        <p:txBody>
          <a:bodyPr wrap="none">
            <a:spAutoFit/>
          </a:bodyPr>
          <a:lstStyle/>
          <a:p>
            <a:r>
              <a:rPr lang="pt-BR" altLang="pt-BR" sz="2400" b="1" dirty="0">
                <a:solidFill>
                  <a:srgbClr val="FF0000"/>
                </a:solidFill>
              </a:rPr>
              <a:t>a) Tipo painel </a:t>
            </a:r>
            <a:endParaRPr lang="pt-BR" sz="2400" dirty="0"/>
          </a:p>
        </p:txBody>
      </p:sp>
      <p:pic>
        <p:nvPicPr>
          <p:cNvPr id="8194" name="Picture 2" descr="Full-depth precast deck panels with and without logitudinal post-tensi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740" y="1484784"/>
            <a:ext cx="5040560" cy="3842396"/>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2175911" y="5412958"/>
            <a:ext cx="5096389" cy="338554"/>
          </a:xfrm>
          <a:prstGeom prst="rect">
            <a:avLst/>
          </a:prstGeom>
        </p:spPr>
        <p:txBody>
          <a:bodyPr wrap="square">
            <a:spAutoFit/>
          </a:bodyPr>
          <a:lstStyle/>
          <a:p>
            <a:pPr algn="ctr"/>
            <a:r>
              <a:rPr lang="pt-BR" sz="1600" dirty="0">
                <a:solidFill>
                  <a:srgbClr val="0005CC"/>
                </a:solidFill>
              </a:rPr>
              <a:t>https://www.fhwa.dot.gov/bridge/abc/prefab_def.cfm</a:t>
            </a:r>
          </a:p>
        </p:txBody>
      </p:sp>
    </p:spTree>
    <p:extLst>
      <p:ext uri="{BB962C8B-B14F-4D97-AF65-F5344CB8AC3E}">
        <p14:creationId xmlns:p14="http://schemas.microsoft.com/office/powerpoint/2010/main" val="31855716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39552" y="1124744"/>
            <a:ext cx="8103343"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FF0000"/>
                </a:solidFill>
              </a:rPr>
              <a:t>b) Seção caixão </a:t>
            </a:r>
            <a:r>
              <a:rPr lang="pt-BR" altLang="pt-BR" b="1" dirty="0" smtClean="0">
                <a:solidFill>
                  <a:srgbClr val="7030A0"/>
                </a:solidFill>
              </a:rPr>
              <a:t>– apresenta elevados valores de rendimento mecânico e elevada rigidez à torção, que é interessante para melhorar a distribuição transversal dos esforços.</a:t>
            </a:r>
          </a:p>
          <a:p>
            <a:pPr algn="just" eaLnBrk="1" hangingPunct="1">
              <a:spcBef>
                <a:spcPct val="0"/>
              </a:spcBef>
              <a:buNone/>
            </a:pPr>
            <a:r>
              <a:rPr lang="pt-BR" altLang="pt-BR" b="1" dirty="0" smtClean="0">
                <a:solidFill>
                  <a:srgbClr val="7030A0"/>
                </a:solidFill>
              </a:rPr>
              <a:t>Esta solução não favorece a racionalização da execução.</a:t>
            </a:r>
          </a:p>
          <a:p>
            <a:pPr algn="just" eaLnBrk="1" hangingPunct="1">
              <a:spcBef>
                <a:spcPct val="0"/>
              </a:spcBef>
              <a:buNone/>
            </a:pPr>
            <a:r>
              <a:rPr lang="pt-BR" altLang="pt-BR" b="1" dirty="0" smtClean="0">
                <a:solidFill>
                  <a:srgbClr val="2AA22A"/>
                </a:solidFill>
              </a:rPr>
              <a:t>O vazamento é feito com fôrmas perdidas ou por procedimento com fôrma recuperável, com significativos trabalhos adicionais, com duas etapas de concretagem. Os vãos atingem até 30 m.</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112</a:t>
            </a:fld>
            <a:endParaRPr lang="en-US"/>
          </a:p>
        </p:txBody>
      </p:sp>
      <p:sp>
        <p:nvSpPr>
          <p:cNvPr id="5" name="Title 1"/>
          <p:cNvSpPr txBox="1">
            <a:spLocks/>
          </p:cNvSpPr>
          <p:nvPr/>
        </p:nvSpPr>
        <p:spPr bwMode="auto">
          <a:xfrm>
            <a:off x="539552" y="116632"/>
            <a:ext cx="842493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spTree>
    <p:extLst>
      <p:ext uri="{BB962C8B-B14F-4D97-AF65-F5344CB8AC3E}">
        <p14:creationId xmlns:p14="http://schemas.microsoft.com/office/powerpoint/2010/main" val="26295887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113</a:t>
            </a:fld>
            <a:endParaRPr lang="en-US"/>
          </a:p>
        </p:txBody>
      </p:sp>
      <p:sp>
        <p:nvSpPr>
          <p:cNvPr id="6" name="Title 1"/>
          <p:cNvSpPr txBox="1">
            <a:spLocks/>
          </p:cNvSpPr>
          <p:nvPr/>
        </p:nvSpPr>
        <p:spPr bwMode="auto">
          <a:xfrm>
            <a:off x="539552" y="188640"/>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888" y="1052736"/>
            <a:ext cx="7688263"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0567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39552" y="1124744"/>
            <a:ext cx="810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b) Seção caixão</a:t>
            </a:r>
            <a:endParaRPr lang="pt-BR" altLang="pt-BR" sz="2400" b="1" dirty="0" smtClean="0">
              <a:solidFill>
                <a:srgbClr val="2AA22A"/>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114</a:t>
            </a:fld>
            <a:endParaRPr lang="en-US"/>
          </a:p>
        </p:txBody>
      </p:sp>
      <p:sp>
        <p:nvSpPr>
          <p:cNvPr id="5" name="Title 1"/>
          <p:cNvSpPr txBox="1">
            <a:spLocks/>
          </p:cNvSpPr>
          <p:nvPr/>
        </p:nvSpPr>
        <p:spPr bwMode="auto">
          <a:xfrm>
            <a:off x="539552" y="116632"/>
            <a:ext cx="842493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pic>
        <p:nvPicPr>
          <p:cNvPr id="3074" name="Picture 2" descr="Adjacent box b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000" y="1809775"/>
            <a:ext cx="5848039" cy="2304256"/>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2203825" y="4221088"/>
            <a:ext cx="5096389" cy="338554"/>
          </a:xfrm>
          <a:prstGeom prst="rect">
            <a:avLst/>
          </a:prstGeom>
        </p:spPr>
        <p:txBody>
          <a:bodyPr wrap="square">
            <a:spAutoFit/>
          </a:bodyPr>
          <a:lstStyle/>
          <a:p>
            <a:pPr algn="ctr"/>
            <a:r>
              <a:rPr lang="pt-BR" sz="1600" dirty="0">
                <a:solidFill>
                  <a:srgbClr val="0005CC"/>
                </a:solidFill>
              </a:rPr>
              <a:t>https://www.fhwa.dot.gov/bridge/abc/prefab_def.cfm</a:t>
            </a:r>
          </a:p>
        </p:txBody>
      </p:sp>
    </p:spTree>
    <p:extLst>
      <p:ext uri="{BB962C8B-B14F-4D97-AF65-F5344CB8AC3E}">
        <p14:creationId xmlns:p14="http://schemas.microsoft.com/office/powerpoint/2010/main" val="4614420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61280" y="1336179"/>
            <a:ext cx="8103343"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FF0000"/>
                </a:solidFill>
              </a:rPr>
              <a:t>c) Seção I e similares </a:t>
            </a:r>
            <a:r>
              <a:rPr lang="pt-BR" altLang="pt-BR" b="1" dirty="0" smtClean="0">
                <a:solidFill>
                  <a:srgbClr val="7030A0"/>
                </a:solidFill>
              </a:rPr>
              <a:t>– devido às mesas, apresenta um bom rendimento mecânico. É muito empregada, para vários valores de vãos. As dimensões das mesas são variadas, podendo ser seção T.</a:t>
            </a:r>
          </a:p>
          <a:p>
            <a:pPr algn="just" eaLnBrk="1" hangingPunct="1">
              <a:spcBef>
                <a:spcPct val="0"/>
              </a:spcBef>
              <a:buNone/>
            </a:pPr>
            <a:r>
              <a:rPr lang="pt-BR" altLang="pt-BR" b="1" dirty="0">
                <a:solidFill>
                  <a:srgbClr val="0070C0"/>
                </a:solidFill>
              </a:rPr>
              <a:t>Os elementos podem ser colocados </a:t>
            </a:r>
            <a:r>
              <a:rPr lang="pt-BR" altLang="pt-BR" b="1" dirty="0" err="1">
                <a:solidFill>
                  <a:srgbClr val="0070C0"/>
                </a:solidFill>
              </a:rPr>
              <a:t>justa-postos</a:t>
            </a:r>
            <a:r>
              <a:rPr lang="pt-BR" altLang="pt-BR" b="1" dirty="0">
                <a:solidFill>
                  <a:srgbClr val="0070C0"/>
                </a:solidFill>
              </a:rPr>
              <a:t>, ou com espaçamento.</a:t>
            </a:r>
          </a:p>
          <a:p>
            <a:pPr algn="just" eaLnBrk="1" hangingPunct="1">
              <a:spcBef>
                <a:spcPct val="0"/>
              </a:spcBef>
              <a:buNone/>
            </a:pPr>
            <a:endParaRPr lang="pt-BR" altLang="pt-BR" sz="2000" b="1" dirty="0">
              <a:solidFill>
                <a:srgbClr val="7030A0"/>
              </a:solidFill>
            </a:endParaRPr>
          </a:p>
          <a:p>
            <a:pPr algn="just" eaLnBrk="1" hangingPunct="1">
              <a:spcBef>
                <a:spcPct val="0"/>
              </a:spcBef>
              <a:buNone/>
            </a:pPr>
            <a:r>
              <a:rPr lang="pt-BR" altLang="pt-BR" b="1" dirty="0">
                <a:solidFill>
                  <a:srgbClr val="FF0000"/>
                </a:solidFill>
              </a:rPr>
              <a:t>Vídeo:</a:t>
            </a:r>
          </a:p>
          <a:p>
            <a:pPr algn="just" eaLnBrk="1" hangingPunct="1">
              <a:spcBef>
                <a:spcPct val="0"/>
              </a:spcBef>
              <a:buNone/>
            </a:pPr>
            <a:r>
              <a:rPr lang="pt-BR" sz="2800" dirty="0">
                <a:hlinkClick r:id="rId2"/>
              </a:rPr>
              <a:t>https://</a:t>
            </a:r>
            <a:r>
              <a:rPr lang="pt-BR" sz="2800" dirty="0" smtClean="0">
                <a:hlinkClick r:id="rId2"/>
              </a:rPr>
              <a:t>www.youtube.com/watch?v=mrDLmVCqJVM</a:t>
            </a:r>
            <a:endParaRPr lang="pt-BR" sz="2800" dirty="0"/>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115</a:t>
            </a:fld>
            <a:endParaRPr lang="en-US"/>
          </a:p>
        </p:txBody>
      </p:sp>
      <p:sp>
        <p:nvSpPr>
          <p:cNvPr id="5" name="Title 1"/>
          <p:cNvSpPr txBox="1">
            <a:spLocks/>
          </p:cNvSpPr>
          <p:nvPr/>
        </p:nvSpPr>
        <p:spPr bwMode="auto">
          <a:xfrm>
            <a:off x="539552" y="116632"/>
            <a:ext cx="842493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spTree>
    <p:extLst>
      <p:ext uri="{BB962C8B-B14F-4D97-AF65-F5344CB8AC3E}">
        <p14:creationId xmlns:p14="http://schemas.microsoft.com/office/powerpoint/2010/main" val="23445788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116</a:t>
            </a:fld>
            <a:endParaRPr lang="en-US"/>
          </a:p>
        </p:txBody>
      </p:sp>
      <p:sp>
        <p:nvSpPr>
          <p:cNvPr id="6" name="Title 1"/>
          <p:cNvSpPr txBox="1">
            <a:spLocks/>
          </p:cNvSpPr>
          <p:nvPr/>
        </p:nvSpPr>
        <p:spPr bwMode="auto">
          <a:xfrm>
            <a:off x="539552" y="188640"/>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0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0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357" y="908720"/>
            <a:ext cx="7555325"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015" y="6077543"/>
            <a:ext cx="546735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6315668"/>
            <a:ext cx="36957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6022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117</a:t>
            </a:fld>
            <a:endParaRPr lang="en-US" dirty="0"/>
          </a:p>
        </p:txBody>
      </p:sp>
      <p:pic>
        <p:nvPicPr>
          <p:cNvPr id="1026" name="Picture 2" descr="The photograph shows a model in four stages: the first stage is the bent cap by itself, the second stage is the bent cap supporting one span’s beam, the third stage is the bent cap supporting two span’s beams, and the fourth stage is concrete on top of the bent cap joining the spans together in an integral j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361" y="1628801"/>
            <a:ext cx="6155318" cy="37701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539552" y="116632"/>
            <a:ext cx="842493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sp>
        <p:nvSpPr>
          <p:cNvPr id="5" name="TextBox 2"/>
          <p:cNvSpPr txBox="1">
            <a:spLocks noChangeArrowheads="1"/>
          </p:cNvSpPr>
          <p:nvPr/>
        </p:nvSpPr>
        <p:spPr bwMode="auto">
          <a:xfrm>
            <a:off x="554448" y="951111"/>
            <a:ext cx="810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a:solidFill>
                  <a:srgbClr val="FF0000"/>
                </a:solidFill>
              </a:rPr>
              <a:t>c) Seção I e similares</a:t>
            </a:r>
          </a:p>
        </p:txBody>
      </p:sp>
      <p:sp>
        <p:nvSpPr>
          <p:cNvPr id="3" name="Retângulo 2"/>
          <p:cNvSpPr/>
          <p:nvPr/>
        </p:nvSpPr>
        <p:spPr>
          <a:xfrm>
            <a:off x="1977430" y="5482500"/>
            <a:ext cx="5346339" cy="338554"/>
          </a:xfrm>
          <a:prstGeom prst="rect">
            <a:avLst/>
          </a:prstGeom>
        </p:spPr>
        <p:txBody>
          <a:bodyPr wrap="square">
            <a:spAutoFit/>
          </a:bodyPr>
          <a:lstStyle/>
          <a:p>
            <a:pPr algn="ctr"/>
            <a:r>
              <a:rPr lang="pt-BR" sz="1600" dirty="0">
                <a:solidFill>
                  <a:srgbClr val="0005CC"/>
                </a:solidFill>
              </a:rPr>
              <a:t>http://www.concretebridgeviews.com/i70/Article2.php</a:t>
            </a:r>
          </a:p>
        </p:txBody>
      </p:sp>
    </p:spTree>
    <p:extLst>
      <p:ext uri="{BB962C8B-B14F-4D97-AF65-F5344CB8AC3E}">
        <p14:creationId xmlns:p14="http://schemas.microsoft.com/office/powerpoint/2010/main" val="19551454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118</a:t>
            </a:fld>
            <a:endParaRPr lang="en-US" dirty="0"/>
          </a:p>
        </p:txBody>
      </p:sp>
      <p:sp>
        <p:nvSpPr>
          <p:cNvPr id="4" name="Title 1"/>
          <p:cNvSpPr txBox="1">
            <a:spLocks/>
          </p:cNvSpPr>
          <p:nvPr/>
        </p:nvSpPr>
        <p:spPr bwMode="auto">
          <a:xfrm>
            <a:off x="539552" y="116632"/>
            <a:ext cx="842493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sp>
        <p:nvSpPr>
          <p:cNvPr id="5" name="TextBox 2"/>
          <p:cNvSpPr txBox="1">
            <a:spLocks noChangeArrowheads="1"/>
          </p:cNvSpPr>
          <p:nvPr/>
        </p:nvSpPr>
        <p:spPr bwMode="auto">
          <a:xfrm>
            <a:off x="554448" y="951111"/>
            <a:ext cx="810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a:solidFill>
                  <a:srgbClr val="FF0000"/>
                </a:solidFill>
              </a:rPr>
              <a:t>c) Seção I e similares</a:t>
            </a:r>
          </a:p>
        </p:txBody>
      </p:sp>
      <p:pic>
        <p:nvPicPr>
          <p:cNvPr id="1028" name="Picture 4" descr="Adjacent deck bulb tee b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631" y="1433550"/>
            <a:ext cx="562077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djacent double tee be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397" y="3972272"/>
            <a:ext cx="5496497" cy="2265040"/>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2272450" y="6309320"/>
            <a:ext cx="5096389" cy="338554"/>
          </a:xfrm>
          <a:prstGeom prst="rect">
            <a:avLst/>
          </a:prstGeom>
        </p:spPr>
        <p:txBody>
          <a:bodyPr wrap="square">
            <a:spAutoFit/>
          </a:bodyPr>
          <a:lstStyle/>
          <a:p>
            <a:pPr algn="ctr"/>
            <a:r>
              <a:rPr lang="pt-BR" sz="1600" dirty="0">
                <a:solidFill>
                  <a:srgbClr val="0005CC"/>
                </a:solidFill>
              </a:rPr>
              <a:t>https://www.fhwa.dot.gov/bridge/abc/prefab_def.cfm</a:t>
            </a:r>
          </a:p>
        </p:txBody>
      </p:sp>
    </p:spTree>
    <p:extLst>
      <p:ext uri="{BB962C8B-B14F-4D97-AF65-F5344CB8AC3E}">
        <p14:creationId xmlns:p14="http://schemas.microsoft.com/office/powerpoint/2010/main" val="13480787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61280" y="764704"/>
            <a:ext cx="8103343"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FF0000"/>
                </a:solidFill>
              </a:rPr>
              <a:t>d) Seção T invertido </a:t>
            </a:r>
            <a:r>
              <a:rPr lang="pt-BR" altLang="pt-BR" b="1" dirty="0" smtClean="0">
                <a:solidFill>
                  <a:srgbClr val="7030A0"/>
                </a:solidFill>
              </a:rPr>
              <a:t>– não apresenta facilidades na desmoldagem, mas facilita a ligação transversal entre os elementos. Atinge até 45 m de vão.</a:t>
            </a:r>
          </a:p>
          <a:p>
            <a:pPr algn="just" eaLnBrk="1" hangingPunct="1">
              <a:spcBef>
                <a:spcPct val="0"/>
              </a:spcBef>
              <a:buNone/>
            </a:pPr>
            <a:endParaRPr lang="pt-BR" altLang="pt-BR" sz="2000" b="1" dirty="0">
              <a:solidFill>
                <a:srgbClr val="7030A0"/>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119</a:t>
            </a:fld>
            <a:endParaRPr lang="en-US"/>
          </a:p>
        </p:txBody>
      </p:sp>
      <p:sp>
        <p:nvSpPr>
          <p:cNvPr id="5" name="Title 1"/>
          <p:cNvSpPr txBox="1">
            <a:spLocks/>
          </p:cNvSpPr>
          <p:nvPr/>
        </p:nvSpPr>
        <p:spPr bwMode="auto">
          <a:xfrm>
            <a:off x="539552" y="116632"/>
            <a:ext cx="842493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0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0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88" y="2852936"/>
            <a:ext cx="7705725"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470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a:t>
            </a:fld>
            <a:endParaRPr lang="en-US"/>
          </a:p>
        </p:txBody>
      </p:sp>
      <p:pic>
        <p:nvPicPr>
          <p:cNvPr id="14" name="Picture 2" descr="http://www.engeba.com.br/wp-content/uploads/2014/04/DSCF92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677" y="1268760"/>
            <a:ext cx="4165344" cy="31358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engeba.com.br/wp-content/uploads/2014/04/DSCF91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7104" y="3212976"/>
            <a:ext cx="4112454" cy="3096024"/>
          </a:xfrm>
          <a:prstGeom prst="rect">
            <a:avLst/>
          </a:prstGeom>
          <a:noFill/>
          <a:extLst>
            <a:ext uri="{909E8E84-426E-40DD-AFC4-6F175D3DCCD1}">
              <a14:hiddenFill xmlns:a14="http://schemas.microsoft.com/office/drawing/2010/main">
                <a:solidFill>
                  <a:srgbClr val="FFFFFF"/>
                </a:solidFill>
              </a14:hiddenFill>
            </a:ext>
          </a:extLst>
        </p:spPr>
      </p:pic>
      <p:sp>
        <p:nvSpPr>
          <p:cNvPr id="16" name="Retângulo 15"/>
          <p:cNvSpPr/>
          <p:nvPr/>
        </p:nvSpPr>
        <p:spPr>
          <a:xfrm>
            <a:off x="755576" y="5986600"/>
            <a:ext cx="3301481" cy="338554"/>
          </a:xfrm>
          <a:prstGeom prst="rect">
            <a:avLst/>
          </a:prstGeom>
        </p:spPr>
        <p:txBody>
          <a:bodyPr wrap="none">
            <a:spAutoFit/>
          </a:bodyPr>
          <a:lstStyle/>
          <a:p>
            <a:pPr algn="ctr"/>
            <a:r>
              <a:rPr lang="pt-BR" sz="1600" dirty="0">
                <a:solidFill>
                  <a:srgbClr val="0005CC"/>
                </a:solidFill>
              </a:rPr>
              <a:t>http://www.engeba.com.br/servicos/</a:t>
            </a:r>
          </a:p>
        </p:txBody>
      </p:sp>
      <p:sp>
        <p:nvSpPr>
          <p:cNvPr id="8" name="TextBox 2"/>
          <p:cNvSpPr txBox="1">
            <a:spLocks noChangeArrowheads="1"/>
          </p:cNvSpPr>
          <p:nvPr/>
        </p:nvSpPr>
        <p:spPr bwMode="auto">
          <a:xfrm>
            <a:off x="611560" y="62068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a:t>
            </a:r>
            <a:r>
              <a:rPr lang="pt-BR" altLang="pt-BR" sz="2400" b="1" dirty="0">
                <a:solidFill>
                  <a:srgbClr val="FF0000"/>
                </a:solidFill>
              </a:rPr>
              <a:t>Lançamento das vigas longitudinais:</a:t>
            </a:r>
          </a:p>
        </p:txBody>
      </p:sp>
      <p:sp>
        <p:nvSpPr>
          <p:cNvPr id="10"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38371817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61280" y="1336179"/>
            <a:ext cx="810334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FF0000"/>
                </a:solidFill>
              </a:rPr>
              <a:t>e) Seção trapezoidal e U </a:t>
            </a:r>
            <a:r>
              <a:rPr lang="pt-BR" altLang="pt-BR" b="1" dirty="0" smtClean="0">
                <a:solidFill>
                  <a:srgbClr val="7030A0"/>
                </a:solidFill>
              </a:rPr>
              <a:t>– podem ser vistas como variações da seção T invertido. A concretagem do tabuleiro acrescenta grande rigidez à torção, o que promove uma boa distribuição transversal de esforços. </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120</a:t>
            </a:fld>
            <a:endParaRPr lang="en-US" dirty="0"/>
          </a:p>
        </p:txBody>
      </p:sp>
      <p:sp>
        <p:nvSpPr>
          <p:cNvPr id="5" name="Title 1"/>
          <p:cNvSpPr txBox="1">
            <a:spLocks/>
          </p:cNvSpPr>
          <p:nvPr/>
        </p:nvSpPr>
        <p:spPr bwMode="auto">
          <a:xfrm>
            <a:off x="539552" y="116632"/>
            <a:ext cx="842493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spTree>
    <p:extLst>
      <p:ext uri="{BB962C8B-B14F-4D97-AF65-F5344CB8AC3E}">
        <p14:creationId xmlns:p14="http://schemas.microsoft.com/office/powerpoint/2010/main" val="14016699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121</a:t>
            </a:fld>
            <a:endParaRPr lang="en-US"/>
          </a:p>
        </p:txBody>
      </p:sp>
      <p:sp>
        <p:nvSpPr>
          <p:cNvPr id="6" name="Title 1"/>
          <p:cNvSpPr txBox="1">
            <a:spLocks/>
          </p:cNvSpPr>
          <p:nvPr/>
        </p:nvSpPr>
        <p:spPr bwMode="auto">
          <a:xfrm>
            <a:off x="539552" y="188640"/>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45" y="1207815"/>
            <a:ext cx="8102749" cy="385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2654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122</a:t>
            </a:fld>
            <a:endParaRPr lang="en-US"/>
          </a:p>
        </p:txBody>
      </p:sp>
      <p:sp>
        <p:nvSpPr>
          <p:cNvPr id="6" name="Title 1"/>
          <p:cNvSpPr txBox="1">
            <a:spLocks/>
          </p:cNvSpPr>
          <p:nvPr/>
        </p:nvSpPr>
        <p:spPr bwMode="auto">
          <a:xfrm>
            <a:off x="539552" y="188640"/>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pic>
        <p:nvPicPr>
          <p:cNvPr id="7170" name="Picture 2" descr="Orthotropic d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412" y="1628800"/>
            <a:ext cx="6723538"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2178301" y="4813895"/>
            <a:ext cx="5096389" cy="338554"/>
          </a:xfrm>
          <a:prstGeom prst="rect">
            <a:avLst/>
          </a:prstGeom>
        </p:spPr>
        <p:txBody>
          <a:bodyPr wrap="square">
            <a:spAutoFit/>
          </a:bodyPr>
          <a:lstStyle/>
          <a:p>
            <a:pPr algn="ctr"/>
            <a:r>
              <a:rPr lang="pt-BR" sz="1600" dirty="0">
                <a:solidFill>
                  <a:srgbClr val="0005CC"/>
                </a:solidFill>
              </a:rPr>
              <a:t>https://www.fhwa.dot.gov/bridge/abc/prefab_def.cfm</a:t>
            </a:r>
          </a:p>
        </p:txBody>
      </p:sp>
      <p:sp>
        <p:nvSpPr>
          <p:cNvPr id="3" name="Retângulo 2"/>
          <p:cNvSpPr/>
          <p:nvPr/>
        </p:nvSpPr>
        <p:spPr>
          <a:xfrm>
            <a:off x="971600" y="980728"/>
            <a:ext cx="3311356" cy="461665"/>
          </a:xfrm>
          <a:prstGeom prst="rect">
            <a:avLst/>
          </a:prstGeom>
        </p:spPr>
        <p:txBody>
          <a:bodyPr wrap="none">
            <a:spAutoFit/>
          </a:bodyPr>
          <a:lstStyle/>
          <a:p>
            <a:r>
              <a:rPr lang="pt-BR" altLang="pt-BR" sz="2400" b="1" dirty="0">
                <a:solidFill>
                  <a:srgbClr val="FF0000"/>
                </a:solidFill>
              </a:rPr>
              <a:t>e</a:t>
            </a:r>
            <a:r>
              <a:rPr lang="pt-BR" altLang="pt-BR" sz="2400" b="1" dirty="0" smtClean="0">
                <a:solidFill>
                  <a:srgbClr val="FF0000"/>
                </a:solidFill>
              </a:rPr>
              <a:t>) </a:t>
            </a:r>
            <a:r>
              <a:rPr lang="pt-BR" altLang="pt-BR" sz="2400" b="1" dirty="0">
                <a:solidFill>
                  <a:srgbClr val="FF0000"/>
                </a:solidFill>
              </a:rPr>
              <a:t>Seção </a:t>
            </a:r>
            <a:r>
              <a:rPr lang="pt-BR" altLang="pt-BR" sz="2400" b="1" dirty="0" smtClean="0">
                <a:solidFill>
                  <a:srgbClr val="FF0000"/>
                </a:solidFill>
              </a:rPr>
              <a:t>trapezoidal e U </a:t>
            </a:r>
            <a:endParaRPr lang="pt-BR" sz="2400" dirty="0"/>
          </a:p>
        </p:txBody>
      </p:sp>
    </p:spTree>
    <p:extLst>
      <p:ext uri="{BB962C8B-B14F-4D97-AF65-F5344CB8AC3E}">
        <p14:creationId xmlns:p14="http://schemas.microsoft.com/office/powerpoint/2010/main" val="30779706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123</a:t>
            </a:fld>
            <a:endParaRPr lang="en-US"/>
          </a:p>
        </p:txBody>
      </p:sp>
      <p:sp>
        <p:nvSpPr>
          <p:cNvPr id="6" name="Title 1"/>
          <p:cNvSpPr txBox="1">
            <a:spLocks/>
          </p:cNvSpPr>
          <p:nvPr/>
        </p:nvSpPr>
        <p:spPr bwMode="auto">
          <a:xfrm>
            <a:off x="539552" y="188640"/>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10.2.1 TIPOS DE ELEMENTOS E ARRANJOS</a:t>
            </a:r>
          </a:p>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NA SEÇÃO TRANSVERSAL</a:t>
            </a:r>
          </a:p>
        </p:txBody>
      </p:sp>
      <p:sp>
        <p:nvSpPr>
          <p:cNvPr id="7" name="Retângulo 6"/>
          <p:cNvSpPr/>
          <p:nvPr/>
        </p:nvSpPr>
        <p:spPr>
          <a:xfrm>
            <a:off x="2178301" y="4813895"/>
            <a:ext cx="5096389" cy="338554"/>
          </a:xfrm>
          <a:prstGeom prst="rect">
            <a:avLst/>
          </a:prstGeom>
        </p:spPr>
        <p:txBody>
          <a:bodyPr wrap="square">
            <a:spAutoFit/>
          </a:bodyPr>
          <a:lstStyle/>
          <a:p>
            <a:pPr algn="ctr"/>
            <a:r>
              <a:rPr lang="pt-BR" sz="1600" dirty="0">
                <a:solidFill>
                  <a:srgbClr val="0005CC"/>
                </a:solidFill>
              </a:rPr>
              <a:t>https://www.fhwa.dot.gov/bridge/abc/prefab_def.cfm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99" y="980728"/>
            <a:ext cx="6271592" cy="5346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5106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1648" y="1556792"/>
            <a:ext cx="810334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0000FF"/>
                </a:solidFill>
              </a:rPr>
              <a:t>As ligações entre os elementos dispostos na direção do eixo longitudinal da ponte devem ser feitos de forma a impedir, no mínimo, os deslocamentos verticais relativos. Pode ser por meio de capa de CML (laje), ou, quando não houver capa, com chaves de cisalhamento ou conectores metálicos (são pouco efetivos na distribuição dos esforços transversais).</a:t>
            </a:r>
            <a:endParaRPr lang="pt-BR" altLang="pt-BR" sz="2000" b="1" dirty="0">
              <a:solidFill>
                <a:srgbClr val="0000FF"/>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124</a:t>
            </a:fld>
            <a:endParaRPr lang="en-US"/>
          </a:p>
        </p:txBody>
      </p:sp>
      <p:sp>
        <p:nvSpPr>
          <p:cNvPr id="5" name="Title 1"/>
          <p:cNvSpPr txBox="1">
            <a:spLocks/>
          </p:cNvSpPr>
          <p:nvPr/>
        </p:nvSpPr>
        <p:spPr bwMode="auto">
          <a:xfrm>
            <a:off x="539552" y="260648"/>
            <a:ext cx="8424936" cy="96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3200" b="1" i="0" u="none" strike="noStrike" kern="1200" cap="none" spc="0" normalizeH="0" baseline="0" noProof="0" dirty="0" smtClean="0">
                <a:ln>
                  <a:noFill/>
                </a:ln>
                <a:solidFill>
                  <a:srgbClr val="C00000"/>
                </a:solidFill>
                <a:effectLst/>
                <a:uLnTx/>
                <a:uFillTx/>
                <a:latin typeface="+mj-lt"/>
                <a:ea typeface="+mj-ea"/>
                <a:cs typeface="+mj-cs"/>
              </a:rPr>
              <a:t>10.2.2 </a:t>
            </a:r>
            <a:r>
              <a:rPr lang="en-US" altLang="pt-BR" sz="3200" b="1" noProof="0" dirty="0" smtClean="0">
                <a:solidFill>
                  <a:srgbClr val="C00000"/>
                </a:solidFill>
              </a:rPr>
              <a:t>PARTICULARIDADES RELATIVAS</a:t>
            </a:r>
          </a:p>
          <a:p>
            <a:pPr algn="ctr">
              <a:defRPr/>
            </a:pPr>
            <a:r>
              <a:rPr lang="en-US" altLang="pt-BR" sz="3200" b="1" noProof="0" dirty="0" smtClean="0">
                <a:solidFill>
                  <a:srgbClr val="C00000"/>
                </a:solidFill>
              </a:rPr>
              <a:t>À DIREÇÃO TRANSVERSAL</a:t>
            </a:r>
          </a:p>
        </p:txBody>
      </p:sp>
    </p:spTree>
    <p:extLst>
      <p:ext uri="{BB962C8B-B14F-4D97-AF65-F5344CB8AC3E}">
        <p14:creationId xmlns:p14="http://schemas.microsoft.com/office/powerpoint/2010/main" val="23394618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69312" y="1196752"/>
            <a:ext cx="810334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0000FF"/>
                </a:solidFill>
              </a:rPr>
              <a:t>As formas de melhorar a distribuição </a:t>
            </a:r>
            <a:r>
              <a:rPr lang="pt-BR" altLang="pt-BR" b="1" dirty="0">
                <a:solidFill>
                  <a:srgbClr val="0000FF"/>
                </a:solidFill>
              </a:rPr>
              <a:t>dos esforços </a:t>
            </a:r>
            <a:r>
              <a:rPr lang="pt-BR" altLang="pt-BR" b="1" dirty="0" smtClean="0">
                <a:solidFill>
                  <a:srgbClr val="0000FF"/>
                </a:solidFill>
              </a:rPr>
              <a:t>transversais são: a) com protensão transversal; b) com ligação transversal pela mesa inferior, além da ligação pela mesa superior; c) com vigas transversinas (em geral protendidas).</a:t>
            </a:r>
          </a:p>
          <a:p>
            <a:pPr algn="just" eaLnBrk="1" hangingPunct="1">
              <a:spcBef>
                <a:spcPct val="0"/>
              </a:spcBef>
              <a:buFontTx/>
              <a:buNone/>
            </a:pPr>
            <a:endParaRPr lang="pt-BR" altLang="pt-BR" sz="2000" b="1" dirty="0">
              <a:solidFill>
                <a:srgbClr val="7030A0"/>
              </a:solidFill>
            </a:endParaRPr>
          </a:p>
          <a:p>
            <a:pPr algn="just" eaLnBrk="1" hangingPunct="1">
              <a:spcBef>
                <a:spcPct val="0"/>
              </a:spcBef>
              <a:buFontTx/>
              <a:buNone/>
            </a:pPr>
            <a:r>
              <a:rPr lang="pt-BR" altLang="pt-BR" b="1" dirty="0" smtClean="0">
                <a:solidFill>
                  <a:srgbClr val="2AA22A"/>
                </a:solidFill>
              </a:rPr>
              <a:t>Em geral as vigas transversinas podem ser empregadas na maior parte das seções.</a:t>
            </a:r>
            <a:endParaRPr lang="pt-BR" altLang="pt-BR" sz="3600" b="1" dirty="0">
              <a:solidFill>
                <a:srgbClr val="2AA22A"/>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125</a:t>
            </a:fld>
            <a:endParaRPr lang="en-US"/>
          </a:p>
        </p:txBody>
      </p:sp>
      <p:sp>
        <p:nvSpPr>
          <p:cNvPr id="5" name="Title 1"/>
          <p:cNvSpPr txBox="1">
            <a:spLocks/>
          </p:cNvSpPr>
          <p:nvPr/>
        </p:nvSpPr>
        <p:spPr bwMode="auto">
          <a:xfrm>
            <a:off x="539552" y="260648"/>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10.2.2 </a:t>
            </a:r>
            <a:r>
              <a:rPr lang="en-US" altLang="pt-BR" sz="2400" b="1" noProof="0" dirty="0" smtClean="0">
                <a:solidFill>
                  <a:srgbClr val="0005CC"/>
                </a:solidFill>
              </a:rPr>
              <a:t>PARTICULARIDADES RELATIVAS</a:t>
            </a:r>
          </a:p>
          <a:p>
            <a:pPr algn="ctr">
              <a:defRPr/>
            </a:pPr>
            <a:r>
              <a:rPr lang="en-US" altLang="pt-BR" sz="2400" b="1" noProof="0" dirty="0" smtClean="0">
                <a:solidFill>
                  <a:srgbClr val="0005CC"/>
                </a:solidFill>
              </a:rPr>
              <a:t>À DIREÇÃO TRANSVERSAL</a:t>
            </a:r>
          </a:p>
        </p:txBody>
      </p:sp>
    </p:spTree>
    <p:extLst>
      <p:ext uri="{BB962C8B-B14F-4D97-AF65-F5344CB8AC3E}">
        <p14:creationId xmlns:p14="http://schemas.microsoft.com/office/powerpoint/2010/main" val="35084812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126</a:t>
            </a:fld>
            <a:endParaRPr lang="en-US"/>
          </a:p>
        </p:txBody>
      </p:sp>
      <p:sp>
        <p:nvSpPr>
          <p:cNvPr id="5" name="Title 1"/>
          <p:cNvSpPr txBox="1">
            <a:spLocks/>
          </p:cNvSpPr>
          <p:nvPr/>
        </p:nvSpPr>
        <p:spPr bwMode="auto">
          <a:xfrm>
            <a:off x="539552" y="260648"/>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10.2.2 </a:t>
            </a:r>
            <a:r>
              <a:rPr lang="en-US" altLang="pt-BR" sz="2400" b="1" noProof="0" dirty="0" smtClean="0">
                <a:solidFill>
                  <a:srgbClr val="0005CC"/>
                </a:solidFill>
              </a:rPr>
              <a:t>PARTICULARIDADES RELATIVAS</a:t>
            </a:r>
          </a:p>
          <a:p>
            <a:pPr algn="ctr">
              <a:defRPr/>
            </a:pPr>
            <a:r>
              <a:rPr lang="en-US" altLang="pt-BR" sz="2400" b="1" noProof="0" dirty="0" smtClean="0">
                <a:solidFill>
                  <a:srgbClr val="0005CC"/>
                </a:solidFill>
              </a:rPr>
              <a:t>À DIREÇÃO TRANSVERSAL</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2" y="1196752"/>
            <a:ext cx="856297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85599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69312" y="1196752"/>
            <a:ext cx="810334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7030A0"/>
                </a:solidFill>
              </a:rPr>
              <a:t>A melhor distribuição de </a:t>
            </a:r>
            <a:r>
              <a:rPr lang="pt-BR" altLang="pt-BR" b="1" dirty="0">
                <a:solidFill>
                  <a:srgbClr val="7030A0"/>
                </a:solidFill>
              </a:rPr>
              <a:t>esforços </a:t>
            </a:r>
            <a:r>
              <a:rPr lang="pt-BR" altLang="pt-BR" b="1" dirty="0" smtClean="0">
                <a:solidFill>
                  <a:srgbClr val="7030A0"/>
                </a:solidFill>
              </a:rPr>
              <a:t>transversais resulta elementos com menor solicitação devido à carga móvel, mas por outro lado podem envolver serviços em campo, de modo que devem ser ponderados (custo também).</a:t>
            </a:r>
          </a:p>
          <a:p>
            <a:pPr algn="just" eaLnBrk="1" hangingPunct="1">
              <a:spcBef>
                <a:spcPct val="0"/>
              </a:spcBef>
              <a:buFontTx/>
              <a:buNone/>
            </a:pPr>
            <a:endParaRPr lang="pt-BR" altLang="pt-BR" sz="2000" b="1" dirty="0">
              <a:solidFill>
                <a:srgbClr val="7030A0"/>
              </a:solidFill>
            </a:endParaRPr>
          </a:p>
          <a:p>
            <a:pPr algn="just" eaLnBrk="1" hangingPunct="1">
              <a:spcBef>
                <a:spcPct val="0"/>
              </a:spcBef>
              <a:buFontTx/>
              <a:buNone/>
            </a:pPr>
            <a:r>
              <a:rPr lang="pt-BR" altLang="pt-BR" b="1" dirty="0" smtClean="0">
                <a:solidFill>
                  <a:srgbClr val="2AA22A"/>
                </a:solidFill>
              </a:rPr>
              <a:t>Para a laje do tabuleiro podem ser </a:t>
            </a:r>
            <a:r>
              <a:rPr lang="pt-BR" altLang="pt-BR" b="1" dirty="0" err="1" smtClean="0">
                <a:solidFill>
                  <a:srgbClr val="2AA22A"/>
                </a:solidFill>
              </a:rPr>
              <a:t>empre-gados</a:t>
            </a:r>
            <a:r>
              <a:rPr lang="pt-BR" altLang="pt-BR" b="1" dirty="0" smtClean="0">
                <a:solidFill>
                  <a:srgbClr val="2AA22A"/>
                </a:solidFill>
              </a:rPr>
              <a:t> elementos pré-moldados dispostos sobre as vigas principais.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127</a:t>
            </a:fld>
            <a:endParaRPr lang="en-US"/>
          </a:p>
        </p:txBody>
      </p:sp>
      <p:sp>
        <p:nvSpPr>
          <p:cNvPr id="5" name="Title 1"/>
          <p:cNvSpPr txBox="1">
            <a:spLocks/>
          </p:cNvSpPr>
          <p:nvPr/>
        </p:nvSpPr>
        <p:spPr bwMode="auto">
          <a:xfrm>
            <a:off x="539552" y="260648"/>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10.2.2 </a:t>
            </a:r>
            <a:r>
              <a:rPr lang="en-US" altLang="pt-BR" sz="2400" b="1" noProof="0" dirty="0" smtClean="0">
                <a:solidFill>
                  <a:srgbClr val="0005CC"/>
                </a:solidFill>
              </a:rPr>
              <a:t>PARTICULARIDADES RELATIVAS</a:t>
            </a:r>
          </a:p>
          <a:p>
            <a:pPr algn="ctr">
              <a:defRPr/>
            </a:pPr>
            <a:r>
              <a:rPr lang="en-US" altLang="pt-BR" sz="2400" b="1" noProof="0" dirty="0" smtClean="0">
                <a:solidFill>
                  <a:srgbClr val="0005CC"/>
                </a:solidFill>
              </a:rPr>
              <a:t>À DIREÇÃO TRANSVERSAL</a:t>
            </a:r>
          </a:p>
        </p:txBody>
      </p:sp>
    </p:spTree>
    <p:extLst>
      <p:ext uri="{BB962C8B-B14F-4D97-AF65-F5344CB8AC3E}">
        <p14:creationId xmlns:p14="http://schemas.microsoft.com/office/powerpoint/2010/main" val="19880196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128</a:t>
            </a:fld>
            <a:endParaRPr lang="en-US"/>
          </a:p>
        </p:txBody>
      </p:sp>
      <p:sp>
        <p:nvSpPr>
          <p:cNvPr id="5" name="Title 1"/>
          <p:cNvSpPr txBox="1">
            <a:spLocks/>
          </p:cNvSpPr>
          <p:nvPr/>
        </p:nvSpPr>
        <p:spPr bwMode="auto">
          <a:xfrm>
            <a:off x="539552" y="260648"/>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10.2.2 </a:t>
            </a:r>
            <a:r>
              <a:rPr lang="en-US" altLang="pt-BR" sz="2400" b="1" noProof="0" dirty="0" smtClean="0">
                <a:solidFill>
                  <a:srgbClr val="0005CC"/>
                </a:solidFill>
              </a:rPr>
              <a:t>PARTICULARIDADES RELATIVAS</a:t>
            </a:r>
          </a:p>
          <a:p>
            <a:pPr algn="ctr">
              <a:defRPr/>
            </a:pPr>
            <a:r>
              <a:rPr lang="en-US" altLang="pt-BR" sz="2400" b="1" noProof="0" dirty="0" smtClean="0">
                <a:solidFill>
                  <a:srgbClr val="0005CC"/>
                </a:solidFill>
              </a:rPr>
              <a:t>À DIREÇÃO TRANSVERSAL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262" y="1097288"/>
            <a:ext cx="7363515"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2006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129</a:t>
            </a:fld>
            <a:endParaRPr lang="en-US"/>
          </a:p>
        </p:txBody>
      </p:sp>
      <p:sp>
        <p:nvSpPr>
          <p:cNvPr id="5" name="Title 1"/>
          <p:cNvSpPr txBox="1">
            <a:spLocks/>
          </p:cNvSpPr>
          <p:nvPr/>
        </p:nvSpPr>
        <p:spPr bwMode="auto">
          <a:xfrm>
            <a:off x="539552" y="260648"/>
            <a:ext cx="842493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3200" b="1" i="0" u="none" strike="noStrike" kern="1200" cap="none" spc="0" normalizeH="0" baseline="0" noProof="0" dirty="0" smtClean="0">
                <a:ln>
                  <a:noFill/>
                </a:ln>
                <a:solidFill>
                  <a:srgbClr val="C00000"/>
                </a:solidFill>
                <a:effectLst/>
                <a:uLnTx/>
                <a:uFillTx/>
                <a:latin typeface="+mj-lt"/>
                <a:ea typeface="+mj-ea"/>
                <a:cs typeface="+mj-cs"/>
              </a:rPr>
              <a:t>10.2.3 </a:t>
            </a:r>
            <a:r>
              <a:rPr lang="en-US" altLang="pt-BR" sz="3200" b="1" dirty="0">
                <a:solidFill>
                  <a:srgbClr val="C00000"/>
                </a:solidFill>
              </a:rPr>
              <a:t>PARTICULARIDADES RELATIVAS</a:t>
            </a:r>
          </a:p>
          <a:p>
            <a:pPr algn="ctr">
              <a:defRPr/>
            </a:pPr>
            <a:r>
              <a:rPr lang="en-US" altLang="pt-BR" sz="3200" b="1" dirty="0">
                <a:solidFill>
                  <a:srgbClr val="C00000"/>
                </a:solidFill>
              </a:rPr>
              <a:t>À DIREÇÃO </a:t>
            </a:r>
            <a:r>
              <a:rPr lang="en-US" altLang="pt-BR" sz="3200" b="1" dirty="0" smtClean="0">
                <a:solidFill>
                  <a:srgbClr val="C00000"/>
                </a:solidFill>
              </a:rPr>
              <a:t>LONGITUDINAL</a:t>
            </a:r>
            <a:endParaRPr lang="en-US" altLang="pt-BR" sz="3200" b="1" dirty="0">
              <a:solidFill>
                <a:srgbClr val="C00000"/>
              </a:solidFill>
            </a:endParaRPr>
          </a:p>
        </p:txBody>
      </p:sp>
      <p:sp>
        <p:nvSpPr>
          <p:cNvPr id="4" name="Retângulo 3"/>
          <p:cNvSpPr/>
          <p:nvPr/>
        </p:nvSpPr>
        <p:spPr>
          <a:xfrm>
            <a:off x="539552" y="1340768"/>
            <a:ext cx="8171184" cy="4832092"/>
          </a:xfrm>
          <a:prstGeom prst="rect">
            <a:avLst/>
          </a:prstGeom>
        </p:spPr>
        <p:txBody>
          <a:bodyPr wrap="square">
            <a:spAutoFit/>
          </a:bodyPr>
          <a:lstStyle/>
          <a:p>
            <a:pPr algn="just"/>
            <a:r>
              <a:rPr lang="pt-BR" altLang="pt-BR" sz="3200" b="1" dirty="0" smtClean="0">
                <a:solidFill>
                  <a:srgbClr val="0000FF"/>
                </a:solidFill>
              </a:rPr>
              <a:t>A variação da seção transversal não é geralmente empregada nos elementos pré-moldados em fábricas. Nos pré-fabricados de canteiro pode ser feito um aumento da largura da viga nas proximidades dos apoios.</a:t>
            </a:r>
          </a:p>
          <a:p>
            <a:pPr algn="just"/>
            <a:endParaRPr lang="pt-BR" altLang="pt-BR" sz="2000" b="1" dirty="0">
              <a:solidFill>
                <a:srgbClr val="7030A0"/>
              </a:solidFill>
            </a:endParaRPr>
          </a:p>
          <a:p>
            <a:pPr algn="just"/>
            <a:r>
              <a:rPr lang="pt-BR" altLang="pt-BR" sz="3200" b="1" dirty="0" smtClean="0">
                <a:solidFill>
                  <a:srgbClr val="2AA22A"/>
                </a:solidFill>
              </a:rPr>
              <a:t>As ligações são feitas com apoio dos elementos em travessas ou muros, sobre aparelhos de apoio de elastômero (neoprene), o que leva a juntas no tabuleiro.</a:t>
            </a:r>
          </a:p>
        </p:txBody>
      </p:sp>
    </p:spTree>
    <p:extLst>
      <p:ext uri="{BB962C8B-B14F-4D97-AF65-F5344CB8AC3E}">
        <p14:creationId xmlns:p14="http://schemas.microsoft.com/office/powerpoint/2010/main" val="317771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a:t>
            </a:fld>
            <a:endParaRPr lang="en-US"/>
          </a:p>
        </p:txBody>
      </p:sp>
      <p:pic>
        <p:nvPicPr>
          <p:cNvPr id="7" name="Picture 4" descr="http://www.engeba.com.br/wp-content/uploads/2014/04/DSCF9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09" y="1268760"/>
            <a:ext cx="4065188" cy="3060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engeba.com.br/wp-content/uploads/2014/04/DSCF9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1184" y="3429000"/>
            <a:ext cx="3921583" cy="2952328"/>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948427" y="6082679"/>
            <a:ext cx="3301481" cy="338554"/>
          </a:xfrm>
          <a:prstGeom prst="rect">
            <a:avLst/>
          </a:prstGeom>
        </p:spPr>
        <p:txBody>
          <a:bodyPr wrap="none">
            <a:spAutoFit/>
          </a:bodyPr>
          <a:lstStyle/>
          <a:p>
            <a:pPr algn="ctr"/>
            <a:r>
              <a:rPr lang="pt-BR" sz="1600" dirty="0">
                <a:solidFill>
                  <a:srgbClr val="0005CC"/>
                </a:solidFill>
              </a:rPr>
              <a:t>http://www.engeba.com.br/servicos/</a:t>
            </a:r>
          </a:p>
        </p:txBody>
      </p:sp>
      <p:sp>
        <p:nvSpPr>
          <p:cNvPr id="11" name="TextBox 2"/>
          <p:cNvSpPr txBox="1">
            <a:spLocks noChangeArrowheads="1"/>
          </p:cNvSpPr>
          <p:nvPr/>
        </p:nvSpPr>
        <p:spPr bwMode="auto">
          <a:xfrm>
            <a:off x="611560" y="62068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a:t>
            </a:r>
            <a:r>
              <a:rPr lang="pt-BR" altLang="pt-BR" sz="2400" b="1" dirty="0">
                <a:solidFill>
                  <a:srgbClr val="FF0000"/>
                </a:solidFill>
              </a:rPr>
              <a:t>Lançamento das vigas longitudinais:</a:t>
            </a:r>
          </a:p>
        </p:txBody>
      </p:sp>
      <p:sp>
        <p:nvSpPr>
          <p:cNvPr id="12"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18650036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130</a:t>
            </a:fld>
            <a:endParaRPr lang="en-US"/>
          </a:p>
        </p:txBody>
      </p:sp>
      <p:sp>
        <p:nvSpPr>
          <p:cNvPr id="5" name="Title 1"/>
          <p:cNvSpPr txBox="1">
            <a:spLocks/>
          </p:cNvSpPr>
          <p:nvPr/>
        </p:nvSpPr>
        <p:spPr bwMode="auto">
          <a:xfrm>
            <a:off x="539552" y="116632"/>
            <a:ext cx="842493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10.2.3 </a:t>
            </a:r>
            <a:r>
              <a:rPr lang="en-US" altLang="pt-BR" sz="2400" b="1" dirty="0">
                <a:solidFill>
                  <a:srgbClr val="0005CC"/>
                </a:solidFill>
              </a:rPr>
              <a:t>PARTICULARIDADES RELATIVAS</a:t>
            </a:r>
          </a:p>
          <a:p>
            <a:pPr algn="ctr">
              <a:defRPr/>
            </a:pPr>
            <a:r>
              <a:rPr lang="en-US" altLang="pt-BR" sz="2400" b="1" dirty="0">
                <a:solidFill>
                  <a:srgbClr val="0005CC"/>
                </a:solidFill>
              </a:rPr>
              <a:t>À DIREÇÃO </a:t>
            </a:r>
            <a:r>
              <a:rPr lang="en-US" altLang="pt-BR" sz="2400" b="1" dirty="0" smtClean="0">
                <a:solidFill>
                  <a:srgbClr val="0005CC"/>
                </a:solidFill>
              </a:rPr>
              <a:t>LONGITUDINAL</a:t>
            </a:r>
            <a:endParaRPr lang="en-US" altLang="pt-BR" sz="2400" b="1" dirty="0">
              <a:solidFill>
                <a:srgbClr val="0005CC"/>
              </a:solidFill>
            </a:endParaRPr>
          </a:p>
        </p:txBody>
      </p:sp>
      <p:pic>
        <p:nvPicPr>
          <p:cNvPr id="3074" name="Picture 2" descr="Foto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4305300" cy="295275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367644" y="4392936"/>
            <a:ext cx="6768752" cy="338554"/>
          </a:xfrm>
          <a:prstGeom prst="rect">
            <a:avLst/>
          </a:prstGeom>
        </p:spPr>
        <p:txBody>
          <a:bodyPr wrap="square">
            <a:spAutoFit/>
          </a:bodyPr>
          <a:lstStyle/>
          <a:p>
            <a:pPr algn="ctr"/>
            <a:r>
              <a:rPr lang="pt-BR" sz="1600" dirty="0">
                <a:solidFill>
                  <a:srgbClr val="0005CC"/>
                </a:solidFill>
              </a:rPr>
              <a:t>http://www.protensul.com.br/index.php?cmd=produtos&amp;id=7</a:t>
            </a:r>
          </a:p>
        </p:txBody>
      </p:sp>
      <p:pic>
        <p:nvPicPr>
          <p:cNvPr id="5122" name="Picture 2" descr="Foto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533" y="1412776"/>
            <a:ext cx="430530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631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131</a:t>
            </a:fld>
            <a:endParaRPr lang="en-US"/>
          </a:p>
        </p:txBody>
      </p:sp>
      <p:sp>
        <p:nvSpPr>
          <p:cNvPr id="5" name="Title 1"/>
          <p:cNvSpPr txBox="1">
            <a:spLocks/>
          </p:cNvSpPr>
          <p:nvPr/>
        </p:nvSpPr>
        <p:spPr bwMode="auto">
          <a:xfrm>
            <a:off x="539552" y="116632"/>
            <a:ext cx="842493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10.2.3 </a:t>
            </a:r>
            <a:r>
              <a:rPr lang="en-US" altLang="pt-BR" sz="2400" b="1" dirty="0">
                <a:solidFill>
                  <a:srgbClr val="0005CC"/>
                </a:solidFill>
              </a:rPr>
              <a:t>PARTICULARIDADES RELATIVAS</a:t>
            </a:r>
          </a:p>
          <a:p>
            <a:pPr algn="ctr">
              <a:defRPr/>
            </a:pPr>
            <a:r>
              <a:rPr lang="en-US" altLang="pt-BR" sz="2400" b="1" dirty="0">
                <a:solidFill>
                  <a:srgbClr val="0005CC"/>
                </a:solidFill>
              </a:rPr>
              <a:t>À DIREÇÃO </a:t>
            </a:r>
            <a:r>
              <a:rPr lang="en-US" altLang="pt-BR" sz="2400" b="1" dirty="0" smtClean="0">
                <a:solidFill>
                  <a:srgbClr val="0005CC"/>
                </a:solidFill>
              </a:rPr>
              <a:t>LONGITUDINAL</a:t>
            </a:r>
            <a:endParaRPr lang="en-US" altLang="pt-BR" sz="2400" b="1" dirty="0">
              <a:solidFill>
                <a:srgbClr val="0005CC"/>
              </a:solidFill>
            </a:endParaRPr>
          </a:p>
        </p:txBody>
      </p:sp>
      <p:sp>
        <p:nvSpPr>
          <p:cNvPr id="4" name="Retângulo 3"/>
          <p:cNvSpPr/>
          <p:nvPr/>
        </p:nvSpPr>
        <p:spPr>
          <a:xfrm>
            <a:off x="539552" y="1124744"/>
            <a:ext cx="8171184" cy="5324535"/>
          </a:xfrm>
          <a:prstGeom prst="rect">
            <a:avLst/>
          </a:prstGeom>
        </p:spPr>
        <p:txBody>
          <a:bodyPr wrap="square">
            <a:spAutoFit/>
          </a:bodyPr>
          <a:lstStyle/>
          <a:p>
            <a:pPr algn="just"/>
            <a:r>
              <a:rPr lang="pt-BR" altLang="pt-BR" sz="3200" b="1" dirty="0" smtClean="0">
                <a:solidFill>
                  <a:srgbClr val="7030A0"/>
                </a:solidFill>
              </a:rPr>
              <a:t>A manutenção tem sido um problema, e a solução tem evoluído para pontes sem juntas (pontes integrais – ver manual do PCI, 2011).</a:t>
            </a:r>
          </a:p>
          <a:p>
            <a:pPr algn="just"/>
            <a:endParaRPr lang="pt-BR" altLang="pt-BR" sz="2000" b="1" dirty="0">
              <a:solidFill>
                <a:srgbClr val="7030A0"/>
              </a:solidFill>
            </a:endParaRPr>
          </a:p>
          <a:p>
            <a:pPr algn="just"/>
            <a:r>
              <a:rPr lang="pt-BR" altLang="pt-BR" sz="3200" b="1" dirty="0" smtClean="0">
                <a:solidFill>
                  <a:srgbClr val="2AA22A"/>
                </a:solidFill>
              </a:rPr>
              <a:t>Em pontes de grande comprimento, como soluções para ligações sem juntas (ou em menor número):</a:t>
            </a:r>
          </a:p>
          <a:p>
            <a:pPr marL="514350" indent="-514350" algn="just">
              <a:buAutoNum type="alphaLcParenR"/>
            </a:pPr>
            <a:r>
              <a:rPr lang="pt-BR" altLang="pt-BR" sz="3200" b="1" dirty="0" smtClean="0">
                <a:solidFill>
                  <a:srgbClr val="0000FF"/>
                </a:solidFill>
              </a:rPr>
              <a:t>continuidade parcial, apenas pela laje do tabuleiro;</a:t>
            </a:r>
          </a:p>
          <a:p>
            <a:pPr marL="514350" indent="-514350" algn="just">
              <a:buAutoNum type="alphaLcParenR"/>
            </a:pPr>
            <a:r>
              <a:rPr lang="pt-BR" altLang="pt-BR" sz="3200" b="1" dirty="0" smtClean="0">
                <a:solidFill>
                  <a:srgbClr val="D125B8"/>
                </a:solidFill>
              </a:rPr>
              <a:t>continuidade estrutural para momentos fletores.</a:t>
            </a:r>
          </a:p>
        </p:txBody>
      </p:sp>
    </p:spTree>
    <p:extLst>
      <p:ext uri="{BB962C8B-B14F-4D97-AF65-F5344CB8AC3E}">
        <p14:creationId xmlns:p14="http://schemas.microsoft.com/office/powerpoint/2010/main" val="1217890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132</a:t>
            </a:fld>
            <a:endParaRPr lang="en-US"/>
          </a:p>
        </p:txBody>
      </p:sp>
      <p:sp>
        <p:nvSpPr>
          <p:cNvPr id="5" name="Title 1"/>
          <p:cNvSpPr txBox="1">
            <a:spLocks/>
          </p:cNvSpPr>
          <p:nvPr/>
        </p:nvSpPr>
        <p:spPr bwMode="auto">
          <a:xfrm>
            <a:off x="539552" y="116632"/>
            <a:ext cx="842493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10.2.3 </a:t>
            </a:r>
            <a:r>
              <a:rPr lang="en-US" altLang="pt-BR" sz="2400" b="1" dirty="0">
                <a:solidFill>
                  <a:srgbClr val="0005CC"/>
                </a:solidFill>
              </a:rPr>
              <a:t>PARTICULARIDADES RELATIVAS</a:t>
            </a:r>
          </a:p>
          <a:p>
            <a:pPr algn="ctr">
              <a:defRPr/>
            </a:pPr>
            <a:r>
              <a:rPr lang="en-US" altLang="pt-BR" sz="2400" b="1" dirty="0">
                <a:solidFill>
                  <a:srgbClr val="0005CC"/>
                </a:solidFill>
              </a:rPr>
              <a:t>À DIREÇÃO </a:t>
            </a:r>
            <a:r>
              <a:rPr lang="en-US" altLang="pt-BR" sz="2400" b="1" dirty="0" smtClean="0">
                <a:solidFill>
                  <a:srgbClr val="0005CC"/>
                </a:solidFill>
              </a:rPr>
              <a:t>LONGITUDINAL</a:t>
            </a:r>
            <a:endParaRPr lang="en-US" altLang="pt-BR" sz="2400" b="1" dirty="0">
              <a:solidFill>
                <a:srgbClr val="0005CC"/>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124744"/>
            <a:ext cx="8154723"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899" y="5596064"/>
            <a:ext cx="7324242"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4736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133</a:t>
            </a:fld>
            <a:endParaRPr lang="en-US"/>
          </a:p>
        </p:txBody>
      </p:sp>
      <p:sp>
        <p:nvSpPr>
          <p:cNvPr id="5" name="Title 1"/>
          <p:cNvSpPr txBox="1">
            <a:spLocks/>
          </p:cNvSpPr>
          <p:nvPr/>
        </p:nvSpPr>
        <p:spPr bwMode="auto">
          <a:xfrm>
            <a:off x="539552" y="116632"/>
            <a:ext cx="842493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10.2.3 </a:t>
            </a:r>
            <a:r>
              <a:rPr lang="en-US" altLang="pt-BR" sz="2400" b="1" dirty="0">
                <a:solidFill>
                  <a:srgbClr val="0005CC"/>
                </a:solidFill>
              </a:rPr>
              <a:t>PARTICULARIDADES RELATIVAS</a:t>
            </a:r>
          </a:p>
          <a:p>
            <a:pPr algn="ctr">
              <a:defRPr/>
            </a:pPr>
            <a:r>
              <a:rPr lang="en-US" altLang="pt-BR" sz="2400" b="1" dirty="0">
                <a:solidFill>
                  <a:srgbClr val="0005CC"/>
                </a:solidFill>
              </a:rPr>
              <a:t>À DIREÇÃO </a:t>
            </a:r>
            <a:r>
              <a:rPr lang="en-US" altLang="pt-BR" sz="2400" b="1" dirty="0" smtClean="0">
                <a:solidFill>
                  <a:srgbClr val="0005CC"/>
                </a:solidFill>
              </a:rPr>
              <a:t>LONGITUDINAL</a:t>
            </a:r>
            <a:endParaRPr lang="en-US" altLang="pt-BR" sz="2400" b="1" dirty="0">
              <a:solidFill>
                <a:srgbClr val="0005CC"/>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918" y="5517232"/>
            <a:ext cx="7046497" cy="27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052736"/>
            <a:ext cx="8258435" cy="3609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096" y="5085184"/>
            <a:ext cx="4555289"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7350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134</a:t>
            </a:fld>
            <a:endParaRPr lang="en-US"/>
          </a:p>
        </p:txBody>
      </p:sp>
      <p:sp>
        <p:nvSpPr>
          <p:cNvPr id="5" name="Title 1"/>
          <p:cNvSpPr txBox="1">
            <a:spLocks/>
          </p:cNvSpPr>
          <p:nvPr/>
        </p:nvSpPr>
        <p:spPr bwMode="auto">
          <a:xfrm>
            <a:off x="539552" y="116632"/>
            <a:ext cx="842493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10.2.3 </a:t>
            </a:r>
            <a:r>
              <a:rPr lang="en-US" altLang="pt-BR" sz="2400" b="1" dirty="0">
                <a:solidFill>
                  <a:srgbClr val="0005CC"/>
                </a:solidFill>
              </a:rPr>
              <a:t>PARTICULARIDADES RELATIVAS</a:t>
            </a:r>
          </a:p>
          <a:p>
            <a:pPr algn="ctr">
              <a:defRPr/>
            </a:pPr>
            <a:r>
              <a:rPr lang="en-US" altLang="pt-BR" sz="2400" b="1" dirty="0">
                <a:solidFill>
                  <a:srgbClr val="0005CC"/>
                </a:solidFill>
              </a:rPr>
              <a:t>À DIREÇÃO </a:t>
            </a:r>
            <a:r>
              <a:rPr lang="en-US" altLang="pt-BR" sz="2400" b="1" dirty="0" smtClean="0">
                <a:solidFill>
                  <a:srgbClr val="0005CC"/>
                </a:solidFill>
              </a:rPr>
              <a:t>LONGITUDINAL</a:t>
            </a:r>
            <a:endParaRPr lang="en-US" altLang="pt-BR" sz="2400" b="1" dirty="0">
              <a:solidFill>
                <a:srgbClr val="0005CC"/>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918" y="5517232"/>
            <a:ext cx="7046497" cy="27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096" y="5085184"/>
            <a:ext cx="4555289"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384192"/>
            <a:ext cx="801344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9108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135</a:t>
            </a:fld>
            <a:endParaRPr lang="en-US"/>
          </a:p>
        </p:txBody>
      </p:sp>
      <p:sp>
        <p:nvSpPr>
          <p:cNvPr id="4" name="Retângulo 3"/>
          <p:cNvSpPr/>
          <p:nvPr/>
        </p:nvSpPr>
        <p:spPr>
          <a:xfrm>
            <a:off x="539552" y="1052736"/>
            <a:ext cx="8171184" cy="584775"/>
          </a:xfrm>
          <a:prstGeom prst="rect">
            <a:avLst/>
          </a:prstGeom>
        </p:spPr>
        <p:txBody>
          <a:bodyPr wrap="square">
            <a:spAutoFit/>
          </a:bodyPr>
          <a:lstStyle/>
          <a:p>
            <a:pPr algn="just"/>
            <a:r>
              <a:rPr lang="pt-BR" altLang="pt-BR" sz="3200" b="1" dirty="0" smtClean="0">
                <a:solidFill>
                  <a:srgbClr val="7030A0"/>
                </a:solidFill>
              </a:rPr>
              <a:t>Uma alternativa é a ligação rígida com CML.</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88" y="1988840"/>
            <a:ext cx="8723328" cy="228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539552" y="116632"/>
            <a:ext cx="842493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10.2.3 </a:t>
            </a:r>
            <a:r>
              <a:rPr lang="en-US" altLang="pt-BR" sz="2400" b="1" dirty="0">
                <a:solidFill>
                  <a:srgbClr val="0005CC"/>
                </a:solidFill>
              </a:rPr>
              <a:t>PARTICULARIDADES RELATIVAS</a:t>
            </a:r>
          </a:p>
          <a:p>
            <a:pPr algn="ctr">
              <a:defRPr/>
            </a:pPr>
            <a:r>
              <a:rPr lang="en-US" altLang="pt-BR" sz="2400" b="1" dirty="0">
                <a:solidFill>
                  <a:srgbClr val="0005CC"/>
                </a:solidFill>
              </a:rPr>
              <a:t>À DIREÇÃO </a:t>
            </a:r>
            <a:r>
              <a:rPr lang="en-US" altLang="pt-BR" sz="2400" b="1" dirty="0" smtClean="0">
                <a:solidFill>
                  <a:srgbClr val="0005CC"/>
                </a:solidFill>
              </a:rPr>
              <a:t>LONGITUDINAL</a:t>
            </a:r>
            <a:endParaRPr lang="en-US" altLang="pt-BR" sz="2400" b="1" dirty="0">
              <a:solidFill>
                <a:srgbClr val="0005CC"/>
              </a:solidFill>
            </a:endParaRPr>
          </a:p>
        </p:txBody>
      </p:sp>
    </p:spTree>
    <p:extLst>
      <p:ext uri="{BB962C8B-B14F-4D97-AF65-F5344CB8AC3E}">
        <p14:creationId xmlns:p14="http://schemas.microsoft.com/office/powerpoint/2010/main" val="22502358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136</a:t>
            </a:fld>
            <a:endParaRPr lang="en-US"/>
          </a:p>
        </p:txBody>
      </p:sp>
      <p:sp>
        <p:nvSpPr>
          <p:cNvPr id="5" name="Title 1"/>
          <p:cNvSpPr txBox="1">
            <a:spLocks/>
          </p:cNvSpPr>
          <p:nvPr/>
        </p:nvSpPr>
        <p:spPr bwMode="auto">
          <a:xfrm>
            <a:off x="539552" y="116632"/>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3200" b="1" i="0" u="none" strike="noStrike" kern="1200" cap="none" spc="0" normalizeH="0" baseline="0" noProof="0" dirty="0" smtClean="0">
                <a:ln>
                  <a:noFill/>
                </a:ln>
                <a:solidFill>
                  <a:srgbClr val="C00000"/>
                </a:solidFill>
                <a:effectLst/>
                <a:uLnTx/>
                <a:uFillTx/>
                <a:latin typeface="+mj-lt"/>
                <a:ea typeface="+mj-ea"/>
                <a:cs typeface="+mj-cs"/>
              </a:rPr>
              <a:t>10.3 INFRAESTRUTURA</a:t>
            </a:r>
            <a:endParaRPr lang="en-US" altLang="pt-BR" sz="3200" b="1" dirty="0">
              <a:solidFill>
                <a:srgbClr val="C00000"/>
              </a:solidFill>
            </a:endParaRPr>
          </a:p>
        </p:txBody>
      </p:sp>
      <p:sp>
        <p:nvSpPr>
          <p:cNvPr id="4" name="Retângulo 3"/>
          <p:cNvSpPr/>
          <p:nvPr/>
        </p:nvSpPr>
        <p:spPr>
          <a:xfrm>
            <a:off x="539552" y="980728"/>
            <a:ext cx="8171184" cy="2923877"/>
          </a:xfrm>
          <a:prstGeom prst="rect">
            <a:avLst/>
          </a:prstGeom>
        </p:spPr>
        <p:txBody>
          <a:bodyPr wrap="square">
            <a:spAutoFit/>
          </a:bodyPr>
          <a:lstStyle/>
          <a:p>
            <a:pPr algn="just"/>
            <a:r>
              <a:rPr lang="pt-BR" altLang="pt-BR" sz="3200" b="1" dirty="0" smtClean="0">
                <a:solidFill>
                  <a:srgbClr val="7030A0"/>
                </a:solidFill>
              </a:rPr>
              <a:t>O emprego da pré-moldagem na infraestrutura das pontes é mais restrito que na </a:t>
            </a:r>
            <a:r>
              <a:rPr lang="pt-BR" altLang="pt-BR" sz="3200" b="1" dirty="0" err="1" smtClean="0">
                <a:solidFill>
                  <a:srgbClr val="7030A0"/>
                </a:solidFill>
              </a:rPr>
              <a:t>super-estrutura</a:t>
            </a:r>
            <a:r>
              <a:rPr lang="pt-BR" altLang="pt-BR" sz="3200" b="1" dirty="0" smtClean="0">
                <a:solidFill>
                  <a:srgbClr val="7030A0"/>
                </a:solidFill>
              </a:rPr>
              <a:t>.</a:t>
            </a:r>
          </a:p>
          <a:p>
            <a:pPr algn="just"/>
            <a:endParaRPr lang="pt-BR" altLang="pt-BR" sz="2000" b="1" dirty="0">
              <a:solidFill>
                <a:srgbClr val="7030A0"/>
              </a:solidFill>
            </a:endParaRPr>
          </a:p>
          <a:p>
            <a:pPr algn="just"/>
            <a:r>
              <a:rPr lang="pt-BR" altLang="pt-BR" sz="3200" b="1" dirty="0" smtClean="0">
                <a:solidFill>
                  <a:srgbClr val="2AA22A"/>
                </a:solidFill>
              </a:rPr>
              <a:t>Além dos encontros, o concreto pré-moldado pode ser empregado em travessa e em pilares.</a:t>
            </a:r>
          </a:p>
        </p:txBody>
      </p:sp>
    </p:spTree>
    <p:extLst>
      <p:ext uri="{BB962C8B-B14F-4D97-AF65-F5344CB8AC3E}">
        <p14:creationId xmlns:p14="http://schemas.microsoft.com/office/powerpoint/2010/main" val="30586478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137</a:t>
            </a:fld>
            <a:endParaRPr lang="en-US"/>
          </a:p>
        </p:txBody>
      </p:sp>
      <p:pic>
        <p:nvPicPr>
          <p:cNvPr id="4098" name="Picture 2" descr="Prefabricated caps for caisson or pile found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187" y="1233889"/>
            <a:ext cx="4137224" cy="26338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recast spread footings;prebabricated columns;Prefabricated column c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411" y="3501008"/>
            <a:ext cx="4133429" cy="288666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90637" y="6115897"/>
            <a:ext cx="5202324" cy="307777"/>
          </a:xfrm>
          <a:prstGeom prst="rect">
            <a:avLst/>
          </a:prstGeom>
        </p:spPr>
        <p:txBody>
          <a:bodyPr wrap="square">
            <a:spAutoFit/>
          </a:bodyPr>
          <a:lstStyle/>
          <a:p>
            <a:pPr algn="ctr"/>
            <a:r>
              <a:rPr lang="pt-BR" sz="1400" dirty="0">
                <a:solidFill>
                  <a:srgbClr val="0005CC"/>
                </a:solidFill>
              </a:rPr>
              <a:t>https://www.fhwa.dot.gov/bridge/abc/prefab_def.cfm</a:t>
            </a:r>
          </a:p>
        </p:txBody>
      </p:sp>
      <p:sp>
        <p:nvSpPr>
          <p:cNvPr id="7" name="TextBox 2"/>
          <p:cNvSpPr txBox="1">
            <a:spLocks noChangeArrowheads="1"/>
          </p:cNvSpPr>
          <p:nvPr/>
        </p:nvSpPr>
        <p:spPr bwMode="auto">
          <a:xfrm>
            <a:off x="611560" y="772224"/>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Mesoestrutura – Pilar pré-moldado:</a:t>
            </a:r>
          </a:p>
        </p:txBody>
      </p:sp>
      <p:sp>
        <p:nvSpPr>
          <p:cNvPr id="9" name="Title 1"/>
          <p:cNvSpPr txBox="1">
            <a:spLocks/>
          </p:cNvSpPr>
          <p:nvPr/>
        </p:nvSpPr>
        <p:spPr bwMode="auto">
          <a:xfrm>
            <a:off x="539552" y="16040"/>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10.3 INFRAESTRUTURA</a:t>
            </a:r>
            <a:endParaRPr lang="en-US" altLang="pt-BR" sz="2400" b="1" dirty="0">
              <a:solidFill>
                <a:srgbClr val="0005CC"/>
              </a:solidFill>
            </a:endParaRPr>
          </a:p>
        </p:txBody>
      </p:sp>
    </p:spTree>
    <p:extLst>
      <p:ext uri="{BB962C8B-B14F-4D97-AF65-F5344CB8AC3E}">
        <p14:creationId xmlns:p14="http://schemas.microsoft.com/office/powerpoint/2010/main" val="39291609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611560" y="772224"/>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Mesoestrutura – Pilar pré-moldado:</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138</a:t>
            </a:fld>
            <a:endParaRPr lang="en-US" dirty="0"/>
          </a:p>
        </p:txBody>
      </p:sp>
      <p:pic>
        <p:nvPicPr>
          <p:cNvPr id="3074" name="Picture 2" descr="http://mold.com.br/manager/uploads/produtos/obras/20150724152729/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57" b="5312"/>
          <a:stretch/>
        </p:blipFill>
        <p:spPr bwMode="auto">
          <a:xfrm>
            <a:off x="467543" y="1340768"/>
            <a:ext cx="5185595"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old.com.br/manager/uploads/produtos/obras/20150724152729/1.jpg"/>
          <p:cNvPicPr>
            <a:picLocks noChangeAspect="1" noChangeArrowheads="1"/>
          </p:cNvPicPr>
          <p:nvPr/>
        </p:nvPicPr>
        <p:blipFill rotWithShape="1">
          <a:blip r:embed="rId3">
            <a:extLst>
              <a:ext uri="{28A0092B-C50C-407E-A947-70E740481C1C}">
                <a14:useLocalDpi xmlns:a14="http://schemas.microsoft.com/office/drawing/2010/main" val="0"/>
              </a:ext>
            </a:extLst>
          </a:blip>
          <a:srcRect l="15583" t="31440" r="22365" b="24364"/>
          <a:stretch/>
        </p:blipFill>
        <p:spPr bwMode="auto">
          <a:xfrm>
            <a:off x="5724128" y="3284984"/>
            <a:ext cx="3214013" cy="305215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259632" y="5821500"/>
            <a:ext cx="4393506" cy="584775"/>
          </a:xfrm>
          <a:prstGeom prst="rect">
            <a:avLst/>
          </a:prstGeom>
        </p:spPr>
        <p:txBody>
          <a:bodyPr wrap="square">
            <a:spAutoFit/>
          </a:bodyPr>
          <a:lstStyle/>
          <a:p>
            <a:pPr algn="ctr"/>
            <a:r>
              <a:rPr lang="pt-BR" sz="1600" dirty="0">
                <a:solidFill>
                  <a:srgbClr val="0005CC"/>
                </a:solidFill>
              </a:rPr>
              <a:t>http://mold.com.br/produtos/passarelas-e-rampas/passarela-br-060</a:t>
            </a:r>
          </a:p>
        </p:txBody>
      </p:sp>
      <p:sp>
        <p:nvSpPr>
          <p:cNvPr id="9" name="Title 1"/>
          <p:cNvSpPr txBox="1">
            <a:spLocks/>
          </p:cNvSpPr>
          <p:nvPr/>
        </p:nvSpPr>
        <p:spPr bwMode="auto">
          <a:xfrm>
            <a:off x="539552" y="16040"/>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10.3 INFRAESTRUTURA</a:t>
            </a:r>
            <a:endParaRPr lang="en-US" altLang="pt-BR" sz="2400" b="1" dirty="0">
              <a:solidFill>
                <a:srgbClr val="0005CC"/>
              </a:solidFill>
            </a:endParaRPr>
          </a:p>
        </p:txBody>
      </p:sp>
    </p:spTree>
    <p:extLst>
      <p:ext uri="{BB962C8B-B14F-4D97-AF65-F5344CB8AC3E}">
        <p14:creationId xmlns:p14="http://schemas.microsoft.com/office/powerpoint/2010/main" val="37894375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611560" y="772224"/>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Mesoestrutura – Pilar pré-moldado:</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139</a:t>
            </a:fld>
            <a:endParaRPr lang="en-US" dirty="0"/>
          </a:p>
        </p:txBody>
      </p:sp>
      <p:pic>
        <p:nvPicPr>
          <p:cNvPr id="3078" name="Picture 6" descr="http://www.promecon.com.br/wp-content/uploads/IMG_04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67" r="8589"/>
          <a:stretch/>
        </p:blipFill>
        <p:spPr bwMode="auto">
          <a:xfrm>
            <a:off x="528392" y="1384320"/>
            <a:ext cx="4348263" cy="328465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337032" y="5917052"/>
            <a:ext cx="4572000" cy="584775"/>
          </a:xfrm>
          <a:prstGeom prst="rect">
            <a:avLst/>
          </a:prstGeom>
        </p:spPr>
        <p:txBody>
          <a:bodyPr>
            <a:spAutoFit/>
          </a:bodyPr>
          <a:lstStyle/>
          <a:p>
            <a:pPr algn="ctr"/>
            <a:r>
              <a:rPr lang="pt-BR" sz="1600" dirty="0">
                <a:solidFill>
                  <a:srgbClr val="0005CC"/>
                </a:solidFill>
              </a:rPr>
              <a:t>http://www.promecon.com.br/obras/passarelas-para-travessia-de-pedestres/</a:t>
            </a:r>
          </a:p>
        </p:txBody>
      </p:sp>
      <p:pic>
        <p:nvPicPr>
          <p:cNvPr id="5122" name="Picture 2" descr="http://www.promecon.com.br/wp-content/uploads/IMG_04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36"/>
          <a:stretch/>
        </p:blipFill>
        <p:spPr bwMode="auto">
          <a:xfrm>
            <a:off x="4892059" y="2996952"/>
            <a:ext cx="4039173" cy="331959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539552" y="16040"/>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10.3 INFRAESTRUTURA</a:t>
            </a:r>
            <a:endParaRPr lang="en-US" altLang="pt-BR" sz="2400" b="1" dirty="0">
              <a:solidFill>
                <a:srgbClr val="0005CC"/>
              </a:solidFill>
            </a:endParaRPr>
          </a:p>
        </p:txBody>
      </p:sp>
    </p:spTree>
    <p:extLst>
      <p:ext uri="{BB962C8B-B14F-4D97-AF65-F5344CB8AC3E}">
        <p14:creationId xmlns:p14="http://schemas.microsoft.com/office/powerpoint/2010/main" val="117609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14</a:t>
            </a:fld>
            <a:endParaRPr lang="en-US" dirty="0"/>
          </a:p>
        </p:txBody>
      </p:sp>
      <p:pic>
        <p:nvPicPr>
          <p:cNvPr id="8194" name="Picture 2" descr="http://www.atrativaengenharia.com.br/NOVO/Sistema/imagem/29d2140e80ea262a7eacbdedeac73c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184" y="2806755"/>
            <a:ext cx="4669408" cy="3502056"/>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78168" y="6016423"/>
            <a:ext cx="4125016" cy="584775"/>
          </a:xfrm>
          <a:prstGeom prst="rect">
            <a:avLst/>
          </a:prstGeom>
        </p:spPr>
        <p:txBody>
          <a:bodyPr wrap="square">
            <a:spAutoFit/>
          </a:bodyPr>
          <a:lstStyle/>
          <a:p>
            <a:r>
              <a:rPr lang="pt-BR" sz="1600" dirty="0">
                <a:solidFill>
                  <a:srgbClr val="0005CC"/>
                </a:solidFill>
              </a:rPr>
              <a:t>http://www.atrativaengenharia.com.br/NOVO/Sistema/viewfotos.php?codg=68</a:t>
            </a:r>
          </a:p>
        </p:txBody>
      </p:sp>
      <p:pic>
        <p:nvPicPr>
          <p:cNvPr id="8196" name="Picture 4" descr="http://www.atrativaengenharia.com.br/NOVO/Sistema/imagem/ce35f7a03418cd7af380798a4119b8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00" y="596622"/>
            <a:ext cx="4547368" cy="34105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13282347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611560" y="772224"/>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Mesoestrutura – Pilar pré-moldado:</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140</a:t>
            </a:fld>
            <a:endParaRPr lang="en-US" dirty="0"/>
          </a:p>
        </p:txBody>
      </p:sp>
      <p:pic>
        <p:nvPicPr>
          <p:cNvPr id="5124" name="Picture 4" descr="https://roselypellegrino.files.wordpress.com/2011/08/dsc04904.jpg"/>
          <p:cNvPicPr>
            <a:picLocks noChangeAspect="1" noChangeArrowheads="1"/>
          </p:cNvPicPr>
          <p:nvPr/>
        </p:nvPicPr>
        <p:blipFill rotWithShape="1">
          <a:blip r:embed="rId2">
            <a:extLst>
              <a:ext uri="{28A0092B-C50C-407E-A947-70E740481C1C}">
                <a14:useLocalDpi xmlns:a14="http://schemas.microsoft.com/office/drawing/2010/main" val="0"/>
              </a:ext>
            </a:extLst>
          </a:blip>
          <a:srcRect r="31136" b="7866"/>
          <a:stretch/>
        </p:blipFill>
        <p:spPr bwMode="auto">
          <a:xfrm>
            <a:off x="2176676" y="1351570"/>
            <a:ext cx="4896544" cy="491335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547664" y="6283895"/>
            <a:ext cx="6372200" cy="338554"/>
          </a:xfrm>
          <a:prstGeom prst="rect">
            <a:avLst/>
          </a:prstGeom>
        </p:spPr>
        <p:txBody>
          <a:bodyPr wrap="square">
            <a:spAutoFit/>
          </a:bodyPr>
          <a:lstStyle/>
          <a:p>
            <a:pPr algn="ctr"/>
            <a:r>
              <a:rPr lang="pt-BR" sz="1600" dirty="0">
                <a:solidFill>
                  <a:srgbClr val="0005CC"/>
                </a:solidFill>
              </a:rPr>
              <a:t>https://roselypellegrino.wordpress.com/tag/passarela-em-marica/</a:t>
            </a:r>
          </a:p>
        </p:txBody>
      </p:sp>
      <p:sp>
        <p:nvSpPr>
          <p:cNvPr id="8" name="Title 1"/>
          <p:cNvSpPr txBox="1">
            <a:spLocks/>
          </p:cNvSpPr>
          <p:nvPr/>
        </p:nvSpPr>
        <p:spPr bwMode="auto">
          <a:xfrm>
            <a:off x="539552" y="16040"/>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10.3 INFRAESTRUTURA</a:t>
            </a:r>
            <a:endParaRPr lang="en-US" altLang="pt-BR" sz="2400" b="1" dirty="0">
              <a:solidFill>
                <a:srgbClr val="0005CC"/>
              </a:solidFill>
            </a:endParaRPr>
          </a:p>
        </p:txBody>
      </p:sp>
    </p:spTree>
    <p:extLst>
      <p:ext uri="{BB962C8B-B14F-4D97-AF65-F5344CB8AC3E}">
        <p14:creationId xmlns:p14="http://schemas.microsoft.com/office/powerpoint/2010/main" val="42654925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141</a:t>
            </a:fld>
            <a:endParaRPr lang="en-US"/>
          </a:p>
        </p:txBody>
      </p:sp>
      <p:sp>
        <p:nvSpPr>
          <p:cNvPr id="5" name="Title 1"/>
          <p:cNvSpPr txBox="1">
            <a:spLocks/>
          </p:cNvSpPr>
          <p:nvPr/>
        </p:nvSpPr>
        <p:spPr bwMode="auto">
          <a:xfrm>
            <a:off x="467544" y="404664"/>
            <a:ext cx="842493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r>
              <a:rPr kumimoji="0" lang="en-US" altLang="pt-BR" sz="3200" b="1" i="0" u="none" strike="noStrike" kern="1200" cap="none" spc="0" normalizeH="0" baseline="0" noProof="0" dirty="0" smtClean="0">
                <a:ln>
                  <a:noFill/>
                </a:ln>
                <a:solidFill>
                  <a:srgbClr val="C00000"/>
                </a:solidFill>
                <a:effectLst/>
                <a:uLnTx/>
                <a:uFillTx/>
                <a:latin typeface="+mj-lt"/>
                <a:ea typeface="+mj-ea"/>
                <a:cs typeface="+mj-cs"/>
              </a:rPr>
              <a:t>10.4 TÓPICOS ADINCIONAIS SOBRE O ASSUNTO</a:t>
            </a:r>
          </a:p>
          <a:p>
            <a:pPr algn="ctr">
              <a:defRPr/>
            </a:pPr>
            <a:endParaRPr lang="en-US" altLang="pt-BR" sz="2000" b="1" dirty="0">
              <a:solidFill>
                <a:srgbClr val="0005CC"/>
              </a:solidFill>
              <a:latin typeface="+mj-lt"/>
              <a:ea typeface="+mj-ea"/>
              <a:cs typeface="+mj-cs"/>
            </a:endParaRPr>
          </a:p>
          <a:p>
            <a:pPr algn="ctr">
              <a:defRPr/>
            </a:pPr>
            <a:r>
              <a:rPr kumimoji="0" lang="en-US" altLang="pt-BR" sz="3200" b="1" i="0" u="none" strike="noStrike" kern="1200" cap="none" spc="0" normalizeH="0" baseline="0" noProof="0" dirty="0" smtClean="0">
                <a:ln>
                  <a:noFill/>
                </a:ln>
                <a:solidFill>
                  <a:srgbClr val="0005CC"/>
                </a:solidFill>
                <a:effectLst/>
                <a:uLnTx/>
                <a:uFillTx/>
                <a:latin typeface="+mj-lt"/>
                <a:ea typeface="+mj-ea"/>
                <a:cs typeface="+mj-cs"/>
              </a:rPr>
              <a:t>10.4.1 PONTES ESCONSAS E PONTES CURVAS</a:t>
            </a:r>
          </a:p>
          <a:p>
            <a:pPr algn="ctr">
              <a:defRPr/>
            </a:pPr>
            <a:endParaRPr kumimoji="0" lang="en-US" altLang="pt-BR" sz="2000" b="1" i="0" u="none" strike="noStrike" kern="1200" cap="none" spc="0" normalizeH="0" baseline="0" noProof="0" dirty="0" smtClean="0">
              <a:ln>
                <a:noFill/>
              </a:ln>
              <a:solidFill>
                <a:srgbClr val="0005CC"/>
              </a:solidFill>
              <a:effectLst/>
              <a:uLnTx/>
              <a:uFillTx/>
              <a:latin typeface="+mj-lt"/>
              <a:ea typeface="+mj-ea"/>
              <a:cs typeface="+mj-cs"/>
            </a:endParaRPr>
          </a:p>
          <a:p>
            <a:pPr algn="ctr">
              <a:defRPr/>
            </a:pPr>
            <a:r>
              <a:rPr lang="en-US" altLang="pt-BR" sz="3200" b="1" dirty="0" smtClean="0">
                <a:solidFill>
                  <a:srgbClr val="0005CC"/>
                </a:solidFill>
              </a:rPr>
              <a:t>10.4.2 </a:t>
            </a:r>
            <a:r>
              <a:rPr lang="en-US" altLang="pt-BR" sz="3200" b="1" dirty="0">
                <a:solidFill>
                  <a:srgbClr val="0005CC"/>
                </a:solidFill>
              </a:rPr>
              <a:t>PONTES </a:t>
            </a:r>
            <a:r>
              <a:rPr lang="en-US" altLang="pt-BR" sz="3200" b="1" dirty="0" smtClean="0">
                <a:solidFill>
                  <a:srgbClr val="0005CC"/>
                </a:solidFill>
              </a:rPr>
              <a:t>NÃO RODOVIÁRIAS</a:t>
            </a:r>
          </a:p>
          <a:p>
            <a:pPr algn="ctr">
              <a:defRPr/>
            </a:pPr>
            <a:endParaRPr lang="en-US" altLang="pt-BR" sz="2000" b="1" dirty="0" smtClean="0">
              <a:solidFill>
                <a:srgbClr val="0005CC"/>
              </a:solidFill>
            </a:endParaRPr>
          </a:p>
          <a:p>
            <a:pPr algn="ctr">
              <a:defRPr/>
            </a:pPr>
            <a:r>
              <a:rPr lang="en-US" altLang="pt-BR" sz="3200" b="1" dirty="0" smtClean="0">
                <a:solidFill>
                  <a:srgbClr val="0005CC"/>
                </a:solidFill>
              </a:rPr>
              <a:t>10.4.3 </a:t>
            </a:r>
            <a:r>
              <a:rPr lang="en-US" altLang="pt-BR" sz="3200" b="1" dirty="0">
                <a:solidFill>
                  <a:srgbClr val="0005CC"/>
                </a:solidFill>
              </a:rPr>
              <a:t>ELEMENTOS DE COMPRIMENTO</a:t>
            </a:r>
          </a:p>
          <a:p>
            <a:pPr algn="ctr">
              <a:defRPr/>
            </a:pPr>
            <a:r>
              <a:rPr lang="en-US" altLang="pt-BR" sz="3200" b="1" dirty="0">
                <a:solidFill>
                  <a:srgbClr val="0005CC"/>
                </a:solidFill>
              </a:rPr>
              <a:t>MENOR QUE O </a:t>
            </a:r>
            <a:r>
              <a:rPr lang="en-US" altLang="pt-BR" sz="3200" b="1" dirty="0" smtClean="0">
                <a:solidFill>
                  <a:srgbClr val="0005CC"/>
                </a:solidFill>
              </a:rPr>
              <a:t>VÃO</a:t>
            </a:r>
          </a:p>
          <a:p>
            <a:pPr algn="ctr">
              <a:defRPr/>
            </a:pPr>
            <a:endParaRPr lang="en-US" altLang="pt-BR" sz="2000" b="1" dirty="0" smtClean="0">
              <a:solidFill>
                <a:srgbClr val="0005CC"/>
              </a:solidFill>
            </a:endParaRPr>
          </a:p>
          <a:p>
            <a:pPr algn="ctr">
              <a:defRPr/>
            </a:pPr>
            <a:r>
              <a:rPr lang="en-US" altLang="pt-BR" sz="3200" b="1" dirty="0" smtClean="0">
                <a:solidFill>
                  <a:srgbClr val="0005CC"/>
                </a:solidFill>
              </a:rPr>
              <a:t>10.4.4 </a:t>
            </a:r>
            <a:r>
              <a:rPr lang="en-US" altLang="pt-BR" sz="3200" b="1" dirty="0">
                <a:solidFill>
                  <a:srgbClr val="0005CC"/>
                </a:solidFill>
              </a:rPr>
              <a:t>OUTRAS FORMAS </a:t>
            </a:r>
            <a:r>
              <a:rPr lang="en-US" altLang="pt-BR" sz="3200" b="1" dirty="0" smtClean="0">
                <a:solidFill>
                  <a:srgbClr val="0005CC"/>
                </a:solidFill>
              </a:rPr>
              <a:t>EMPREGADAS</a:t>
            </a:r>
            <a:endParaRPr lang="en-US" altLang="pt-BR" sz="3200" b="1" dirty="0">
              <a:solidFill>
                <a:srgbClr val="0005CC"/>
              </a:solidFill>
            </a:endParaRPr>
          </a:p>
          <a:p>
            <a:pPr algn="ctr">
              <a:defRPr/>
            </a:pPr>
            <a:endParaRPr kumimoji="0" lang="en-US" altLang="pt-BR" sz="32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9734421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142</a:t>
            </a:fld>
            <a:endParaRPr lang="en-US" dirty="0"/>
          </a:p>
        </p:txBody>
      </p:sp>
      <p:pic>
        <p:nvPicPr>
          <p:cNvPr id="51202" name="Picture 2" descr="Erection comple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980728"/>
            <a:ext cx="5620172" cy="343455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Dual-span crossing"/>
          <p:cNvPicPr>
            <a:picLocks noChangeAspect="1" noChangeArrowheads="1"/>
          </p:cNvPicPr>
          <p:nvPr/>
        </p:nvPicPr>
        <p:blipFill rotWithShape="1">
          <a:blip r:embed="rId3">
            <a:extLst>
              <a:ext uri="{28A0092B-C50C-407E-A947-70E740481C1C}">
                <a14:useLocalDpi xmlns:a14="http://schemas.microsoft.com/office/drawing/2010/main" val="0"/>
              </a:ext>
            </a:extLst>
          </a:blip>
          <a:srcRect b="20693"/>
          <a:stretch/>
        </p:blipFill>
        <p:spPr bwMode="auto">
          <a:xfrm>
            <a:off x="3419872" y="3869908"/>
            <a:ext cx="5476156" cy="265404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385712" y="6519446"/>
            <a:ext cx="8352928" cy="338554"/>
          </a:xfrm>
          <a:prstGeom prst="rect">
            <a:avLst/>
          </a:prstGeom>
        </p:spPr>
        <p:txBody>
          <a:bodyPr wrap="square">
            <a:spAutoFit/>
          </a:bodyPr>
          <a:lstStyle/>
          <a:p>
            <a:pPr algn="ctr"/>
            <a:r>
              <a:rPr lang="pt-BR" sz="1600" dirty="0">
                <a:solidFill>
                  <a:srgbClr val="0005CC"/>
                </a:solidFill>
              </a:rPr>
              <a:t>http://www.enr.com/articles/38408-creative-solutions-make-needed-chesapeake-bridge-a-reality</a:t>
            </a:r>
          </a:p>
        </p:txBody>
      </p:sp>
      <p:sp>
        <p:nvSpPr>
          <p:cNvPr id="6" name="Title 1"/>
          <p:cNvSpPr txBox="1">
            <a:spLocks/>
          </p:cNvSpPr>
          <p:nvPr/>
        </p:nvSpPr>
        <p:spPr bwMode="auto">
          <a:xfrm>
            <a:off x="359532" y="19472"/>
            <a:ext cx="8424936" cy="58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defRPr/>
            </a:pPr>
            <a:endParaRPr lang="en-US" altLang="pt-BR" sz="2400" b="1" dirty="0" smtClean="0">
              <a:solidFill>
                <a:srgbClr val="0005CC"/>
              </a:solidFill>
            </a:endParaRPr>
          </a:p>
          <a:p>
            <a:pPr algn="ctr">
              <a:defRPr/>
            </a:pPr>
            <a:r>
              <a:rPr lang="en-US" altLang="pt-BR" sz="2400" b="1" dirty="0">
                <a:solidFill>
                  <a:srgbClr val="0005CC"/>
                </a:solidFill>
              </a:rPr>
              <a:t>11.4.3 ELEMENTOS DE COMPRIMENTO</a:t>
            </a:r>
          </a:p>
          <a:p>
            <a:pPr algn="ctr">
              <a:defRPr/>
            </a:pPr>
            <a:r>
              <a:rPr lang="en-US" altLang="pt-BR" sz="2400" b="1" dirty="0">
                <a:solidFill>
                  <a:srgbClr val="0005CC"/>
                </a:solidFill>
              </a:rPr>
              <a:t>MENOR QUE O </a:t>
            </a:r>
            <a:r>
              <a:rPr lang="en-US" altLang="pt-BR" sz="2400" b="1" dirty="0" smtClean="0">
                <a:solidFill>
                  <a:srgbClr val="0005CC"/>
                </a:solidFill>
              </a:rPr>
              <a:t>VÃO</a:t>
            </a:r>
          </a:p>
        </p:txBody>
      </p:sp>
    </p:spTree>
    <p:extLst>
      <p:ext uri="{BB962C8B-B14F-4D97-AF65-F5344CB8AC3E}">
        <p14:creationId xmlns:p14="http://schemas.microsoft.com/office/powerpoint/2010/main" val="22237034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143</a:t>
            </a:fld>
            <a:endParaRPr lang="en-US" dirty="0"/>
          </a:p>
        </p:txBody>
      </p:sp>
      <p:sp>
        <p:nvSpPr>
          <p:cNvPr id="3" name="Retângulo 2"/>
          <p:cNvSpPr/>
          <p:nvPr/>
        </p:nvSpPr>
        <p:spPr>
          <a:xfrm>
            <a:off x="755576" y="476672"/>
            <a:ext cx="7848872" cy="1846659"/>
          </a:xfrm>
          <a:prstGeom prst="rect">
            <a:avLst/>
          </a:prstGeom>
        </p:spPr>
        <p:txBody>
          <a:bodyPr wrap="square">
            <a:spAutoFit/>
          </a:bodyPr>
          <a:lstStyle/>
          <a:p>
            <a:r>
              <a:rPr lang="pt-BR" sz="2400" b="1" dirty="0" smtClean="0">
                <a:solidFill>
                  <a:srgbClr val="FF0000"/>
                </a:solidFill>
              </a:rPr>
              <a:t>Vídeos:</a:t>
            </a:r>
            <a:endParaRPr lang="pt-BR" sz="2400" b="1" dirty="0" smtClean="0">
              <a:solidFill>
                <a:srgbClr val="FF0000"/>
              </a:solidFill>
              <a:hlinkClick r:id="rId2"/>
            </a:endParaRPr>
          </a:p>
          <a:p>
            <a:endParaRPr lang="pt-BR" dirty="0" smtClean="0">
              <a:hlinkClick r:id="rId2"/>
            </a:endParaRPr>
          </a:p>
          <a:p>
            <a:r>
              <a:rPr lang="pt-BR" dirty="0">
                <a:hlinkClick r:id="rId3"/>
              </a:rPr>
              <a:t>https://</a:t>
            </a:r>
            <a:r>
              <a:rPr lang="pt-BR" dirty="0" smtClean="0">
                <a:hlinkClick r:id="rId3"/>
              </a:rPr>
              <a:t>www.youtube.com/watch?v=R5tmOBfZeuo</a:t>
            </a:r>
            <a:endParaRPr lang="pt-BR" dirty="0" smtClean="0"/>
          </a:p>
          <a:p>
            <a:r>
              <a:rPr lang="pt-BR" dirty="0">
                <a:hlinkClick r:id="rId4"/>
              </a:rPr>
              <a:t>https://</a:t>
            </a:r>
            <a:r>
              <a:rPr lang="pt-BR" dirty="0" smtClean="0">
                <a:hlinkClick r:id="rId4"/>
              </a:rPr>
              <a:t>www.youtube.com/watch?v=l1tVW0XRsZY</a:t>
            </a:r>
            <a:endParaRPr lang="pt-BR" dirty="0" smtClean="0"/>
          </a:p>
          <a:p>
            <a:endParaRPr lang="pt-BR" dirty="0" smtClean="0"/>
          </a:p>
          <a:p>
            <a:endParaRPr lang="pt-BR" dirty="0"/>
          </a:p>
        </p:txBody>
      </p:sp>
    </p:spTree>
    <p:extLst>
      <p:ext uri="{BB962C8B-B14F-4D97-AF65-F5344CB8AC3E}">
        <p14:creationId xmlns:p14="http://schemas.microsoft.com/office/powerpoint/2010/main" val="215702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15</a:t>
            </a:fld>
            <a:endParaRPr lang="en-US" dirty="0"/>
          </a:p>
        </p:txBody>
      </p:sp>
      <p:pic>
        <p:nvPicPr>
          <p:cNvPr id="9218" name="Picture 2" descr="http://www.atrativaengenharia.com.br/NOVO/Sistema/imagem/c8aec5e2faf7abe4ae263e371ec0b8c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16" y="565872"/>
            <a:ext cx="4511824" cy="338386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323528" y="5877272"/>
            <a:ext cx="4136448" cy="584775"/>
          </a:xfrm>
          <a:prstGeom prst="rect">
            <a:avLst/>
          </a:prstGeom>
        </p:spPr>
        <p:txBody>
          <a:bodyPr wrap="square">
            <a:spAutoFit/>
          </a:bodyPr>
          <a:lstStyle/>
          <a:p>
            <a:r>
              <a:rPr lang="pt-BR" sz="1600" dirty="0">
                <a:solidFill>
                  <a:srgbClr val="0005CC"/>
                </a:solidFill>
              </a:rPr>
              <a:t>http://www.atrativaengenharia.com.br/NOVO/Sistema/viewfotos.php?codg=68</a:t>
            </a:r>
          </a:p>
        </p:txBody>
      </p:sp>
      <p:pic>
        <p:nvPicPr>
          <p:cNvPr id="9220" name="Picture 4" descr="http://www.atrativaengenharia.com.br/NOVO/Sistema/imagem/c8d1bef8cdbc613df79fe7d4af7e3d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924944"/>
            <a:ext cx="4559829" cy="341987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
        <p:nvSpPr>
          <p:cNvPr id="3" name="Retângulo 2"/>
          <p:cNvSpPr/>
          <p:nvPr/>
        </p:nvSpPr>
        <p:spPr>
          <a:xfrm>
            <a:off x="5148063" y="571584"/>
            <a:ext cx="3767741" cy="2031325"/>
          </a:xfrm>
          <a:prstGeom prst="rect">
            <a:avLst/>
          </a:prstGeom>
        </p:spPr>
        <p:txBody>
          <a:bodyPr wrap="square">
            <a:spAutoFit/>
          </a:bodyPr>
          <a:lstStyle/>
          <a:p>
            <a:r>
              <a:rPr lang="pt-BR" u="sng" dirty="0" smtClean="0">
                <a:solidFill>
                  <a:srgbClr val="FF0000"/>
                </a:solidFill>
              </a:rPr>
              <a:t>Vídeo:</a:t>
            </a:r>
            <a:endParaRPr lang="pt-BR" u="sng" dirty="0" smtClean="0">
              <a:solidFill>
                <a:srgbClr val="FF0000"/>
              </a:solidFill>
              <a:hlinkClick r:id="rId4"/>
            </a:endParaRPr>
          </a:p>
          <a:p>
            <a:r>
              <a:rPr lang="pt-BR" dirty="0">
                <a:hlinkClick r:id="rId4"/>
              </a:rPr>
              <a:t>https://</a:t>
            </a:r>
            <a:r>
              <a:rPr lang="pt-BR" dirty="0" smtClean="0">
                <a:hlinkClick r:id="rId4"/>
              </a:rPr>
              <a:t>www.youtube.com/watch?v=LwTJJ3ndLhc</a:t>
            </a:r>
          </a:p>
          <a:p>
            <a:endParaRPr lang="pt-BR" dirty="0">
              <a:hlinkClick r:id="rId4"/>
            </a:endParaRPr>
          </a:p>
          <a:p>
            <a:r>
              <a:rPr lang="pt-BR" dirty="0" smtClean="0">
                <a:hlinkClick r:id="rId4"/>
              </a:rPr>
              <a:t>https</a:t>
            </a:r>
            <a:r>
              <a:rPr lang="pt-BR" dirty="0">
                <a:hlinkClick r:id="rId4"/>
              </a:rPr>
              <a:t>://</a:t>
            </a:r>
            <a:r>
              <a:rPr lang="pt-BR" dirty="0" smtClean="0">
                <a:hlinkClick r:id="rId4"/>
              </a:rPr>
              <a:t>www.youtube.com/watch?v=Fj5NJl_lKh4</a:t>
            </a:r>
            <a:endParaRPr lang="pt-BR" dirty="0" smtClean="0"/>
          </a:p>
          <a:p>
            <a:endParaRPr lang="pt-BR" dirty="0"/>
          </a:p>
        </p:txBody>
      </p:sp>
    </p:spTree>
    <p:extLst>
      <p:ext uri="{BB962C8B-B14F-4D97-AF65-F5344CB8AC3E}">
        <p14:creationId xmlns:p14="http://schemas.microsoft.com/office/powerpoint/2010/main" val="76310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16</a:t>
            </a:fld>
            <a:endParaRPr lang="en-US" dirty="0"/>
          </a:p>
        </p:txBody>
      </p:sp>
      <p:sp>
        <p:nvSpPr>
          <p:cNvPr id="3" name="Retângulo 2"/>
          <p:cNvSpPr/>
          <p:nvPr/>
        </p:nvSpPr>
        <p:spPr>
          <a:xfrm>
            <a:off x="251520" y="5905539"/>
            <a:ext cx="3456384" cy="523220"/>
          </a:xfrm>
          <a:prstGeom prst="rect">
            <a:avLst/>
          </a:prstGeom>
        </p:spPr>
        <p:txBody>
          <a:bodyPr wrap="square">
            <a:spAutoFit/>
          </a:bodyPr>
          <a:lstStyle/>
          <a:p>
            <a:pPr algn="ctr"/>
            <a:r>
              <a:rPr lang="pt-BR" sz="1400" dirty="0">
                <a:solidFill>
                  <a:srgbClr val="0005CC"/>
                </a:solidFill>
              </a:rPr>
              <a:t>http://midianews.com.br/conteudo.php?sid=14&amp;cid=191341</a:t>
            </a:r>
          </a:p>
        </p:txBody>
      </p:sp>
      <p:pic>
        <p:nvPicPr>
          <p:cNvPr id="14340" name="Picture 4" descr="http://midianews.com.br/storage/webdisco/2014/03/11/886x590/3516cfca5dd0552da3777a4cf0342048.jpg"/>
          <p:cNvPicPr>
            <a:picLocks noChangeAspect="1" noChangeArrowheads="1"/>
          </p:cNvPicPr>
          <p:nvPr/>
        </p:nvPicPr>
        <p:blipFill rotWithShape="1">
          <a:blip r:embed="rId2">
            <a:extLst>
              <a:ext uri="{28A0092B-C50C-407E-A947-70E740481C1C}">
                <a14:useLocalDpi xmlns:a14="http://schemas.microsoft.com/office/drawing/2010/main" val="0"/>
              </a:ext>
            </a:extLst>
          </a:blip>
          <a:srcRect b="9026"/>
          <a:stretch/>
        </p:blipFill>
        <p:spPr bwMode="auto">
          <a:xfrm>
            <a:off x="3885179" y="3421998"/>
            <a:ext cx="4963260" cy="300676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pic>
        <p:nvPicPr>
          <p:cNvPr id="14338" name="Picture 2" descr="http://midianews.com.br/storage/webdisco/2014/03/11/886x590/77d79c4a952ed48c74149357214cf58c.jpg"/>
          <p:cNvPicPr>
            <a:picLocks noChangeAspect="1" noChangeArrowheads="1"/>
          </p:cNvPicPr>
          <p:nvPr/>
        </p:nvPicPr>
        <p:blipFill rotWithShape="1">
          <a:blip r:embed="rId3">
            <a:extLst>
              <a:ext uri="{28A0092B-C50C-407E-A947-70E740481C1C}">
                <a14:useLocalDpi xmlns:a14="http://schemas.microsoft.com/office/drawing/2010/main" val="0"/>
              </a:ext>
            </a:extLst>
          </a:blip>
          <a:srcRect b="6542"/>
          <a:stretch/>
        </p:blipFill>
        <p:spPr bwMode="auto">
          <a:xfrm>
            <a:off x="441264" y="698486"/>
            <a:ext cx="4965983" cy="309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140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17</a:t>
            </a:fld>
            <a:endParaRPr lang="en-US" dirty="0"/>
          </a:p>
        </p:txBody>
      </p:sp>
      <p:sp>
        <p:nvSpPr>
          <p:cNvPr id="4" name="Retângulo 3"/>
          <p:cNvSpPr/>
          <p:nvPr/>
        </p:nvSpPr>
        <p:spPr>
          <a:xfrm>
            <a:off x="2644006" y="6224578"/>
            <a:ext cx="3757503" cy="338554"/>
          </a:xfrm>
          <a:prstGeom prst="rect">
            <a:avLst/>
          </a:prstGeom>
        </p:spPr>
        <p:txBody>
          <a:bodyPr wrap="none">
            <a:spAutoFit/>
          </a:bodyPr>
          <a:lstStyle/>
          <a:p>
            <a:r>
              <a:rPr lang="pt-BR" sz="1600" dirty="0">
                <a:solidFill>
                  <a:srgbClr val="0005CC"/>
                </a:solidFill>
              </a:rPr>
              <a:t>http://www.oldcastleprecastspokane.com/</a:t>
            </a:r>
          </a:p>
        </p:txBody>
      </p:sp>
      <p:pic>
        <p:nvPicPr>
          <p:cNvPr id="30722" name="Picture 2" descr="http://www.oldcastleprecastspokane.com/core/files/oldcastleprecastspokane/uploads/images/WSU%20pedestrain%20brid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960" y="553303"/>
            <a:ext cx="7200800" cy="56712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2180108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18</a:t>
            </a:fld>
            <a:endParaRPr lang="en-US" dirty="0"/>
          </a:p>
        </p:txBody>
      </p:sp>
      <p:sp>
        <p:nvSpPr>
          <p:cNvPr id="4" name="Retângulo 3"/>
          <p:cNvSpPr/>
          <p:nvPr/>
        </p:nvSpPr>
        <p:spPr>
          <a:xfrm>
            <a:off x="2644006" y="6224578"/>
            <a:ext cx="3757503" cy="338554"/>
          </a:xfrm>
          <a:prstGeom prst="rect">
            <a:avLst/>
          </a:prstGeom>
        </p:spPr>
        <p:txBody>
          <a:bodyPr wrap="none">
            <a:spAutoFit/>
          </a:bodyPr>
          <a:lstStyle/>
          <a:p>
            <a:r>
              <a:rPr lang="pt-BR" sz="1600" dirty="0">
                <a:solidFill>
                  <a:srgbClr val="0005CC"/>
                </a:solidFill>
              </a:rPr>
              <a:t>http://www.oldcastleprecastspokane.com/</a:t>
            </a:r>
          </a:p>
        </p:txBody>
      </p:sp>
      <p:sp>
        <p:nvSpPr>
          <p:cNvPr id="5"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006" y="513112"/>
            <a:ext cx="5701060" cy="605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154360" y="5809079"/>
            <a:ext cx="2489646" cy="830997"/>
          </a:xfrm>
          <a:prstGeom prst="rect">
            <a:avLst/>
          </a:prstGeom>
        </p:spPr>
        <p:txBody>
          <a:bodyPr wrap="square">
            <a:spAutoFit/>
          </a:bodyPr>
          <a:lstStyle/>
          <a:p>
            <a:r>
              <a:rPr lang="pt-BR" sz="1600" dirty="0">
                <a:hlinkClick r:id="rId3"/>
              </a:rPr>
              <a:t>http://www.industrializaremconcreto.com.br/Edicoes/Edicao/1710</a:t>
            </a:r>
            <a:endParaRPr lang="pt-BR" sz="1600" dirty="0"/>
          </a:p>
        </p:txBody>
      </p:sp>
    </p:spTree>
    <p:extLst>
      <p:ext uri="{BB962C8B-B14F-4D97-AF65-F5344CB8AC3E}">
        <p14:creationId xmlns:p14="http://schemas.microsoft.com/office/powerpoint/2010/main" val="3078731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86441" y="647822"/>
            <a:ext cx="799306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3100" b="1" dirty="0" smtClean="0">
                <a:solidFill>
                  <a:srgbClr val="FF0000"/>
                </a:solidFill>
              </a:rPr>
              <a:t>Concreto moldado </a:t>
            </a:r>
            <a:r>
              <a:rPr lang="pt-BR" altLang="pt-BR" sz="3100" b="1" i="1" u="sng" dirty="0" smtClean="0">
                <a:solidFill>
                  <a:srgbClr val="FF0000"/>
                </a:solidFill>
              </a:rPr>
              <a:t>in situ</a:t>
            </a:r>
            <a:r>
              <a:rPr lang="pt-BR" altLang="pt-BR" sz="3100" b="1" i="1" dirty="0" smtClean="0">
                <a:solidFill>
                  <a:srgbClr val="FF0000"/>
                </a:solidFill>
              </a:rPr>
              <a:t> </a:t>
            </a:r>
            <a:r>
              <a:rPr lang="pt-BR" altLang="pt-BR" sz="3100" b="1" dirty="0" smtClean="0">
                <a:solidFill>
                  <a:srgbClr val="FF0000"/>
                </a:solidFill>
              </a:rPr>
              <a:t>com </a:t>
            </a:r>
            <a:r>
              <a:rPr lang="pt-BR" altLang="pt-BR" sz="3100" b="1" u="sng" dirty="0" smtClean="0">
                <a:solidFill>
                  <a:srgbClr val="FF0000"/>
                </a:solidFill>
              </a:rPr>
              <a:t>fôrmas </a:t>
            </a:r>
            <a:r>
              <a:rPr lang="pt-BR" altLang="pt-BR" sz="3100" b="1" u="sng" dirty="0">
                <a:solidFill>
                  <a:srgbClr val="FF0000"/>
                </a:solidFill>
              </a:rPr>
              <a:t>sobre escoramentos </a:t>
            </a:r>
            <a:r>
              <a:rPr lang="pt-BR" altLang="pt-BR" sz="3100" b="1" u="sng" dirty="0" smtClean="0">
                <a:solidFill>
                  <a:srgbClr val="FF0000"/>
                </a:solidFill>
              </a:rPr>
              <a:t>fixos</a:t>
            </a:r>
            <a:endParaRPr lang="pt-BR" altLang="pt-BR" sz="1800" b="1" u="sng" dirty="0" smtClean="0">
              <a:solidFill>
                <a:srgbClr val="FF0000"/>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19</a:t>
            </a:fld>
            <a:endParaRPr lang="en-US" dirty="0"/>
          </a:p>
        </p:txBody>
      </p:sp>
      <p:pic>
        <p:nvPicPr>
          <p:cNvPr id="1026" name="Picture 2" descr="Ponte deveria ser entregue este ano, mas desabou após chuva no Tocantins (Foto: André Teixeira/Divulgaç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284" y="1916832"/>
            <a:ext cx="6799376" cy="381642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933290" y="5805264"/>
            <a:ext cx="5299364" cy="523220"/>
          </a:xfrm>
          <a:prstGeom prst="rect">
            <a:avLst/>
          </a:prstGeom>
        </p:spPr>
        <p:txBody>
          <a:bodyPr wrap="square">
            <a:spAutoFit/>
          </a:bodyPr>
          <a:lstStyle/>
          <a:p>
            <a:pPr algn="ctr"/>
            <a:r>
              <a:rPr lang="pt-BR" sz="1400" dirty="0">
                <a:solidFill>
                  <a:srgbClr val="0005CC"/>
                </a:solidFill>
              </a:rPr>
              <a:t>http://g1.globo.com/to/tocantins/noticia/2014/11/apos-forte-chuva-ponte-desaba-e-entrega-de-obra-e-adiada-no-tocantins.html</a:t>
            </a:r>
          </a:p>
        </p:txBody>
      </p:sp>
      <p:sp>
        <p:nvSpPr>
          <p:cNvPr id="8"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10. PONTES </a:t>
            </a:r>
            <a:r>
              <a:rPr lang="pt-BR" altLang="pt-BR" sz="2400" b="1" dirty="0" smtClean="0">
                <a:solidFill>
                  <a:srgbClr val="0005CC"/>
                </a:solidFill>
              </a:rPr>
              <a:t>(construídas no local, com escoramento)</a:t>
            </a:r>
          </a:p>
        </p:txBody>
      </p:sp>
    </p:spTree>
    <p:extLst>
      <p:ext uri="{BB962C8B-B14F-4D97-AF65-F5344CB8AC3E}">
        <p14:creationId xmlns:p14="http://schemas.microsoft.com/office/powerpoint/2010/main" val="143253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99318" y="116632"/>
            <a:ext cx="8229600" cy="796925"/>
          </a:xfrm>
        </p:spPr>
        <p:txBody>
          <a:bodyPr/>
          <a:lstStyle/>
          <a:p>
            <a:pPr eaLnBrk="1" hangingPunct="1"/>
            <a:r>
              <a:rPr lang="en-US" altLang="pt-BR" sz="3600" b="1" dirty="0" smtClean="0">
                <a:solidFill>
                  <a:srgbClr val="C00000"/>
                </a:solidFill>
                <a:effectLst>
                  <a:outerShdw blurRad="38100" dist="38100" dir="2700000" algn="tl">
                    <a:srgbClr val="000000">
                      <a:alpha val="43137"/>
                    </a:srgbClr>
                  </a:outerShdw>
                </a:effectLst>
              </a:rPr>
              <a:t>LIVRO BASE PARA A DISCIPLINA:</a:t>
            </a:r>
          </a:p>
        </p:txBody>
      </p:sp>
      <p:sp>
        <p:nvSpPr>
          <p:cNvPr id="4099" name="TextBox 3"/>
          <p:cNvSpPr txBox="1">
            <a:spLocks noChangeArrowheads="1"/>
          </p:cNvSpPr>
          <p:nvPr/>
        </p:nvSpPr>
        <p:spPr bwMode="auto">
          <a:xfrm>
            <a:off x="4283968" y="1114475"/>
            <a:ext cx="450118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0005CC"/>
                </a:solidFill>
              </a:rPr>
              <a:t>EL DEBS, MOUNIR K. </a:t>
            </a:r>
            <a:r>
              <a:rPr lang="pt-BR" altLang="pt-BR" b="1" i="1" dirty="0" smtClean="0">
                <a:solidFill>
                  <a:srgbClr val="0005CC"/>
                </a:solidFill>
              </a:rPr>
              <a:t>Concreto pré-moldado: fundamentos e </a:t>
            </a:r>
            <a:r>
              <a:rPr lang="pt-BR" altLang="pt-BR" b="1" i="1" dirty="0" err="1" smtClean="0">
                <a:solidFill>
                  <a:srgbClr val="0005CC"/>
                </a:solidFill>
              </a:rPr>
              <a:t>aplica-ções</a:t>
            </a:r>
            <a:r>
              <a:rPr lang="pt-BR" altLang="pt-BR" b="1" dirty="0" smtClean="0">
                <a:solidFill>
                  <a:srgbClr val="0005CC"/>
                </a:solidFill>
              </a:rPr>
              <a:t>. São Paulo, Ed. Oficina de Textos, 2</a:t>
            </a:r>
            <a:r>
              <a:rPr lang="pt-BR" altLang="pt-BR" b="1" baseline="30000" dirty="0" smtClean="0">
                <a:solidFill>
                  <a:srgbClr val="0005CC"/>
                </a:solidFill>
              </a:rPr>
              <a:t>ª</a:t>
            </a:r>
            <a:r>
              <a:rPr lang="pt-BR" altLang="pt-BR" b="1" dirty="0" smtClean="0">
                <a:solidFill>
                  <a:srgbClr val="0005CC"/>
                </a:solidFill>
              </a:rPr>
              <a:t> ed., 2017, 456p.</a:t>
            </a:r>
          </a:p>
          <a:p>
            <a:pPr algn="just" eaLnBrk="1" hangingPunct="1">
              <a:spcBef>
                <a:spcPct val="0"/>
              </a:spcBef>
              <a:buFontTx/>
              <a:buNone/>
            </a:pPr>
            <a:endParaRPr lang="pt-BR" altLang="pt-BR" sz="4000" b="1" dirty="0">
              <a:solidFill>
                <a:srgbClr val="0005CC"/>
              </a:solidFill>
            </a:endParaRPr>
          </a:p>
          <a:p>
            <a:pPr algn="just" eaLnBrk="1" hangingPunct="1">
              <a:spcBef>
                <a:spcPct val="0"/>
              </a:spcBef>
              <a:buFontTx/>
              <a:buNone/>
            </a:pPr>
            <a:r>
              <a:rPr lang="pt-BR" altLang="pt-BR" sz="2800" b="1" dirty="0" smtClean="0">
                <a:solidFill>
                  <a:srgbClr val="D125B8"/>
                </a:solidFill>
                <a:effectLst>
                  <a:outerShdw blurRad="38100" dist="38100" dir="2700000" algn="tl">
                    <a:srgbClr val="000000">
                      <a:alpha val="43137"/>
                    </a:srgbClr>
                  </a:outerShdw>
                </a:effectLst>
              </a:rPr>
              <a:t>O aluno deve estudar o livro, que é excelente.</a:t>
            </a:r>
            <a:endParaRPr lang="pt-BR" altLang="pt-BR" sz="2800" b="1" dirty="0">
              <a:solidFill>
                <a:srgbClr val="D125B8"/>
              </a:solidFill>
              <a:effectLst>
                <a:outerShdw blurRad="38100" dist="38100" dir="2700000" algn="tl">
                  <a:srgbClr val="000000">
                    <a:alpha val="43137"/>
                  </a:srgbClr>
                </a:outerShdw>
              </a:effectLst>
            </a:endParaRPr>
          </a:p>
        </p:txBody>
      </p:sp>
      <p:sp>
        <p:nvSpPr>
          <p:cNvPr id="5" name="Espaço Reservado para Número de Slide 4"/>
          <p:cNvSpPr>
            <a:spLocks noGrp="1"/>
          </p:cNvSpPr>
          <p:nvPr>
            <p:ph type="sldNum" sz="quarter" idx="12"/>
          </p:nvPr>
        </p:nvSpPr>
        <p:spPr/>
        <p:txBody>
          <a:bodyPr/>
          <a:lstStyle/>
          <a:p>
            <a:pPr>
              <a:defRPr/>
            </a:pPr>
            <a:fld id="{05F99B4E-C3E9-4EBB-ABC4-5233ECBD06AF}" type="slidenum">
              <a:rPr lang="en-US"/>
              <a:pPr>
                <a:defRPr/>
              </a:pPr>
              <a:t>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68759"/>
            <a:ext cx="35433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33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A478FF2B-EBC6-48F2-A2DE-D76BF7678487}" type="slidenum">
              <a:rPr lang="en-US" smtClean="0"/>
              <a:pPr>
                <a:defRPr/>
              </a:pPr>
              <a:t>20</a:t>
            </a:fld>
            <a:endParaRPr lang="en-US"/>
          </a:p>
        </p:txBody>
      </p:sp>
      <p:sp>
        <p:nvSpPr>
          <p:cNvPr id="3" name="AutoShape 2" descr="Rolim de Moura - Ponte de Concreto na linha 192 deve ficar pronta em 30 di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 name="Picture 6" descr="madeira-obra"/>
          <p:cNvPicPr>
            <a:picLocks noChangeAspect="1" noChangeArrowheads="1"/>
          </p:cNvPicPr>
          <p:nvPr/>
        </p:nvPicPr>
        <p:blipFill rotWithShape="1">
          <a:blip r:embed="rId2">
            <a:extLst>
              <a:ext uri="{28A0092B-C50C-407E-A947-70E740481C1C}">
                <a14:useLocalDpi xmlns:a14="http://schemas.microsoft.com/office/drawing/2010/main" val="0"/>
              </a:ext>
            </a:extLst>
          </a:blip>
          <a:srcRect l="10410"/>
          <a:stretch/>
        </p:blipFill>
        <p:spPr bwMode="auto">
          <a:xfrm>
            <a:off x="460375" y="1268760"/>
            <a:ext cx="4949402" cy="3400426"/>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p:cNvSpPr/>
          <p:nvPr/>
        </p:nvSpPr>
        <p:spPr>
          <a:xfrm>
            <a:off x="1582196" y="6206356"/>
            <a:ext cx="3130281" cy="338554"/>
          </a:xfrm>
          <a:prstGeom prst="rect">
            <a:avLst/>
          </a:prstGeom>
        </p:spPr>
        <p:txBody>
          <a:bodyPr wrap="none">
            <a:spAutoFit/>
          </a:bodyPr>
          <a:lstStyle/>
          <a:p>
            <a:pPr algn="ctr"/>
            <a:r>
              <a:rPr lang="pt-BR" sz="1600" dirty="0">
                <a:solidFill>
                  <a:srgbClr val="0005CC"/>
                </a:solidFill>
              </a:rPr>
              <a:t>http://www.jornalatribuna.com.br</a:t>
            </a:r>
            <a:r>
              <a:rPr lang="pt-BR" sz="1600" dirty="0" smtClean="0">
                <a:solidFill>
                  <a:srgbClr val="0005CC"/>
                </a:solidFill>
              </a:rPr>
              <a:t>/</a:t>
            </a:r>
            <a:endParaRPr lang="pt-BR" sz="1600" dirty="0">
              <a:solidFill>
                <a:srgbClr val="0005CC"/>
              </a:solidFill>
            </a:endParaRPr>
          </a:p>
        </p:txBody>
      </p:sp>
      <p:pic>
        <p:nvPicPr>
          <p:cNvPr id="13" name="Picture 4" descr="Contrução_da_Ponte_Sobre_Rio_Madeira_Foto_Marcos_Vicentti__3"/>
          <p:cNvPicPr>
            <a:picLocks noChangeAspect="1" noChangeArrowheads="1"/>
          </p:cNvPicPr>
          <p:nvPr/>
        </p:nvPicPr>
        <p:blipFill rotWithShape="1">
          <a:blip r:embed="rId3">
            <a:extLst>
              <a:ext uri="{28A0092B-C50C-407E-A947-70E740481C1C}">
                <a14:useLocalDpi xmlns:a14="http://schemas.microsoft.com/office/drawing/2010/main" val="0"/>
              </a:ext>
            </a:extLst>
          </a:blip>
          <a:srcRect l="5515" r="8557"/>
          <a:stretch/>
        </p:blipFill>
        <p:spPr bwMode="auto">
          <a:xfrm>
            <a:off x="5076056" y="3531963"/>
            <a:ext cx="3774332" cy="29821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
          <p:cNvSpPr txBox="1">
            <a:spLocks noChangeArrowheads="1"/>
          </p:cNvSpPr>
          <p:nvPr/>
        </p:nvSpPr>
        <p:spPr bwMode="auto">
          <a:xfrm>
            <a:off x="611560" y="787473"/>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In loco – </a:t>
            </a:r>
            <a:r>
              <a:rPr lang="pt-BR" altLang="pt-BR" sz="2400" b="1" dirty="0">
                <a:solidFill>
                  <a:srgbClr val="FF0000"/>
                </a:solidFill>
              </a:rPr>
              <a:t>Fôrmas e escoramentos fixos de madeira:</a:t>
            </a:r>
          </a:p>
        </p:txBody>
      </p:sp>
      <p:sp>
        <p:nvSpPr>
          <p:cNvPr id="11"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11. PONTES </a:t>
            </a:r>
            <a:r>
              <a:rPr lang="pt-BR" altLang="pt-BR" sz="2400" b="1" dirty="0" smtClean="0">
                <a:solidFill>
                  <a:srgbClr val="0005CC"/>
                </a:solidFill>
              </a:rPr>
              <a:t>(construídas no local, com escoramento)</a:t>
            </a:r>
          </a:p>
        </p:txBody>
      </p:sp>
    </p:spTree>
    <p:extLst>
      <p:ext uri="{BB962C8B-B14F-4D97-AF65-F5344CB8AC3E}">
        <p14:creationId xmlns:p14="http://schemas.microsoft.com/office/powerpoint/2010/main" val="1275930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A478FF2B-EBC6-48F2-A2DE-D76BF7678487}" type="slidenum">
              <a:rPr lang="en-US" smtClean="0"/>
              <a:pPr>
                <a:defRPr/>
              </a:pPr>
              <a:t>21</a:t>
            </a:fld>
            <a:endParaRPr lang="en-US"/>
          </a:p>
        </p:txBody>
      </p:sp>
      <p:sp>
        <p:nvSpPr>
          <p:cNvPr id="3" name="AutoShape 2" descr="Rolim de Moura - Ponte de Concreto na linha 192 deve ficar pronta em 30 di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4" name="Picture 2" descr="DSC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40768"/>
            <a:ext cx="7220858" cy="4320480"/>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p:cNvSpPr/>
          <p:nvPr/>
        </p:nvSpPr>
        <p:spPr>
          <a:xfrm>
            <a:off x="361784" y="5771984"/>
            <a:ext cx="8440489" cy="338554"/>
          </a:xfrm>
          <a:prstGeom prst="rect">
            <a:avLst/>
          </a:prstGeom>
        </p:spPr>
        <p:txBody>
          <a:bodyPr wrap="square">
            <a:spAutoFit/>
          </a:bodyPr>
          <a:lstStyle/>
          <a:p>
            <a:pPr algn="ctr"/>
            <a:r>
              <a:rPr lang="pt-BR" sz="1600" dirty="0">
                <a:solidFill>
                  <a:srgbClr val="0005CC"/>
                </a:solidFill>
              </a:rPr>
              <a:t>http://hojerondonia.com/prefeito-de-cerejeiras-vistoria-construcao-de-galerias-de-concreto/</a:t>
            </a:r>
          </a:p>
        </p:txBody>
      </p:sp>
      <p:sp>
        <p:nvSpPr>
          <p:cNvPr id="8" name="TextBox 2"/>
          <p:cNvSpPr txBox="1">
            <a:spLocks noChangeArrowheads="1"/>
          </p:cNvSpPr>
          <p:nvPr/>
        </p:nvSpPr>
        <p:spPr bwMode="auto">
          <a:xfrm>
            <a:off x="611560" y="787473"/>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In loco – </a:t>
            </a:r>
            <a:r>
              <a:rPr lang="pt-BR" altLang="pt-BR" sz="2400" b="1" dirty="0">
                <a:solidFill>
                  <a:srgbClr val="FF0000"/>
                </a:solidFill>
              </a:rPr>
              <a:t>Fôrmas e escoramentos fixos de madeira:</a:t>
            </a:r>
          </a:p>
        </p:txBody>
      </p:sp>
      <p:sp>
        <p:nvSpPr>
          <p:cNvPr id="10"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10. PONTES </a:t>
            </a:r>
            <a:r>
              <a:rPr lang="pt-BR" altLang="pt-BR" sz="2400" b="1" dirty="0" smtClean="0">
                <a:solidFill>
                  <a:srgbClr val="0005CC"/>
                </a:solidFill>
              </a:rPr>
              <a:t>(construídas no local, com escoramento)</a:t>
            </a:r>
          </a:p>
        </p:txBody>
      </p:sp>
    </p:spTree>
    <p:extLst>
      <p:ext uri="{BB962C8B-B14F-4D97-AF65-F5344CB8AC3E}">
        <p14:creationId xmlns:p14="http://schemas.microsoft.com/office/powerpoint/2010/main" val="1739181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A478FF2B-EBC6-48F2-A2DE-D76BF7678487}" type="slidenum">
              <a:rPr lang="en-US" smtClean="0"/>
              <a:pPr>
                <a:defRPr/>
              </a:pPr>
              <a:t>22</a:t>
            </a:fld>
            <a:endParaRPr lang="en-US"/>
          </a:p>
        </p:txBody>
      </p:sp>
      <p:sp>
        <p:nvSpPr>
          <p:cNvPr id="3" name="AutoShape 2" descr="Rolim de Moura - Ponte de Concreto na linha 192 deve ficar pronta em 30 di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8" name="Picture 2" descr="http://www.prefeituraespigao.com.br/public/files/images/DSC_0270(2).jpg"/>
          <p:cNvPicPr>
            <a:picLocks noChangeAspect="1" noChangeArrowheads="1"/>
          </p:cNvPicPr>
          <p:nvPr/>
        </p:nvPicPr>
        <p:blipFill rotWithShape="1">
          <a:blip r:embed="rId2">
            <a:extLst>
              <a:ext uri="{28A0092B-C50C-407E-A947-70E740481C1C}">
                <a14:useLocalDpi xmlns:a14="http://schemas.microsoft.com/office/drawing/2010/main" val="0"/>
              </a:ext>
            </a:extLst>
          </a:blip>
          <a:srcRect t="9659"/>
          <a:stretch/>
        </p:blipFill>
        <p:spPr bwMode="auto">
          <a:xfrm>
            <a:off x="576968" y="1268760"/>
            <a:ext cx="4859127" cy="2901377"/>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p:cNvSpPr/>
          <p:nvPr/>
        </p:nvSpPr>
        <p:spPr>
          <a:xfrm>
            <a:off x="408584" y="5877272"/>
            <a:ext cx="4001495" cy="738664"/>
          </a:xfrm>
          <a:prstGeom prst="rect">
            <a:avLst/>
          </a:prstGeom>
        </p:spPr>
        <p:txBody>
          <a:bodyPr wrap="square">
            <a:spAutoFit/>
          </a:bodyPr>
          <a:lstStyle/>
          <a:p>
            <a:pPr algn="ctr"/>
            <a:r>
              <a:rPr lang="pt-BR" sz="1400" dirty="0">
                <a:solidFill>
                  <a:srgbClr val="0005CC"/>
                </a:solidFill>
              </a:rPr>
              <a:t>http://www.prefeituraespigao.com.br/noticias/mais-uma-obra-que-sera-entregue-a-populacao-vi-gesima-segunda-galeria-pluvial,1729</a:t>
            </a:r>
          </a:p>
        </p:txBody>
      </p:sp>
      <p:pic>
        <p:nvPicPr>
          <p:cNvPr id="10" name="Picture 4" descr="http://www.prefeituraespigao.com.br/public/files/images/DSC_0264(1).jpg"/>
          <p:cNvPicPr>
            <a:picLocks noChangeAspect="1" noChangeArrowheads="1"/>
          </p:cNvPicPr>
          <p:nvPr/>
        </p:nvPicPr>
        <p:blipFill rotWithShape="1">
          <a:blip r:embed="rId3">
            <a:extLst>
              <a:ext uri="{28A0092B-C50C-407E-A947-70E740481C1C}">
                <a14:useLocalDpi xmlns:a14="http://schemas.microsoft.com/office/drawing/2010/main" val="0"/>
              </a:ext>
            </a:extLst>
          </a:blip>
          <a:srcRect l="5033" t="10944"/>
          <a:stretch/>
        </p:blipFill>
        <p:spPr bwMode="auto">
          <a:xfrm>
            <a:off x="4427985" y="3578089"/>
            <a:ext cx="4557192" cy="28245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
          <p:cNvSpPr txBox="1">
            <a:spLocks noChangeArrowheads="1"/>
          </p:cNvSpPr>
          <p:nvPr/>
        </p:nvSpPr>
        <p:spPr bwMode="auto">
          <a:xfrm>
            <a:off x="611560" y="787473"/>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In loco – </a:t>
            </a:r>
            <a:r>
              <a:rPr lang="pt-BR" altLang="pt-BR" sz="2400" b="1" dirty="0">
                <a:solidFill>
                  <a:srgbClr val="FF0000"/>
                </a:solidFill>
              </a:rPr>
              <a:t>Fôrmas e escoramentos fixos de madeira:</a:t>
            </a:r>
          </a:p>
        </p:txBody>
      </p:sp>
      <p:sp>
        <p:nvSpPr>
          <p:cNvPr id="11"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10. PONTES </a:t>
            </a:r>
            <a:r>
              <a:rPr lang="pt-BR" altLang="pt-BR" sz="2400" b="1" dirty="0" smtClean="0">
                <a:solidFill>
                  <a:srgbClr val="0005CC"/>
                </a:solidFill>
              </a:rPr>
              <a:t>(construídas no local, com escoramento)</a:t>
            </a:r>
          </a:p>
        </p:txBody>
      </p:sp>
    </p:spTree>
    <p:extLst>
      <p:ext uri="{BB962C8B-B14F-4D97-AF65-F5344CB8AC3E}">
        <p14:creationId xmlns:p14="http://schemas.microsoft.com/office/powerpoint/2010/main" val="928665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http://www.atrativaengenharia.com.br/NOVO/Sistema/imagem/0b205244887b659f42afbdce37a1c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673940"/>
            <a:ext cx="3744416" cy="2808312"/>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23</a:t>
            </a:fld>
            <a:endParaRPr lang="en-US" dirty="0"/>
          </a:p>
        </p:txBody>
      </p:sp>
      <p:pic>
        <p:nvPicPr>
          <p:cNvPr id="10242" name="Picture 2" descr="http://www.atrativaengenharia.com.br/NOVO/Sistema/imagem/ec5db44846ce534207e7200660645e2a.JPG"/>
          <p:cNvPicPr>
            <a:picLocks noChangeAspect="1" noChangeArrowheads="1"/>
          </p:cNvPicPr>
          <p:nvPr/>
        </p:nvPicPr>
        <p:blipFill rotWithShape="1">
          <a:blip r:embed="rId3">
            <a:extLst>
              <a:ext uri="{28A0092B-C50C-407E-A947-70E740481C1C}">
                <a14:useLocalDpi xmlns:a14="http://schemas.microsoft.com/office/drawing/2010/main" val="0"/>
              </a:ext>
            </a:extLst>
          </a:blip>
          <a:srcRect r="9723"/>
          <a:stretch/>
        </p:blipFill>
        <p:spPr bwMode="auto">
          <a:xfrm>
            <a:off x="566270" y="508688"/>
            <a:ext cx="3640376"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269704" y="6482252"/>
            <a:ext cx="6984776" cy="307777"/>
          </a:xfrm>
          <a:prstGeom prst="rect">
            <a:avLst/>
          </a:prstGeom>
        </p:spPr>
        <p:txBody>
          <a:bodyPr wrap="square">
            <a:spAutoFit/>
          </a:bodyPr>
          <a:lstStyle/>
          <a:p>
            <a:pPr algn="ctr"/>
            <a:r>
              <a:rPr lang="pt-BR" sz="1400" dirty="0">
                <a:solidFill>
                  <a:srgbClr val="0005CC"/>
                </a:solidFill>
              </a:rPr>
              <a:t>http://www.atrativaengenharia.com.br/NOVO/Sistema/viewfotos.php?codg=67</a:t>
            </a:r>
          </a:p>
        </p:txBody>
      </p:sp>
      <p:pic>
        <p:nvPicPr>
          <p:cNvPr id="10244" name="Picture 4" descr="http://www.atrativaengenharia.com.br/NOVO/Sistema/imagem/e5febb080bc8c1734a12f41e661d0b71.JPG"/>
          <p:cNvPicPr>
            <a:picLocks noChangeAspect="1" noChangeArrowheads="1"/>
          </p:cNvPicPr>
          <p:nvPr/>
        </p:nvPicPr>
        <p:blipFill rotWithShape="1">
          <a:blip r:embed="rId4">
            <a:extLst>
              <a:ext uri="{28A0092B-C50C-407E-A947-70E740481C1C}">
                <a14:useLocalDpi xmlns:a14="http://schemas.microsoft.com/office/drawing/2010/main" val="0"/>
              </a:ext>
            </a:extLst>
          </a:blip>
          <a:srcRect r="10609"/>
          <a:stretch/>
        </p:blipFill>
        <p:spPr bwMode="auto">
          <a:xfrm>
            <a:off x="4999780" y="520136"/>
            <a:ext cx="360466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atrativaengenharia.com.br/NOVO/Sistema/imagem/30f50738333e791d6c1eb73b9358d9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480" y="3673937"/>
            <a:ext cx="3744420" cy="280831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10. PONTES </a:t>
            </a:r>
            <a:r>
              <a:rPr lang="pt-BR" altLang="pt-BR" sz="2400" b="1" dirty="0" smtClean="0">
                <a:solidFill>
                  <a:srgbClr val="0005CC"/>
                </a:solidFill>
              </a:rPr>
              <a:t>(construídas no local, com escoramento)</a:t>
            </a:r>
          </a:p>
        </p:txBody>
      </p:sp>
    </p:spTree>
    <p:extLst>
      <p:ext uri="{BB962C8B-B14F-4D97-AF65-F5344CB8AC3E}">
        <p14:creationId xmlns:p14="http://schemas.microsoft.com/office/powerpoint/2010/main" val="2110846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descr="http://www.atrativaengenharia.com.br/NOVO/Sistema/imagem/6cc6e0ff925b2413fecb1db40ed8aa5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44" y="3717032"/>
            <a:ext cx="3575720" cy="2681790"/>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24</a:t>
            </a:fld>
            <a:endParaRPr lang="en-US" dirty="0"/>
          </a:p>
        </p:txBody>
      </p:sp>
      <p:sp>
        <p:nvSpPr>
          <p:cNvPr id="3" name="Retângulo 2"/>
          <p:cNvSpPr/>
          <p:nvPr/>
        </p:nvSpPr>
        <p:spPr>
          <a:xfrm>
            <a:off x="1248672" y="6410633"/>
            <a:ext cx="6984776" cy="307777"/>
          </a:xfrm>
          <a:prstGeom prst="rect">
            <a:avLst/>
          </a:prstGeom>
        </p:spPr>
        <p:txBody>
          <a:bodyPr wrap="square">
            <a:spAutoFit/>
          </a:bodyPr>
          <a:lstStyle/>
          <a:p>
            <a:pPr algn="ctr"/>
            <a:r>
              <a:rPr lang="pt-BR" sz="1400" dirty="0">
                <a:solidFill>
                  <a:srgbClr val="0005CC"/>
                </a:solidFill>
              </a:rPr>
              <a:t>http://www.atrativaengenharia.com.br/NOVO/Sistema/viewfotos.php?codg=67</a:t>
            </a:r>
          </a:p>
        </p:txBody>
      </p:sp>
      <p:pic>
        <p:nvPicPr>
          <p:cNvPr id="11268" name="Picture 4" descr="http://www.atrativaengenharia.com.br/NOVO/Sistema/imagem/e16c0234ed3b2e975c80cc798c4a02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636" y="628704"/>
            <a:ext cx="3912880" cy="293466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atrativaengenharia.com.br/NOVO/Sistema/imagem/97cdd32866900ac9309a05054fb557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44" y="628704"/>
            <a:ext cx="3912880" cy="293466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atrativaengenharia.com.br/NOVO/Sistema/imagem/eed05b3eae4ac1e174cddafebafe1a2f.JPG"/>
          <p:cNvPicPr>
            <a:picLocks noChangeAspect="1" noChangeArrowheads="1"/>
          </p:cNvPicPr>
          <p:nvPr/>
        </p:nvPicPr>
        <p:blipFill rotWithShape="1">
          <a:blip r:embed="rId5">
            <a:extLst>
              <a:ext uri="{28A0092B-C50C-407E-A947-70E740481C1C}">
                <a14:useLocalDpi xmlns:a14="http://schemas.microsoft.com/office/drawing/2010/main" val="0"/>
              </a:ext>
            </a:extLst>
          </a:blip>
          <a:srcRect t="4859"/>
          <a:stretch/>
        </p:blipFill>
        <p:spPr bwMode="auto">
          <a:xfrm>
            <a:off x="5864332" y="3718193"/>
            <a:ext cx="2113155" cy="268062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10. PONTES </a:t>
            </a:r>
            <a:r>
              <a:rPr lang="pt-BR" altLang="pt-BR" sz="2400" b="1" dirty="0" smtClean="0">
                <a:solidFill>
                  <a:srgbClr val="0005CC"/>
                </a:solidFill>
              </a:rPr>
              <a:t>(construídas no local, com escoramento)</a:t>
            </a:r>
          </a:p>
        </p:txBody>
      </p:sp>
    </p:spTree>
    <p:extLst>
      <p:ext uri="{BB962C8B-B14F-4D97-AF65-F5344CB8AC3E}">
        <p14:creationId xmlns:p14="http://schemas.microsoft.com/office/powerpoint/2010/main" val="55490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0" y="620688"/>
            <a:ext cx="810334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7030A0"/>
                </a:solidFill>
              </a:rPr>
              <a:t>Como a </a:t>
            </a:r>
            <a:r>
              <a:rPr lang="pt-BR" altLang="pt-BR" b="1" u="sng" dirty="0" smtClean="0">
                <a:solidFill>
                  <a:srgbClr val="7030A0"/>
                </a:solidFill>
              </a:rPr>
              <a:t>construção</a:t>
            </a:r>
            <a:r>
              <a:rPr lang="pt-BR" altLang="pt-BR" b="1" dirty="0" smtClean="0">
                <a:solidFill>
                  <a:srgbClr val="7030A0"/>
                </a:solidFill>
              </a:rPr>
              <a:t> toda praticamente </a:t>
            </a:r>
            <a:r>
              <a:rPr lang="pt-BR" altLang="pt-BR" b="1" u="sng" dirty="0" smtClean="0">
                <a:solidFill>
                  <a:srgbClr val="7030A0"/>
                </a:solidFill>
              </a:rPr>
              <a:t>se resume à estrutura</a:t>
            </a:r>
            <a:r>
              <a:rPr lang="pt-BR" altLang="pt-BR" b="1" dirty="0" smtClean="0">
                <a:solidFill>
                  <a:srgbClr val="7030A0"/>
                </a:solidFill>
              </a:rPr>
              <a:t>, não ocorre nesses tipos de obras interação da estrutura com a outras partes da construção (paredes, janelas, etc.), como nas edificações.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25</a:t>
            </a:fld>
            <a:endParaRPr lang="en-US"/>
          </a:p>
        </p:txBody>
      </p:sp>
      <p:sp>
        <p:nvSpPr>
          <p:cNvPr id="4"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562" y="3175233"/>
            <a:ext cx="5415291" cy="306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486035" y="6237312"/>
            <a:ext cx="8284347" cy="307777"/>
          </a:xfrm>
          <a:prstGeom prst="rect">
            <a:avLst/>
          </a:prstGeom>
        </p:spPr>
        <p:txBody>
          <a:bodyPr wrap="square">
            <a:spAutoFit/>
          </a:bodyPr>
          <a:lstStyle/>
          <a:p>
            <a:pPr algn="ctr"/>
            <a:r>
              <a:rPr lang="pt-BR" sz="1400" dirty="0">
                <a:solidFill>
                  <a:srgbClr val="0005CC"/>
                </a:solidFill>
              </a:rPr>
              <a:t>http://www.thiel.eng.br</a:t>
            </a:r>
            <a:r>
              <a:rPr lang="pt-BR" sz="1400" dirty="0" smtClean="0">
                <a:solidFill>
                  <a:srgbClr val="0005CC"/>
                </a:solidFill>
              </a:rPr>
              <a:t>/</a:t>
            </a:r>
            <a:endParaRPr lang="pt-BR" sz="1400" dirty="0">
              <a:solidFill>
                <a:srgbClr val="0005CC"/>
              </a:solidFill>
            </a:endParaRPr>
          </a:p>
        </p:txBody>
      </p:sp>
    </p:spTree>
    <p:extLst>
      <p:ext uri="{BB962C8B-B14F-4D97-AF65-F5344CB8AC3E}">
        <p14:creationId xmlns:p14="http://schemas.microsoft.com/office/powerpoint/2010/main" val="3318248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834578"/>
            <a:ext cx="5151884" cy="347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26</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 y="632120"/>
            <a:ext cx="4690864" cy="301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2051720" y="6309320"/>
            <a:ext cx="6048672" cy="338554"/>
          </a:xfrm>
          <a:prstGeom prst="rect">
            <a:avLst/>
          </a:prstGeom>
        </p:spPr>
        <p:txBody>
          <a:bodyPr wrap="square">
            <a:spAutoFit/>
          </a:bodyPr>
          <a:lstStyle/>
          <a:p>
            <a:pPr algn="ctr"/>
            <a:r>
              <a:rPr lang="pt-BR" sz="1600" dirty="0">
                <a:solidFill>
                  <a:srgbClr val="0005CC"/>
                </a:solidFill>
              </a:rPr>
              <a:t>http://www.matpar.com.br/produto/pontes-de-concreto/35</a:t>
            </a:r>
          </a:p>
        </p:txBody>
      </p:sp>
      <p:sp>
        <p:nvSpPr>
          <p:cNvPr id="5" name="Title 1"/>
          <p:cNvSpPr txBox="1">
            <a:spLocks/>
          </p:cNvSpPr>
          <p:nvPr/>
        </p:nvSpPr>
        <p:spPr>
          <a:xfrm>
            <a:off x="313184" y="116632"/>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302317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27</a:t>
            </a:fld>
            <a:endParaRPr lang="en-US" dirty="0"/>
          </a:p>
        </p:txBody>
      </p:sp>
      <p:pic>
        <p:nvPicPr>
          <p:cNvPr id="6146" name="Picture 2" descr="http://www.atrativaengenharia.com.br/NOVO/Sistema/imagem/bfd72490ba9bd1e090eeeb5ae1904536.JPG"/>
          <p:cNvPicPr>
            <a:picLocks noChangeAspect="1" noChangeArrowheads="1"/>
          </p:cNvPicPr>
          <p:nvPr/>
        </p:nvPicPr>
        <p:blipFill rotWithShape="1">
          <a:blip r:embed="rId2">
            <a:extLst>
              <a:ext uri="{28A0092B-C50C-407E-A947-70E740481C1C}">
                <a14:useLocalDpi xmlns:a14="http://schemas.microsoft.com/office/drawing/2010/main" val="0"/>
              </a:ext>
            </a:extLst>
          </a:blip>
          <a:srcRect r="20239" b="8301"/>
          <a:stretch/>
        </p:blipFill>
        <p:spPr bwMode="auto">
          <a:xfrm>
            <a:off x="107504" y="595584"/>
            <a:ext cx="4862264" cy="4192488"/>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913304" y="6309320"/>
            <a:ext cx="7416824" cy="338554"/>
          </a:xfrm>
          <a:prstGeom prst="rect">
            <a:avLst/>
          </a:prstGeom>
        </p:spPr>
        <p:txBody>
          <a:bodyPr wrap="square">
            <a:spAutoFit/>
          </a:bodyPr>
          <a:lstStyle/>
          <a:p>
            <a:pPr algn="ctr"/>
            <a:r>
              <a:rPr lang="pt-BR" sz="1600" dirty="0">
                <a:solidFill>
                  <a:srgbClr val="0005CC"/>
                </a:solidFill>
              </a:rPr>
              <a:t>http://www.atrativaengenharia.com.br/NOVO/Sistema/viewfotos.php?codg=70</a:t>
            </a:r>
          </a:p>
        </p:txBody>
      </p:sp>
      <p:pic>
        <p:nvPicPr>
          <p:cNvPr id="6148" name="Picture 4" descr="http://www.atrativaengenharia.com.br/NOVO/Sistema/imagem/ec532a2310e64db7ebfce07c5b8981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836074"/>
            <a:ext cx="4583832" cy="343787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1564502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1" y="620688"/>
            <a:ext cx="81033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2AA22A"/>
                </a:solidFill>
              </a:rPr>
              <a:t>No caso das pontes, em geral, há condições de acesso de equipamentos de montagem. </a:t>
            </a:r>
            <a:endParaRPr lang="pt-BR" altLang="pt-BR" b="1" dirty="0">
              <a:solidFill>
                <a:srgbClr val="2AA22A"/>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28</a:t>
            </a:fld>
            <a:endParaRPr lang="en-US"/>
          </a:p>
        </p:txBody>
      </p:sp>
      <p:sp>
        <p:nvSpPr>
          <p:cNvPr id="4"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903" y="1772816"/>
            <a:ext cx="5894697"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1741197" y="5949280"/>
            <a:ext cx="6124108" cy="338554"/>
          </a:xfrm>
          <a:prstGeom prst="rect">
            <a:avLst/>
          </a:prstGeom>
        </p:spPr>
        <p:txBody>
          <a:bodyPr wrap="square">
            <a:spAutoFit/>
          </a:bodyPr>
          <a:lstStyle/>
          <a:p>
            <a:pPr algn="ctr"/>
            <a:r>
              <a:rPr lang="pt-BR" sz="1600" dirty="0">
                <a:solidFill>
                  <a:srgbClr val="0005CC"/>
                </a:solidFill>
              </a:rPr>
              <a:t>http://techne.pini.com.br/engenharia-civil/190/artigo286974-1.aspx</a:t>
            </a:r>
          </a:p>
        </p:txBody>
      </p:sp>
    </p:spTree>
    <p:extLst>
      <p:ext uri="{BB962C8B-B14F-4D97-AF65-F5344CB8AC3E}">
        <p14:creationId xmlns:p14="http://schemas.microsoft.com/office/powerpoint/2010/main" val="3693222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1" y="620688"/>
            <a:ext cx="81033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2AA22A"/>
                </a:solidFill>
              </a:rPr>
              <a:t>No caso das pontes, em geral, há condições de acesso de equipamentos de montagem. </a:t>
            </a:r>
            <a:endParaRPr lang="pt-BR" altLang="pt-BR" b="1" dirty="0">
              <a:solidFill>
                <a:srgbClr val="2AA22A"/>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29</a:t>
            </a:fld>
            <a:endParaRPr lang="en-US"/>
          </a:p>
        </p:txBody>
      </p:sp>
      <p:sp>
        <p:nvSpPr>
          <p:cNvPr id="4"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16" y="1844824"/>
            <a:ext cx="5733004" cy="4289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1151349" y="6134782"/>
            <a:ext cx="6840760" cy="338554"/>
          </a:xfrm>
          <a:prstGeom prst="rect">
            <a:avLst/>
          </a:prstGeom>
        </p:spPr>
        <p:txBody>
          <a:bodyPr wrap="square">
            <a:spAutoFit/>
          </a:bodyPr>
          <a:lstStyle/>
          <a:p>
            <a:pPr algn="ctr"/>
            <a:r>
              <a:rPr lang="pt-BR" sz="1600" dirty="0">
                <a:solidFill>
                  <a:srgbClr val="0005CC"/>
                </a:solidFill>
              </a:rPr>
              <a:t>http://www.thiel.eng.br</a:t>
            </a:r>
            <a:r>
              <a:rPr lang="pt-BR" sz="1600" dirty="0" smtClean="0">
                <a:solidFill>
                  <a:srgbClr val="0005CC"/>
                </a:solidFill>
              </a:rPr>
              <a:t>/</a:t>
            </a:r>
            <a:endParaRPr lang="pt-BR" sz="1600" dirty="0">
              <a:solidFill>
                <a:srgbClr val="0005CC"/>
              </a:solidFill>
            </a:endParaRPr>
          </a:p>
        </p:txBody>
      </p:sp>
    </p:spTree>
    <p:extLst>
      <p:ext uri="{BB962C8B-B14F-4D97-AF65-F5344CB8AC3E}">
        <p14:creationId xmlns:p14="http://schemas.microsoft.com/office/powerpoint/2010/main" val="133638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67544" y="260648"/>
            <a:ext cx="7999462" cy="764704"/>
          </a:xfrm>
        </p:spPr>
        <p:txBody>
          <a:bodyPr/>
          <a:lstStyle/>
          <a:p>
            <a:pPr eaLnBrk="1" hangingPunct="1"/>
            <a:r>
              <a:rPr lang="en-US" altLang="pt-BR" sz="3600" b="1" dirty="0" smtClean="0">
                <a:solidFill>
                  <a:schemeClr val="accent6">
                    <a:lumMod val="50000"/>
                  </a:schemeClr>
                </a:solidFill>
              </a:rPr>
              <a:t>10. PONTES</a:t>
            </a:r>
          </a:p>
        </p:txBody>
      </p:sp>
      <p:sp>
        <p:nvSpPr>
          <p:cNvPr id="6147" name="TextBox 2"/>
          <p:cNvSpPr txBox="1">
            <a:spLocks noChangeArrowheads="1"/>
          </p:cNvSpPr>
          <p:nvPr/>
        </p:nvSpPr>
        <p:spPr bwMode="auto">
          <a:xfrm>
            <a:off x="573110" y="1340768"/>
            <a:ext cx="8031337"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0005CC"/>
                </a:solidFill>
              </a:rPr>
              <a:t>As </a:t>
            </a:r>
            <a:r>
              <a:rPr lang="pt-BR" altLang="pt-BR" b="1" u="sng" dirty="0" smtClean="0">
                <a:solidFill>
                  <a:srgbClr val="0005CC"/>
                </a:solidFill>
              </a:rPr>
              <a:t>pontes</a:t>
            </a:r>
            <a:r>
              <a:rPr lang="pt-BR" altLang="pt-BR" b="1" dirty="0" smtClean="0">
                <a:solidFill>
                  <a:srgbClr val="0005CC"/>
                </a:solidFill>
              </a:rPr>
              <a:t>, assim como as galerias, canais de drenagem, muros de arrimo e reservatórios de água, são construções que fazem parte da </a:t>
            </a:r>
            <a:r>
              <a:rPr lang="pt-BR" altLang="pt-BR" b="1" u="sng" dirty="0" smtClean="0">
                <a:solidFill>
                  <a:srgbClr val="0005CC"/>
                </a:solidFill>
              </a:rPr>
              <a:t>infraestrutura urbana e de estradas</a:t>
            </a:r>
            <a:r>
              <a:rPr lang="pt-BR" altLang="pt-BR" b="1" dirty="0" smtClean="0">
                <a:solidFill>
                  <a:srgbClr val="0005CC"/>
                </a:solidFill>
              </a:rPr>
              <a:t>, com características distintas das edificações.</a:t>
            </a:r>
          </a:p>
          <a:p>
            <a:pPr algn="just" eaLnBrk="1" hangingPunct="1">
              <a:spcBef>
                <a:spcPct val="0"/>
              </a:spcBef>
              <a:buFontTx/>
              <a:buNone/>
            </a:pPr>
            <a:endParaRPr lang="pt-BR" altLang="pt-BR" sz="2000" b="1" dirty="0">
              <a:solidFill>
                <a:srgbClr val="0005CC"/>
              </a:solidFill>
            </a:endParaRPr>
          </a:p>
          <a:p>
            <a:pPr algn="just" eaLnBrk="1" hangingPunct="1">
              <a:spcBef>
                <a:spcPct val="0"/>
              </a:spcBef>
              <a:buFontTx/>
              <a:buNone/>
            </a:pPr>
            <a:r>
              <a:rPr lang="pt-BR" altLang="pt-BR" b="1" dirty="0" smtClean="0">
                <a:solidFill>
                  <a:srgbClr val="D125B8"/>
                </a:solidFill>
              </a:rPr>
              <a:t>Ver “</a:t>
            </a:r>
            <a:r>
              <a:rPr lang="pt-BR" altLang="pt-BR" b="1" i="1" dirty="0" smtClean="0">
                <a:solidFill>
                  <a:srgbClr val="D125B8"/>
                </a:solidFill>
              </a:rPr>
              <a:t>Manual de projeto de pontes</a:t>
            </a:r>
            <a:r>
              <a:rPr lang="pt-BR" altLang="pt-BR" b="1" dirty="0" smtClean="0">
                <a:solidFill>
                  <a:srgbClr val="D125B8"/>
                </a:solidFill>
              </a:rPr>
              <a:t>”, PCI (2011).</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30</a:t>
            </a:fld>
            <a:endParaRPr lang="en-US"/>
          </a:p>
        </p:txBody>
      </p:sp>
      <p:sp>
        <p:nvSpPr>
          <p:cNvPr id="4"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sp>
        <p:nvSpPr>
          <p:cNvPr id="5" name="Retângulo 4"/>
          <p:cNvSpPr/>
          <p:nvPr/>
        </p:nvSpPr>
        <p:spPr>
          <a:xfrm>
            <a:off x="1165438" y="6117074"/>
            <a:ext cx="6840760" cy="338554"/>
          </a:xfrm>
          <a:prstGeom prst="rect">
            <a:avLst/>
          </a:prstGeom>
        </p:spPr>
        <p:txBody>
          <a:bodyPr wrap="square">
            <a:spAutoFit/>
          </a:bodyPr>
          <a:lstStyle/>
          <a:p>
            <a:pPr algn="ctr"/>
            <a:r>
              <a:rPr lang="pt-BR" sz="1600" dirty="0">
                <a:solidFill>
                  <a:srgbClr val="0005CC"/>
                </a:solidFill>
              </a:rPr>
              <a:t>http://www.thiel.eng.br</a:t>
            </a:r>
            <a:r>
              <a:rPr lang="pt-BR" sz="1600" dirty="0" smtClean="0">
                <a:solidFill>
                  <a:srgbClr val="0005CC"/>
                </a:solidFill>
              </a:rPr>
              <a:t>/</a:t>
            </a:r>
            <a:endParaRPr lang="pt-BR" sz="1600" dirty="0">
              <a:solidFill>
                <a:srgbClr val="0005CC"/>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8" y="757238"/>
            <a:ext cx="797242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1095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31</a:t>
            </a:fld>
            <a:endParaRPr lang="en-US"/>
          </a:p>
        </p:txBody>
      </p:sp>
      <p:sp>
        <p:nvSpPr>
          <p:cNvPr id="3" name="Retângulo 2"/>
          <p:cNvSpPr/>
          <p:nvPr/>
        </p:nvSpPr>
        <p:spPr>
          <a:xfrm>
            <a:off x="755576" y="6195327"/>
            <a:ext cx="7850704" cy="338554"/>
          </a:xfrm>
          <a:prstGeom prst="rect">
            <a:avLst/>
          </a:prstGeom>
        </p:spPr>
        <p:txBody>
          <a:bodyPr wrap="square">
            <a:spAutoFit/>
          </a:bodyPr>
          <a:lstStyle/>
          <a:p>
            <a:pPr algn="ctr"/>
            <a:r>
              <a:rPr lang="pt-BR" sz="1600" dirty="0">
                <a:solidFill>
                  <a:srgbClr val="0005CC"/>
                </a:solidFill>
              </a:rPr>
              <a:t>http://mold.com.br/produtos/pontes-e-viadutos/pontes-em-pre-moldado-de-canteiro</a:t>
            </a:r>
          </a:p>
        </p:txBody>
      </p:sp>
      <p:pic>
        <p:nvPicPr>
          <p:cNvPr id="10246" name="Picture 6" descr="http://mold.com.br/manager/uploads/produtos/obras/2015073015511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692697"/>
            <a:ext cx="4824536" cy="361840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mold.com.br/manager/uploads/produtos/obras/20151001141017/20150921_095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374620"/>
            <a:ext cx="5014591" cy="282070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592423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32</a:t>
            </a:fld>
            <a:endParaRPr lang="en-US"/>
          </a:p>
        </p:txBody>
      </p:sp>
      <p:sp>
        <p:nvSpPr>
          <p:cNvPr id="3" name="Retângulo 2"/>
          <p:cNvSpPr/>
          <p:nvPr/>
        </p:nvSpPr>
        <p:spPr>
          <a:xfrm>
            <a:off x="755576" y="6195327"/>
            <a:ext cx="7850704" cy="338554"/>
          </a:xfrm>
          <a:prstGeom prst="rect">
            <a:avLst/>
          </a:prstGeom>
        </p:spPr>
        <p:txBody>
          <a:bodyPr wrap="square">
            <a:spAutoFit/>
          </a:bodyPr>
          <a:lstStyle/>
          <a:p>
            <a:pPr algn="ctr"/>
            <a:r>
              <a:rPr lang="pt-BR" sz="1600" dirty="0">
                <a:solidFill>
                  <a:srgbClr val="0005CC"/>
                </a:solidFill>
              </a:rPr>
              <a:t>http://mold.com.br/produtos/pontes-e-viadutos/pontes-em-pre-moldado-de-canteiro</a:t>
            </a:r>
          </a:p>
        </p:txBody>
      </p:sp>
      <p:pic>
        <p:nvPicPr>
          <p:cNvPr id="12292" name="Picture 4" descr="http://mold.com.br/manager/uploads/produtos/obras/20151001141017/20150921_1113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6546" y="2780928"/>
            <a:ext cx="6070044" cy="3414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mold.com.br/manager/uploads/produtos/obras/20151001141017/20150924_1521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168" y="692696"/>
            <a:ext cx="5248583" cy="295232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1592987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33</a:t>
            </a:fld>
            <a:endParaRPr lang="en-US" dirty="0"/>
          </a:p>
        </p:txBody>
      </p:sp>
      <p:pic>
        <p:nvPicPr>
          <p:cNvPr id="26626" name="Picture 2" descr="http://www.oldcastleprecastspokane.com/core/files/oldcastleprecastspokane/uploads/images/Pics/Staley%20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71584"/>
            <a:ext cx="7855430" cy="523368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2650075" y="5949092"/>
            <a:ext cx="3757503" cy="338554"/>
          </a:xfrm>
          <a:prstGeom prst="rect">
            <a:avLst/>
          </a:prstGeom>
        </p:spPr>
        <p:txBody>
          <a:bodyPr wrap="none">
            <a:spAutoFit/>
          </a:bodyPr>
          <a:lstStyle/>
          <a:p>
            <a:r>
              <a:rPr lang="pt-BR" sz="1600" dirty="0">
                <a:solidFill>
                  <a:srgbClr val="0005CC"/>
                </a:solidFill>
              </a:rPr>
              <a:t>http://www.oldcastleprecastspokane.com/</a:t>
            </a:r>
          </a:p>
        </p:txBody>
      </p:sp>
      <p:sp>
        <p:nvSpPr>
          <p:cNvPr id="5"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2971533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34</a:t>
            </a:fld>
            <a:endParaRPr lang="en-US" dirty="0"/>
          </a:p>
        </p:txBody>
      </p:sp>
      <p:pic>
        <p:nvPicPr>
          <p:cNvPr id="12290" name="Picture 2" descr="http://www.atrativaengenharia.com.br/NOVO/Sistema/imagem/441aa3368708402f083039b7f282ddc1.JPG"/>
          <p:cNvPicPr>
            <a:picLocks noChangeAspect="1" noChangeArrowheads="1"/>
          </p:cNvPicPr>
          <p:nvPr/>
        </p:nvPicPr>
        <p:blipFill rotWithShape="1">
          <a:blip r:embed="rId2">
            <a:extLst>
              <a:ext uri="{28A0092B-C50C-407E-A947-70E740481C1C}">
                <a14:useLocalDpi xmlns:a14="http://schemas.microsoft.com/office/drawing/2010/main" val="0"/>
              </a:ext>
            </a:extLst>
          </a:blip>
          <a:srcRect r="10090" b="7899"/>
          <a:stretch/>
        </p:blipFill>
        <p:spPr bwMode="auto">
          <a:xfrm>
            <a:off x="827583" y="679648"/>
            <a:ext cx="3452944" cy="26528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331640" y="6351546"/>
            <a:ext cx="6611000" cy="307777"/>
          </a:xfrm>
          <a:prstGeom prst="rect">
            <a:avLst/>
          </a:prstGeom>
        </p:spPr>
        <p:txBody>
          <a:bodyPr wrap="square">
            <a:spAutoFit/>
          </a:bodyPr>
          <a:lstStyle/>
          <a:p>
            <a:pPr algn="ctr"/>
            <a:r>
              <a:rPr lang="pt-BR" sz="1400" dirty="0">
                <a:solidFill>
                  <a:srgbClr val="0005CC"/>
                </a:solidFill>
              </a:rPr>
              <a:t>http://www.atrativaengenharia.com.br/NOVO/Sistema/viewfotos.php?codg=53</a:t>
            </a:r>
          </a:p>
        </p:txBody>
      </p:sp>
      <p:pic>
        <p:nvPicPr>
          <p:cNvPr id="12292" name="Picture 4" descr="http://www.atrativaengenharia.com.br/NOVO/Sistema/imagem/ba71aee580bb23697cbc13b59486fd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919" y="3664072"/>
            <a:ext cx="3583298" cy="268747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atrativaengenharia.com.br/NOVO/Sistema/imagem/f15e3e957b8cb1192fc926222a77fa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2" y="3664072"/>
            <a:ext cx="3583299" cy="268747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atrativaengenharia.com.br/NOVO/Sistema/imagem/d79faecb395e88d785037a4593b65c4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919" y="565888"/>
            <a:ext cx="3840427" cy="288032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546211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35</a:t>
            </a:fld>
            <a:endParaRPr lang="en-US"/>
          </a:p>
        </p:txBody>
      </p:sp>
      <p:sp>
        <p:nvSpPr>
          <p:cNvPr id="3" name="Retângulo 2"/>
          <p:cNvSpPr/>
          <p:nvPr/>
        </p:nvSpPr>
        <p:spPr>
          <a:xfrm>
            <a:off x="755576" y="6195327"/>
            <a:ext cx="7850704" cy="338554"/>
          </a:xfrm>
          <a:prstGeom prst="rect">
            <a:avLst/>
          </a:prstGeom>
        </p:spPr>
        <p:txBody>
          <a:bodyPr wrap="square">
            <a:spAutoFit/>
          </a:bodyPr>
          <a:lstStyle/>
          <a:p>
            <a:pPr algn="ctr"/>
            <a:r>
              <a:rPr lang="pt-BR" sz="1600" dirty="0">
                <a:solidFill>
                  <a:srgbClr val="0005CC"/>
                </a:solidFill>
              </a:rPr>
              <a:t>http://mold.com.br/produtos/pontes-e-viadutos/pontes-em-pre-moldado-de-canteiro</a:t>
            </a:r>
          </a:p>
        </p:txBody>
      </p:sp>
      <p:pic>
        <p:nvPicPr>
          <p:cNvPr id="9218" name="Picture 2" descr="http://mold.com.br/manager/uploads/produtos/obras/20150730155117/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00" y="620688"/>
            <a:ext cx="4685232" cy="35139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mold.com.br/manager/uploads/produtos/obras/20150730155117/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0928" y="3067854"/>
            <a:ext cx="4139544" cy="31046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42838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36</a:t>
            </a:fld>
            <a:endParaRPr lang="en-US"/>
          </a:p>
        </p:txBody>
      </p:sp>
      <p:sp>
        <p:nvSpPr>
          <p:cNvPr id="3" name="Retângulo 2"/>
          <p:cNvSpPr/>
          <p:nvPr/>
        </p:nvSpPr>
        <p:spPr>
          <a:xfrm>
            <a:off x="755576" y="6195327"/>
            <a:ext cx="7850704" cy="338554"/>
          </a:xfrm>
          <a:prstGeom prst="rect">
            <a:avLst/>
          </a:prstGeom>
        </p:spPr>
        <p:txBody>
          <a:bodyPr wrap="square">
            <a:spAutoFit/>
          </a:bodyPr>
          <a:lstStyle/>
          <a:p>
            <a:pPr algn="ctr"/>
            <a:r>
              <a:rPr lang="pt-BR" sz="1600" dirty="0">
                <a:solidFill>
                  <a:srgbClr val="0005CC"/>
                </a:solidFill>
              </a:rPr>
              <a:t>http://mold.com.br/produtos/pontes-e-viadutos/pontes-em-pre-moldado-de-canteiro</a:t>
            </a:r>
          </a:p>
        </p:txBody>
      </p:sp>
      <p:pic>
        <p:nvPicPr>
          <p:cNvPr id="10242" name="Picture 2" descr="http://mold.com.br/manager/uploads/produtos/obras/20150730155117/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692696"/>
            <a:ext cx="4518700" cy="33890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mold.com.br/manager/uploads/produtos/obras/20150730155117/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926375"/>
            <a:ext cx="4320480" cy="324036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1253945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1" y="620688"/>
            <a:ext cx="810334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2AA22A"/>
                </a:solidFill>
              </a:rPr>
              <a:t>Destaca-se também o fato do cimbramento ser, em geral, oneroso nas pontes, seja pela presença de lâmina de água, seja pela grande altura da estrutura principal em relação ao nível do solo.</a:t>
            </a:r>
            <a:endParaRPr lang="pt-BR" altLang="pt-BR" b="1" dirty="0">
              <a:solidFill>
                <a:srgbClr val="2AA22A"/>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37</a:t>
            </a:fld>
            <a:endParaRPr lang="en-US"/>
          </a:p>
        </p:txBody>
      </p:sp>
      <p:sp>
        <p:nvSpPr>
          <p:cNvPr id="4"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83"/>
          <a:stretch/>
        </p:blipFill>
        <p:spPr bwMode="auto">
          <a:xfrm>
            <a:off x="2555776" y="3164542"/>
            <a:ext cx="6269594" cy="328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ângulo 7"/>
          <p:cNvSpPr/>
          <p:nvPr/>
        </p:nvSpPr>
        <p:spPr>
          <a:xfrm>
            <a:off x="0" y="6087503"/>
            <a:ext cx="2751596" cy="307777"/>
          </a:xfrm>
          <a:prstGeom prst="rect">
            <a:avLst/>
          </a:prstGeom>
        </p:spPr>
        <p:txBody>
          <a:bodyPr wrap="square">
            <a:spAutoFit/>
          </a:bodyPr>
          <a:lstStyle/>
          <a:p>
            <a:pPr algn="ctr"/>
            <a:r>
              <a:rPr lang="pt-BR" sz="1400" dirty="0">
                <a:solidFill>
                  <a:srgbClr val="0005CC"/>
                </a:solidFill>
              </a:rPr>
              <a:t>http://</a:t>
            </a:r>
            <a:r>
              <a:rPr lang="pt-BR" sz="1400" dirty="0" smtClean="0">
                <a:solidFill>
                  <a:srgbClr val="0005CC"/>
                </a:solidFill>
              </a:rPr>
              <a:t>alpeestruturas.com.br/</a:t>
            </a:r>
            <a:endParaRPr lang="pt-BR" sz="1400" dirty="0">
              <a:solidFill>
                <a:srgbClr val="0005CC"/>
              </a:solidFill>
            </a:endParaRPr>
          </a:p>
        </p:txBody>
      </p:sp>
    </p:spTree>
    <p:extLst>
      <p:ext uri="{BB962C8B-B14F-4D97-AF65-F5344CB8AC3E}">
        <p14:creationId xmlns:p14="http://schemas.microsoft.com/office/powerpoint/2010/main" val="1637518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38</a:t>
            </a:fld>
            <a:endParaRPr lang="en-US" dirty="0"/>
          </a:p>
        </p:txBody>
      </p:sp>
      <p:pic>
        <p:nvPicPr>
          <p:cNvPr id="3074" name="Picture 2" descr="http://temec.com.br/workspace/uploads/obras/p10101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891" y="1370363"/>
            <a:ext cx="6392196" cy="47941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67544" y="6165304"/>
            <a:ext cx="8517632" cy="29606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1600" dirty="0">
                <a:solidFill>
                  <a:srgbClr val="0005CC"/>
                </a:solidFill>
              </a:rPr>
              <a:t>http://temec.com.br/pt/obras/</a:t>
            </a:r>
            <a:endParaRPr lang="en-US" altLang="pt-BR" sz="1600" dirty="0" smtClean="0">
              <a:solidFill>
                <a:srgbClr val="0005CC"/>
              </a:solidFill>
            </a:endParaRPr>
          </a:p>
        </p:txBody>
      </p:sp>
      <p:sp>
        <p:nvSpPr>
          <p:cNvPr id="6"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10. PONTES </a:t>
            </a:r>
            <a:r>
              <a:rPr lang="pt-BR" altLang="pt-BR" sz="2400" b="1" dirty="0" smtClean="0">
                <a:solidFill>
                  <a:srgbClr val="0005CC"/>
                </a:solidFill>
              </a:rPr>
              <a:t>(construídas no local, com escoramento)</a:t>
            </a:r>
          </a:p>
        </p:txBody>
      </p:sp>
      <p:sp>
        <p:nvSpPr>
          <p:cNvPr id="7" name="TextBox 2"/>
          <p:cNvSpPr txBox="1">
            <a:spLocks noChangeArrowheads="1"/>
          </p:cNvSpPr>
          <p:nvPr/>
        </p:nvSpPr>
        <p:spPr bwMode="auto">
          <a:xfrm>
            <a:off x="611560" y="681935"/>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a:solidFill>
                  <a:srgbClr val="FF0000"/>
                </a:solidFill>
              </a:rPr>
              <a:t>In loco – Fôrmas e escoramentos </a:t>
            </a:r>
            <a:r>
              <a:rPr lang="pt-BR" altLang="pt-BR" sz="2400" b="1" dirty="0" smtClean="0">
                <a:solidFill>
                  <a:srgbClr val="FF0000"/>
                </a:solidFill>
              </a:rPr>
              <a:t>fixos metálicos:</a:t>
            </a:r>
            <a:endParaRPr lang="pt-BR" altLang="pt-BR" sz="2400" b="1" dirty="0">
              <a:solidFill>
                <a:srgbClr val="FF0000"/>
              </a:solidFill>
            </a:endParaRPr>
          </a:p>
        </p:txBody>
      </p:sp>
    </p:spTree>
    <p:extLst>
      <p:ext uri="{BB962C8B-B14F-4D97-AF65-F5344CB8AC3E}">
        <p14:creationId xmlns:p14="http://schemas.microsoft.com/office/powerpoint/2010/main" val="1986370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39</a:t>
            </a:fld>
            <a:endParaRPr lang="en-US" dirty="0"/>
          </a:p>
        </p:txBody>
      </p:sp>
      <p:pic>
        <p:nvPicPr>
          <p:cNvPr id="2054" name="Picture 6" descr="https://www.doka.com/revolution/webapp/cache/assets/b3e1c6febb8950d2cdf3804c6388bdd8/Connection-A12-to-Alto-da-Guerra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697" y="1268761"/>
            <a:ext cx="4104219" cy="39604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doka.com/revolution/webapp/cache/assets/b0555d193bbbb89c792d4add012c9971/Connection-A12-to-Alto-da-Guerra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755" y="2564904"/>
            <a:ext cx="3931738" cy="3800053"/>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816746" y="5852165"/>
            <a:ext cx="3680120" cy="523220"/>
          </a:xfrm>
          <a:prstGeom prst="rect">
            <a:avLst/>
          </a:prstGeom>
        </p:spPr>
        <p:txBody>
          <a:bodyPr wrap="square">
            <a:spAutoFit/>
          </a:bodyPr>
          <a:lstStyle/>
          <a:p>
            <a:pPr algn="ctr"/>
            <a:r>
              <a:rPr lang="pt-BR" sz="1400" dirty="0">
                <a:solidFill>
                  <a:srgbClr val="0005CC"/>
                </a:solidFill>
              </a:rPr>
              <a:t>https://www.doka.com/pt/references/connectiona12altodaguerra</a:t>
            </a:r>
          </a:p>
        </p:txBody>
      </p:sp>
      <p:sp>
        <p:nvSpPr>
          <p:cNvPr id="8" name="TextBox 2"/>
          <p:cNvSpPr txBox="1">
            <a:spLocks noChangeArrowheads="1"/>
          </p:cNvSpPr>
          <p:nvPr/>
        </p:nvSpPr>
        <p:spPr bwMode="auto">
          <a:xfrm>
            <a:off x="611560" y="681935"/>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a:solidFill>
                  <a:srgbClr val="FF0000"/>
                </a:solidFill>
              </a:rPr>
              <a:t>In loco – Fôrmas e escoramentos </a:t>
            </a:r>
            <a:r>
              <a:rPr lang="pt-BR" altLang="pt-BR" sz="2400" b="1" dirty="0" smtClean="0">
                <a:solidFill>
                  <a:srgbClr val="FF0000"/>
                </a:solidFill>
              </a:rPr>
              <a:t>fixos metálicos:</a:t>
            </a:r>
            <a:endParaRPr lang="pt-BR" altLang="pt-BR" sz="2400" b="1" dirty="0">
              <a:solidFill>
                <a:srgbClr val="FF0000"/>
              </a:solidFill>
            </a:endParaRPr>
          </a:p>
        </p:txBody>
      </p:sp>
      <p:sp>
        <p:nvSpPr>
          <p:cNvPr id="9"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10. PONTES </a:t>
            </a:r>
            <a:r>
              <a:rPr lang="pt-BR" altLang="pt-BR" sz="2400" b="1" dirty="0" smtClean="0">
                <a:solidFill>
                  <a:srgbClr val="0005CC"/>
                </a:solidFill>
              </a:rPr>
              <a:t>(construídas no local, com escoramento)</a:t>
            </a:r>
          </a:p>
        </p:txBody>
      </p:sp>
    </p:spTree>
    <p:extLst>
      <p:ext uri="{BB962C8B-B14F-4D97-AF65-F5344CB8AC3E}">
        <p14:creationId xmlns:p14="http://schemas.microsoft.com/office/powerpoint/2010/main" val="1534289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2" y="692696"/>
            <a:ext cx="8103343"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7030A0"/>
                </a:solidFill>
              </a:rPr>
              <a:t>As </a:t>
            </a:r>
            <a:r>
              <a:rPr lang="pt-BR" altLang="pt-BR" b="1" u="sng" dirty="0" smtClean="0">
                <a:solidFill>
                  <a:srgbClr val="7030A0"/>
                </a:solidFill>
              </a:rPr>
              <a:t>pontes</a:t>
            </a:r>
            <a:r>
              <a:rPr lang="pt-BR" altLang="pt-BR" b="1" dirty="0" smtClean="0">
                <a:solidFill>
                  <a:srgbClr val="7030A0"/>
                </a:solidFill>
              </a:rPr>
              <a:t> apresentam as seguintes </a:t>
            </a:r>
            <a:r>
              <a:rPr lang="pt-BR" altLang="pt-BR" b="1" u="sng" dirty="0" err="1" smtClean="0">
                <a:solidFill>
                  <a:srgbClr val="7030A0"/>
                </a:solidFill>
              </a:rPr>
              <a:t>caracte-rísticas</a:t>
            </a:r>
            <a:r>
              <a:rPr lang="pt-BR" altLang="pt-BR" b="1" u="sng" dirty="0" smtClean="0">
                <a:solidFill>
                  <a:srgbClr val="7030A0"/>
                </a:solidFill>
              </a:rPr>
              <a:t> favoráveis à aplicação do concreto pré-moldado</a:t>
            </a:r>
            <a:r>
              <a:rPr lang="pt-BR" altLang="pt-BR" b="1" dirty="0" smtClean="0">
                <a:solidFill>
                  <a:srgbClr val="7030A0"/>
                </a:solidFill>
              </a:rPr>
              <a:t>:</a:t>
            </a:r>
          </a:p>
          <a:p>
            <a:pPr algn="just" eaLnBrk="1" hangingPunct="1">
              <a:spcBef>
                <a:spcPct val="0"/>
              </a:spcBef>
              <a:buFontTx/>
              <a:buNone/>
            </a:pPr>
            <a:endParaRPr lang="pt-BR" altLang="pt-BR" sz="2000" b="1" dirty="0">
              <a:solidFill>
                <a:srgbClr val="7030A0"/>
              </a:solidFill>
            </a:endParaRPr>
          </a:p>
          <a:p>
            <a:pPr marL="514350" indent="-514350" algn="just" eaLnBrk="1" hangingPunct="1">
              <a:spcBef>
                <a:spcPct val="0"/>
              </a:spcBef>
              <a:buFontTx/>
              <a:buAutoNum type="alphaLcParenR"/>
            </a:pPr>
            <a:r>
              <a:rPr lang="pt-BR" altLang="pt-BR" b="1" dirty="0" smtClean="0">
                <a:solidFill>
                  <a:srgbClr val="0005CC"/>
                </a:solidFill>
              </a:rPr>
              <a:t>A construção se resume praticamente à estrutura;</a:t>
            </a:r>
          </a:p>
          <a:p>
            <a:pPr marL="514350" indent="-514350" algn="just" eaLnBrk="1" hangingPunct="1">
              <a:spcBef>
                <a:spcPct val="0"/>
              </a:spcBef>
              <a:buFontTx/>
              <a:buAutoNum type="alphaLcParenR"/>
            </a:pPr>
            <a:r>
              <a:rPr lang="pt-BR" altLang="pt-BR" b="1" dirty="0" smtClean="0">
                <a:solidFill>
                  <a:srgbClr val="1F771F"/>
                </a:solidFill>
              </a:rPr>
              <a:t>Há condições mais favoráveis de se empregar uma padronização para essas obras;</a:t>
            </a:r>
          </a:p>
          <a:p>
            <a:pPr marL="514350" indent="-514350" algn="just" eaLnBrk="1" hangingPunct="1">
              <a:spcBef>
                <a:spcPct val="0"/>
              </a:spcBef>
              <a:buFontTx/>
              <a:buAutoNum type="alphaLcParenR"/>
            </a:pPr>
            <a:r>
              <a:rPr lang="pt-BR" altLang="pt-BR" b="1" dirty="0" smtClean="0">
                <a:solidFill>
                  <a:srgbClr val="D125B8"/>
                </a:solidFill>
              </a:rPr>
              <a:t>Em geral, são obras que têm uma aplicação em grande escala.</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4</a:t>
            </a:fld>
            <a:endParaRPr lang="en-US"/>
          </a:p>
        </p:txBody>
      </p:sp>
      <p:sp>
        <p:nvSpPr>
          <p:cNvPr id="4"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1592902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611560" y="691257"/>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In loco </a:t>
            </a:r>
            <a:r>
              <a:rPr lang="pt-BR" altLang="pt-BR" sz="2400" b="1" dirty="0">
                <a:solidFill>
                  <a:srgbClr val="FF0000"/>
                </a:solidFill>
              </a:rPr>
              <a:t>– Fôrmas </a:t>
            </a:r>
            <a:r>
              <a:rPr lang="pt-BR" altLang="pt-BR" sz="2400" b="1" dirty="0" smtClean="0">
                <a:solidFill>
                  <a:srgbClr val="FF0000"/>
                </a:solidFill>
              </a:rPr>
              <a:t>escoradas por torres:</a:t>
            </a:r>
            <a:endParaRPr lang="pt-BR" altLang="pt-BR" sz="2400" b="1" dirty="0">
              <a:solidFill>
                <a:srgbClr val="FF0000"/>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40</a:t>
            </a:fld>
            <a:endParaRPr lang="en-US" dirty="0"/>
          </a:p>
        </p:txBody>
      </p:sp>
      <p:sp>
        <p:nvSpPr>
          <p:cNvPr id="8" name="Retângulo 7"/>
          <p:cNvSpPr/>
          <p:nvPr/>
        </p:nvSpPr>
        <p:spPr>
          <a:xfrm>
            <a:off x="2322090" y="5703437"/>
            <a:ext cx="4572000" cy="523220"/>
          </a:xfrm>
          <a:prstGeom prst="rect">
            <a:avLst/>
          </a:prstGeom>
        </p:spPr>
        <p:txBody>
          <a:bodyPr>
            <a:spAutoFit/>
          </a:bodyPr>
          <a:lstStyle/>
          <a:p>
            <a:pPr algn="ctr"/>
            <a:r>
              <a:rPr lang="pt-BR" sz="1400" dirty="0">
                <a:solidFill>
                  <a:srgbClr val="0005CC"/>
                </a:solidFill>
              </a:rPr>
              <a:t>http://www.ulmaconstruction.com.br/pt-br/formas-e-escoramentos/formas-e-escoramentos-pontes</a:t>
            </a:r>
          </a:p>
        </p:txBody>
      </p:sp>
      <p:pic>
        <p:nvPicPr>
          <p:cNvPr id="27650" name="Picture 2" descr="Tabuleiro de canto variável em viadu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716" y="1340768"/>
            <a:ext cx="6506749" cy="432048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pt-BR" sz="2400" b="1" dirty="0" smtClean="0">
                <a:solidFill>
                  <a:schemeClr val="accent6">
                    <a:lumMod val="50000"/>
                  </a:schemeClr>
                </a:solidFill>
              </a:rPr>
              <a:t>10. PONTES </a:t>
            </a:r>
            <a:r>
              <a:rPr lang="pt-BR" altLang="pt-BR" sz="2400" b="1" dirty="0" smtClean="0">
                <a:solidFill>
                  <a:srgbClr val="0005CC"/>
                </a:solidFill>
              </a:rPr>
              <a:t>(construídas no local, com escoramento)</a:t>
            </a:r>
          </a:p>
        </p:txBody>
      </p:sp>
    </p:spTree>
    <p:extLst>
      <p:ext uri="{BB962C8B-B14F-4D97-AF65-F5344CB8AC3E}">
        <p14:creationId xmlns:p14="http://schemas.microsoft.com/office/powerpoint/2010/main" val="2333495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980728"/>
            <a:ext cx="810334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pt-BR" altLang="pt-BR" b="1" dirty="0" smtClean="0">
                <a:solidFill>
                  <a:srgbClr val="7030A0"/>
                </a:solidFill>
              </a:rPr>
              <a:t>A aplicação do CPM nas pontes concentra-se na </a:t>
            </a:r>
            <a:r>
              <a:rPr lang="pt-BR" altLang="pt-BR" b="1" u="sng" dirty="0" smtClean="0">
                <a:solidFill>
                  <a:srgbClr val="7030A0"/>
                </a:solidFill>
              </a:rPr>
              <a:t>superestrutura</a:t>
            </a:r>
            <a:r>
              <a:rPr lang="pt-BR" altLang="pt-BR" b="1" dirty="0" smtClean="0">
                <a:solidFill>
                  <a:srgbClr val="7030A0"/>
                </a:solidFill>
              </a:rPr>
              <a:t>, na qual podem ser empregadas duas formas básicas de divisão em elementos pré-moldados:</a:t>
            </a:r>
          </a:p>
          <a:p>
            <a:pPr algn="just" eaLnBrk="1" hangingPunct="1">
              <a:spcBef>
                <a:spcPct val="0"/>
              </a:spcBef>
              <a:buFontTx/>
              <a:buNone/>
            </a:pPr>
            <a:endParaRPr lang="pt-BR" altLang="pt-BR" sz="2000" b="1" dirty="0">
              <a:solidFill>
                <a:srgbClr val="7030A0"/>
              </a:solidFill>
            </a:endParaRPr>
          </a:p>
          <a:p>
            <a:pPr marL="457200" indent="-457200" algn="just" eaLnBrk="1" hangingPunct="1">
              <a:spcBef>
                <a:spcPct val="0"/>
              </a:spcBef>
              <a:buFontTx/>
              <a:buChar char="-"/>
            </a:pPr>
            <a:r>
              <a:rPr lang="pt-BR" altLang="pt-BR" b="1" dirty="0" smtClean="0">
                <a:solidFill>
                  <a:srgbClr val="2AA22A"/>
                </a:solidFill>
              </a:rPr>
              <a:t>Com elementos dispostos na direção do eixo da ponte;</a:t>
            </a:r>
          </a:p>
          <a:p>
            <a:pPr marL="457200" indent="-457200" algn="just" eaLnBrk="1" hangingPunct="1">
              <a:spcBef>
                <a:spcPct val="0"/>
              </a:spcBef>
              <a:buFontTx/>
              <a:buChar char="-"/>
            </a:pPr>
            <a:r>
              <a:rPr lang="pt-BR" altLang="pt-BR" b="1" dirty="0" smtClean="0">
                <a:solidFill>
                  <a:srgbClr val="D125B8"/>
                </a:solidFill>
              </a:rPr>
              <a:t>Com elementos dispostos na direção transversal ao eixo da ponte.</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41</a:t>
            </a:fld>
            <a:endParaRPr lang="en-US"/>
          </a:p>
        </p:txBody>
      </p:sp>
      <p:sp>
        <p:nvSpPr>
          <p:cNvPr id="6" name="Title 1"/>
          <p:cNvSpPr txBox="1">
            <a:spLocks/>
          </p:cNvSpPr>
          <p:nvPr/>
        </p:nvSpPr>
        <p:spPr bwMode="auto">
          <a:xfrm>
            <a:off x="532696" y="44624"/>
            <a:ext cx="842493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3200" b="1" i="0" u="none" strike="noStrike" kern="1200" cap="none" spc="0" normalizeH="0" baseline="0" noProof="0" dirty="0" smtClean="0">
                <a:ln>
                  <a:noFill/>
                </a:ln>
                <a:solidFill>
                  <a:srgbClr val="C00000"/>
                </a:solidFill>
                <a:effectLst/>
                <a:uLnTx/>
                <a:uFillTx/>
                <a:latin typeface="+mj-lt"/>
                <a:ea typeface="+mj-ea"/>
                <a:cs typeface="+mj-cs"/>
              </a:rPr>
              <a:t>10.1 </a:t>
            </a:r>
            <a:r>
              <a:rPr lang="en-US" altLang="pt-BR" sz="3200" b="1" dirty="0" smtClean="0">
                <a:solidFill>
                  <a:srgbClr val="C00000"/>
                </a:solidFill>
                <a:latin typeface="+mj-lt"/>
                <a:ea typeface="+mj-ea"/>
                <a:cs typeface="+mj-cs"/>
              </a:rPr>
              <a:t>CONSIDERAÇÕES INICIAIS</a:t>
            </a:r>
            <a:endParaRPr kumimoji="0" lang="en-US" altLang="pt-BR" sz="3200" b="1" i="0" u="none" strike="noStrike" kern="1200" cap="none" spc="0" normalizeH="0" baseline="0" noProof="0" dirty="0" smtClean="0">
              <a:ln>
                <a:noFill/>
              </a:ln>
              <a:solidFill>
                <a:srgbClr val="C00000"/>
              </a:solidFill>
              <a:effectLst/>
              <a:uLnTx/>
              <a:uFillTx/>
              <a:latin typeface="+mj-lt"/>
              <a:ea typeface="+mj-ea"/>
              <a:cs typeface="+mj-cs"/>
            </a:endParaRPr>
          </a:p>
        </p:txBody>
      </p:sp>
    </p:spTree>
    <p:extLst>
      <p:ext uri="{BB962C8B-B14F-4D97-AF65-F5344CB8AC3E}">
        <p14:creationId xmlns:p14="http://schemas.microsoft.com/office/powerpoint/2010/main" val="2090174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692696"/>
            <a:ext cx="8103343"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7030A0"/>
                </a:solidFill>
              </a:rPr>
              <a:t>No caso de elementos dispostos </a:t>
            </a:r>
            <a:r>
              <a:rPr lang="pt-BR" altLang="pt-BR" b="1" u="sng" dirty="0" smtClean="0">
                <a:solidFill>
                  <a:srgbClr val="7030A0"/>
                </a:solidFill>
              </a:rPr>
              <a:t>na direção do eixo da ponte</a:t>
            </a:r>
            <a:r>
              <a:rPr lang="pt-BR" altLang="pt-BR" b="1" dirty="0" smtClean="0">
                <a:solidFill>
                  <a:srgbClr val="7030A0"/>
                </a:solidFill>
              </a:rPr>
              <a:t>, em geral os elementos pré-moldados cobrem o vão ou os vãos da ponte. Geralmente o sistema estrutural é de </a:t>
            </a:r>
            <a:r>
              <a:rPr lang="pt-BR" altLang="pt-BR" b="1" u="sng" dirty="0" smtClean="0">
                <a:solidFill>
                  <a:srgbClr val="7030A0"/>
                </a:solidFill>
              </a:rPr>
              <a:t>viga simplesmente apoiada</a:t>
            </a:r>
            <a:r>
              <a:rPr lang="pt-BR" altLang="pt-BR" b="1" dirty="0" smtClean="0">
                <a:solidFill>
                  <a:srgbClr val="7030A0"/>
                </a:solidFill>
              </a:rPr>
              <a:t>, com um ou mais vãos.  </a:t>
            </a:r>
          </a:p>
          <a:p>
            <a:pPr algn="just" eaLnBrk="1" hangingPunct="1">
              <a:spcBef>
                <a:spcPct val="0"/>
              </a:spcBef>
              <a:buNone/>
            </a:pPr>
            <a:endParaRPr lang="pt-BR" altLang="pt-BR" sz="2000" b="1" dirty="0">
              <a:solidFill>
                <a:srgbClr val="7030A0"/>
              </a:solidFill>
            </a:endParaRPr>
          </a:p>
          <a:p>
            <a:pPr algn="just" eaLnBrk="1" hangingPunct="1">
              <a:spcBef>
                <a:spcPct val="0"/>
              </a:spcBef>
              <a:buNone/>
            </a:pPr>
            <a:r>
              <a:rPr lang="pt-BR" altLang="pt-BR" b="1" dirty="0" smtClean="0">
                <a:solidFill>
                  <a:srgbClr val="0005CC"/>
                </a:solidFill>
              </a:rPr>
              <a:t>Vãos da ordem de até 50 m podem ser vencidos.</a:t>
            </a:r>
          </a:p>
          <a:p>
            <a:pPr algn="just" eaLnBrk="1" hangingPunct="1">
              <a:spcBef>
                <a:spcPct val="0"/>
              </a:spcBef>
              <a:buNone/>
            </a:pPr>
            <a:endParaRPr lang="pt-BR" altLang="pt-BR" sz="2000" b="1" dirty="0">
              <a:solidFill>
                <a:srgbClr val="7030A0"/>
              </a:solidFill>
            </a:endParaRPr>
          </a:p>
          <a:p>
            <a:pPr algn="just" eaLnBrk="1" hangingPunct="1">
              <a:spcBef>
                <a:spcPct val="0"/>
              </a:spcBef>
              <a:buNone/>
            </a:pPr>
            <a:r>
              <a:rPr lang="pt-BR" altLang="pt-BR" sz="3400" b="1" dirty="0" smtClean="0">
                <a:solidFill>
                  <a:srgbClr val="2AA22A"/>
                </a:solidFill>
                <a:effectLst>
                  <a:outerShdw blurRad="38100" dist="38100" dir="2700000" algn="tl">
                    <a:srgbClr val="000000">
                      <a:alpha val="43137"/>
                    </a:srgbClr>
                  </a:outerShdw>
                </a:effectLst>
              </a:rPr>
              <a:t>Essa forma de pré-moldagem é </a:t>
            </a:r>
            <a:r>
              <a:rPr lang="pt-BR" altLang="pt-BR" sz="3400" b="1" dirty="0" err="1" smtClean="0">
                <a:solidFill>
                  <a:srgbClr val="2AA22A"/>
                </a:solidFill>
                <a:effectLst>
                  <a:outerShdw blurRad="38100" dist="38100" dir="2700000" algn="tl">
                    <a:srgbClr val="000000">
                      <a:alpha val="43137"/>
                    </a:srgbClr>
                  </a:outerShdw>
                </a:effectLst>
              </a:rPr>
              <a:t>disparada-mente</a:t>
            </a:r>
            <a:r>
              <a:rPr lang="pt-BR" altLang="pt-BR" sz="3400" b="1" dirty="0" smtClean="0">
                <a:solidFill>
                  <a:srgbClr val="2AA22A"/>
                </a:solidFill>
                <a:effectLst>
                  <a:outerShdw blurRad="38100" dist="38100" dir="2700000" algn="tl">
                    <a:srgbClr val="000000">
                      <a:alpha val="43137"/>
                    </a:srgbClr>
                  </a:outerShdw>
                </a:effectLst>
              </a:rPr>
              <a:t> a mais empregada em número de obras.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42</a:t>
            </a:fld>
            <a:endParaRPr lang="en-US"/>
          </a:p>
        </p:txBody>
      </p:sp>
      <p:sp>
        <p:nvSpPr>
          <p:cNvPr id="6" name="Title 1"/>
          <p:cNvSpPr txBox="1">
            <a:spLocks/>
          </p:cNvSpPr>
          <p:nvPr/>
        </p:nvSpPr>
        <p:spPr bwMode="auto">
          <a:xfrm>
            <a:off x="532696" y="44624"/>
            <a:ext cx="8424936"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971755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43</a:t>
            </a:fld>
            <a:endParaRPr lang="en-US"/>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373" y="764704"/>
            <a:ext cx="6997278"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37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44</a:t>
            </a:fld>
            <a:endParaRPr lang="en-US"/>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pic>
        <p:nvPicPr>
          <p:cNvPr id="7170" name="Picture 2" descr="Pontes em Pré-Moldado de Canteiro | Pontes e Viaduto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740" y="764704"/>
            <a:ext cx="7924544" cy="528303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755576" y="6076040"/>
            <a:ext cx="7850704" cy="338554"/>
          </a:xfrm>
          <a:prstGeom prst="rect">
            <a:avLst/>
          </a:prstGeom>
        </p:spPr>
        <p:txBody>
          <a:bodyPr wrap="square">
            <a:spAutoFit/>
          </a:bodyPr>
          <a:lstStyle/>
          <a:p>
            <a:pPr algn="ctr"/>
            <a:r>
              <a:rPr lang="pt-BR" sz="1600" dirty="0">
                <a:solidFill>
                  <a:srgbClr val="0005CC"/>
                </a:solidFill>
              </a:rPr>
              <a:t>http://mold.com.br/produtos/pontes-e-viadutos/pontes-em-pre-moldado-de-canteiro</a:t>
            </a:r>
          </a:p>
        </p:txBody>
      </p:sp>
    </p:spTree>
    <p:extLst>
      <p:ext uri="{BB962C8B-B14F-4D97-AF65-F5344CB8AC3E}">
        <p14:creationId xmlns:p14="http://schemas.microsoft.com/office/powerpoint/2010/main" val="2774380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45</a:t>
            </a:fld>
            <a:endParaRPr lang="en-US"/>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3" name="Retângulo 2"/>
          <p:cNvSpPr/>
          <p:nvPr/>
        </p:nvSpPr>
        <p:spPr>
          <a:xfrm>
            <a:off x="755576" y="6093296"/>
            <a:ext cx="7850704" cy="338554"/>
          </a:xfrm>
          <a:prstGeom prst="rect">
            <a:avLst/>
          </a:prstGeom>
        </p:spPr>
        <p:txBody>
          <a:bodyPr wrap="square">
            <a:spAutoFit/>
          </a:bodyPr>
          <a:lstStyle/>
          <a:p>
            <a:pPr algn="ctr"/>
            <a:r>
              <a:rPr lang="pt-BR" sz="1600" dirty="0">
                <a:solidFill>
                  <a:srgbClr val="0005CC"/>
                </a:solidFill>
              </a:rPr>
              <a:t>http://mold.com.br/produtos/pontes-e-viadutos/pontes-em-pre-moldado-de-canteiro</a:t>
            </a:r>
          </a:p>
        </p:txBody>
      </p:sp>
      <p:pic>
        <p:nvPicPr>
          <p:cNvPr id="11266" name="Picture 2" descr="http://mold.com.br/manager/uploads/produtos/obras/20150716120824/20130103_1023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9852" y="764704"/>
            <a:ext cx="3942438" cy="52565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old.com.br/manager/uploads/produtos/obras/20150716120824/20130104_0936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552" y="764704"/>
            <a:ext cx="3942438"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064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46</a:t>
            </a:fld>
            <a:endParaRPr lang="en-US"/>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3" name="Retângulo 2"/>
          <p:cNvSpPr/>
          <p:nvPr/>
        </p:nvSpPr>
        <p:spPr>
          <a:xfrm>
            <a:off x="863660" y="5687496"/>
            <a:ext cx="7850704" cy="338554"/>
          </a:xfrm>
          <a:prstGeom prst="rect">
            <a:avLst/>
          </a:prstGeom>
        </p:spPr>
        <p:txBody>
          <a:bodyPr wrap="square">
            <a:spAutoFit/>
          </a:bodyPr>
          <a:lstStyle/>
          <a:p>
            <a:pPr algn="ctr"/>
            <a:r>
              <a:rPr lang="pt-BR" sz="1600" dirty="0">
                <a:solidFill>
                  <a:srgbClr val="0005CC"/>
                </a:solidFill>
              </a:rPr>
              <a:t>http://mold.com.br/produtos/pontes-e-viadutos/pontes-em-pre-moldado-de-canteiro</a:t>
            </a:r>
          </a:p>
        </p:txBody>
      </p:sp>
      <p:pic>
        <p:nvPicPr>
          <p:cNvPr id="14338" name="Picture 2" descr="http://mold.com.br/manager/uploads/produtos/obras/20151001141017/20150922_1707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44" y="908720"/>
            <a:ext cx="8314287" cy="467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499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47</a:t>
            </a:fld>
            <a:endParaRPr lang="en-US" dirty="0"/>
          </a:p>
        </p:txBody>
      </p:sp>
      <p:sp>
        <p:nvSpPr>
          <p:cNvPr id="3" name="Retângulo 2"/>
          <p:cNvSpPr/>
          <p:nvPr/>
        </p:nvSpPr>
        <p:spPr>
          <a:xfrm>
            <a:off x="1584656" y="6309320"/>
            <a:ext cx="6408712" cy="338554"/>
          </a:xfrm>
          <a:prstGeom prst="rect">
            <a:avLst/>
          </a:prstGeom>
        </p:spPr>
        <p:txBody>
          <a:bodyPr wrap="square">
            <a:spAutoFit/>
          </a:bodyPr>
          <a:lstStyle/>
          <a:p>
            <a:pPr algn="ctr"/>
            <a:r>
              <a:rPr lang="pt-BR" sz="1600" dirty="0">
                <a:solidFill>
                  <a:srgbClr val="0005CC"/>
                </a:solidFill>
              </a:rPr>
              <a:t>http://www.shaymurtagh.ie/2012/04/northey-gravel-bridge/</a:t>
            </a:r>
          </a:p>
        </p:txBody>
      </p:sp>
      <p:pic>
        <p:nvPicPr>
          <p:cNvPr id="40962" name="Picture 2" descr="Shay Murtagh Precast Concrete Bridge Beams for Northey Gravel 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64704"/>
            <a:ext cx="6277910" cy="2736304"/>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Shay Murtagh Precast Concrete Bridge Beams for Northey Gravel 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3645024"/>
            <a:ext cx="5969521" cy="260188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2315247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48</a:t>
            </a:fld>
            <a:endParaRPr lang="en-US" dirty="0"/>
          </a:p>
        </p:txBody>
      </p:sp>
      <p:pic>
        <p:nvPicPr>
          <p:cNvPr id="37892" name="Picture 4" descr="Shay Murtagh Precast Concrete Bridge Beams for Northey Gravel 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51" y="980728"/>
            <a:ext cx="7814244" cy="3384376"/>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207302" y="4424640"/>
            <a:ext cx="6552728" cy="338554"/>
          </a:xfrm>
          <a:prstGeom prst="rect">
            <a:avLst/>
          </a:prstGeom>
        </p:spPr>
        <p:txBody>
          <a:bodyPr wrap="square">
            <a:spAutoFit/>
          </a:bodyPr>
          <a:lstStyle/>
          <a:p>
            <a:pPr algn="ctr"/>
            <a:r>
              <a:rPr lang="pt-BR" sz="1600" dirty="0">
                <a:solidFill>
                  <a:srgbClr val="0005CC"/>
                </a:solidFill>
              </a:rPr>
              <a:t>http://www.shaymurtagh.ie/2012/04/northey-gravel-bridge/</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554850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49</a:t>
            </a:fld>
            <a:endParaRPr lang="en-US" dirty="0"/>
          </a:p>
        </p:txBody>
      </p:sp>
      <p:pic>
        <p:nvPicPr>
          <p:cNvPr id="41986" name="Picture 2" descr="Eagle Builders bridge girder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612" y="836712"/>
            <a:ext cx="7200800" cy="54006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260126" y="6244217"/>
            <a:ext cx="7057772" cy="338554"/>
          </a:xfrm>
          <a:prstGeom prst="rect">
            <a:avLst/>
          </a:prstGeom>
        </p:spPr>
        <p:txBody>
          <a:bodyPr wrap="square">
            <a:spAutoFit/>
          </a:bodyPr>
          <a:lstStyle/>
          <a:p>
            <a:r>
              <a:rPr lang="pt-BR" sz="1600" dirty="0">
                <a:solidFill>
                  <a:srgbClr val="0005CC"/>
                </a:solidFill>
              </a:rPr>
              <a:t>http://precast.org/2015/08/precast-bridge-girders-ensure-safe-hiking/</a:t>
            </a:r>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53392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a:t>
            </a:fld>
            <a:endParaRPr lang="en-US"/>
          </a:p>
        </p:txBody>
      </p:sp>
      <p:pic>
        <p:nvPicPr>
          <p:cNvPr id="2050" name="Picture 2" descr="Foto 1"/>
          <p:cNvPicPr>
            <a:picLocks noChangeAspect="1" noChangeArrowheads="1"/>
          </p:cNvPicPr>
          <p:nvPr/>
        </p:nvPicPr>
        <p:blipFill rotWithShape="1">
          <a:blip r:embed="rId2">
            <a:extLst>
              <a:ext uri="{28A0092B-C50C-407E-A947-70E740481C1C}">
                <a14:useLocalDpi xmlns:a14="http://schemas.microsoft.com/office/drawing/2010/main" val="0"/>
              </a:ext>
            </a:extLst>
          </a:blip>
          <a:srcRect t="4231"/>
          <a:stretch/>
        </p:blipFill>
        <p:spPr bwMode="auto">
          <a:xfrm>
            <a:off x="1540378" y="764705"/>
            <a:ext cx="6358543" cy="417646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1911338" y="5020653"/>
            <a:ext cx="5616624" cy="338554"/>
          </a:xfrm>
          <a:prstGeom prst="rect">
            <a:avLst/>
          </a:prstGeom>
        </p:spPr>
        <p:txBody>
          <a:bodyPr wrap="square">
            <a:spAutoFit/>
          </a:bodyPr>
          <a:lstStyle/>
          <a:p>
            <a:pPr algn="ctr"/>
            <a:r>
              <a:rPr lang="pt-BR" sz="1600" dirty="0">
                <a:solidFill>
                  <a:srgbClr val="0005CC"/>
                </a:solidFill>
              </a:rPr>
              <a:t>http://</a:t>
            </a:r>
            <a:r>
              <a:rPr lang="pt-BR" sz="1600" dirty="0" smtClean="0">
                <a:solidFill>
                  <a:srgbClr val="0005CC"/>
                </a:solidFill>
              </a:rPr>
              <a:t>www.protensul.com.br</a:t>
            </a:r>
            <a:endParaRPr lang="pt-BR" sz="1600" dirty="0">
              <a:solidFill>
                <a:srgbClr val="0005CC"/>
              </a:solidFill>
            </a:endParaRPr>
          </a:p>
        </p:txBody>
      </p:sp>
      <p:sp>
        <p:nvSpPr>
          <p:cNvPr id="9"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564874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50</a:t>
            </a:fld>
            <a:endParaRPr lang="en-US" dirty="0"/>
          </a:p>
        </p:txBody>
      </p:sp>
      <p:pic>
        <p:nvPicPr>
          <p:cNvPr id="43010" name="Picture 2" descr="_MG_68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75" y="836711"/>
            <a:ext cx="7639373" cy="508794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476644" y="5924654"/>
            <a:ext cx="6624736" cy="338554"/>
          </a:xfrm>
          <a:prstGeom prst="rect">
            <a:avLst/>
          </a:prstGeom>
        </p:spPr>
        <p:txBody>
          <a:bodyPr wrap="square">
            <a:spAutoFit/>
          </a:bodyPr>
          <a:lstStyle/>
          <a:p>
            <a:r>
              <a:rPr lang="pt-BR" sz="1600" dirty="0">
                <a:solidFill>
                  <a:srgbClr val="0005CC"/>
                </a:solidFill>
              </a:rPr>
              <a:t>http://precast.org/2014/08/kie-con-inc-precasts-california-record/</a:t>
            </a:r>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413651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51</a:t>
            </a:fld>
            <a:endParaRPr lang="en-US" dirty="0"/>
          </a:p>
        </p:txBody>
      </p:sp>
      <p:pic>
        <p:nvPicPr>
          <p:cNvPr id="48130" name="Picture 2" descr="http://www.oberbeton.com.ua/sites/default/files/styles/img_gallery_large/public/image-gallery-images/bridge_pochtovaya_2_2_0.jpg?itok=UX3mhbD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56" y="764704"/>
            <a:ext cx="4393708" cy="324036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www.oberbeton.com.ua/sites/default/files/styles/img_gallery_large/public/image-gallery-images/bridge_pochtovaya_14_1.jpg?itok=z-uCLv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667" y="3338089"/>
            <a:ext cx="4104422" cy="302188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395536" y="6381328"/>
            <a:ext cx="8064896" cy="338554"/>
          </a:xfrm>
          <a:prstGeom prst="rect">
            <a:avLst/>
          </a:prstGeom>
        </p:spPr>
        <p:txBody>
          <a:bodyPr wrap="square">
            <a:spAutoFit/>
          </a:bodyPr>
          <a:lstStyle/>
          <a:p>
            <a:pPr algn="ctr"/>
            <a:r>
              <a:rPr lang="pt-BR" sz="1600" dirty="0">
                <a:solidFill>
                  <a:srgbClr val="0005CC"/>
                </a:solidFill>
              </a:rPr>
              <a:t>http://www.oberbeton.com.ua/en/content/interchange-reconstruction-poshtova-square-kiev</a:t>
            </a:r>
          </a:p>
        </p:txBody>
      </p:sp>
      <p:sp>
        <p:nvSpPr>
          <p:cNvPr id="6"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150600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52</a:t>
            </a:fld>
            <a:endParaRPr lang="en-US"/>
          </a:p>
        </p:txBody>
      </p:sp>
      <p:sp>
        <p:nvSpPr>
          <p:cNvPr id="6"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pic>
        <p:nvPicPr>
          <p:cNvPr id="1026" name="Picture 2" descr="C:\Users\Paulo\Diversos\PAULO em Parede\Fotos\2009\Visita Rodoanel\Jul.09 17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069" b="664"/>
          <a:stretch/>
        </p:blipFill>
        <p:spPr bwMode="auto">
          <a:xfrm>
            <a:off x="1224314" y="1124743"/>
            <a:ext cx="6767554" cy="5425479"/>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2267207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53</a:t>
            </a:fld>
            <a:endParaRPr lang="en-US"/>
          </a:p>
        </p:txBody>
      </p:sp>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t="3191"/>
          <a:stretch/>
        </p:blipFill>
        <p:spPr>
          <a:xfrm>
            <a:off x="1054581" y="1226884"/>
            <a:ext cx="7107019" cy="5160160"/>
          </a:xfrm>
          <a:prstGeom prst="rect">
            <a:avLst/>
          </a:prstGeom>
        </p:spPr>
      </p:pic>
      <p:sp>
        <p:nvSpPr>
          <p:cNvPr id="8" name="Retângulo 7"/>
          <p:cNvSpPr/>
          <p:nvPr/>
        </p:nvSpPr>
        <p:spPr>
          <a:xfrm>
            <a:off x="2322091" y="6429025"/>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5788424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54</a:t>
            </a:fld>
            <a:endParaRPr lang="en-US"/>
          </a:p>
        </p:txBody>
      </p:sp>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b="7601"/>
          <a:stretch/>
        </p:blipFill>
        <p:spPr>
          <a:xfrm>
            <a:off x="935980" y="1268760"/>
            <a:ext cx="7344221" cy="5089497"/>
          </a:xfrm>
          <a:prstGeom prst="rect">
            <a:avLst/>
          </a:prstGeom>
        </p:spPr>
      </p:pic>
      <p:sp>
        <p:nvSpPr>
          <p:cNvPr id="8" name="Retângulo 7"/>
          <p:cNvSpPr/>
          <p:nvPr/>
        </p:nvSpPr>
        <p:spPr>
          <a:xfrm>
            <a:off x="2322091" y="6409570"/>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2124960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55</a:t>
            </a:fld>
            <a:endParaRPr lang="en-US"/>
          </a:p>
        </p:txBody>
      </p:sp>
      <p:pic>
        <p:nvPicPr>
          <p:cNvPr id="5" name="Imagem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960861" y="1128612"/>
            <a:ext cx="7294459" cy="5470844"/>
          </a:xfrm>
          <a:prstGeom prst="rect">
            <a:avLst/>
          </a:prstGeom>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579468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56</a:t>
            </a:fld>
            <a:endParaRPr lang="en-US"/>
          </a:p>
        </p:txBody>
      </p:sp>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l="4326"/>
          <a:stretch/>
        </p:blipFill>
        <p:spPr>
          <a:xfrm>
            <a:off x="1116227" y="1105122"/>
            <a:ext cx="6983727" cy="5474665"/>
          </a:xfrm>
          <a:prstGeom prst="rect">
            <a:avLst/>
          </a:prstGeom>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56105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57</a:t>
            </a:fld>
            <a:endParaRPr lang="en-US"/>
          </a:p>
        </p:txBody>
      </p:sp>
      <p:pic>
        <p:nvPicPr>
          <p:cNvPr id="2050" name="Picture 2" descr="C:\Users\Paulo\Diversos\PAULO em Parede\Fotos\2009\Visita Rodoanel\Jul.09 1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736" y="1124743"/>
            <a:ext cx="7233972" cy="5425479"/>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4086676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58</a:t>
            </a:fld>
            <a:endParaRPr lang="en-US"/>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91" y="1149623"/>
            <a:ext cx="7200800" cy="5400600"/>
          </a:xfrm>
          <a:prstGeom prst="rect">
            <a:avLst/>
          </a:prstGeom>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225121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59</a:t>
            </a:fld>
            <a:endParaRPr lang="en-US"/>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408" y="1196752"/>
            <a:ext cx="7289366" cy="5467025"/>
          </a:xfrm>
          <a:prstGeom prst="rect">
            <a:avLst/>
          </a:prstGeom>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387889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a:t>
            </a:fld>
            <a:endParaRPr lang="en-US"/>
          </a:p>
        </p:txBody>
      </p:sp>
      <p:pic>
        <p:nvPicPr>
          <p:cNvPr id="1028"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002" y="692696"/>
            <a:ext cx="6798323" cy="5111618"/>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712716" y="5877272"/>
            <a:ext cx="8064896" cy="338554"/>
          </a:xfrm>
          <a:prstGeom prst="rect">
            <a:avLst/>
          </a:prstGeom>
        </p:spPr>
        <p:txBody>
          <a:bodyPr wrap="square">
            <a:spAutoFit/>
          </a:bodyPr>
          <a:lstStyle/>
          <a:p>
            <a:pPr algn="ctr"/>
            <a:r>
              <a:rPr lang="pt-BR" sz="1600" dirty="0">
                <a:solidFill>
                  <a:srgbClr val="0005CC"/>
                </a:solidFill>
              </a:rPr>
              <a:t>http://www.markaweb.com.br/obras/pontes-e-passarelas/viaduto-pre-fabricado-limeira-sp/</a:t>
            </a:r>
          </a:p>
        </p:txBody>
      </p:sp>
      <p:sp>
        <p:nvSpPr>
          <p:cNvPr id="7" name="Title 1"/>
          <p:cNvSpPr>
            <a:spLocks noGrp="1"/>
          </p:cNvSpPr>
          <p:nvPr>
            <p:ph type="title"/>
          </p:nvPr>
        </p:nvSpPr>
        <p:spPr>
          <a:xfrm>
            <a:off x="467544" y="67528"/>
            <a:ext cx="8517632" cy="504056"/>
          </a:xfrm>
        </p:spPr>
        <p:txBody>
          <a:body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39775833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60</a:t>
            </a:fld>
            <a:endParaRPr lang="en-US"/>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96" y="1082353"/>
            <a:ext cx="7360989" cy="5520742"/>
          </a:xfrm>
          <a:prstGeom prst="rect">
            <a:avLst/>
          </a:prstGeom>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647686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61</a:t>
            </a:fld>
            <a:endParaRPr lang="en-US"/>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287" y="1109037"/>
            <a:ext cx="7305608" cy="5479206"/>
          </a:xfrm>
          <a:prstGeom prst="rect">
            <a:avLst/>
          </a:prstGeom>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920675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62</a:t>
            </a:fld>
            <a:endParaRPr lang="en-US"/>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655" y="1124743"/>
            <a:ext cx="7068872" cy="5301654"/>
          </a:xfrm>
          <a:prstGeom prst="rect">
            <a:avLst/>
          </a:prstGeom>
        </p:spPr>
      </p:pic>
      <p:sp>
        <p:nvSpPr>
          <p:cNvPr id="8" name="Retângulo 7"/>
          <p:cNvSpPr/>
          <p:nvPr/>
        </p:nvSpPr>
        <p:spPr>
          <a:xfrm>
            <a:off x="2291009" y="6449360"/>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907396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63</a:t>
            </a:fld>
            <a:endParaRPr lang="en-US"/>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5" y="1228992"/>
            <a:ext cx="7128879" cy="5346659"/>
          </a:xfrm>
          <a:prstGeom prst="rect">
            <a:avLst/>
          </a:prstGeom>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6820358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64</a:t>
            </a:fld>
            <a:endParaRPr lang="en-US"/>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7" y="1228622"/>
            <a:ext cx="7200887" cy="5400665"/>
          </a:xfrm>
          <a:prstGeom prst="rect">
            <a:avLst/>
          </a:prstGeom>
        </p:spPr>
      </p:pic>
      <p:sp>
        <p:nvSpPr>
          <p:cNvPr id="8" name="Retângulo 7"/>
          <p:cNvSpPr/>
          <p:nvPr/>
        </p:nvSpPr>
        <p:spPr>
          <a:xfrm>
            <a:off x="2322091" y="6550223"/>
            <a:ext cx="4572000" cy="307777"/>
          </a:xfrm>
          <a:prstGeom prst="rect">
            <a:avLst/>
          </a:prstGeom>
        </p:spPr>
        <p:txBody>
          <a:bodyPr>
            <a:spAutoFit/>
          </a:bodyPr>
          <a:lstStyle/>
          <a:p>
            <a:pPr algn="ctr"/>
            <a:r>
              <a:rPr lang="pt-BR" sz="1400" dirty="0" smtClean="0">
                <a:solidFill>
                  <a:srgbClr val="0005CC"/>
                </a:solidFill>
              </a:rPr>
              <a:t>Fotografia do autor</a:t>
            </a:r>
            <a:endParaRPr lang="pt-BR" sz="1400" dirty="0">
              <a:solidFill>
                <a:srgbClr val="0005CC"/>
              </a:solidFill>
            </a:endParaRPr>
          </a:p>
        </p:txBody>
      </p:sp>
      <p:sp>
        <p:nvSpPr>
          <p:cNvPr id="10" name="TextBox 2"/>
          <p:cNvSpPr txBox="1">
            <a:spLocks noChangeArrowheads="1"/>
          </p:cNvSpPr>
          <p:nvPr/>
        </p:nvSpPr>
        <p:spPr bwMode="auto">
          <a:xfrm>
            <a:off x="611560" y="66307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Lançamento com treliças (Rodoanel/SP):</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4200497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55592" y="764704"/>
            <a:ext cx="810334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7030A0"/>
                </a:solidFill>
              </a:rPr>
              <a:t>No caso de elementos dispostos </a:t>
            </a:r>
            <a:r>
              <a:rPr lang="pt-BR" altLang="pt-BR" b="1" u="sng" dirty="0" smtClean="0">
                <a:solidFill>
                  <a:srgbClr val="7030A0"/>
                </a:solidFill>
              </a:rPr>
              <a:t>na direção transversal</a:t>
            </a:r>
            <a:r>
              <a:rPr lang="pt-BR" altLang="pt-BR" b="1" dirty="0" smtClean="0">
                <a:solidFill>
                  <a:srgbClr val="7030A0"/>
                </a:solidFill>
              </a:rPr>
              <a:t> ao eixo da ponte, pode ser feita uma divisão em </a:t>
            </a:r>
            <a:r>
              <a:rPr lang="pt-BR" altLang="pt-BR" b="1" u="sng" dirty="0" smtClean="0">
                <a:solidFill>
                  <a:srgbClr val="7030A0"/>
                </a:solidFill>
              </a:rPr>
              <a:t>três variantes</a:t>
            </a:r>
            <a:r>
              <a:rPr lang="pt-BR" altLang="pt-BR" b="1" dirty="0" smtClean="0">
                <a:solidFill>
                  <a:srgbClr val="7030A0"/>
                </a:solidFill>
              </a:rPr>
              <a:t>:</a:t>
            </a:r>
          </a:p>
          <a:p>
            <a:pPr algn="just" eaLnBrk="1" hangingPunct="1">
              <a:spcBef>
                <a:spcPct val="0"/>
              </a:spcBef>
              <a:buNone/>
            </a:pPr>
            <a:endParaRPr lang="pt-BR" altLang="pt-BR" sz="2000" b="1" dirty="0">
              <a:solidFill>
                <a:srgbClr val="7030A0"/>
              </a:solidFill>
            </a:endParaRPr>
          </a:p>
          <a:p>
            <a:pPr marL="514350" indent="-514350" algn="just" eaLnBrk="1" hangingPunct="1">
              <a:spcBef>
                <a:spcPct val="0"/>
              </a:spcBef>
              <a:buAutoNum type="alphaLcParenR"/>
            </a:pPr>
            <a:r>
              <a:rPr lang="pt-BR" altLang="pt-BR" b="1" dirty="0" smtClean="0">
                <a:solidFill>
                  <a:srgbClr val="2AA22A"/>
                </a:solidFill>
              </a:rPr>
              <a:t>Balanços sucessivos com aduelas pré-moldadas;</a:t>
            </a:r>
          </a:p>
          <a:p>
            <a:pPr marL="514350" indent="-514350" algn="just" eaLnBrk="1" hangingPunct="1">
              <a:spcBef>
                <a:spcPct val="0"/>
              </a:spcBef>
              <a:buAutoNum type="alphaLcParenR"/>
            </a:pPr>
            <a:r>
              <a:rPr lang="pt-BR" altLang="pt-BR" b="1" dirty="0" smtClean="0">
                <a:solidFill>
                  <a:srgbClr val="D125B8"/>
                </a:solidFill>
              </a:rPr>
              <a:t>Aduelas </a:t>
            </a:r>
            <a:r>
              <a:rPr lang="pt-BR" altLang="pt-BR" b="1" dirty="0">
                <a:solidFill>
                  <a:srgbClr val="D125B8"/>
                </a:solidFill>
              </a:rPr>
              <a:t>pré-moldadas </a:t>
            </a:r>
            <a:r>
              <a:rPr lang="pt-BR" altLang="pt-BR" b="1" dirty="0" smtClean="0">
                <a:solidFill>
                  <a:srgbClr val="D125B8"/>
                </a:solidFill>
              </a:rPr>
              <a:t>apoiadas</a:t>
            </a:r>
            <a:r>
              <a:rPr lang="pt-BR" altLang="pt-BR" b="1" dirty="0" smtClean="0">
                <a:solidFill>
                  <a:srgbClr val="D125B8"/>
                </a:solidFill>
              </a:rPr>
              <a:t> em </a:t>
            </a:r>
            <a:r>
              <a:rPr lang="pt-BR" altLang="pt-BR" b="1" dirty="0" smtClean="0">
                <a:solidFill>
                  <a:srgbClr val="D125B8"/>
                </a:solidFill>
              </a:rPr>
              <a:t>estruturas provisórias, em geral metálicas, fixadas nos apoios da ponte;</a:t>
            </a:r>
          </a:p>
          <a:p>
            <a:pPr marL="514350" indent="-514350" algn="just" eaLnBrk="1" hangingPunct="1">
              <a:spcBef>
                <a:spcPct val="0"/>
              </a:spcBef>
              <a:buAutoNum type="alphaLcParenR"/>
            </a:pPr>
            <a:r>
              <a:rPr lang="pt-BR" altLang="pt-BR" b="1" dirty="0" smtClean="0">
                <a:solidFill>
                  <a:srgbClr val="0005CC"/>
                </a:solidFill>
              </a:rPr>
              <a:t>Deslocamentos </a:t>
            </a:r>
            <a:r>
              <a:rPr lang="pt-BR" altLang="pt-BR" b="1" dirty="0" smtClean="0">
                <a:solidFill>
                  <a:srgbClr val="0005CC"/>
                </a:solidFill>
              </a:rPr>
              <a:t>progressivos.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65</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935749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836712"/>
            <a:ext cx="8103343"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AutoNum type="alphaLcParenR"/>
            </a:pPr>
            <a:r>
              <a:rPr lang="pt-BR" altLang="pt-BR" b="1" dirty="0" smtClean="0">
                <a:solidFill>
                  <a:srgbClr val="FF0000"/>
                </a:solidFill>
              </a:rPr>
              <a:t>Balanços sucessivos com aduelas pré-moldadas</a:t>
            </a:r>
          </a:p>
          <a:p>
            <a:pPr algn="just" eaLnBrk="1" hangingPunct="1">
              <a:spcBef>
                <a:spcPct val="0"/>
              </a:spcBef>
              <a:buNone/>
            </a:pPr>
            <a:endParaRPr lang="pt-BR" altLang="pt-BR" sz="2000" b="1" dirty="0">
              <a:solidFill>
                <a:srgbClr val="7030A0"/>
              </a:solidFill>
            </a:endParaRPr>
          </a:p>
          <a:p>
            <a:pPr algn="just" eaLnBrk="1" hangingPunct="1">
              <a:spcBef>
                <a:spcPct val="0"/>
              </a:spcBef>
              <a:buNone/>
            </a:pPr>
            <a:r>
              <a:rPr lang="pt-BR" altLang="pt-BR" b="1" dirty="0" smtClean="0">
                <a:solidFill>
                  <a:srgbClr val="7030A0"/>
                </a:solidFill>
              </a:rPr>
              <a:t>É aplicada para vãos relativamente grandes, com o esquema de viga ou pórtico, ou, para vãos maiores, com emprego de cabos formando esquema de viga </a:t>
            </a:r>
            <a:r>
              <a:rPr lang="pt-BR" altLang="pt-BR" b="1" dirty="0" err="1" smtClean="0">
                <a:solidFill>
                  <a:srgbClr val="7030A0"/>
                </a:solidFill>
              </a:rPr>
              <a:t>estaiada</a:t>
            </a:r>
            <a:r>
              <a:rPr lang="pt-BR" altLang="pt-BR" b="1" dirty="0" smtClean="0">
                <a:solidFill>
                  <a:srgbClr val="7030A0"/>
                </a:solidFill>
              </a:rPr>
              <a:t>.</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66</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499752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67</a:t>
            </a:fld>
            <a:endParaRPr lang="en-US"/>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55" y="800136"/>
            <a:ext cx="8012113"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863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629761"/>
            <a:ext cx="8103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AutoNum type="alphaLcParenR"/>
            </a:pPr>
            <a:r>
              <a:rPr lang="pt-BR" altLang="pt-BR" sz="2000" b="1" dirty="0" smtClean="0">
                <a:solidFill>
                  <a:srgbClr val="FF0000"/>
                </a:solidFill>
              </a:rPr>
              <a:t>Balanços sucessivos com aduelas pré-moldadas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68</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pic>
        <p:nvPicPr>
          <p:cNvPr id="15362" name="Picture 2" descr="Divulgação: VSL International"/>
          <p:cNvPicPr>
            <a:picLocks noChangeAspect="1" noChangeArrowheads="1"/>
          </p:cNvPicPr>
          <p:nvPr/>
        </p:nvPicPr>
        <p:blipFill rotWithShape="1">
          <a:blip r:embed="rId2">
            <a:extLst>
              <a:ext uri="{28A0092B-C50C-407E-A947-70E740481C1C}">
                <a14:useLocalDpi xmlns:a14="http://schemas.microsoft.com/office/drawing/2010/main" val="0"/>
              </a:ext>
            </a:extLst>
          </a:blip>
          <a:srcRect b="25447"/>
          <a:stretch/>
        </p:blipFill>
        <p:spPr bwMode="auto">
          <a:xfrm>
            <a:off x="1935289" y="1029872"/>
            <a:ext cx="5619750" cy="399796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990102" y="6503481"/>
            <a:ext cx="7344816" cy="307777"/>
          </a:xfrm>
          <a:prstGeom prst="rect">
            <a:avLst/>
          </a:prstGeom>
        </p:spPr>
        <p:txBody>
          <a:bodyPr wrap="square">
            <a:spAutoFit/>
          </a:bodyPr>
          <a:lstStyle/>
          <a:p>
            <a:pPr algn="ctr"/>
            <a:r>
              <a:rPr lang="pt-BR" sz="1400" dirty="0">
                <a:solidFill>
                  <a:srgbClr val="0005CC"/>
                </a:solidFill>
              </a:rPr>
              <a:t>http://infraestruturaurbana.pini.com.br/solucoes-tecnicas/20/artigo271660-1.aspx</a:t>
            </a:r>
          </a:p>
        </p:txBody>
      </p:sp>
      <p:pic>
        <p:nvPicPr>
          <p:cNvPr id="15364" name="Picture 4" descr="Divulgação: Contern"/>
          <p:cNvPicPr>
            <a:picLocks noChangeAspect="1" noChangeArrowheads="1"/>
          </p:cNvPicPr>
          <p:nvPr/>
        </p:nvPicPr>
        <p:blipFill rotWithShape="1">
          <a:blip r:embed="rId3">
            <a:extLst>
              <a:ext uri="{28A0092B-C50C-407E-A947-70E740481C1C}">
                <a14:useLocalDpi xmlns:a14="http://schemas.microsoft.com/office/drawing/2010/main" val="0"/>
              </a:ext>
            </a:extLst>
          </a:blip>
          <a:srcRect t="5868" b="6666"/>
          <a:stretch/>
        </p:blipFill>
        <p:spPr bwMode="auto">
          <a:xfrm>
            <a:off x="1935289" y="5023265"/>
            <a:ext cx="5619750" cy="149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747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69</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pic>
        <p:nvPicPr>
          <p:cNvPr id="1026" name="Picture 2" descr="Divulgação: Alga Bras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339" y="1196752"/>
            <a:ext cx="5787504" cy="4943903"/>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853211" y="6140655"/>
            <a:ext cx="5508104" cy="584775"/>
          </a:xfrm>
          <a:prstGeom prst="rect">
            <a:avLst/>
          </a:prstGeom>
        </p:spPr>
        <p:txBody>
          <a:bodyPr wrap="square">
            <a:spAutoFit/>
          </a:bodyPr>
          <a:lstStyle/>
          <a:p>
            <a:pPr algn="ctr"/>
            <a:r>
              <a:rPr lang="pt-BR" sz="1600" dirty="0">
                <a:solidFill>
                  <a:srgbClr val="0005CC"/>
                </a:solidFill>
              </a:rPr>
              <a:t>http://infraestruturaurbana.pini.com.br/solucoes-tecnicas/20/artigo271660-4.aspx</a:t>
            </a:r>
          </a:p>
        </p:txBody>
      </p:sp>
      <p:sp>
        <p:nvSpPr>
          <p:cNvPr id="8" name="TextBox 2"/>
          <p:cNvSpPr txBox="1">
            <a:spLocks noChangeArrowheads="1"/>
          </p:cNvSpPr>
          <p:nvPr/>
        </p:nvSpPr>
        <p:spPr bwMode="auto">
          <a:xfrm>
            <a:off x="576543" y="629761"/>
            <a:ext cx="8103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AutoNum type="alphaLcParenR"/>
            </a:pPr>
            <a:r>
              <a:rPr lang="pt-BR" altLang="pt-BR" sz="2000" b="1" dirty="0" smtClean="0">
                <a:solidFill>
                  <a:srgbClr val="FF0000"/>
                </a:solidFill>
              </a:rPr>
              <a:t>Balanços sucessivos com aduelas pré-moldadas</a:t>
            </a:r>
          </a:p>
        </p:txBody>
      </p:sp>
    </p:spTree>
    <p:extLst>
      <p:ext uri="{BB962C8B-B14F-4D97-AF65-F5344CB8AC3E}">
        <p14:creationId xmlns:p14="http://schemas.microsoft.com/office/powerpoint/2010/main" val="2021455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7</a:t>
            </a:fld>
            <a:endParaRPr lang="en-US" dirty="0"/>
          </a:p>
        </p:txBody>
      </p:sp>
      <p:pic>
        <p:nvPicPr>
          <p:cNvPr id="7170" name="Picture 2" descr="http://www.atrativaengenharia.com.br/NOVO/Sistema/imagem/d334efb8069726cff7c08f34f413c52d.JPG"/>
          <p:cNvPicPr>
            <a:picLocks noChangeAspect="1" noChangeArrowheads="1"/>
          </p:cNvPicPr>
          <p:nvPr/>
        </p:nvPicPr>
        <p:blipFill rotWithShape="1">
          <a:blip r:embed="rId2">
            <a:extLst>
              <a:ext uri="{28A0092B-C50C-407E-A947-70E740481C1C}">
                <a14:useLocalDpi xmlns:a14="http://schemas.microsoft.com/office/drawing/2010/main" val="0"/>
              </a:ext>
            </a:extLst>
          </a:blip>
          <a:srcRect b="6050"/>
          <a:stretch/>
        </p:blipFill>
        <p:spPr bwMode="auto">
          <a:xfrm>
            <a:off x="2844542" y="692696"/>
            <a:ext cx="3659492" cy="515309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2256296" y="6021288"/>
            <a:ext cx="4835984" cy="584775"/>
          </a:xfrm>
          <a:prstGeom prst="rect">
            <a:avLst/>
          </a:prstGeom>
        </p:spPr>
        <p:txBody>
          <a:bodyPr wrap="square">
            <a:spAutoFit/>
          </a:bodyPr>
          <a:lstStyle/>
          <a:p>
            <a:pPr algn="ctr"/>
            <a:r>
              <a:rPr lang="pt-BR" sz="1600" dirty="0">
                <a:solidFill>
                  <a:srgbClr val="0005CC"/>
                </a:solidFill>
              </a:rPr>
              <a:t>http://www.atrativaengenharia.com.br/NOVO/Sistema/viewfotos.php?codg=44</a:t>
            </a:r>
          </a:p>
        </p:txBody>
      </p:sp>
      <p:sp>
        <p:nvSpPr>
          <p:cNvPr id="5"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2729852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629761"/>
            <a:ext cx="8103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AutoNum type="alphaLcParenR"/>
            </a:pPr>
            <a:r>
              <a:rPr lang="pt-BR" altLang="pt-BR" sz="2000" b="1" dirty="0" smtClean="0">
                <a:solidFill>
                  <a:srgbClr val="FF0000"/>
                </a:solidFill>
              </a:rPr>
              <a:t>Balanços sucessivos com aduelas pré-moldadas</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70</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pic>
        <p:nvPicPr>
          <p:cNvPr id="21508" name="Picture 4" descr="Divulgação: VSL Inter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556" y="1196749"/>
            <a:ext cx="6768752" cy="5024939"/>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1072756" y="6255592"/>
            <a:ext cx="7344816" cy="307777"/>
          </a:xfrm>
          <a:prstGeom prst="rect">
            <a:avLst/>
          </a:prstGeom>
        </p:spPr>
        <p:txBody>
          <a:bodyPr wrap="square">
            <a:spAutoFit/>
          </a:bodyPr>
          <a:lstStyle/>
          <a:p>
            <a:pPr algn="ctr"/>
            <a:r>
              <a:rPr lang="pt-BR" sz="1400" dirty="0">
                <a:solidFill>
                  <a:srgbClr val="0005CC"/>
                </a:solidFill>
              </a:rPr>
              <a:t>http://infraestruturaurbana.pini.com.br/solucoes-tecnicas/20/artigo271660-1.aspx</a:t>
            </a:r>
          </a:p>
        </p:txBody>
      </p:sp>
    </p:spTree>
    <p:extLst>
      <p:ext uri="{BB962C8B-B14F-4D97-AF65-F5344CB8AC3E}">
        <p14:creationId xmlns:p14="http://schemas.microsoft.com/office/powerpoint/2010/main" val="323134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71</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3" name="Retângulo 2"/>
          <p:cNvSpPr/>
          <p:nvPr/>
        </p:nvSpPr>
        <p:spPr>
          <a:xfrm>
            <a:off x="1830363" y="6102007"/>
            <a:ext cx="5508104" cy="584775"/>
          </a:xfrm>
          <a:prstGeom prst="rect">
            <a:avLst/>
          </a:prstGeom>
        </p:spPr>
        <p:txBody>
          <a:bodyPr wrap="square">
            <a:spAutoFit/>
          </a:bodyPr>
          <a:lstStyle/>
          <a:p>
            <a:pPr algn="ctr"/>
            <a:r>
              <a:rPr lang="pt-BR" sz="1600" dirty="0">
                <a:solidFill>
                  <a:srgbClr val="0005CC"/>
                </a:solidFill>
              </a:rPr>
              <a:t>http://infraestruturaurbana.pini.com.br/solucoes-tecnicas/20/artigo271660-5.aspx</a:t>
            </a:r>
          </a:p>
        </p:txBody>
      </p:sp>
      <p:pic>
        <p:nvPicPr>
          <p:cNvPr id="3074" name="Picture 2" descr="http://infraestruturaurbana.pini.com.br/solucoes-tecnicas/20/imagens/i3584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880" y="1254929"/>
            <a:ext cx="4392488" cy="4793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576543" y="629761"/>
            <a:ext cx="8103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AutoNum type="alphaLcParenR"/>
            </a:pPr>
            <a:r>
              <a:rPr lang="pt-BR" altLang="pt-BR" sz="2000" b="1" dirty="0" smtClean="0">
                <a:solidFill>
                  <a:srgbClr val="FF0000"/>
                </a:solidFill>
              </a:rPr>
              <a:t>Balanços sucessivos com aduelas pré-moldadas</a:t>
            </a:r>
          </a:p>
        </p:txBody>
      </p:sp>
    </p:spTree>
    <p:extLst>
      <p:ext uri="{BB962C8B-B14F-4D97-AF65-F5344CB8AC3E}">
        <p14:creationId xmlns:p14="http://schemas.microsoft.com/office/powerpoint/2010/main" val="8435937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72</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7" name="TextBox 2"/>
          <p:cNvSpPr txBox="1">
            <a:spLocks noChangeArrowheads="1"/>
          </p:cNvSpPr>
          <p:nvPr/>
        </p:nvSpPr>
        <p:spPr bwMode="auto">
          <a:xfrm>
            <a:off x="576543" y="629761"/>
            <a:ext cx="8103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AutoNum type="alphaLcParenR"/>
            </a:pPr>
            <a:r>
              <a:rPr lang="pt-BR" altLang="pt-BR" sz="2000" b="1" dirty="0" smtClean="0">
                <a:solidFill>
                  <a:srgbClr val="FF0000"/>
                </a:solidFill>
              </a:rPr>
              <a:t>Balanços sucessivos com aduelas pré-moldadas (</a:t>
            </a:r>
            <a:r>
              <a:rPr lang="pt-BR" altLang="pt-BR" sz="2000" b="1" dirty="0" err="1" smtClean="0">
                <a:solidFill>
                  <a:srgbClr val="FF0000"/>
                </a:solidFill>
              </a:rPr>
              <a:t>estaiada</a:t>
            </a:r>
            <a:r>
              <a:rPr lang="pt-BR" altLang="pt-BR" sz="2000" b="1" dirty="0" smtClean="0">
                <a:solidFill>
                  <a:srgbClr val="FF0000"/>
                </a:solidFill>
              </a:rPr>
              <a:t>)</a:t>
            </a:r>
          </a:p>
        </p:txBody>
      </p:sp>
      <p:sp>
        <p:nvSpPr>
          <p:cNvPr id="8" name="Retângulo 7"/>
          <p:cNvSpPr/>
          <p:nvPr/>
        </p:nvSpPr>
        <p:spPr>
          <a:xfrm>
            <a:off x="847794" y="6457184"/>
            <a:ext cx="7560840" cy="338554"/>
          </a:xfrm>
          <a:prstGeom prst="rect">
            <a:avLst/>
          </a:prstGeom>
        </p:spPr>
        <p:txBody>
          <a:bodyPr wrap="square">
            <a:spAutoFit/>
          </a:bodyPr>
          <a:lstStyle/>
          <a:p>
            <a:r>
              <a:rPr lang="pt-BR" sz="1600" dirty="0">
                <a:solidFill>
                  <a:srgbClr val="0005CC"/>
                </a:solidFill>
              </a:rPr>
              <a:t>http://www.dormanlongtechnology.com/Download_files/DLT_General_Presentation.pdf</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88" y="1196752"/>
            <a:ext cx="7152828" cy="5188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8501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73</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7" name="TextBox 2"/>
          <p:cNvSpPr txBox="1">
            <a:spLocks noChangeArrowheads="1"/>
          </p:cNvSpPr>
          <p:nvPr/>
        </p:nvSpPr>
        <p:spPr bwMode="auto">
          <a:xfrm>
            <a:off x="576543" y="629761"/>
            <a:ext cx="8103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Font typeface="Arial" charset="0"/>
              <a:buAutoNum type="alphaLcParenR"/>
            </a:pPr>
            <a:r>
              <a:rPr lang="pt-BR" altLang="pt-BR" sz="2000" b="1" dirty="0" smtClean="0">
                <a:solidFill>
                  <a:srgbClr val="FF0000"/>
                </a:solidFill>
              </a:rPr>
              <a:t>Balanços sucessivos com aduelas pré-moldadas </a:t>
            </a:r>
            <a:r>
              <a:rPr lang="pt-BR" altLang="pt-BR" sz="2000" b="1" u="sng" dirty="0" smtClean="0">
                <a:solidFill>
                  <a:srgbClr val="FF0000"/>
                </a:solidFill>
              </a:rPr>
              <a:t>metálicas</a:t>
            </a:r>
            <a:r>
              <a:rPr lang="pt-BR" altLang="pt-BR" sz="2000" b="1" dirty="0" smtClean="0">
                <a:solidFill>
                  <a:srgbClr val="FF0000"/>
                </a:solidFill>
              </a:rPr>
              <a:t> </a:t>
            </a:r>
            <a:r>
              <a:rPr lang="pt-BR" altLang="pt-BR" sz="2000" b="1" dirty="0">
                <a:solidFill>
                  <a:srgbClr val="FF0000"/>
                </a:solidFill>
              </a:rPr>
              <a:t>(estaiada</a:t>
            </a:r>
            <a:r>
              <a:rPr lang="pt-BR" altLang="pt-BR" sz="2000" b="1" dirty="0" smtClean="0">
                <a:solidFill>
                  <a:srgbClr val="FF0000"/>
                </a:solidFill>
              </a:rPr>
              <a:t>)</a:t>
            </a:r>
            <a:endParaRPr lang="pt-BR" altLang="pt-BR" sz="2000" b="1" dirty="0">
              <a:solidFill>
                <a:srgbClr val="FF0000"/>
              </a:solidFill>
            </a:endParaRPr>
          </a:p>
        </p:txBody>
      </p:sp>
      <p:sp>
        <p:nvSpPr>
          <p:cNvPr id="10" name="Retângulo 9"/>
          <p:cNvSpPr/>
          <p:nvPr/>
        </p:nvSpPr>
        <p:spPr>
          <a:xfrm>
            <a:off x="739782" y="5956101"/>
            <a:ext cx="7776864" cy="338554"/>
          </a:xfrm>
          <a:prstGeom prst="rect">
            <a:avLst/>
          </a:prstGeom>
        </p:spPr>
        <p:txBody>
          <a:bodyPr wrap="square">
            <a:spAutoFit/>
          </a:bodyPr>
          <a:lstStyle/>
          <a:p>
            <a:pPr algn="ctr"/>
            <a:r>
              <a:rPr lang="pt-BR" sz="1600" dirty="0">
                <a:solidFill>
                  <a:srgbClr val="0005CC"/>
                </a:solidFill>
              </a:rPr>
              <a:t>http://www.dormanlongtechnology.com/Download_files/DLT_General_Presentation.pdf</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218" y="1196752"/>
            <a:ext cx="7637992"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8293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74</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7" name="TextBox 2"/>
          <p:cNvSpPr txBox="1">
            <a:spLocks noChangeArrowheads="1"/>
          </p:cNvSpPr>
          <p:nvPr/>
        </p:nvSpPr>
        <p:spPr bwMode="auto">
          <a:xfrm>
            <a:off x="576543" y="629761"/>
            <a:ext cx="8103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Font typeface="Arial" charset="0"/>
              <a:buAutoNum type="alphaLcParenR"/>
            </a:pPr>
            <a:r>
              <a:rPr lang="pt-BR" altLang="pt-BR" sz="2000" b="1" dirty="0" smtClean="0">
                <a:solidFill>
                  <a:srgbClr val="FF0000"/>
                </a:solidFill>
              </a:rPr>
              <a:t>Balanços sucessivos com aduelas </a:t>
            </a:r>
            <a:r>
              <a:rPr lang="pt-BR" altLang="pt-BR" sz="2000" b="1" u="sng" dirty="0" smtClean="0">
                <a:solidFill>
                  <a:srgbClr val="FF0000"/>
                </a:solidFill>
              </a:rPr>
              <a:t>metálicas</a:t>
            </a:r>
            <a:r>
              <a:rPr lang="pt-BR" altLang="pt-BR" sz="2000" b="1" dirty="0" smtClean="0">
                <a:solidFill>
                  <a:srgbClr val="FF0000"/>
                </a:solidFill>
              </a:rPr>
              <a:t> (estaiada)</a:t>
            </a:r>
            <a:endParaRPr lang="pt-BR" altLang="pt-BR" sz="2000" b="1" dirty="0">
              <a:solidFill>
                <a:srgbClr val="FF0000"/>
              </a:solidFill>
            </a:endParaRPr>
          </a:p>
        </p:txBody>
      </p:sp>
      <p:sp>
        <p:nvSpPr>
          <p:cNvPr id="8" name="Retângulo 7"/>
          <p:cNvSpPr/>
          <p:nvPr/>
        </p:nvSpPr>
        <p:spPr>
          <a:xfrm>
            <a:off x="847794" y="6121851"/>
            <a:ext cx="7560840" cy="338554"/>
          </a:xfrm>
          <a:prstGeom prst="rect">
            <a:avLst/>
          </a:prstGeom>
        </p:spPr>
        <p:txBody>
          <a:bodyPr wrap="square">
            <a:spAutoFit/>
          </a:bodyPr>
          <a:lstStyle/>
          <a:p>
            <a:r>
              <a:rPr lang="pt-BR" sz="1600" dirty="0">
                <a:solidFill>
                  <a:srgbClr val="0005CC"/>
                </a:solidFill>
              </a:rPr>
              <a:t>http://www.dormanlongtechnology.com/Download_files/DLT_General_Presentation.pdf</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967" y="1190408"/>
            <a:ext cx="7260393"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483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629761"/>
            <a:ext cx="8103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514350" indent="-514350" algn="just" eaLnBrk="1" hangingPunct="1">
              <a:spcBef>
                <a:spcPct val="0"/>
              </a:spcBef>
              <a:buAutoNum type="alphaLcParenR"/>
            </a:pPr>
            <a:r>
              <a:rPr lang="pt-BR" altLang="pt-BR" sz="2000" b="1" dirty="0" smtClean="0">
                <a:solidFill>
                  <a:srgbClr val="FF0000"/>
                </a:solidFill>
              </a:rPr>
              <a:t>Balanços sucessivos com aduelas </a:t>
            </a:r>
            <a:r>
              <a:rPr lang="pt-BR" altLang="pt-BR" sz="2000" b="1" u="sng" dirty="0">
                <a:solidFill>
                  <a:srgbClr val="FF0000"/>
                </a:solidFill>
              </a:rPr>
              <a:t>metálicas</a:t>
            </a:r>
            <a:r>
              <a:rPr lang="pt-BR" altLang="pt-BR" sz="2000" b="1" dirty="0" smtClean="0">
                <a:solidFill>
                  <a:srgbClr val="FF0000"/>
                </a:solidFill>
              </a:rPr>
              <a:t> (pênsil)</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75</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7" name="Retângulo 6"/>
          <p:cNvSpPr/>
          <p:nvPr/>
        </p:nvSpPr>
        <p:spPr>
          <a:xfrm>
            <a:off x="839638" y="6224290"/>
            <a:ext cx="7811051" cy="338554"/>
          </a:xfrm>
          <a:prstGeom prst="rect">
            <a:avLst/>
          </a:prstGeom>
        </p:spPr>
        <p:txBody>
          <a:bodyPr wrap="square">
            <a:spAutoFit/>
          </a:bodyPr>
          <a:lstStyle/>
          <a:p>
            <a:pPr algn="ctr"/>
            <a:r>
              <a:rPr lang="pt-BR" sz="1600" dirty="0">
                <a:solidFill>
                  <a:srgbClr val="0005CC"/>
                </a:solidFill>
              </a:rPr>
              <a:t>http://</a:t>
            </a:r>
            <a:r>
              <a:rPr lang="pt-BR" sz="1600" dirty="0" smtClean="0">
                <a:solidFill>
                  <a:srgbClr val="0005CC"/>
                </a:solidFill>
              </a:rPr>
              <a:t>www.dormanlongtechnology.com/Download_files/DLT_General_Presentation.pdf</a:t>
            </a:r>
            <a:endParaRPr lang="pt-BR" sz="1600" dirty="0">
              <a:solidFill>
                <a:srgbClr val="0005CC"/>
              </a:solidFill>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278" y="1104168"/>
            <a:ext cx="7817872" cy="508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01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76</a:t>
            </a:fld>
            <a:endParaRPr lang="en-US" dirty="0"/>
          </a:p>
        </p:txBody>
      </p:sp>
      <p:sp>
        <p:nvSpPr>
          <p:cNvPr id="6" name="TextBox 2"/>
          <p:cNvSpPr txBox="1">
            <a:spLocks noChangeArrowheads="1"/>
          </p:cNvSpPr>
          <p:nvPr/>
        </p:nvSpPr>
        <p:spPr bwMode="auto">
          <a:xfrm>
            <a:off x="611560" y="564905"/>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a:solidFill>
                  <a:srgbClr val="FF0000"/>
                </a:solidFill>
              </a:rPr>
              <a:t>Balanços sucessivos – Segmentos moldados in </a:t>
            </a:r>
            <a:r>
              <a:rPr lang="pt-BR" altLang="pt-BR" sz="2400" b="1" dirty="0" smtClean="0">
                <a:solidFill>
                  <a:srgbClr val="FF0000"/>
                </a:solidFill>
              </a:rPr>
              <a:t>loco:</a:t>
            </a:r>
            <a:endParaRPr lang="pt-BR" altLang="pt-BR" sz="2400" b="1" dirty="0">
              <a:solidFill>
                <a:srgbClr val="FF0000"/>
              </a:solidFill>
            </a:endParaRPr>
          </a:p>
        </p:txBody>
      </p:sp>
      <p:pic>
        <p:nvPicPr>
          <p:cNvPr id="10242" name="Picture 2" descr="Ponte rio madeira, Porto Velho – RO, Brasil"/>
          <p:cNvPicPr>
            <a:picLocks noChangeAspect="1" noChangeArrowheads="1"/>
          </p:cNvPicPr>
          <p:nvPr/>
        </p:nvPicPr>
        <p:blipFill rotWithShape="1">
          <a:blip r:embed="rId2">
            <a:extLst>
              <a:ext uri="{28A0092B-C50C-407E-A947-70E740481C1C}">
                <a14:useLocalDpi xmlns:a14="http://schemas.microsoft.com/office/drawing/2010/main" val="0"/>
              </a:ext>
            </a:extLst>
          </a:blip>
          <a:srcRect t="2648" b="4913"/>
          <a:stretch/>
        </p:blipFill>
        <p:spPr bwMode="auto">
          <a:xfrm>
            <a:off x="857803" y="1114417"/>
            <a:ext cx="7500575" cy="520011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043608" y="6330078"/>
            <a:ext cx="7128792" cy="307777"/>
          </a:xfrm>
          <a:prstGeom prst="rect">
            <a:avLst/>
          </a:prstGeom>
        </p:spPr>
        <p:txBody>
          <a:bodyPr wrap="square">
            <a:spAutoFit/>
          </a:bodyPr>
          <a:lstStyle/>
          <a:p>
            <a:pPr algn="ctr"/>
            <a:r>
              <a:rPr lang="pt-BR" sz="1400" dirty="0">
                <a:solidFill>
                  <a:srgbClr val="0005CC"/>
                </a:solidFill>
              </a:rPr>
              <a:t>http://www.ulmaconstruction.com.br/pt-br/projetos/pontes-viadutos/ponte-rio-madeira-brasil</a:t>
            </a:r>
          </a:p>
        </p:txBody>
      </p:sp>
      <p:sp>
        <p:nvSpPr>
          <p:cNvPr id="7"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2007066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77</a:t>
            </a:fld>
            <a:endParaRPr lang="en-US" dirty="0"/>
          </a:p>
        </p:txBody>
      </p:sp>
      <p:pic>
        <p:nvPicPr>
          <p:cNvPr id="39938" name="Picture 2" descr="Execução de tabuleiro em ambos os lados do pila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14753" b="8108"/>
          <a:stretch/>
        </p:blipFill>
        <p:spPr bwMode="auto">
          <a:xfrm>
            <a:off x="861591" y="1169678"/>
            <a:ext cx="7632848" cy="5039263"/>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1582650" y="6227098"/>
            <a:ext cx="6190729" cy="523220"/>
          </a:xfrm>
          <a:prstGeom prst="rect">
            <a:avLst/>
          </a:prstGeom>
        </p:spPr>
        <p:txBody>
          <a:bodyPr wrap="square">
            <a:spAutoFit/>
          </a:bodyPr>
          <a:lstStyle/>
          <a:p>
            <a:pPr algn="ctr"/>
            <a:r>
              <a:rPr lang="pt-BR" sz="1400" dirty="0">
                <a:solidFill>
                  <a:srgbClr val="0005CC"/>
                </a:solidFill>
              </a:rPr>
              <a:t>http://www.ulmaconstruction.com.br/pt-br/formas-e-escoramentos/formas-e-escoramentos-pontes/balanco-sucessivo-cvs</a:t>
            </a:r>
          </a:p>
        </p:txBody>
      </p:sp>
      <p:sp>
        <p:nvSpPr>
          <p:cNvPr id="7" name="TextBox 2"/>
          <p:cNvSpPr txBox="1">
            <a:spLocks noChangeArrowheads="1"/>
          </p:cNvSpPr>
          <p:nvPr/>
        </p:nvSpPr>
        <p:spPr bwMode="auto">
          <a:xfrm>
            <a:off x="611560" y="564905"/>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Balanços </a:t>
            </a:r>
            <a:r>
              <a:rPr lang="pt-BR" altLang="pt-BR" sz="2400" b="1" dirty="0">
                <a:solidFill>
                  <a:srgbClr val="FF0000"/>
                </a:solidFill>
              </a:rPr>
              <a:t>sucessivos – Segmentos moldados in loco:</a:t>
            </a:r>
          </a:p>
        </p:txBody>
      </p:sp>
      <p:sp>
        <p:nvSpPr>
          <p:cNvPr id="8"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430132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78</a:t>
            </a:fld>
            <a:endParaRPr lang="en-US" dirty="0"/>
          </a:p>
        </p:txBody>
      </p:sp>
      <p:sp>
        <p:nvSpPr>
          <p:cNvPr id="7" name="TextBox 2"/>
          <p:cNvSpPr txBox="1">
            <a:spLocks noChangeArrowheads="1"/>
          </p:cNvSpPr>
          <p:nvPr/>
        </p:nvSpPr>
        <p:spPr bwMode="auto">
          <a:xfrm>
            <a:off x="611560" y="564905"/>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Balanços </a:t>
            </a:r>
            <a:r>
              <a:rPr lang="pt-BR" altLang="pt-BR" sz="2400" b="1" dirty="0">
                <a:solidFill>
                  <a:srgbClr val="FF0000"/>
                </a:solidFill>
              </a:rPr>
              <a:t>sucessivos – Segmentos moldados in loco:</a:t>
            </a:r>
          </a:p>
        </p:txBody>
      </p:sp>
      <p:sp>
        <p:nvSpPr>
          <p:cNvPr id="8" name="Retângulo 7"/>
          <p:cNvSpPr/>
          <p:nvPr/>
        </p:nvSpPr>
        <p:spPr>
          <a:xfrm>
            <a:off x="1161964" y="6330078"/>
            <a:ext cx="7128792" cy="307777"/>
          </a:xfrm>
          <a:prstGeom prst="rect">
            <a:avLst/>
          </a:prstGeom>
        </p:spPr>
        <p:txBody>
          <a:bodyPr wrap="square">
            <a:spAutoFit/>
          </a:bodyPr>
          <a:lstStyle/>
          <a:p>
            <a:pPr algn="ctr"/>
            <a:r>
              <a:rPr lang="pt-BR" sz="1400" dirty="0">
                <a:solidFill>
                  <a:srgbClr val="0005CC"/>
                </a:solidFill>
              </a:rPr>
              <a:t>http://www.ulmaconstruction.com.br/pt-br/projetos/pontes-viadutos/ponte-rio-madeira-brasil</a:t>
            </a:r>
          </a:p>
        </p:txBody>
      </p:sp>
      <p:pic>
        <p:nvPicPr>
          <p:cNvPr id="11268" name="Picture 4" descr="Ponte rio madeira, Porto Velho – RO, Brasil"/>
          <p:cNvPicPr>
            <a:picLocks noChangeAspect="1" noChangeArrowheads="1"/>
          </p:cNvPicPr>
          <p:nvPr/>
        </p:nvPicPr>
        <p:blipFill rotWithShape="1">
          <a:blip r:embed="rId2">
            <a:extLst>
              <a:ext uri="{28A0092B-C50C-407E-A947-70E740481C1C}">
                <a14:useLocalDpi xmlns:a14="http://schemas.microsoft.com/office/drawing/2010/main" val="0"/>
              </a:ext>
            </a:extLst>
          </a:blip>
          <a:srcRect l="8252" b="4506"/>
          <a:stretch/>
        </p:blipFill>
        <p:spPr bwMode="auto">
          <a:xfrm>
            <a:off x="1449996" y="1186191"/>
            <a:ext cx="6552728" cy="511518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542870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908720"/>
            <a:ext cx="8103343"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FF0000"/>
                </a:solidFill>
              </a:rPr>
              <a:t>b) Apoiando as aduelas pré-moldadas em estruturas provisórias, em geral metálicas, fixadas nos apoios da ponte</a:t>
            </a:r>
          </a:p>
          <a:p>
            <a:pPr algn="just" eaLnBrk="1" hangingPunct="1">
              <a:spcBef>
                <a:spcPct val="0"/>
              </a:spcBef>
              <a:buNone/>
            </a:pPr>
            <a:endParaRPr lang="pt-BR" altLang="pt-BR" sz="2400" b="1" dirty="0">
              <a:solidFill>
                <a:srgbClr val="7030A0"/>
              </a:solidFill>
            </a:endParaRPr>
          </a:p>
          <a:p>
            <a:pPr algn="just" eaLnBrk="1" hangingPunct="1">
              <a:spcBef>
                <a:spcPct val="0"/>
              </a:spcBef>
              <a:buNone/>
            </a:pPr>
            <a:r>
              <a:rPr lang="pt-BR" altLang="pt-BR" b="1" dirty="0">
                <a:solidFill>
                  <a:srgbClr val="7030A0"/>
                </a:solidFill>
              </a:rPr>
              <a:t>É </a:t>
            </a:r>
            <a:r>
              <a:rPr lang="pt-BR" altLang="pt-BR" b="1" dirty="0" smtClean="0">
                <a:solidFill>
                  <a:srgbClr val="7030A0"/>
                </a:solidFill>
              </a:rPr>
              <a:t>empregada </a:t>
            </a:r>
            <a:r>
              <a:rPr lang="pt-BR" altLang="pt-BR" b="1" dirty="0">
                <a:solidFill>
                  <a:srgbClr val="7030A0"/>
                </a:solidFill>
              </a:rPr>
              <a:t>para vãos </a:t>
            </a:r>
            <a:r>
              <a:rPr lang="pt-BR" altLang="pt-BR" b="1" dirty="0" smtClean="0">
                <a:solidFill>
                  <a:srgbClr val="7030A0"/>
                </a:solidFill>
              </a:rPr>
              <a:t>menores que os da variante anterior, em geral menores que os 50 m da primeira variante. A aplicação é relativamente limitada.</a:t>
            </a:r>
          </a:p>
          <a:p>
            <a:pPr algn="just" eaLnBrk="1" hangingPunct="1">
              <a:spcBef>
                <a:spcPct val="0"/>
              </a:spcBef>
              <a:buNone/>
            </a:pPr>
            <a:endParaRPr lang="pt-BR" altLang="pt-BR" sz="2000" b="1" dirty="0" smtClean="0">
              <a:solidFill>
                <a:srgbClr val="7030A0"/>
              </a:solidFill>
            </a:endParaRPr>
          </a:p>
          <a:p>
            <a:pPr algn="just" eaLnBrk="1" hangingPunct="1">
              <a:spcBef>
                <a:spcPct val="0"/>
              </a:spcBef>
              <a:buNone/>
            </a:pPr>
            <a:r>
              <a:rPr lang="pt-BR" altLang="pt-BR" b="1" dirty="0" smtClean="0">
                <a:solidFill>
                  <a:srgbClr val="FF0000"/>
                </a:solidFill>
              </a:rPr>
              <a:t>Vídeo:</a:t>
            </a:r>
            <a:endParaRPr lang="pt-BR" altLang="pt-BR" b="1" dirty="0">
              <a:solidFill>
                <a:srgbClr val="FF0000"/>
              </a:solidFill>
            </a:endParaRPr>
          </a:p>
          <a:p>
            <a:pPr algn="just" eaLnBrk="1" hangingPunct="1">
              <a:spcBef>
                <a:spcPct val="0"/>
              </a:spcBef>
              <a:buNone/>
            </a:pPr>
            <a:r>
              <a:rPr lang="pt-BR" altLang="pt-BR" sz="2800" b="1" dirty="0">
                <a:solidFill>
                  <a:srgbClr val="7030A0"/>
                </a:solidFill>
                <a:hlinkClick r:id="rId2"/>
              </a:rPr>
              <a:t>https://</a:t>
            </a:r>
            <a:r>
              <a:rPr lang="pt-BR" altLang="pt-BR" sz="2800" b="1" dirty="0" smtClean="0">
                <a:solidFill>
                  <a:srgbClr val="7030A0"/>
                </a:solidFill>
                <a:hlinkClick r:id="rId2"/>
              </a:rPr>
              <a:t>www.youtube.com/watch?v=ljbI06-F55g</a:t>
            </a:r>
            <a:endParaRPr lang="pt-BR" altLang="pt-BR" sz="2800" b="1" dirty="0" smtClean="0">
              <a:solidFill>
                <a:srgbClr val="7030A0"/>
              </a:solidFill>
            </a:endParaRPr>
          </a:p>
          <a:p>
            <a:pPr algn="just" eaLnBrk="1" hangingPunct="1">
              <a:spcBef>
                <a:spcPct val="0"/>
              </a:spcBef>
              <a:buNone/>
            </a:pPr>
            <a:endParaRPr lang="pt-BR" altLang="pt-BR" b="1" dirty="0" smtClean="0">
              <a:solidFill>
                <a:srgbClr val="7030A0"/>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79</a:t>
            </a:fld>
            <a:endParaRPr lang="en-US"/>
          </a:p>
        </p:txBody>
      </p:sp>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342040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8</a:t>
            </a:fld>
            <a:endParaRPr lang="en-US" dirty="0"/>
          </a:p>
        </p:txBody>
      </p:sp>
      <p:pic>
        <p:nvPicPr>
          <p:cNvPr id="13314" name="Picture 2" descr="http://www.midianews.com.br/imagens/noticias/DSC_6410.JPG"/>
          <p:cNvPicPr>
            <a:picLocks noChangeAspect="1" noChangeArrowheads="1"/>
          </p:cNvPicPr>
          <p:nvPr/>
        </p:nvPicPr>
        <p:blipFill rotWithShape="1">
          <a:blip r:embed="rId2">
            <a:extLst>
              <a:ext uri="{28A0092B-C50C-407E-A947-70E740481C1C}">
                <a14:useLocalDpi xmlns:a14="http://schemas.microsoft.com/office/drawing/2010/main" val="0"/>
              </a:ext>
            </a:extLst>
          </a:blip>
          <a:srcRect t="13646"/>
          <a:stretch/>
        </p:blipFill>
        <p:spPr bwMode="auto">
          <a:xfrm>
            <a:off x="1115616" y="766217"/>
            <a:ext cx="7272808" cy="417579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702024" y="5085184"/>
            <a:ext cx="6048672" cy="338554"/>
          </a:xfrm>
          <a:prstGeom prst="rect">
            <a:avLst/>
          </a:prstGeom>
        </p:spPr>
        <p:txBody>
          <a:bodyPr wrap="square">
            <a:spAutoFit/>
          </a:bodyPr>
          <a:lstStyle/>
          <a:p>
            <a:pPr algn="ctr"/>
            <a:r>
              <a:rPr lang="pt-BR" sz="1600" dirty="0">
                <a:solidFill>
                  <a:srgbClr val="0005CC"/>
                </a:solidFill>
              </a:rPr>
              <a:t>http://www.midianews.com.br/conteudo.php?sid=14&amp;cid=75347</a:t>
            </a:r>
          </a:p>
        </p:txBody>
      </p:sp>
      <p:sp>
        <p:nvSpPr>
          <p:cNvPr id="5"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10113461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80</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9" name="Retângulo 8"/>
          <p:cNvSpPr/>
          <p:nvPr/>
        </p:nvSpPr>
        <p:spPr>
          <a:xfrm>
            <a:off x="1007604" y="5736334"/>
            <a:ext cx="7344816" cy="307777"/>
          </a:xfrm>
          <a:prstGeom prst="rect">
            <a:avLst/>
          </a:prstGeom>
        </p:spPr>
        <p:txBody>
          <a:bodyPr wrap="square">
            <a:spAutoFit/>
          </a:bodyPr>
          <a:lstStyle/>
          <a:p>
            <a:pPr algn="ctr"/>
            <a:r>
              <a:rPr lang="pt-BR" sz="1400" dirty="0">
                <a:solidFill>
                  <a:srgbClr val="0005CC"/>
                </a:solidFill>
              </a:rPr>
              <a:t>http://infraestruturaurbana.pini.com.br/solucoes-tecnicas/20/artigo271660-1.aspx</a:t>
            </a:r>
          </a:p>
        </p:txBody>
      </p:sp>
      <p:pic>
        <p:nvPicPr>
          <p:cNvPr id="22530" name="Picture 2" descr="Foto: divulgação VSL Inter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505" y="1605920"/>
            <a:ext cx="6978758" cy="4104456"/>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683568" y="764703"/>
            <a:ext cx="7992888" cy="707886"/>
          </a:xfrm>
          <a:prstGeom prst="rect">
            <a:avLst/>
          </a:prstGeom>
        </p:spPr>
        <p:txBody>
          <a:bodyPr wrap="square">
            <a:spAutoFit/>
          </a:bodyPr>
          <a:lstStyle/>
          <a:p>
            <a:pPr algn="just"/>
            <a:r>
              <a:rPr lang="pt-BR" altLang="pt-BR" sz="2000" b="1" dirty="0">
                <a:solidFill>
                  <a:srgbClr val="FF0000"/>
                </a:solidFill>
              </a:rPr>
              <a:t>b) Apoiando as aduelas pré-moldadas em estruturas </a:t>
            </a:r>
            <a:r>
              <a:rPr lang="pt-BR" altLang="pt-BR" sz="2000" b="1" dirty="0" smtClean="0">
                <a:solidFill>
                  <a:srgbClr val="FF0000"/>
                </a:solidFill>
              </a:rPr>
              <a:t>provisórias, </a:t>
            </a:r>
            <a:r>
              <a:rPr lang="pt-BR" altLang="pt-BR" sz="2000" b="1" dirty="0">
                <a:solidFill>
                  <a:srgbClr val="FF0000"/>
                </a:solidFill>
              </a:rPr>
              <a:t>fixadas nos apoios da ponte</a:t>
            </a:r>
          </a:p>
        </p:txBody>
      </p:sp>
    </p:spTree>
    <p:extLst>
      <p:ext uri="{BB962C8B-B14F-4D97-AF65-F5344CB8AC3E}">
        <p14:creationId xmlns:p14="http://schemas.microsoft.com/office/powerpoint/2010/main" val="3685217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81</a:t>
            </a:fld>
            <a:endParaRPr lang="en-US" dirty="0"/>
          </a:p>
        </p:txBody>
      </p:sp>
      <p:sp>
        <p:nvSpPr>
          <p:cNvPr id="3" name="Retângulo 2"/>
          <p:cNvSpPr/>
          <p:nvPr/>
        </p:nvSpPr>
        <p:spPr>
          <a:xfrm>
            <a:off x="1152608" y="6274804"/>
            <a:ext cx="7272808" cy="523220"/>
          </a:xfrm>
          <a:prstGeom prst="rect">
            <a:avLst/>
          </a:prstGeom>
        </p:spPr>
        <p:txBody>
          <a:bodyPr wrap="square">
            <a:spAutoFit/>
          </a:bodyPr>
          <a:lstStyle/>
          <a:p>
            <a:pPr algn="ctr"/>
            <a:r>
              <a:rPr lang="pt-BR" sz="1400" dirty="0">
                <a:solidFill>
                  <a:srgbClr val="0005CC"/>
                </a:solidFill>
              </a:rPr>
              <a:t>http://grupoaterpa.com.br/aterpa-mmartins/en/projects/bridges-and-overpasses/nggallery/page/2/</a:t>
            </a:r>
          </a:p>
        </p:txBody>
      </p:sp>
      <p:pic>
        <p:nvPicPr>
          <p:cNvPr id="54276" name="Picture 4" descr="Ponte Anita Garibaldi - Laguna/ SC - set/2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348" y="1556792"/>
            <a:ext cx="7181327" cy="47900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9" name="Retângulo 8"/>
          <p:cNvSpPr/>
          <p:nvPr/>
        </p:nvSpPr>
        <p:spPr>
          <a:xfrm>
            <a:off x="683568" y="764703"/>
            <a:ext cx="7992888" cy="707886"/>
          </a:xfrm>
          <a:prstGeom prst="rect">
            <a:avLst/>
          </a:prstGeom>
        </p:spPr>
        <p:txBody>
          <a:bodyPr wrap="square">
            <a:spAutoFit/>
          </a:bodyPr>
          <a:lstStyle/>
          <a:p>
            <a:pPr algn="just"/>
            <a:r>
              <a:rPr lang="pt-BR" altLang="pt-BR" sz="2000" b="1" dirty="0">
                <a:solidFill>
                  <a:srgbClr val="FF0000"/>
                </a:solidFill>
              </a:rPr>
              <a:t>b) Apoiando as aduelas pré-moldadas em estruturas </a:t>
            </a:r>
            <a:r>
              <a:rPr lang="pt-BR" altLang="pt-BR" sz="2000" b="1" dirty="0" smtClean="0">
                <a:solidFill>
                  <a:srgbClr val="FF0000"/>
                </a:solidFill>
              </a:rPr>
              <a:t>provisórias, </a:t>
            </a:r>
            <a:r>
              <a:rPr lang="pt-BR" altLang="pt-BR" sz="2000" b="1" dirty="0">
                <a:solidFill>
                  <a:srgbClr val="FF0000"/>
                </a:solidFill>
              </a:rPr>
              <a:t>fixadas nos apoios da ponte</a:t>
            </a:r>
          </a:p>
        </p:txBody>
      </p:sp>
    </p:spTree>
    <p:extLst>
      <p:ext uri="{BB962C8B-B14F-4D97-AF65-F5344CB8AC3E}">
        <p14:creationId xmlns:p14="http://schemas.microsoft.com/office/powerpoint/2010/main" val="1616423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82</a:t>
            </a:fld>
            <a:endParaRPr lang="en-US"/>
          </a:p>
        </p:txBody>
      </p:sp>
      <p:sp>
        <p:nvSpPr>
          <p:cNvPr id="6" name="Title 1"/>
          <p:cNvSpPr txBox="1">
            <a:spLocks/>
          </p:cNvSpPr>
          <p:nvPr/>
        </p:nvSpPr>
        <p:spPr bwMode="auto">
          <a:xfrm>
            <a:off x="532696" y="44624"/>
            <a:ext cx="842493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9" name="Retângulo 8"/>
          <p:cNvSpPr/>
          <p:nvPr/>
        </p:nvSpPr>
        <p:spPr>
          <a:xfrm>
            <a:off x="1092801" y="6235749"/>
            <a:ext cx="7344816" cy="307777"/>
          </a:xfrm>
          <a:prstGeom prst="rect">
            <a:avLst/>
          </a:prstGeom>
        </p:spPr>
        <p:txBody>
          <a:bodyPr wrap="square">
            <a:spAutoFit/>
          </a:bodyPr>
          <a:lstStyle/>
          <a:p>
            <a:pPr algn="ctr"/>
            <a:r>
              <a:rPr lang="pt-BR" sz="1400" dirty="0">
                <a:solidFill>
                  <a:srgbClr val="0005CC"/>
                </a:solidFill>
              </a:rPr>
              <a:t>http://infraestruturaurbana.pini.com.br/solucoes-tecnicas/20/artigo271660-1.aspx</a:t>
            </a:r>
          </a:p>
        </p:txBody>
      </p:sp>
      <p:pic>
        <p:nvPicPr>
          <p:cNvPr id="21510" name="Picture 6" descr="Foto: divulgação VSL Inter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38" y="1608234"/>
            <a:ext cx="7393748" cy="453650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683568" y="764703"/>
            <a:ext cx="7992888" cy="707886"/>
          </a:xfrm>
          <a:prstGeom prst="rect">
            <a:avLst/>
          </a:prstGeom>
        </p:spPr>
        <p:txBody>
          <a:bodyPr wrap="square">
            <a:spAutoFit/>
          </a:bodyPr>
          <a:lstStyle/>
          <a:p>
            <a:pPr algn="just"/>
            <a:r>
              <a:rPr lang="pt-BR" altLang="pt-BR" sz="2000" b="1" dirty="0">
                <a:solidFill>
                  <a:srgbClr val="FF0000"/>
                </a:solidFill>
              </a:rPr>
              <a:t>b) Apoiando as aduelas pré-moldadas em estruturas </a:t>
            </a:r>
            <a:r>
              <a:rPr lang="pt-BR" altLang="pt-BR" sz="2000" b="1" dirty="0" smtClean="0">
                <a:solidFill>
                  <a:srgbClr val="FF0000"/>
                </a:solidFill>
              </a:rPr>
              <a:t>provisórias, </a:t>
            </a:r>
            <a:r>
              <a:rPr lang="pt-BR" altLang="pt-BR" sz="2000" b="1" dirty="0">
                <a:solidFill>
                  <a:srgbClr val="FF0000"/>
                </a:solidFill>
              </a:rPr>
              <a:t>fixadas nos apoios da ponte</a:t>
            </a:r>
          </a:p>
        </p:txBody>
      </p:sp>
    </p:spTree>
    <p:extLst>
      <p:ext uri="{BB962C8B-B14F-4D97-AF65-F5344CB8AC3E}">
        <p14:creationId xmlns:p14="http://schemas.microsoft.com/office/powerpoint/2010/main" val="39157154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83</a:t>
            </a:fld>
            <a:endParaRPr lang="en-US" dirty="0"/>
          </a:p>
        </p:txBody>
      </p:sp>
      <p:pic>
        <p:nvPicPr>
          <p:cNvPr id="52226" name="Picture 2" descr="https://www.dsiamerica.com/uploads/pics/DSI_USA_Victory_Bridge_Replacement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63" y="1556792"/>
            <a:ext cx="5051827" cy="3788870"/>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https://www.dsiamerica.com/uploads/pics/DSI_USA_Victory_Bridge_Replacement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652120" y="1888562"/>
            <a:ext cx="3242996" cy="4323995"/>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774932" y="6249500"/>
            <a:ext cx="7739564" cy="338554"/>
          </a:xfrm>
          <a:prstGeom prst="rect">
            <a:avLst/>
          </a:prstGeom>
        </p:spPr>
        <p:txBody>
          <a:bodyPr wrap="square">
            <a:spAutoFit/>
          </a:bodyPr>
          <a:lstStyle/>
          <a:p>
            <a:pPr algn="ctr"/>
            <a:r>
              <a:rPr lang="pt-BR" sz="1600" dirty="0">
                <a:solidFill>
                  <a:srgbClr val="0005CC"/>
                </a:solidFill>
              </a:rPr>
              <a:t>http://www.dsiamerica.com/projects/project-details/article/new-victory-bridge-usa.html</a:t>
            </a:r>
          </a:p>
        </p:txBody>
      </p:sp>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9" name="Retângulo 8"/>
          <p:cNvSpPr/>
          <p:nvPr/>
        </p:nvSpPr>
        <p:spPr>
          <a:xfrm>
            <a:off x="683568" y="764703"/>
            <a:ext cx="7992888" cy="707886"/>
          </a:xfrm>
          <a:prstGeom prst="rect">
            <a:avLst/>
          </a:prstGeom>
        </p:spPr>
        <p:txBody>
          <a:bodyPr wrap="square">
            <a:spAutoFit/>
          </a:bodyPr>
          <a:lstStyle/>
          <a:p>
            <a:pPr algn="just"/>
            <a:r>
              <a:rPr lang="pt-BR" altLang="pt-BR" sz="2000" b="1" dirty="0">
                <a:solidFill>
                  <a:srgbClr val="FF0000"/>
                </a:solidFill>
              </a:rPr>
              <a:t>b) Apoiando as aduelas pré-moldadas em estruturas </a:t>
            </a:r>
            <a:r>
              <a:rPr lang="pt-BR" altLang="pt-BR" sz="2000" b="1" dirty="0" smtClean="0">
                <a:solidFill>
                  <a:srgbClr val="FF0000"/>
                </a:solidFill>
              </a:rPr>
              <a:t>provisórias, </a:t>
            </a:r>
            <a:r>
              <a:rPr lang="pt-BR" altLang="pt-BR" sz="2000" b="1" dirty="0">
                <a:solidFill>
                  <a:srgbClr val="FF0000"/>
                </a:solidFill>
              </a:rPr>
              <a:t>fixadas nos apoios da ponte</a:t>
            </a:r>
          </a:p>
        </p:txBody>
      </p:sp>
    </p:spTree>
    <p:extLst>
      <p:ext uri="{BB962C8B-B14F-4D97-AF65-F5344CB8AC3E}">
        <p14:creationId xmlns:p14="http://schemas.microsoft.com/office/powerpoint/2010/main" val="38883256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84</a:t>
            </a:fld>
            <a:endParaRPr lang="en-US" dirty="0"/>
          </a:p>
        </p:txBody>
      </p:sp>
      <p:pic>
        <p:nvPicPr>
          <p:cNvPr id="52230" name="Picture 6" descr="https://www.dsiamerica.com/uploads/pics/DSI_USA_Victory_Bridge_Replacement_01.jpg"/>
          <p:cNvPicPr>
            <a:picLocks noChangeAspect="1" noChangeArrowheads="1"/>
          </p:cNvPicPr>
          <p:nvPr/>
        </p:nvPicPr>
        <p:blipFill rotWithShape="1">
          <a:blip r:embed="rId2">
            <a:extLst>
              <a:ext uri="{28A0092B-C50C-407E-A947-70E740481C1C}">
                <a14:useLocalDpi xmlns:a14="http://schemas.microsoft.com/office/drawing/2010/main" val="0"/>
              </a:ext>
            </a:extLst>
          </a:blip>
          <a:srcRect t="20124"/>
          <a:stretch/>
        </p:blipFill>
        <p:spPr bwMode="auto">
          <a:xfrm>
            <a:off x="1303102" y="1556792"/>
            <a:ext cx="6971819" cy="41765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9" name="Retângulo 8"/>
          <p:cNvSpPr/>
          <p:nvPr/>
        </p:nvSpPr>
        <p:spPr>
          <a:xfrm>
            <a:off x="810230" y="5805264"/>
            <a:ext cx="7739564" cy="338554"/>
          </a:xfrm>
          <a:prstGeom prst="rect">
            <a:avLst/>
          </a:prstGeom>
        </p:spPr>
        <p:txBody>
          <a:bodyPr wrap="square">
            <a:spAutoFit/>
          </a:bodyPr>
          <a:lstStyle/>
          <a:p>
            <a:pPr algn="ctr"/>
            <a:r>
              <a:rPr lang="pt-BR" sz="1600" dirty="0">
                <a:solidFill>
                  <a:srgbClr val="0005CC"/>
                </a:solidFill>
              </a:rPr>
              <a:t>http://www.dsiamerica.com/projects/project-details/article/new-victory-bridge-usa.html</a:t>
            </a:r>
          </a:p>
        </p:txBody>
      </p:sp>
      <p:sp>
        <p:nvSpPr>
          <p:cNvPr id="10" name="Retângulo 9"/>
          <p:cNvSpPr/>
          <p:nvPr/>
        </p:nvSpPr>
        <p:spPr>
          <a:xfrm>
            <a:off x="683568" y="764703"/>
            <a:ext cx="7992888" cy="707886"/>
          </a:xfrm>
          <a:prstGeom prst="rect">
            <a:avLst/>
          </a:prstGeom>
        </p:spPr>
        <p:txBody>
          <a:bodyPr wrap="square">
            <a:spAutoFit/>
          </a:bodyPr>
          <a:lstStyle/>
          <a:p>
            <a:pPr algn="just"/>
            <a:r>
              <a:rPr lang="pt-BR" altLang="pt-BR" sz="2000" b="1" dirty="0">
                <a:solidFill>
                  <a:srgbClr val="FF0000"/>
                </a:solidFill>
              </a:rPr>
              <a:t>b) Apoiando as aduelas pré-moldadas em estruturas </a:t>
            </a:r>
            <a:r>
              <a:rPr lang="pt-BR" altLang="pt-BR" sz="2000" b="1" dirty="0" smtClean="0">
                <a:solidFill>
                  <a:srgbClr val="FF0000"/>
                </a:solidFill>
              </a:rPr>
              <a:t>provisórias, </a:t>
            </a:r>
            <a:r>
              <a:rPr lang="pt-BR" altLang="pt-BR" sz="2000" b="1" dirty="0">
                <a:solidFill>
                  <a:srgbClr val="FF0000"/>
                </a:solidFill>
              </a:rPr>
              <a:t>fixadas nos apoios da ponte</a:t>
            </a:r>
          </a:p>
        </p:txBody>
      </p:sp>
    </p:spTree>
    <p:extLst>
      <p:ext uri="{BB962C8B-B14F-4D97-AF65-F5344CB8AC3E}">
        <p14:creationId xmlns:p14="http://schemas.microsoft.com/office/powerpoint/2010/main" val="39289212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85</a:t>
            </a:fld>
            <a:endParaRPr lang="en-US" dirty="0"/>
          </a:p>
        </p:txBody>
      </p:sp>
      <p:pic>
        <p:nvPicPr>
          <p:cNvPr id="53250" name="Picture 2" descr="Lançamento de vigas pré-moldadas - Ponte sobre o Rio Paranaíba - BR-352/ 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045" y="1472589"/>
            <a:ext cx="4988713" cy="3744416"/>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Pátio de aduelas pré-moldadas - Ponte sobre o Rio Grande - BR-050/ M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7"/>
          <a:stretch/>
        </p:blipFill>
        <p:spPr bwMode="auto">
          <a:xfrm>
            <a:off x="5362574" y="3685247"/>
            <a:ext cx="3638905" cy="269528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717959" y="6381328"/>
            <a:ext cx="7595856" cy="338554"/>
          </a:xfrm>
          <a:prstGeom prst="rect">
            <a:avLst/>
          </a:prstGeom>
        </p:spPr>
        <p:txBody>
          <a:bodyPr wrap="square">
            <a:spAutoFit/>
          </a:bodyPr>
          <a:lstStyle/>
          <a:p>
            <a:pPr algn="ctr"/>
            <a:r>
              <a:rPr lang="pt-BR" sz="1600" dirty="0">
                <a:solidFill>
                  <a:srgbClr val="0005CC"/>
                </a:solidFill>
              </a:rPr>
              <a:t>http://grupoaterpa.com.br/aterpa-mmartins/en/projects/bridges-and-overpasses/</a:t>
            </a:r>
          </a:p>
        </p:txBody>
      </p:sp>
      <p:sp>
        <p:nvSpPr>
          <p:cNvPr id="6"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8" name="Retângulo 7"/>
          <p:cNvSpPr/>
          <p:nvPr/>
        </p:nvSpPr>
        <p:spPr>
          <a:xfrm>
            <a:off x="683568" y="764703"/>
            <a:ext cx="7992888" cy="707886"/>
          </a:xfrm>
          <a:prstGeom prst="rect">
            <a:avLst/>
          </a:prstGeom>
        </p:spPr>
        <p:txBody>
          <a:bodyPr wrap="square">
            <a:spAutoFit/>
          </a:bodyPr>
          <a:lstStyle/>
          <a:p>
            <a:pPr algn="just"/>
            <a:r>
              <a:rPr lang="pt-BR" altLang="pt-BR" sz="2000" b="1" dirty="0">
                <a:solidFill>
                  <a:srgbClr val="FF0000"/>
                </a:solidFill>
              </a:rPr>
              <a:t>b) Apoiando as aduelas pré-moldadas em estruturas </a:t>
            </a:r>
            <a:r>
              <a:rPr lang="pt-BR" altLang="pt-BR" sz="2000" b="1" dirty="0" smtClean="0">
                <a:solidFill>
                  <a:srgbClr val="FF0000"/>
                </a:solidFill>
              </a:rPr>
              <a:t>provisórias, </a:t>
            </a:r>
            <a:r>
              <a:rPr lang="pt-BR" altLang="pt-BR" sz="2000" b="1" dirty="0">
                <a:solidFill>
                  <a:srgbClr val="FF0000"/>
                </a:solidFill>
              </a:rPr>
              <a:t>fixadas nos apoios da ponte</a:t>
            </a:r>
          </a:p>
        </p:txBody>
      </p:sp>
    </p:spTree>
    <p:extLst>
      <p:ext uri="{BB962C8B-B14F-4D97-AF65-F5344CB8AC3E}">
        <p14:creationId xmlns:p14="http://schemas.microsoft.com/office/powerpoint/2010/main" val="26564603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908720"/>
            <a:ext cx="8103343"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b) Apoiando as aduelas pré-moldadas em estruturas provisórias, em geral metálicas, fixadas nos apoios da ponte</a:t>
            </a:r>
          </a:p>
          <a:p>
            <a:pPr algn="just" eaLnBrk="1" hangingPunct="1">
              <a:spcBef>
                <a:spcPct val="0"/>
              </a:spcBef>
              <a:buNone/>
            </a:pPr>
            <a:endParaRPr lang="pt-BR" altLang="pt-BR" sz="2400" b="1" dirty="0">
              <a:solidFill>
                <a:srgbClr val="7030A0"/>
              </a:solidFill>
            </a:endParaRPr>
          </a:p>
          <a:p>
            <a:pPr algn="just" eaLnBrk="1" hangingPunct="1">
              <a:spcBef>
                <a:spcPct val="0"/>
              </a:spcBef>
              <a:buNone/>
            </a:pPr>
            <a:r>
              <a:rPr lang="pt-BR" altLang="pt-BR" b="1" dirty="0" smtClean="0">
                <a:solidFill>
                  <a:srgbClr val="7030A0"/>
                </a:solidFill>
              </a:rPr>
              <a:t>Neste processo construtivo pode-se também considerar os casos onde a peça pré-moldada compõe a seção transversal completa da superestrutura, e tem o comprimento total do vão.</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86</a:t>
            </a:fld>
            <a:endParaRPr lang="en-US"/>
          </a:p>
        </p:txBody>
      </p:sp>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20409528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87</a:t>
            </a:fld>
            <a:endParaRPr lang="en-US" dirty="0"/>
          </a:p>
        </p:txBody>
      </p:sp>
      <p:pic>
        <p:nvPicPr>
          <p:cNvPr id="31748" name="Picture 4" descr="http://www.dormanlongtechnology.com/images_products/transporters/transporter_01.jpg"/>
          <p:cNvPicPr>
            <a:picLocks noChangeAspect="1" noChangeArrowheads="1"/>
          </p:cNvPicPr>
          <p:nvPr/>
        </p:nvPicPr>
        <p:blipFill rotWithShape="1">
          <a:blip r:embed="rId2">
            <a:extLst>
              <a:ext uri="{28A0092B-C50C-407E-A947-70E740481C1C}">
                <a14:useLocalDpi xmlns:a14="http://schemas.microsoft.com/office/drawing/2010/main" val="0"/>
              </a:ext>
            </a:extLst>
          </a:blip>
          <a:srcRect t="3421"/>
          <a:stretch/>
        </p:blipFill>
        <p:spPr bwMode="auto">
          <a:xfrm>
            <a:off x="643536" y="1052736"/>
            <a:ext cx="7844734" cy="319175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991810" y="6519446"/>
            <a:ext cx="7272808" cy="338554"/>
          </a:xfrm>
          <a:prstGeom prst="rect">
            <a:avLst/>
          </a:prstGeom>
        </p:spPr>
        <p:txBody>
          <a:bodyPr wrap="square">
            <a:spAutoFit/>
          </a:bodyPr>
          <a:lstStyle/>
          <a:p>
            <a:pPr algn="ctr"/>
            <a:r>
              <a:rPr lang="pt-BR" sz="1600" dirty="0">
                <a:solidFill>
                  <a:srgbClr val="0005CC"/>
                </a:solidFill>
              </a:rPr>
              <a:t>http://www.dormanlongtechnology.com/en/Products/transporters.html</a:t>
            </a:r>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03" y="4350265"/>
            <a:ext cx="7880302" cy="2137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532696" y="116632"/>
            <a:ext cx="8424936"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4" name="Retângulo 3"/>
          <p:cNvSpPr/>
          <p:nvPr/>
        </p:nvSpPr>
        <p:spPr>
          <a:xfrm>
            <a:off x="627390" y="618967"/>
            <a:ext cx="7860880" cy="400110"/>
          </a:xfrm>
          <a:prstGeom prst="rect">
            <a:avLst/>
          </a:prstGeom>
        </p:spPr>
        <p:txBody>
          <a:bodyPr wrap="square">
            <a:spAutoFit/>
          </a:bodyPr>
          <a:lstStyle/>
          <a:p>
            <a:pPr algn="just"/>
            <a:r>
              <a:rPr lang="pt-BR" altLang="pt-BR" sz="2000" b="1" dirty="0" smtClean="0">
                <a:solidFill>
                  <a:srgbClr val="FF0000"/>
                </a:solidFill>
              </a:rPr>
              <a:t>Ponte pré-moldada com seção completa</a:t>
            </a:r>
            <a:endParaRPr lang="pt-BR" altLang="pt-BR" sz="2000" b="1" dirty="0">
              <a:solidFill>
                <a:srgbClr val="FF0000"/>
              </a:solidFill>
            </a:endParaRPr>
          </a:p>
        </p:txBody>
      </p:sp>
    </p:spTree>
    <p:extLst>
      <p:ext uri="{BB962C8B-B14F-4D97-AF65-F5344CB8AC3E}">
        <p14:creationId xmlns:p14="http://schemas.microsoft.com/office/powerpoint/2010/main" val="2603290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88</a:t>
            </a:fld>
            <a:endParaRPr lang="en-US" dirty="0"/>
          </a:p>
        </p:txBody>
      </p:sp>
      <p:sp>
        <p:nvSpPr>
          <p:cNvPr id="4" name="Retângulo 3"/>
          <p:cNvSpPr/>
          <p:nvPr/>
        </p:nvSpPr>
        <p:spPr>
          <a:xfrm>
            <a:off x="595118" y="6043379"/>
            <a:ext cx="8300092" cy="338554"/>
          </a:xfrm>
          <a:prstGeom prst="rect">
            <a:avLst/>
          </a:prstGeom>
        </p:spPr>
        <p:txBody>
          <a:bodyPr wrap="square">
            <a:spAutoFit/>
          </a:bodyPr>
          <a:lstStyle/>
          <a:p>
            <a:pPr algn="ctr"/>
            <a:r>
              <a:rPr lang="pt-BR" sz="1600" dirty="0">
                <a:solidFill>
                  <a:srgbClr val="0005CC"/>
                </a:solidFill>
              </a:rPr>
              <a:t>http://www.dormanlongtechnology.com/Download_files/DLT_General_Presentation.pdf</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365" y="1124744"/>
            <a:ext cx="747959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532696" y="44624"/>
            <a:ext cx="8424936" cy="46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7" name="Retângulo 6"/>
          <p:cNvSpPr/>
          <p:nvPr/>
        </p:nvSpPr>
        <p:spPr>
          <a:xfrm>
            <a:off x="627390" y="618967"/>
            <a:ext cx="7860880" cy="400110"/>
          </a:xfrm>
          <a:prstGeom prst="rect">
            <a:avLst/>
          </a:prstGeom>
        </p:spPr>
        <p:txBody>
          <a:bodyPr wrap="square">
            <a:spAutoFit/>
          </a:bodyPr>
          <a:lstStyle/>
          <a:p>
            <a:pPr algn="just"/>
            <a:r>
              <a:rPr lang="pt-BR" altLang="pt-BR" sz="2000" b="1" dirty="0" smtClean="0">
                <a:solidFill>
                  <a:srgbClr val="FF0000"/>
                </a:solidFill>
              </a:rPr>
              <a:t>Ponte pré-moldada com seção completa</a:t>
            </a:r>
            <a:endParaRPr lang="pt-BR" altLang="pt-BR" sz="2000" b="1" dirty="0">
              <a:solidFill>
                <a:srgbClr val="FF0000"/>
              </a:solidFill>
            </a:endParaRPr>
          </a:p>
        </p:txBody>
      </p:sp>
    </p:spTree>
    <p:extLst>
      <p:ext uri="{BB962C8B-B14F-4D97-AF65-F5344CB8AC3E}">
        <p14:creationId xmlns:p14="http://schemas.microsoft.com/office/powerpoint/2010/main" val="22411225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89</a:t>
            </a:fld>
            <a:endParaRPr lang="en-US" dirty="0"/>
          </a:p>
        </p:txBody>
      </p:sp>
      <p:sp>
        <p:nvSpPr>
          <p:cNvPr id="4" name="Retângulo 3"/>
          <p:cNvSpPr/>
          <p:nvPr/>
        </p:nvSpPr>
        <p:spPr>
          <a:xfrm>
            <a:off x="536516" y="6158517"/>
            <a:ext cx="8287776" cy="338554"/>
          </a:xfrm>
          <a:prstGeom prst="rect">
            <a:avLst/>
          </a:prstGeom>
        </p:spPr>
        <p:txBody>
          <a:bodyPr wrap="square">
            <a:spAutoFit/>
          </a:bodyPr>
          <a:lstStyle/>
          <a:p>
            <a:pPr algn="ctr"/>
            <a:r>
              <a:rPr lang="pt-BR" sz="1600" dirty="0">
                <a:solidFill>
                  <a:srgbClr val="0005CC"/>
                </a:solidFill>
              </a:rPr>
              <a:t>http://www.dormanlongtechnology.com/Download_files/DLT_General_Presentation.pdf</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39" y="1052736"/>
            <a:ext cx="7866950" cy="5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7" name="Retângulo 6"/>
          <p:cNvSpPr/>
          <p:nvPr/>
        </p:nvSpPr>
        <p:spPr>
          <a:xfrm>
            <a:off x="627390" y="618967"/>
            <a:ext cx="7860880" cy="400110"/>
          </a:xfrm>
          <a:prstGeom prst="rect">
            <a:avLst/>
          </a:prstGeom>
        </p:spPr>
        <p:txBody>
          <a:bodyPr wrap="square">
            <a:spAutoFit/>
          </a:bodyPr>
          <a:lstStyle/>
          <a:p>
            <a:pPr algn="just"/>
            <a:r>
              <a:rPr lang="pt-BR" altLang="pt-BR" sz="2000" b="1" dirty="0" smtClean="0">
                <a:solidFill>
                  <a:srgbClr val="FF0000"/>
                </a:solidFill>
              </a:rPr>
              <a:t>Ponte pré-moldada com seção completa</a:t>
            </a:r>
            <a:endParaRPr lang="pt-BR" altLang="pt-BR" sz="2000" b="1" dirty="0">
              <a:solidFill>
                <a:srgbClr val="FF0000"/>
              </a:solidFill>
            </a:endParaRPr>
          </a:p>
        </p:txBody>
      </p:sp>
    </p:spTree>
    <p:extLst>
      <p:ext uri="{BB962C8B-B14F-4D97-AF65-F5344CB8AC3E}">
        <p14:creationId xmlns:p14="http://schemas.microsoft.com/office/powerpoint/2010/main" val="448898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9</a:t>
            </a:fld>
            <a:endParaRPr lang="en-US"/>
          </a:p>
        </p:txBody>
      </p:sp>
      <p:sp>
        <p:nvSpPr>
          <p:cNvPr id="7" name="TextBox 2"/>
          <p:cNvSpPr txBox="1">
            <a:spLocks noChangeArrowheads="1"/>
          </p:cNvSpPr>
          <p:nvPr/>
        </p:nvSpPr>
        <p:spPr bwMode="auto">
          <a:xfrm>
            <a:off x="611560" y="620688"/>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Pré-moldada – Vigas longitudinais e </a:t>
            </a:r>
            <a:r>
              <a:rPr lang="pt-BR" altLang="pt-BR" sz="2400" b="1" dirty="0" err="1" smtClean="0">
                <a:solidFill>
                  <a:srgbClr val="FF0000"/>
                </a:solidFill>
              </a:rPr>
              <a:t>pré</a:t>
            </a:r>
            <a:r>
              <a:rPr lang="pt-BR" altLang="pt-BR" sz="2400" b="1" dirty="0" smtClean="0">
                <a:solidFill>
                  <a:srgbClr val="FF0000"/>
                </a:solidFill>
              </a:rPr>
              <a:t>-lajes:</a:t>
            </a:r>
          </a:p>
        </p:txBody>
      </p:sp>
      <p:pic>
        <p:nvPicPr>
          <p:cNvPr id="8" name="Picture 3" descr="C:\Users\Paulo\Disciplinas\Viga Protendida\Geral\DSC06677.JPG"/>
          <p:cNvPicPr>
            <a:picLocks noChangeAspect="1" noChangeArrowheads="1"/>
          </p:cNvPicPr>
          <p:nvPr/>
        </p:nvPicPr>
        <p:blipFill>
          <a:blip r:embed="rId2" cstate="print"/>
          <a:srcRect/>
          <a:stretch>
            <a:fillRect/>
          </a:stretch>
        </p:blipFill>
        <p:spPr bwMode="auto">
          <a:xfrm>
            <a:off x="539553" y="1196752"/>
            <a:ext cx="4680519" cy="3510390"/>
          </a:xfrm>
          <a:prstGeom prst="rect">
            <a:avLst/>
          </a:prstGeom>
          <a:noFill/>
        </p:spPr>
      </p:pic>
      <p:pic>
        <p:nvPicPr>
          <p:cNvPr id="10" name="Picture 2" descr="C:\Users\Paulo\Disciplinas\Viga Protendida\Geral\DSC06716.JPG"/>
          <p:cNvPicPr>
            <a:picLocks noChangeAspect="1" noChangeArrowheads="1"/>
          </p:cNvPicPr>
          <p:nvPr/>
        </p:nvPicPr>
        <p:blipFill>
          <a:blip r:embed="rId3" cstate="print"/>
          <a:srcRect/>
          <a:stretch>
            <a:fillRect/>
          </a:stretch>
        </p:blipFill>
        <p:spPr bwMode="auto">
          <a:xfrm>
            <a:off x="5247523" y="3573016"/>
            <a:ext cx="3744415" cy="2808312"/>
          </a:xfrm>
          <a:prstGeom prst="rect">
            <a:avLst/>
          </a:prstGeom>
          <a:noFill/>
        </p:spPr>
      </p:pic>
      <p:sp>
        <p:nvSpPr>
          <p:cNvPr id="11" name="Retângulo 10"/>
          <p:cNvSpPr/>
          <p:nvPr/>
        </p:nvSpPr>
        <p:spPr>
          <a:xfrm>
            <a:off x="1547664" y="6073551"/>
            <a:ext cx="4723380" cy="338554"/>
          </a:xfrm>
          <a:prstGeom prst="rect">
            <a:avLst/>
          </a:prstGeom>
        </p:spPr>
        <p:txBody>
          <a:bodyPr wrap="square">
            <a:spAutoFit/>
          </a:bodyPr>
          <a:lstStyle/>
          <a:p>
            <a:pPr algn="ctr"/>
            <a:r>
              <a:rPr lang="pt-BR" sz="1600" dirty="0" smtClean="0">
                <a:solidFill>
                  <a:srgbClr val="0005CC"/>
                </a:solidFill>
              </a:rPr>
              <a:t>Fotografias do autor</a:t>
            </a:r>
            <a:endParaRPr lang="pt-BR" sz="1600" dirty="0">
              <a:solidFill>
                <a:srgbClr val="0005CC"/>
              </a:solidFill>
            </a:endParaRPr>
          </a:p>
        </p:txBody>
      </p:sp>
      <p:sp>
        <p:nvSpPr>
          <p:cNvPr id="12" name="Title 1"/>
          <p:cNvSpPr txBox="1">
            <a:spLocks/>
          </p:cNvSpPr>
          <p:nvPr/>
        </p:nvSpPr>
        <p:spPr>
          <a:xfrm>
            <a:off x="467544" y="67528"/>
            <a:ext cx="8517632" cy="50405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pt-BR" sz="2400" b="1" dirty="0" smtClean="0">
                <a:solidFill>
                  <a:schemeClr val="accent6">
                    <a:lumMod val="50000"/>
                  </a:schemeClr>
                </a:solidFill>
              </a:rPr>
              <a:t>10. PONTES</a:t>
            </a:r>
          </a:p>
        </p:txBody>
      </p:sp>
    </p:spTree>
    <p:extLst>
      <p:ext uri="{BB962C8B-B14F-4D97-AF65-F5344CB8AC3E}">
        <p14:creationId xmlns:p14="http://schemas.microsoft.com/office/powerpoint/2010/main" val="4005945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90</a:t>
            </a:fld>
            <a:endParaRPr lang="en-US" dirty="0"/>
          </a:p>
        </p:txBody>
      </p:sp>
      <p:pic>
        <p:nvPicPr>
          <p:cNvPr id="34820" name="Picture 4" descr="http://www.dormanlongtechnology.com/Images_projects/Honam/Honam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012" y="1161201"/>
            <a:ext cx="6768752" cy="518457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8" name="Retângulo 7"/>
          <p:cNvSpPr/>
          <p:nvPr/>
        </p:nvSpPr>
        <p:spPr>
          <a:xfrm>
            <a:off x="566500" y="6350764"/>
            <a:ext cx="8287776" cy="338554"/>
          </a:xfrm>
          <a:prstGeom prst="rect">
            <a:avLst/>
          </a:prstGeom>
        </p:spPr>
        <p:txBody>
          <a:bodyPr wrap="square">
            <a:spAutoFit/>
          </a:bodyPr>
          <a:lstStyle/>
          <a:p>
            <a:pPr algn="ctr"/>
            <a:r>
              <a:rPr lang="pt-BR" sz="1600" dirty="0">
                <a:solidFill>
                  <a:srgbClr val="0005CC"/>
                </a:solidFill>
              </a:rPr>
              <a:t>http://www.dormanlongtechnology.com/Download_files/DLT_General_Presentation.pdf</a:t>
            </a:r>
          </a:p>
        </p:txBody>
      </p:sp>
      <p:sp>
        <p:nvSpPr>
          <p:cNvPr id="7" name="Retângulo 6"/>
          <p:cNvSpPr/>
          <p:nvPr/>
        </p:nvSpPr>
        <p:spPr>
          <a:xfrm>
            <a:off x="627390" y="618967"/>
            <a:ext cx="7860880" cy="400110"/>
          </a:xfrm>
          <a:prstGeom prst="rect">
            <a:avLst/>
          </a:prstGeom>
        </p:spPr>
        <p:txBody>
          <a:bodyPr wrap="square">
            <a:spAutoFit/>
          </a:bodyPr>
          <a:lstStyle/>
          <a:p>
            <a:pPr algn="just"/>
            <a:r>
              <a:rPr lang="pt-BR" altLang="pt-BR" sz="2000" b="1" dirty="0" smtClean="0">
                <a:solidFill>
                  <a:srgbClr val="FF0000"/>
                </a:solidFill>
              </a:rPr>
              <a:t>Ponte pré-moldada com seção completa</a:t>
            </a:r>
            <a:endParaRPr lang="pt-BR" altLang="pt-BR" sz="2000" b="1" dirty="0">
              <a:solidFill>
                <a:srgbClr val="FF0000"/>
              </a:solidFill>
            </a:endParaRPr>
          </a:p>
        </p:txBody>
      </p:sp>
    </p:spTree>
    <p:extLst>
      <p:ext uri="{BB962C8B-B14F-4D97-AF65-F5344CB8AC3E}">
        <p14:creationId xmlns:p14="http://schemas.microsoft.com/office/powerpoint/2010/main" val="529452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91</a:t>
            </a:fld>
            <a:endParaRPr lang="en-US" dirty="0"/>
          </a:p>
        </p:txBody>
      </p:sp>
      <p:pic>
        <p:nvPicPr>
          <p:cNvPr id="317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293" y="1199453"/>
            <a:ext cx="7560840" cy="494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p:cNvSpPr/>
          <p:nvPr/>
        </p:nvSpPr>
        <p:spPr>
          <a:xfrm>
            <a:off x="675015" y="6140043"/>
            <a:ext cx="7939397" cy="338554"/>
          </a:xfrm>
          <a:prstGeom prst="rect">
            <a:avLst/>
          </a:prstGeom>
        </p:spPr>
        <p:txBody>
          <a:bodyPr wrap="square">
            <a:spAutoFit/>
          </a:bodyPr>
          <a:lstStyle/>
          <a:p>
            <a:pPr algn="ctr"/>
            <a:r>
              <a:rPr lang="pt-BR" sz="1600" dirty="0">
                <a:solidFill>
                  <a:srgbClr val="0005CC"/>
                </a:solidFill>
              </a:rPr>
              <a:t>http://www.dormanlongtechnology.com/Download_files/DLT_General_Presentation.pdf</a:t>
            </a:r>
          </a:p>
        </p:txBody>
      </p:sp>
      <p:sp>
        <p:nvSpPr>
          <p:cNvPr id="5"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6" name="Retângulo 5"/>
          <p:cNvSpPr/>
          <p:nvPr/>
        </p:nvSpPr>
        <p:spPr>
          <a:xfrm>
            <a:off x="627390" y="618967"/>
            <a:ext cx="7860880" cy="400110"/>
          </a:xfrm>
          <a:prstGeom prst="rect">
            <a:avLst/>
          </a:prstGeom>
        </p:spPr>
        <p:txBody>
          <a:bodyPr wrap="square">
            <a:spAutoFit/>
          </a:bodyPr>
          <a:lstStyle/>
          <a:p>
            <a:pPr algn="just"/>
            <a:r>
              <a:rPr lang="pt-BR" altLang="pt-BR" sz="2000" b="1" dirty="0" smtClean="0">
                <a:solidFill>
                  <a:srgbClr val="FF0000"/>
                </a:solidFill>
              </a:rPr>
              <a:t>Ponte pré-moldada com seção completa</a:t>
            </a:r>
            <a:endParaRPr lang="pt-BR" altLang="pt-BR" sz="2000" b="1" dirty="0">
              <a:solidFill>
                <a:srgbClr val="FF0000"/>
              </a:solidFill>
            </a:endParaRPr>
          </a:p>
        </p:txBody>
      </p:sp>
    </p:spTree>
    <p:extLst>
      <p:ext uri="{BB962C8B-B14F-4D97-AF65-F5344CB8AC3E}">
        <p14:creationId xmlns:p14="http://schemas.microsoft.com/office/powerpoint/2010/main" val="23981956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92</a:t>
            </a:fld>
            <a:endParaRPr lang="en-US" dirty="0"/>
          </a:p>
        </p:txBody>
      </p:sp>
      <p:sp>
        <p:nvSpPr>
          <p:cNvPr id="4" name="Retângulo 3"/>
          <p:cNvSpPr/>
          <p:nvPr/>
        </p:nvSpPr>
        <p:spPr>
          <a:xfrm>
            <a:off x="2459164" y="4712017"/>
            <a:ext cx="4572000" cy="338554"/>
          </a:xfrm>
          <a:prstGeom prst="rect">
            <a:avLst/>
          </a:prstGeom>
        </p:spPr>
        <p:txBody>
          <a:bodyPr>
            <a:spAutoFit/>
          </a:bodyPr>
          <a:lstStyle/>
          <a:p>
            <a:pPr algn="ctr"/>
            <a:r>
              <a:rPr lang="pt-BR" sz="1600" dirty="0">
                <a:solidFill>
                  <a:srgbClr val="0005CC"/>
                </a:solidFill>
              </a:rPr>
              <a:t>http://</a:t>
            </a:r>
            <a:r>
              <a:rPr lang="pt-BR" sz="1600" dirty="0" smtClean="0">
                <a:solidFill>
                  <a:srgbClr val="0005CC"/>
                </a:solidFill>
              </a:rPr>
              <a:t>www.dormanlongtechnology.com</a:t>
            </a:r>
            <a:endParaRPr lang="pt-BR" sz="1600" dirty="0">
              <a:solidFill>
                <a:srgbClr val="0005CC"/>
              </a:solidFill>
            </a:endParaRPr>
          </a:p>
        </p:txBody>
      </p:sp>
      <p:pic>
        <p:nvPicPr>
          <p:cNvPr id="38914" name="Picture 2" descr="http://www.dormanlongtechnology.com/images_index/images_slide_show/730x320%20Honam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90" y="1251441"/>
            <a:ext cx="7884873" cy="34563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6" name="Retângulo 5"/>
          <p:cNvSpPr/>
          <p:nvPr/>
        </p:nvSpPr>
        <p:spPr>
          <a:xfrm>
            <a:off x="627390" y="618967"/>
            <a:ext cx="7860880" cy="400110"/>
          </a:xfrm>
          <a:prstGeom prst="rect">
            <a:avLst/>
          </a:prstGeom>
        </p:spPr>
        <p:txBody>
          <a:bodyPr wrap="square">
            <a:spAutoFit/>
          </a:bodyPr>
          <a:lstStyle/>
          <a:p>
            <a:pPr algn="just"/>
            <a:r>
              <a:rPr lang="pt-BR" altLang="pt-BR" sz="2000" b="1" dirty="0" smtClean="0">
                <a:solidFill>
                  <a:srgbClr val="FF0000"/>
                </a:solidFill>
              </a:rPr>
              <a:t>Ponte pré-moldada com seção completa</a:t>
            </a:r>
            <a:endParaRPr lang="pt-BR" altLang="pt-BR" sz="2000" b="1" dirty="0">
              <a:solidFill>
                <a:srgbClr val="FF0000"/>
              </a:solidFill>
            </a:endParaRPr>
          </a:p>
        </p:txBody>
      </p:sp>
      <p:sp>
        <p:nvSpPr>
          <p:cNvPr id="3" name="Retângulo 2"/>
          <p:cNvSpPr/>
          <p:nvPr/>
        </p:nvSpPr>
        <p:spPr>
          <a:xfrm>
            <a:off x="642298" y="5301208"/>
            <a:ext cx="5513878" cy="923330"/>
          </a:xfrm>
          <a:prstGeom prst="rect">
            <a:avLst/>
          </a:prstGeom>
        </p:spPr>
        <p:txBody>
          <a:bodyPr wrap="square">
            <a:spAutoFit/>
          </a:bodyPr>
          <a:lstStyle/>
          <a:p>
            <a:r>
              <a:rPr lang="pt-BR" dirty="0" smtClean="0">
                <a:solidFill>
                  <a:srgbClr val="FF0000"/>
                </a:solidFill>
              </a:rPr>
              <a:t>Vídeo:</a:t>
            </a:r>
            <a:endParaRPr lang="pt-BR" dirty="0" smtClean="0">
              <a:solidFill>
                <a:srgbClr val="FF0000"/>
              </a:solidFill>
              <a:hlinkClick r:id="rId3"/>
            </a:endParaRPr>
          </a:p>
          <a:p>
            <a:r>
              <a:rPr lang="pt-BR" dirty="0" smtClean="0">
                <a:hlinkClick r:id="rId3"/>
              </a:rPr>
              <a:t>https</a:t>
            </a:r>
            <a:r>
              <a:rPr lang="pt-BR" dirty="0">
                <a:hlinkClick r:id="rId3"/>
              </a:rPr>
              <a:t>://</a:t>
            </a:r>
            <a:r>
              <a:rPr lang="pt-BR" dirty="0" smtClean="0">
                <a:hlinkClick r:id="rId3"/>
              </a:rPr>
              <a:t>www.youtube.com/watch?v=wuZn_jysd1w</a:t>
            </a:r>
            <a:endParaRPr lang="pt-BR" dirty="0" smtClean="0"/>
          </a:p>
          <a:p>
            <a:endParaRPr lang="pt-BR" dirty="0"/>
          </a:p>
        </p:txBody>
      </p:sp>
    </p:spTree>
    <p:extLst>
      <p:ext uri="{BB962C8B-B14F-4D97-AF65-F5344CB8AC3E}">
        <p14:creationId xmlns:p14="http://schemas.microsoft.com/office/powerpoint/2010/main" val="41186126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93</a:t>
            </a:fld>
            <a:endParaRPr lang="en-US" dirty="0"/>
          </a:p>
        </p:txBody>
      </p:sp>
      <p:pic>
        <p:nvPicPr>
          <p:cNvPr id="50178" name="Picture 2" descr="http://www.summit-eng-group.com/img/project/segmental_construction/trinity/img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83" y="1193329"/>
            <a:ext cx="7704856" cy="4835129"/>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043608" y="6165304"/>
            <a:ext cx="7704856" cy="307777"/>
          </a:xfrm>
          <a:prstGeom prst="rect">
            <a:avLst/>
          </a:prstGeom>
        </p:spPr>
        <p:txBody>
          <a:bodyPr wrap="square">
            <a:spAutoFit/>
          </a:bodyPr>
          <a:lstStyle/>
          <a:p>
            <a:pPr algn="ctr"/>
            <a:r>
              <a:rPr lang="pt-BR" sz="1400" dirty="0">
                <a:solidFill>
                  <a:srgbClr val="0005CC"/>
                </a:solidFill>
              </a:rPr>
              <a:t>http://www.summit-eng-group.com/projects/segmental_bridge_construction_engineering/trinity.html</a:t>
            </a:r>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6" name="TextBox 2"/>
          <p:cNvSpPr txBox="1">
            <a:spLocks noChangeArrowheads="1"/>
          </p:cNvSpPr>
          <p:nvPr/>
        </p:nvSpPr>
        <p:spPr bwMode="auto">
          <a:xfrm>
            <a:off x="737340" y="642739"/>
            <a:ext cx="810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D125B8"/>
                </a:solidFill>
              </a:rPr>
              <a:t>Ponte com aduelas moldadas em fôrma no local</a:t>
            </a:r>
          </a:p>
        </p:txBody>
      </p:sp>
    </p:spTree>
    <p:extLst>
      <p:ext uri="{BB962C8B-B14F-4D97-AF65-F5344CB8AC3E}">
        <p14:creationId xmlns:p14="http://schemas.microsoft.com/office/powerpoint/2010/main" val="11801225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94</a:t>
            </a:fld>
            <a:endParaRPr lang="en-US" dirty="0"/>
          </a:p>
        </p:txBody>
      </p:sp>
      <p:pic>
        <p:nvPicPr>
          <p:cNvPr id="47106" name="Picture 2" descr="Click for full siz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474" y="1197261"/>
            <a:ext cx="6912768" cy="5184576"/>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619672" y="6387195"/>
            <a:ext cx="6768752" cy="338554"/>
          </a:xfrm>
          <a:prstGeom prst="rect">
            <a:avLst/>
          </a:prstGeom>
        </p:spPr>
        <p:txBody>
          <a:bodyPr wrap="square">
            <a:spAutoFit/>
          </a:bodyPr>
          <a:lstStyle/>
          <a:p>
            <a:pPr algn="ctr"/>
            <a:r>
              <a:rPr lang="pt-BR" sz="1600" dirty="0">
                <a:solidFill>
                  <a:srgbClr val="0005CC"/>
                </a:solidFill>
              </a:rPr>
              <a:t>https://www.mcnarybergeron.com/project_highlights.php?id=20</a:t>
            </a:r>
          </a:p>
        </p:txBody>
      </p:sp>
      <p:sp>
        <p:nvSpPr>
          <p:cNvPr id="5"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7" name="TextBox 2"/>
          <p:cNvSpPr txBox="1">
            <a:spLocks noChangeArrowheads="1"/>
          </p:cNvSpPr>
          <p:nvPr/>
        </p:nvSpPr>
        <p:spPr bwMode="auto">
          <a:xfrm>
            <a:off x="737340" y="642739"/>
            <a:ext cx="810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D125B8"/>
                </a:solidFill>
              </a:rPr>
              <a:t>Ponte com aduelas moldadas em fôrma no local</a:t>
            </a:r>
          </a:p>
        </p:txBody>
      </p:sp>
    </p:spTree>
    <p:extLst>
      <p:ext uri="{BB962C8B-B14F-4D97-AF65-F5344CB8AC3E}">
        <p14:creationId xmlns:p14="http://schemas.microsoft.com/office/powerpoint/2010/main" val="31485863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95</a:t>
            </a:fld>
            <a:endParaRPr lang="en-US" dirty="0"/>
          </a:p>
        </p:txBody>
      </p:sp>
      <p:sp>
        <p:nvSpPr>
          <p:cNvPr id="3" name="Retângulo 2"/>
          <p:cNvSpPr/>
          <p:nvPr/>
        </p:nvSpPr>
        <p:spPr>
          <a:xfrm>
            <a:off x="114472" y="6381328"/>
            <a:ext cx="9057706" cy="338554"/>
          </a:xfrm>
          <a:prstGeom prst="rect">
            <a:avLst/>
          </a:prstGeom>
        </p:spPr>
        <p:txBody>
          <a:bodyPr wrap="square">
            <a:spAutoFit/>
          </a:bodyPr>
          <a:lstStyle/>
          <a:p>
            <a:pPr algn="ctr"/>
            <a:r>
              <a:rPr lang="pt-BR" sz="1600" dirty="0">
                <a:solidFill>
                  <a:srgbClr val="0005CC"/>
                </a:solidFill>
              </a:rPr>
              <a:t>http://</a:t>
            </a:r>
            <a:r>
              <a:rPr lang="pt-BR" sz="1600" dirty="0" smtClean="0">
                <a:solidFill>
                  <a:srgbClr val="0005CC"/>
                </a:solidFill>
              </a:rPr>
              <a:t>www.summit-eng-group.com/projects/segmental_bridge_construction_engineering/quintana.html</a:t>
            </a:r>
            <a:endParaRPr lang="pt-BR" sz="1600" dirty="0">
              <a:solidFill>
                <a:srgbClr val="0005CC"/>
              </a:solidFill>
            </a:endParaRPr>
          </a:p>
        </p:txBody>
      </p:sp>
      <p:pic>
        <p:nvPicPr>
          <p:cNvPr id="49158" name="Picture 6" descr="http://www.summit-eng-group.com/img/project/segmental_construction/quintana_beach/large07.jpg"/>
          <p:cNvPicPr>
            <a:picLocks noChangeAspect="1" noChangeArrowheads="1"/>
          </p:cNvPicPr>
          <p:nvPr/>
        </p:nvPicPr>
        <p:blipFill rotWithShape="1">
          <a:blip r:embed="rId2">
            <a:extLst>
              <a:ext uri="{28A0092B-C50C-407E-A947-70E740481C1C}">
                <a14:useLocalDpi xmlns:a14="http://schemas.microsoft.com/office/drawing/2010/main" val="0"/>
              </a:ext>
            </a:extLst>
          </a:blip>
          <a:srcRect l="11685" t="11241" b="11263"/>
          <a:stretch/>
        </p:blipFill>
        <p:spPr bwMode="auto">
          <a:xfrm>
            <a:off x="607426" y="1196752"/>
            <a:ext cx="5230644"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9160" name="Picture 8" descr="http://www.summit-eng-group.com/img/project/segmental_construction/quintana_beach/large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576" y="3568514"/>
            <a:ext cx="4463411" cy="280098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10" name="TextBox 2"/>
          <p:cNvSpPr txBox="1">
            <a:spLocks noChangeArrowheads="1"/>
          </p:cNvSpPr>
          <p:nvPr/>
        </p:nvSpPr>
        <p:spPr bwMode="auto">
          <a:xfrm>
            <a:off x="737340" y="642739"/>
            <a:ext cx="810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pt-BR" altLang="pt-BR" sz="2400" b="1" dirty="0" smtClean="0">
                <a:solidFill>
                  <a:srgbClr val="D125B8"/>
                </a:solidFill>
              </a:rPr>
              <a:t>Ponte com aduelas moldadas em fôrma no local</a:t>
            </a:r>
          </a:p>
        </p:txBody>
      </p:sp>
    </p:spTree>
    <p:extLst>
      <p:ext uri="{BB962C8B-B14F-4D97-AF65-F5344CB8AC3E}">
        <p14:creationId xmlns:p14="http://schemas.microsoft.com/office/powerpoint/2010/main" val="12037070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96</a:t>
            </a:fld>
            <a:endParaRPr lang="en-US" dirty="0"/>
          </a:p>
        </p:txBody>
      </p:sp>
      <p:pic>
        <p:nvPicPr>
          <p:cNvPr id="49154" name="Picture 2" descr="http://www.summit-eng-group.com/img/project/segmental_construction/quintana_beach/large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841" y="1124744"/>
            <a:ext cx="4934075"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14472" y="6381328"/>
            <a:ext cx="9057706" cy="338554"/>
          </a:xfrm>
          <a:prstGeom prst="rect">
            <a:avLst/>
          </a:prstGeom>
        </p:spPr>
        <p:txBody>
          <a:bodyPr wrap="square">
            <a:spAutoFit/>
          </a:bodyPr>
          <a:lstStyle/>
          <a:p>
            <a:pPr algn="ctr"/>
            <a:r>
              <a:rPr lang="pt-BR" sz="1600" dirty="0">
                <a:solidFill>
                  <a:srgbClr val="0005CC"/>
                </a:solidFill>
              </a:rPr>
              <a:t>http://</a:t>
            </a:r>
            <a:r>
              <a:rPr lang="pt-BR" sz="1600" dirty="0" smtClean="0">
                <a:solidFill>
                  <a:srgbClr val="0005CC"/>
                </a:solidFill>
              </a:rPr>
              <a:t>www.summit-eng-group.com/projects/segmental_bridge_construction_engineering/quintana.html</a:t>
            </a:r>
            <a:endParaRPr lang="pt-BR" sz="1600" dirty="0">
              <a:solidFill>
                <a:srgbClr val="0005CC"/>
              </a:solidFill>
            </a:endParaRPr>
          </a:p>
        </p:txBody>
      </p:sp>
      <p:pic>
        <p:nvPicPr>
          <p:cNvPr id="49156" name="Picture 4" descr="http://www.summit-eng-group.com/img/project/segmental_construction/quintana_beach/large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915140"/>
            <a:ext cx="3926235" cy="246388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
        <p:nvSpPr>
          <p:cNvPr id="11" name="TextBox 2"/>
          <p:cNvSpPr txBox="1">
            <a:spLocks noChangeArrowheads="1"/>
          </p:cNvSpPr>
          <p:nvPr/>
        </p:nvSpPr>
        <p:spPr bwMode="auto">
          <a:xfrm>
            <a:off x="737340" y="642739"/>
            <a:ext cx="810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D125B8"/>
                </a:solidFill>
              </a:rPr>
              <a:t>Ponte com aduelas moldadas em fôrma no local</a:t>
            </a:r>
          </a:p>
        </p:txBody>
      </p:sp>
    </p:spTree>
    <p:extLst>
      <p:ext uri="{BB962C8B-B14F-4D97-AF65-F5344CB8AC3E}">
        <p14:creationId xmlns:p14="http://schemas.microsoft.com/office/powerpoint/2010/main" val="13037466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pPr>
              <a:defRPr/>
            </a:pPr>
            <a:fld id="{EFC6E7C4-D5BD-4C7D-A31B-50C4F867BB64}" type="slidenum">
              <a:rPr lang="en-US" smtClean="0"/>
              <a:pPr>
                <a:defRPr/>
              </a:pPr>
              <a:t>97</a:t>
            </a:fld>
            <a:endParaRPr lang="en-US" dirty="0"/>
          </a:p>
        </p:txBody>
      </p:sp>
      <p:sp>
        <p:nvSpPr>
          <p:cNvPr id="8" name="Title 1"/>
          <p:cNvSpPr txBox="1">
            <a:spLocks/>
          </p:cNvSpPr>
          <p:nvPr/>
        </p:nvSpPr>
        <p:spPr bwMode="auto">
          <a:xfrm>
            <a:off x="576544" y="188640"/>
            <a:ext cx="8424936" cy="39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pic>
        <p:nvPicPr>
          <p:cNvPr id="10" name="Picture 2" descr="Viaduto Eng. Márcio Rocha Martins - BR-040/ 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6648" y="1251222"/>
            <a:ext cx="7184725" cy="47700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p:cNvSpPr txBox="1">
            <a:spLocks noChangeArrowheads="1"/>
          </p:cNvSpPr>
          <p:nvPr/>
        </p:nvSpPr>
        <p:spPr bwMode="auto">
          <a:xfrm>
            <a:off x="737340" y="642739"/>
            <a:ext cx="8103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D125B8"/>
                </a:solidFill>
              </a:rPr>
              <a:t>Ponte com aduelas moldadas em fôrma no local</a:t>
            </a:r>
          </a:p>
        </p:txBody>
      </p:sp>
      <p:sp>
        <p:nvSpPr>
          <p:cNvPr id="13" name="Retângulo 12"/>
          <p:cNvSpPr/>
          <p:nvPr/>
        </p:nvSpPr>
        <p:spPr>
          <a:xfrm>
            <a:off x="1225967" y="6165304"/>
            <a:ext cx="7272808" cy="523220"/>
          </a:xfrm>
          <a:prstGeom prst="rect">
            <a:avLst/>
          </a:prstGeom>
        </p:spPr>
        <p:txBody>
          <a:bodyPr wrap="square">
            <a:spAutoFit/>
          </a:bodyPr>
          <a:lstStyle/>
          <a:p>
            <a:pPr algn="ctr"/>
            <a:r>
              <a:rPr lang="pt-BR" sz="1400" dirty="0">
                <a:solidFill>
                  <a:srgbClr val="0005CC"/>
                </a:solidFill>
              </a:rPr>
              <a:t>http://grupoaterpa.com.br/aterpa-mmartins/en/projects/bridges-and-overpasses/nggallery/page/2/</a:t>
            </a:r>
          </a:p>
        </p:txBody>
      </p:sp>
    </p:spTree>
    <p:extLst>
      <p:ext uri="{BB962C8B-B14F-4D97-AF65-F5344CB8AC3E}">
        <p14:creationId xmlns:p14="http://schemas.microsoft.com/office/powerpoint/2010/main" val="25335752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76543" y="980728"/>
            <a:ext cx="8103343"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b="1" dirty="0" smtClean="0">
                <a:solidFill>
                  <a:srgbClr val="FF0000"/>
                </a:solidFill>
              </a:rPr>
              <a:t>c) Por meio de deslocamentos progressivos</a:t>
            </a:r>
          </a:p>
          <a:p>
            <a:pPr algn="just" eaLnBrk="1" hangingPunct="1">
              <a:spcBef>
                <a:spcPct val="0"/>
              </a:spcBef>
              <a:buNone/>
            </a:pPr>
            <a:endParaRPr lang="pt-BR" altLang="pt-BR" sz="2000" b="1" dirty="0">
              <a:solidFill>
                <a:srgbClr val="7030A0"/>
              </a:solidFill>
            </a:endParaRPr>
          </a:p>
          <a:p>
            <a:pPr algn="just" eaLnBrk="1" hangingPunct="1">
              <a:spcBef>
                <a:spcPct val="0"/>
              </a:spcBef>
              <a:buNone/>
            </a:pPr>
            <a:r>
              <a:rPr lang="pt-BR" altLang="pt-BR" b="1" dirty="0" smtClean="0">
                <a:solidFill>
                  <a:srgbClr val="7030A0"/>
                </a:solidFill>
              </a:rPr>
              <a:t>Corresponde a moldar a ponte, em segmentos, em uma das margens do obstáculo e empurrar, após atingida a resistência, para a posição definitiva, progressivamente.</a:t>
            </a:r>
          </a:p>
          <a:p>
            <a:pPr algn="just" eaLnBrk="1" hangingPunct="1">
              <a:spcBef>
                <a:spcPct val="0"/>
              </a:spcBef>
              <a:buNone/>
            </a:pPr>
            <a:endParaRPr lang="pt-BR" altLang="pt-BR" sz="2000" b="1" dirty="0" smtClean="0">
              <a:solidFill>
                <a:srgbClr val="7030A0"/>
              </a:solidFill>
            </a:endParaRPr>
          </a:p>
          <a:p>
            <a:pPr algn="just" eaLnBrk="1" hangingPunct="1">
              <a:spcBef>
                <a:spcPct val="0"/>
              </a:spcBef>
              <a:buNone/>
            </a:pPr>
            <a:r>
              <a:rPr lang="pt-BR" altLang="pt-BR" b="1" dirty="0" smtClean="0">
                <a:solidFill>
                  <a:srgbClr val="1F771F"/>
                </a:solidFill>
              </a:rPr>
              <a:t>Esta solução é pouca utilizada.</a:t>
            </a: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98</a:t>
            </a:fld>
            <a:endParaRPr lang="en-US"/>
          </a:p>
        </p:txBody>
      </p:sp>
      <p:sp>
        <p:nvSpPr>
          <p:cNvPr id="6"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25221085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598767" y="836711"/>
            <a:ext cx="7993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None/>
            </a:pPr>
            <a:r>
              <a:rPr lang="pt-BR" altLang="pt-BR" sz="2400" b="1" dirty="0" smtClean="0">
                <a:solidFill>
                  <a:srgbClr val="FF0000"/>
                </a:solidFill>
              </a:rPr>
              <a:t>c) Por meio de deslocamentos progressivos</a:t>
            </a:r>
            <a:endParaRPr lang="pt-BR" altLang="pt-BR" sz="2400" b="1" dirty="0">
              <a:solidFill>
                <a:srgbClr val="FF0000"/>
              </a:solidFill>
            </a:endParaRPr>
          </a:p>
        </p:txBody>
      </p:sp>
      <p:sp>
        <p:nvSpPr>
          <p:cNvPr id="2" name="Espaço Reservado para Número de Slide 1"/>
          <p:cNvSpPr>
            <a:spLocks noGrp="1"/>
          </p:cNvSpPr>
          <p:nvPr>
            <p:ph type="sldNum" sz="quarter" idx="12"/>
          </p:nvPr>
        </p:nvSpPr>
        <p:spPr/>
        <p:txBody>
          <a:bodyPr/>
          <a:lstStyle/>
          <a:p>
            <a:pPr>
              <a:defRPr/>
            </a:pPr>
            <a:fld id="{68516458-21DE-4B10-80D6-11475294CF1E}" type="slidenum">
              <a:rPr lang="en-US" smtClean="0"/>
              <a:pPr>
                <a:defRPr/>
              </a:pPr>
              <a:t>99</a:t>
            </a:fld>
            <a:endParaRPr lang="en-US" dirty="0"/>
          </a:p>
        </p:txBody>
      </p:sp>
      <p:sp>
        <p:nvSpPr>
          <p:cNvPr id="5" name="Retângulo 4"/>
          <p:cNvSpPr/>
          <p:nvPr/>
        </p:nvSpPr>
        <p:spPr>
          <a:xfrm>
            <a:off x="3838135" y="5693186"/>
            <a:ext cx="1514325" cy="400110"/>
          </a:xfrm>
          <a:prstGeom prst="rect">
            <a:avLst/>
          </a:prstGeom>
        </p:spPr>
        <p:txBody>
          <a:bodyPr wrap="none">
            <a:spAutoFit/>
          </a:bodyPr>
          <a:lstStyle/>
          <a:p>
            <a:pPr algn="just"/>
            <a:r>
              <a:rPr lang="pt-BR" altLang="pt-BR" b="1" dirty="0" smtClean="0">
                <a:solidFill>
                  <a:srgbClr val="0005CC"/>
                </a:solidFill>
              </a:rPr>
              <a:t>(LEONHARDT)</a:t>
            </a:r>
            <a:endParaRPr lang="pt-BR" altLang="pt-BR" sz="2000" b="1" dirty="0">
              <a:solidFill>
                <a:srgbClr val="7030A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54" y="1628799"/>
            <a:ext cx="8421687"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532696" y="44624"/>
            <a:ext cx="842493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BR" sz="2400" b="1" i="0" u="none" strike="noStrike" kern="1200" cap="none" spc="0" normalizeH="0" baseline="0" noProof="0" dirty="0" smtClean="0">
                <a:ln>
                  <a:noFill/>
                </a:ln>
                <a:solidFill>
                  <a:srgbClr val="0005CC"/>
                </a:solidFill>
                <a:effectLst/>
                <a:uLnTx/>
                <a:uFillTx/>
                <a:latin typeface="+mj-lt"/>
                <a:ea typeface="+mj-ea"/>
                <a:cs typeface="+mj-cs"/>
              </a:rPr>
              <a:t>10.1 </a:t>
            </a:r>
            <a:r>
              <a:rPr lang="en-US" altLang="pt-BR" sz="2400" b="1" dirty="0" smtClean="0">
                <a:solidFill>
                  <a:srgbClr val="0005CC"/>
                </a:solidFill>
                <a:latin typeface="+mj-lt"/>
                <a:ea typeface="+mj-ea"/>
                <a:cs typeface="+mj-cs"/>
              </a:rPr>
              <a:t>CONSIDERAÇÕES INICIAIS</a:t>
            </a:r>
            <a:endParaRPr kumimoji="0" lang="en-US" altLang="pt-BR" sz="2400" b="1" i="0" u="none" strike="noStrike" kern="1200" cap="none" spc="0" normalizeH="0" baseline="0" noProof="0" dirty="0" smtClean="0">
              <a:ln>
                <a:noFill/>
              </a:ln>
              <a:solidFill>
                <a:srgbClr val="0005CC"/>
              </a:solidFill>
              <a:effectLst/>
              <a:uLnTx/>
              <a:uFillTx/>
              <a:latin typeface="+mj-lt"/>
              <a:ea typeface="+mj-ea"/>
              <a:cs typeface="+mj-cs"/>
            </a:endParaRPr>
          </a:p>
        </p:txBody>
      </p:sp>
    </p:spTree>
    <p:extLst>
      <p:ext uri="{BB962C8B-B14F-4D97-AF65-F5344CB8AC3E}">
        <p14:creationId xmlns:p14="http://schemas.microsoft.com/office/powerpoint/2010/main" val="1100073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31217</TotalTime>
  <Words>3107</Words>
  <Application>Microsoft Office PowerPoint</Application>
  <PresentationFormat>Apresentação na tela (4:3)</PresentationFormat>
  <Paragraphs>610</Paragraphs>
  <Slides>143</Slides>
  <Notes>0</Notes>
  <HiddenSlides>0</HiddenSlides>
  <MMClips>0</MMClips>
  <ScaleCrop>false</ScaleCrop>
  <HeadingPairs>
    <vt:vector size="4" baseType="variant">
      <vt:variant>
        <vt:lpstr>Tema</vt:lpstr>
      </vt:variant>
      <vt:variant>
        <vt:i4>1</vt:i4>
      </vt:variant>
      <vt:variant>
        <vt:lpstr>Títulos de slides</vt:lpstr>
      </vt:variant>
      <vt:variant>
        <vt:i4>143</vt:i4>
      </vt:variant>
    </vt:vector>
  </HeadingPairs>
  <TitlesOfParts>
    <vt:vector size="144" baseType="lpstr">
      <vt:lpstr>Office Theme</vt:lpstr>
      <vt:lpstr>Apresentação do PowerPoint</vt:lpstr>
      <vt:lpstr>LIVRO BASE PARA A DISCIPLINA:</vt:lpstr>
      <vt:lpstr>10. PONTES</vt:lpstr>
      <vt:lpstr>10. PONTES</vt:lpstr>
      <vt:lpstr>10. PONTES</vt:lpstr>
      <vt:lpstr>10. PONTES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10. PONTES</vt:lpstr>
      <vt:lpstr>Apresentação do PowerPoint</vt:lpstr>
      <vt:lpstr>Apresentação do PowerPoint</vt:lpstr>
      <vt:lpstr>10. PONTES</vt:lpstr>
      <vt:lpstr>10. PONTES</vt:lpstr>
      <vt:lpstr>10. PONTES</vt:lpstr>
      <vt:lpstr>10. PONTES</vt:lpstr>
      <vt:lpstr>10. PONTES</vt:lpstr>
      <vt:lpstr>Apresentação do PowerPoint</vt:lpstr>
      <vt:lpstr>Apresentação do PowerPoint</vt:lpstr>
      <vt:lpstr>Apresentação do PowerPoint</vt:lpstr>
      <vt:lpstr>Apresentação do PowerPoint</vt:lpstr>
      <vt:lpstr>10. PONTES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Paulo Sérgio dos Santos Bastos</cp:lastModifiedBy>
  <cp:revision>666</cp:revision>
  <dcterms:created xsi:type="dcterms:W3CDTF">2015-10-05T13:14:13Z</dcterms:created>
  <dcterms:modified xsi:type="dcterms:W3CDTF">2019-05-17T12:22:14Z</dcterms:modified>
</cp:coreProperties>
</file>