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8"/>
  </p:notesMasterIdLst>
  <p:sldIdLst>
    <p:sldId id="485" r:id="rId2"/>
    <p:sldId id="486" r:id="rId3"/>
    <p:sldId id="273" r:id="rId4"/>
    <p:sldId id="257" r:id="rId5"/>
    <p:sldId id="258" r:id="rId6"/>
    <p:sldId id="259" r:id="rId7"/>
    <p:sldId id="260" r:id="rId8"/>
    <p:sldId id="261" r:id="rId9"/>
    <p:sldId id="264" r:id="rId10"/>
    <p:sldId id="262" r:id="rId11"/>
    <p:sldId id="313" r:id="rId12"/>
    <p:sldId id="314" r:id="rId13"/>
    <p:sldId id="263" r:id="rId14"/>
    <p:sldId id="411" r:id="rId15"/>
    <p:sldId id="265" r:id="rId16"/>
    <p:sldId id="266" r:id="rId17"/>
    <p:sldId id="487" r:id="rId18"/>
    <p:sldId id="489" r:id="rId19"/>
    <p:sldId id="490" r:id="rId20"/>
    <p:sldId id="491" r:id="rId21"/>
    <p:sldId id="492" r:id="rId22"/>
    <p:sldId id="493" r:id="rId23"/>
    <p:sldId id="494" r:id="rId24"/>
    <p:sldId id="495" r:id="rId25"/>
    <p:sldId id="496" r:id="rId26"/>
    <p:sldId id="497" r:id="rId27"/>
    <p:sldId id="731" r:id="rId28"/>
    <p:sldId id="498" r:id="rId29"/>
    <p:sldId id="499" r:id="rId30"/>
    <p:sldId id="500" r:id="rId31"/>
    <p:sldId id="501" r:id="rId32"/>
    <p:sldId id="502" r:id="rId33"/>
    <p:sldId id="503" r:id="rId34"/>
    <p:sldId id="678" r:id="rId35"/>
    <p:sldId id="679" r:id="rId36"/>
    <p:sldId id="504" r:id="rId37"/>
    <p:sldId id="505" r:id="rId38"/>
    <p:sldId id="506" r:id="rId39"/>
    <p:sldId id="507" r:id="rId40"/>
    <p:sldId id="508" r:id="rId41"/>
    <p:sldId id="511" r:id="rId42"/>
    <p:sldId id="512" r:id="rId43"/>
    <p:sldId id="509" r:id="rId44"/>
    <p:sldId id="510" r:id="rId45"/>
    <p:sldId id="513" r:id="rId46"/>
    <p:sldId id="516" r:id="rId47"/>
    <p:sldId id="517" r:id="rId48"/>
    <p:sldId id="518" r:id="rId49"/>
    <p:sldId id="519" r:id="rId50"/>
    <p:sldId id="520" r:id="rId51"/>
    <p:sldId id="522" r:id="rId52"/>
    <p:sldId id="523" r:id="rId53"/>
    <p:sldId id="524" r:id="rId54"/>
    <p:sldId id="525" r:id="rId55"/>
    <p:sldId id="526" r:id="rId56"/>
    <p:sldId id="527" r:id="rId57"/>
    <p:sldId id="528" r:id="rId58"/>
    <p:sldId id="529" r:id="rId59"/>
    <p:sldId id="530" r:id="rId60"/>
    <p:sldId id="533" r:id="rId61"/>
    <p:sldId id="545" r:id="rId62"/>
    <p:sldId id="680" r:id="rId63"/>
    <p:sldId id="681" r:id="rId64"/>
    <p:sldId id="682" r:id="rId65"/>
    <p:sldId id="546" r:id="rId66"/>
    <p:sldId id="547" r:id="rId67"/>
    <p:sldId id="548" r:id="rId68"/>
    <p:sldId id="549" r:id="rId69"/>
    <p:sldId id="550" r:id="rId70"/>
    <p:sldId id="688" r:id="rId71"/>
    <p:sldId id="689" r:id="rId72"/>
    <p:sldId id="690" r:id="rId73"/>
    <p:sldId id="691" r:id="rId74"/>
    <p:sldId id="692" r:id="rId75"/>
    <p:sldId id="694" r:id="rId76"/>
    <p:sldId id="695" r:id="rId77"/>
    <p:sldId id="696" r:id="rId78"/>
    <p:sldId id="697" r:id="rId79"/>
    <p:sldId id="698" r:id="rId80"/>
    <p:sldId id="699" r:id="rId81"/>
    <p:sldId id="700" r:id="rId82"/>
    <p:sldId id="701" r:id="rId83"/>
    <p:sldId id="702" r:id="rId84"/>
    <p:sldId id="703" r:id="rId85"/>
    <p:sldId id="704" r:id="rId86"/>
    <p:sldId id="705" r:id="rId87"/>
    <p:sldId id="706" r:id="rId88"/>
    <p:sldId id="707" r:id="rId89"/>
    <p:sldId id="708" r:id="rId90"/>
    <p:sldId id="709" r:id="rId91"/>
    <p:sldId id="710" r:id="rId92"/>
    <p:sldId id="711" r:id="rId93"/>
    <p:sldId id="712" r:id="rId94"/>
    <p:sldId id="713" r:id="rId95"/>
    <p:sldId id="714" r:id="rId96"/>
    <p:sldId id="715" r:id="rId97"/>
    <p:sldId id="716" r:id="rId98"/>
    <p:sldId id="717" r:id="rId99"/>
    <p:sldId id="718" r:id="rId100"/>
    <p:sldId id="719" r:id="rId101"/>
    <p:sldId id="720" r:id="rId102"/>
    <p:sldId id="721" r:id="rId103"/>
    <p:sldId id="722" r:id="rId104"/>
    <p:sldId id="723" r:id="rId105"/>
    <p:sldId id="551" r:id="rId106"/>
    <p:sldId id="552" r:id="rId107"/>
    <p:sldId id="553" r:id="rId108"/>
    <p:sldId id="557" r:id="rId109"/>
    <p:sldId id="558" r:id="rId110"/>
    <p:sldId id="559" r:id="rId111"/>
    <p:sldId id="560" r:id="rId112"/>
    <p:sldId id="561" r:id="rId113"/>
    <p:sldId id="562" r:id="rId114"/>
    <p:sldId id="564" r:id="rId115"/>
    <p:sldId id="563" r:id="rId116"/>
    <p:sldId id="554" r:id="rId117"/>
    <p:sldId id="555" r:id="rId118"/>
    <p:sldId id="565" r:id="rId119"/>
    <p:sldId id="566" r:id="rId120"/>
    <p:sldId id="567" r:id="rId121"/>
    <p:sldId id="568" r:id="rId122"/>
    <p:sldId id="570" r:id="rId123"/>
    <p:sldId id="645" r:id="rId124"/>
    <p:sldId id="571" r:id="rId125"/>
    <p:sldId id="572" r:id="rId126"/>
    <p:sldId id="646" r:id="rId127"/>
    <p:sldId id="573" r:id="rId128"/>
    <p:sldId id="574" r:id="rId129"/>
    <p:sldId id="575" r:id="rId130"/>
    <p:sldId id="576" r:id="rId131"/>
    <p:sldId id="577" r:id="rId132"/>
    <p:sldId id="578" r:id="rId133"/>
    <p:sldId id="580" r:id="rId134"/>
    <p:sldId id="581" r:id="rId135"/>
    <p:sldId id="647" r:id="rId136"/>
    <p:sldId id="648" r:id="rId137"/>
    <p:sldId id="649" r:id="rId138"/>
    <p:sldId id="650" r:id="rId139"/>
    <p:sldId id="801" r:id="rId140"/>
    <p:sldId id="651" r:id="rId141"/>
    <p:sldId id="652" r:id="rId142"/>
    <p:sldId id="799" r:id="rId143"/>
    <p:sldId id="653" r:id="rId144"/>
    <p:sldId id="800" r:id="rId145"/>
    <p:sldId id="654" r:id="rId146"/>
    <p:sldId id="655" r:id="rId147"/>
    <p:sldId id="805" r:id="rId148"/>
    <p:sldId id="656" r:id="rId149"/>
    <p:sldId id="658" r:id="rId150"/>
    <p:sldId id="659" r:id="rId151"/>
    <p:sldId id="582" r:id="rId152"/>
    <p:sldId id="583" r:id="rId153"/>
    <p:sldId id="584" r:id="rId154"/>
    <p:sldId id="585" r:id="rId155"/>
    <p:sldId id="586" r:id="rId156"/>
    <p:sldId id="587" r:id="rId157"/>
    <p:sldId id="588" r:id="rId158"/>
    <p:sldId id="589" r:id="rId159"/>
    <p:sldId id="590" r:id="rId160"/>
    <p:sldId id="743" r:id="rId161"/>
    <p:sldId id="744" r:id="rId162"/>
    <p:sldId id="745" r:id="rId163"/>
    <p:sldId id="746" r:id="rId164"/>
    <p:sldId id="747" r:id="rId165"/>
    <p:sldId id="748" r:id="rId166"/>
    <p:sldId id="750" r:id="rId167"/>
    <p:sldId id="751" r:id="rId168"/>
    <p:sldId id="752" r:id="rId169"/>
    <p:sldId id="756" r:id="rId170"/>
    <p:sldId id="749" r:id="rId171"/>
    <p:sldId id="753" r:id="rId172"/>
    <p:sldId id="754" r:id="rId173"/>
    <p:sldId id="755" r:id="rId174"/>
    <p:sldId id="757" r:id="rId175"/>
    <p:sldId id="758" r:id="rId176"/>
    <p:sldId id="798" r:id="rId177"/>
    <p:sldId id="762" r:id="rId178"/>
    <p:sldId id="764" r:id="rId179"/>
    <p:sldId id="765" r:id="rId180"/>
    <p:sldId id="767" r:id="rId181"/>
    <p:sldId id="768" r:id="rId182"/>
    <p:sldId id="769" r:id="rId183"/>
    <p:sldId id="770" r:id="rId184"/>
    <p:sldId id="771" r:id="rId185"/>
    <p:sldId id="806" r:id="rId186"/>
    <p:sldId id="605" r:id="rId187"/>
    <p:sldId id="606" r:id="rId188"/>
    <p:sldId id="607" r:id="rId189"/>
    <p:sldId id="661" r:id="rId190"/>
    <p:sldId id="609" r:id="rId191"/>
    <p:sldId id="610" r:id="rId192"/>
    <p:sldId id="611" r:id="rId193"/>
    <p:sldId id="612" r:id="rId194"/>
    <p:sldId id="613" r:id="rId195"/>
    <p:sldId id="614" r:id="rId196"/>
    <p:sldId id="615" r:id="rId197"/>
    <p:sldId id="616" r:id="rId198"/>
    <p:sldId id="617" r:id="rId199"/>
    <p:sldId id="618" r:id="rId200"/>
    <p:sldId id="619" r:id="rId201"/>
    <p:sldId id="622" r:id="rId202"/>
    <p:sldId id="623" r:id="rId203"/>
    <p:sldId id="624" r:id="rId204"/>
    <p:sldId id="626" r:id="rId205"/>
    <p:sldId id="625" r:id="rId206"/>
    <p:sldId id="627" r:id="rId207"/>
    <p:sldId id="628" r:id="rId208"/>
    <p:sldId id="630" r:id="rId209"/>
    <p:sldId id="635" r:id="rId210"/>
    <p:sldId id="636" r:id="rId211"/>
    <p:sldId id="637" r:id="rId212"/>
    <p:sldId id="638" r:id="rId213"/>
    <p:sldId id="639" r:id="rId214"/>
    <p:sldId id="683" r:id="rId215"/>
    <p:sldId id="684" r:id="rId216"/>
    <p:sldId id="640" r:id="rId217"/>
    <p:sldId id="662" r:id="rId218"/>
    <p:sldId id="641" r:id="rId219"/>
    <p:sldId id="642" r:id="rId220"/>
    <p:sldId id="643" r:id="rId221"/>
    <p:sldId id="663" r:id="rId222"/>
    <p:sldId id="644" r:id="rId223"/>
    <p:sldId id="664" r:id="rId224"/>
    <p:sldId id="665" r:id="rId225"/>
    <p:sldId id="667" r:id="rId226"/>
    <p:sldId id="668" r:id="rId227"/>
    <p:sldId id="669" r:id="rId228"/>
    <p:sldId id="670" r:id="rId229"/>
    <p:sldId id="671" r:id="rId230"/>
    <p:sldId id="672" r:id="rId231"/>
    <p:sldId id="673" r:id="rId232"/>
    <p:sldId id="675" r:id="rId233"/>
    <p:sldId id="676" r:id="rId234"/>
    <p:sldId id="728" r:id="rId235"/>
    <p:sldId id="729" r:id="rId236"/>
    <p:sldId id="730" r:id="rId237"/>
    <p:sldId id="725" r:id="rId238"/>
    <p:sldId id="727" r:id="rId239"/>
    <p:sldId id="735" r:id="rId240"/>
    <p:sldId id="739" r:id="rId241"/>
    <p:sldId id="802" r:id="rId242"/>
    <p:sldId id="740" r:id="rId243"/>
    <p:sldId id="741" r:id="rId244"/>
    <p:sldId id="790" r:id="rId245"/>
    <p:sldId id="726" r:id="rId246"/>
    <p:sldId id="736" r:id="rId247"/>
    <p:sldId id="737" r:id="rId248"/>
    <p:sldId id="732" r:id="rId249"/>
    <p:sldId id="791" r:id="rId250"/>
    <p:sldId id="773" r:id="rId251"/>
    <p:sldId id="792" r:id="rId252"/>
    <p:sldId id="774" r:id="rId253"/>
    <p:sldId id="793" r:id="rId254"/>
    <p:sldId id="803" r:id="rId255"/>
    <p:sldId id="804" r:id="rId256"/>
    <p:sldId id="733" r:id="rId257"/>
    <p:sldId id="794" r:id="rId258"/>
    <p:sldId id="775" r:id="rId259"/>
    <p:sldId id="795" r:id="rId260"/>
    <p:sldId id="781" r:id="rId261"/>
    <p:sldId id="796" r:id="rId262"/>
    <p:sldId id="797" r:id="rId263"/>
    <p:sldId id="784" r:id="rId264"/>
    <p:sldId id="785" r:id="rId265"/>
    <p:sldId id="786" r:id="rId266"/>
    <p:sldId id="787" r:id="rId2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F771F"/>
    <a:srgbClr val="D125B8"/>
    <a:srgbClr val="2AA22A"/>
    <a:srgbClr val="0005CC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5" autoAdjust="0"/>
    <p:restoredTop sz="98827" autoAdjust="0"/>
  </p:normalViewPr>
  <p:slideViewPr>
    <p:cSldViewPr>
      <p:cViewPr>
        <p:scale>
          <a:sx n="90" d="100"/>
          <a:sy n="90" d="100"/>
        </p:scale>
        <p:origin x="-324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image" Target="../media/image17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wmf"/><Relationship Id="rId1" Type="http://schemas.openxmlformats.org/officeDocument/2006/relationships/image" Target="../media/image17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image" Target="../media/image1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09/05/2023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844-F888-42C9-89A0-3ACEDE6BF22A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203D-2C4C-4F2E-A787-45DA92F9ED5F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D75F-E19B-4D11-8FC2-9362DE572503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8219-9F66-4625-B08E-588EB5919A36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B3DF-23A9-407D-BAB2-762CD08FF715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1920-730A-4A25-9951-360EFB5C85E4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0664-77DC-4091-B314-D5E0F97CC3BB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8E62-D2F4-480A-B23F-0C81E434230B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FED-3D80-46F9-9F1A-E36F911149B6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7577-045F-4DD9-B785-EA11E5C3A010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871F-AA1E-43CF-9EBB-1D85969A2288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D3B2F-6DA6-4D3C-B189-8126EA2AFD06}" type="datetime1">
              <a:rPr lang="en-US" smtClean="0"/>
              <a:pPr>
                <a:defRPr/>
              </a:pPr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5.wmf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0.w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2.wm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4.w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6.wmf"/><Relationship Id="rId4" Type="http://schemas.openxmlformats.org/officeDocument/2006/relationships/oleObject" Target="../embeddings/oleObject8.bin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7.w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6.wmf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8.wmf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00.png"/><Relationship Id="rId4" Type="http://schemas.openxmlformats.org/officeDocument/2006/relationships/image" Target="../media/image199.wmf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08.png"/><Relationship Id="rId4" Type="http://schemas.openxmlformats.org/officeDocument/2006/relationships/image" Target="../media/image209.wm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11.png"/><Relationship Id="rId4" Type="http://schemas.openxmlformats.org/officeDocument/2006/relationships/image" Target="../media/image210.wmf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2.wmf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14.wmf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1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534988" y="1916113"/>
            <a:ext cx="807085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0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800" b="1" i="1" dirty="0" smtClean="0">
                <a:solidFill>
                  <a:srgbClr val="2AA22A"/>
                </a:solidFill>
              </a:rPr>
              <a:t>Disciplina 2182: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600" dirty="0" smtClean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 i="1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PRÉ-MOLDADAS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 i="1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altLang="pt-BR" sz="3600" b="1" i="1" dirty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CONCRETO</a:t>
            </a:r>
            <a:endParaRPr lang="pt-BR" alt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DOS SANTOS BASTOS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i="1" dirty="0" err="1" smtClean="0"/>
              <a:t>Abr</a:t>
            </a:r>
            <a:r>
              <a:rPr lang="pt-BR" altLang="pt-BR" sz="1800" b="1" i="1" dirty="0" smtClean="0"/>
              <a:t>/2018</a:t>
            </a:r>
            <a:endParaRPr lang="pt-BR" altLang="pt-BR" sz="1800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 e Ambiental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4D185-4805-4712-BCEB-014D175D6EE8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10" y="764704"/>
            <a:ext cx="820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c) Minimizar o número de ligações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1484784"/>
            <a:ext cx="81369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Porque a realização das ligações constitui uma das principais dificuldades das estruturas de CPM.</a:t>
            </a: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Reduzir a divisão da estrutura em elementos (menos ligações).</a:t>
            </a: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1F771F"/>
                </a:solidFill>
              </a:rPr>
              <a:t>Considerar as </a:t>
            </a:r>
            <a:r>
              <a:rPr lang="pt-BR" sz="3200" b="1" u="sng" dirty="0" smtClean="0">
                <a:solidFill>
                  <a:srgbClr val="1F771F"/>
                </a:solidFill>
              </a:rPr>
              <a:t>limitações</a:t>
            </a:r>
            <a:r>
              <a:rPr lang="pt-BR" sz="3200" b="1" dirty="0" smtClean="0">
                <a:solidFill>
                  <a:srgbClr val="1F771F"/>
                </a:solidFill>
              </a:rPr>
              <a:t> de </a:t>
            </a:r>
            <a:r>
              <a:rPr lang="pt-BR" sz="3200" b="1" dirty="0" smtClean="0">
                <a:solidFill>
                  <a:srgbClr val="FF0000"/>
                </a:solidFill>
              </a:rPr>
              <a:t>transporte</a:t>
            </a:r>
            <a:r>
              <a:rPr lang="pt-BR" sz="3200" b="1" dirty="0" smtClean="0">
                <a:solidFill>
                  <a:srgbClr val="1F771F"/>
                </a:solidFill>
              </a:rPr>
              <a:t>, dispo-nibilidade de </a:t>
            </a:r>
            <a:r>
              <a:rPr lang="pt-BR" sz="3200" b="1" dirty="0" smtClean="0">
                <a:solidFill>
                  <a:srgbClr val="FF0000"/>
                </a:solidFill>
              </a:rPr>
              <a:t>equipamentos</a:t>
            </a:r>
            <a:r>
              <a:rPr lang="pt-BR" sz="3200" b="1" dirty="0" smtClean="0">
                <a:solidFill>
                  <a:srgbClr val="1F771F"/>
                </a:solidFill>
              </a:rPr>
              <a:t> de montagem e </a:t>
            </a:r>
            <a:r>
              <a:rPr lang="pt-BR" sz="3200" b="1" dirty="0" smtClean="0">
                <a:solidFill>
                  <a:srgbClr val="FF0000"/>
                </a:solidFill>
              </a:rPr>
              <a:t>custos</a:t>
            </a:r>
            <a:r>
              <a:rPr lang="pt-BR" sz="3200" b="1" dirty="0" smtClean="0">
                <a:solidFill>
                  <a:srgbClr val="1F771F"/>
                </a:solidFill>
              </a:rPr>
              <a:t> dessas etapas.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tângulo 2"/>
          <p:cNvSpPr>
            <a:spLocks noChangeArrowheads="1"/>
          </p:cNvSpPr>
          <p:nvPr/>
        </p:nvSpPr>
        <p:spPr bwMode="auto">
          <a:xfrm>
            <a:off x="2440360" y="5661248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0" y="908720"/>
            <a:ext cx="810311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62871"/>
            <a:ext cx="6403795" cy="208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ângulo 2"/>
          <p:cNvSpPr>
            <a:spLocks noChangeArrowheads="1"/>
          </p:cNvSpPr>
          <p:nvPr/>
        </p:nvSpPr>
        <p:spPr bwMode="auto">
          <a:xfrm>
            <a:off x="683568" y="6116339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7176"/>
            <a:ext cx="7278191" cy="267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49" y="3280668"/>
            <a:ext cx="48958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ângulo 2"/>
          <p:cNvSpPr>
            <a:spLocks noChangeArrowheads="1"/>
          </p:cNvSpPr>
          <p:nvPr/>
        </p:nvSpPr>
        <p:spPr bwMode="auto">
          <a:xfrm>
            <a:off x="1979712" y="5851654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89546"/>
            <a:ext cx="5690883" cy="40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37645"/>
            <a:ext cx="2335238" cy="343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ângulo 2"/>
          <p:cNvSpPr>
            <a:spLocks noChangeArrowheads="1"/>
          </p:cNvSpPr>
          <p:nvPr/>
        </p:nvSpPr>
        <p:spPr bwMode="auto">
          <a:xfrm>
            <a:off x="1115616" y="6149429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60588"/>
            <a:ext cx="4371131" cy="247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1" y="489546"/>
            <a:ext cx="6291237" cy="3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ângulo 2"/>
          <p:cNvSpPr>
            <a:spLocks noChangeArrowheads="1"/>
          </p:cNvSpPr>
          <p:nvPr/>
        </p:nvSpPr>
        <p:spPr bwMode="auto">
          <a:xfrm>
            <a:off x="4067944" y="6191695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(http:/(www.thiel.eng.br)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548680"/>
            <a:ext cx="4804148" cy="362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5" y="4393728"/>
            <a:ext cx="394017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3040856"/>
            <a:ext cx="3700462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21" y="729909"/>
            <a:ext cx="4680520" cy="566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1" y="6580782"/>
            <a:ext cx="36576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48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concepção da estrutura é necessário considerar a “Estabilidade Global”,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especial-mente</a:t>
            </a:r>
            <a:r>
              <a:rPr lang="pt-BR" altLang="pt-BR" b="1" dirty="0" smtClean="0">
                <a:solidFill>
                  <a:srgbClr val="7030A0"/>
                </a:solidFill>
              </a:rPr>
              <a:t> no CPM.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0000FF"/>
                </a:solidFill>
              </a:rPr>
              <a:t>Estabilidade Global</a:t>
            </a:r>
            <a:r>
              <a:rPr lang="pt-BR" altLang="pt-BR" b="1" dirty="0" smtClean="0">
                <a:solidFill>
                  <a:srgbClr val="0000FF"/>
                </a:solidFill>
              </a:rPr>
              <a:t> é relativa à capacidade da estrutura transmitir com segurança (incluindo efeitos de segunda ordem) as ações laterais (vento, desaprumo), para as fundações e apresentar rigidez para limitar os movimentos provocados pelas ações.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16803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7030A0"/>
                </a:solidFill>
              </a:rPr>
              <a:t>Na questão da Estabilidade Global de estruturas em CPM, uma classificação de exemplo de estrutura em sistema de esqueleto é: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- Pilares engastados na base e vigas articuladas: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Indicado para </a:t>
            </a:r>
            <a:r>
              <a:rPr lang="pt-BR" altLang="pt-BR" sz="2800" b="1" u="sng" dirty="0" smtClean="0">
                <a:solidFill>
                  <a:srgbClr val="0000FF"/>
                </a:solidFill>
              </a:rPr>
              <a:t>edificações de baixa altura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, com os pilares engastados na fundação, com facilidade nas  ligações entre as vigas e os pilares.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12" y="4078188"/>
            <a:ext cx="6174922" cy="266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1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90253"/>
            <a:ext cx="82089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- Pilares e vigas formando pórticos: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As ligações entre as vigas e os pilares transmitem momentos fletores.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60" y="2780928"/>
            <a:ext cx="572230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3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821030"/>
            <a:ext cx="82089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- Pilares e vigas formando pórticos: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Como opção podem ser usados elementos compostos de trechos de eixos retos (cruz, T).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21" y="2808611"/>
            <a:ext cx="5760640" cy="32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5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416" y="1196752"/>
            <a:ext cx="824333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c) Minimizar o número de ligações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756" y="623731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(http://tecplastinovacao.com.br)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832644"/>
            <a:ext cx="82089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- </a:t>
            </a:r>
            <a:r>
              <a:rPr lang="pt-BR" altLang="pt-BR" b="1" dirty="0">
                <a:solidFill>
                  <a:srgbClr val="FF0000"/>
                </a:solidFill>
              </a:rPr>
              <a:t>P</a:t>
            </a:r>
            <a:r>
              <a:rPr lang="pt-BR" altLang="pt-BR" b="1" dirty="0" smtClean="0">
                <a:solidFill>
                  <a:srgbClr val="FF0000"/>
                </a:solidFill>
              </a:rPr>
              <a:t>aredes de contraventamento ou núcleos: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As paredes ou núcleos constituem o sistema estrutural que garante a Estabilidade Global, e contraventam os pilares. Podem ser em CML.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41" y="3220602"/>
            <a:ext cx="5400600" cy="33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0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67606"/>
            <a:ext cx="8208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Estruturas com painéis possibilitam grande rigidez a ações horizontais.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89560"/>
            <a:ext cx="8496994" cy="27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85183"/>
            <a:ext cx="7321575" cy="27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6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lajes atuam como “</a:t>
            </a:r>
            <a:r>
              <a:rPr lang="pt-BR" altLang="pt-BR" b="1" i="1" dirty="0" smtClean="0">
                <a:solidFill>
                  <a:srgbClr val="7030A0"/>
                </a:solidFill>
              </a:rPr>
              <a:t>diafragmas rígidos</a:t>
            </a:r>
            <a:r>
              <a:rPr lang="pt-BR" altLang="pt-BR" b="1" dirty="0" smtClean="0">
                <a:solidFill>
                  <a:srgbClr val="7030A0"/>
                </a:solidFill>
              </a:rPr>
              <a:t>”, que é a transferência das ações horizontais do seu plano para os elementos estruturais.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91" y="2242170"/>
            <a:ext cx="62103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91" y="6581775"/>
            <a:ext cx="3771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28112"/>
            <a:ext cx="82089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 modo geral, os elementos em CPM são de </a:t>
            </a:r>
            <a:r>
              <a:rPr lang="pt-BR" altLang="pt-BR" b="1" dirty="0" smtClean="0">
                <a:solidFill>
                  <a:srgbClr val="FF0000"/>
                </a:solidFill>
              </a:rPr>
              <a:t>Concreto Armado</a:t>
            </a:r>
            <a:r>
              <a:rPr lang="pt-BR" altLang="pt-BR" b="1" dirty="0" smtClean="0">
                <a:solidFill>
                  <a:srgbClr val="7030A0"/>
                </a:solidFill>
              </a:rPr>
              <a:t> (</a:t>
            </a:r>
            <a:r>
              <a:rPr lang="pt-BR" altLang="pt-BR" b="1" dirty="0" smtClean="0">
                <a:solidFill>
                  <a:srgbClr val="FF0000"/>
                </a:solidFill>
              </a:rPr>
              <a:t>CA</a:t>
            </a:r>
            <a:r>
              <a:rPr lang="pt-BR" altLang="pt-BR" b="1" dirty="0" smtClean="0">
                <a:solidFill>
                  <a:srgbClr val="7030A0"/>
                </a:solidFill>
              </a:rPr>
              <a:t> – aqueles em que a compressão é preponderante, como os pilares) ou </a:t>
            </a:r>
            <a:r>
              <a:rPr lang="pt-BR" altLang="pt-BR" b="1" dirty="0" smtClean="0">
                <a:solidFill>
                  <a:srgbClr val="FF0000"/>
                </a:solidFill>
              </a:rPr>
              <a:t>Concreto Protendido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(</a:t>
            </a:r>
            <a:r>
              <a:rPr lang="pt-BR" altLang="pt-BR" b="1" dirty="0" smtClean="0">
                <a:solidFill>
                  <a:srgbClr val="FF0000"/>
                </a:solidFill>
              </a:rPr>
              <a:t>CP</a:t>
            </a:r>
            <a:r>
              <a:rPr lang="pt-BR" altLang="pt-BR" b="1" dirty="0" smtClean="0">
                <a:solidFill>
                  <a:srgbClr val="7030A0"/>
                </a:solidFill>
              </a:rPr>
              <a:t>) com pré-tração. Quando a flexão é preponderante podem ser em </a:t>
            </a:r>
            <a:r>
              <a:rPr lang="pt-BR" altLang="pt-BR" b="1" dirty="0" smtClean="0">
                <a:solidFill>
                  <a:srgbClr val="FF0000"/>
                </a:solidFill>
              </a:rPr>
              <a:t>CA</a:t>
            </a:r>
            <a:r>
              <a:rPr lang="pt-BR" altLang="pt-BR" b="1" dirty="0" smtClean="0">
                <a:solidFill>
                  <a:srgbClr val="7030A0"/>
                </a:solidFill>
              </a:rPr>
              <a:t> ou </a:t>
            </a:r>
            <a:r>
              <a:rPr lang="pt-BR" altLang="pt-BR" b="1" dirty="0" smtClean="0">
                <a:solidFill>
                  <a:srgbClr val="FF0000"/>
                </a:solidFill>
              </a:rPr>
              <a:t>CP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Elementos fletidos de </a:t>
            </a:r>
            <a:r>
              <a:rPr lang="pt-BR" altLang="pt-BR" b="1" dirty="0" smtClean="0">
                <a:solidFill>
                  <a:srgbClr val="FF0000"/>
                </a:solidFill>
              </a:rPr>
              <a:t>CA</a:t>
            </a:r>
            <a:r>
              <a:rPr lang="pt-BR" altLang="pt-BR" b="1" dirty="0" smtClean="0">
                <a:solidFill>
                  <a:srgbClr val="0000FF"/>
                </a:solidFill>
              </a:rPr>
              <a:t> resultam peças mais pesadas; </a:t>
            </a:r>
            <a:r>
              <a:rPr lang="pt-BR" altLang="pt-BR" b="1" dirty="0" smtClean="0">
                <a:solidFill>
                  <a:srgbClr val="2AA22A"/>
                </a:solidFill>
              </a:rPr>
              <a:t>flechas </a:t>
            </a:r>
            <a:r>
              <a:rPr lang="pt-BR" altLang="pt-BR" b="1" dirty="0">
                <a:solidFill>
                  <a:srgbClr val="2AA22A"/>
                </a:solidFill>
              </a:rPr>
              <a:t>excessivas podem ser um </a:t>
            </a:r>
            <a:r>
              <a:rPr lang="pt-BR" altLang="pt-BR" b="1" dirty="0" smtClean="0">
                <a:solidFill>
                  <a:srgbClr val="2AA22A"/>
                </a:solidFill>
              </a:rPr>
              <a:t>problema;</a:t>
            </a:r>
            <a:r>
              <a:rPr lang="pt-BR" altLang="pt-BR" b="1" dirty="0" smtClean="0">
                <a:solidFill>
                  <a:srgbClr val="0000FF"/>
                </a:solidFill>
              </a:rPr>
              <a:t> o concreto tem resistência à compressão no mínimo de 35 MPa. A aplicação de CAD é restringida pelas flechas e fissuras.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25987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28112"/>
            <a:ext cx="82089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No </a:t>
            </a:r>
            <a:r>
              <a:rPr lang="pt-BR" altLang="pt-BR" b="1" dirty="0">
                <a:solidFill>
                  <a:srgbClr val="FF0000"/>
                </a:solidFill>
              </a:rPr>
              <a:t>CP</a:t>
            </a:r>
            <a:r>
              <a:rPr lang="pt-BR" altLang="pt-BR" b="1" dirty="0">
                <a:solidFill>
                  <a:srgbClr val="7030A0"/>
                </a:solidFill>
              </a:rPr>
              <a:t>, a utilização de aços e concretos de elevadas </a:t>
            </a:r>
            <a:r>
              <a:rPr lang="pt-BR" altLang="pt-BR" b="1" dirty="0" smtClean="0">
                <a:solidFill>
                  <a:srgbClr val="7030A0"/>
                </a:solidFill>
              </a:rPr>
              <a:t>resistências </a:t>
            </a:r>
            <a:r>
              <a:rPr lang="pt-BR" altLang="pt-BR" b="1" dirty="0">
                <a:solidFill>
                  <a:srgbClr val="7030A0"/>
                </a:solidFill>
              </a:rPr>
              <a:t>(no mínimo 40 MPa, e 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uso do CAD), </a:t>
            </a:r>
            <a:r>
              <a:rPr lang="pt-BR" altLang="pt-BR" b="1" dirty="0" smtClean="0">
                <a:solidFill>
                  <a:srgbClr val="7030A0"/>
                </a:solidFill>
              </a:rPr>
              <a:t>e </a:t>
            </a:r>
            <a:r>
              <a:rPr lang="pt-BR" altLang="pt-BR" b="1" dirty="0">
                <a:solidFill>
                  <a:srgbClr val="7030A0"/>
                </a:solidFill>
              </a:rPr>
              <a:t>aliado a seções de maior rendimento </a:t>
            </a:r>
            <a:r>
              <a:rPr lang="pt-BR" altLang="pt-BR" b="1" dirty="0" smtClean="0">
                <a:solidFill>
                  <a:srgbClr val="7030A0"/>
                </a:solidFill>
              </a:rPr>
              <a:t>mecânico (seção I </a:t>
            </a:r>
            <a:r>
              <a:rPr lang="pt-BR" altLang="pt-BR" b="1" dirty="0">
                <a:solidFill>
                  <a:srgbClr val="7030A0"/>
                </a:solidFill>
              </a:rPr>
              <a:t>principalmente), </a:t>
            </a:r>
            <a:r>
              <a:rPr lang="pt-BR" altLang="pt-BR" b="1" dirty="0" smtClean="0">
                <a:solidFill>
                  <a:srgbClr val="7030A0"/>
                </a:solidFill>
              </a:rPr>
              <a:t>resultam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peças com menores pesos</a:t>
            </a:r>
            <a:r>
              <a:rPr lang="pt-BR" altLang="pt-BR" b="1" dirty="0" smtClean="0">
                <a:solidFill>
                  <a:srgbClr val="7030A0"/>
                </a:solidFill>
              </a:rPr>
              <a:t> e com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comportamento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quanto a </a:t>
            </a:r>
            <a:r>
              <a:rPr lang="pt-BR" altLang="pt-BR" b="1" dirty="0" smtClean="0">
                <a:solidFill>
                  <a:srgbClr val="7030A0"/>
                </a:solidFill>
              </a:rPr>
              <a:t>flechas </a:t>
            </a:r>
            <a:r>
              <a:rPr lang="pt-BR" altLang="pt-BR" b="1" dirty="0">
                <a:solidFill>
                  <a:srgbClr val="7030A0"/>
                </a:solidFill>
              </a:rPr>
              <a:t>e </a:t>
            </a:r>
            <a:r>
              <a:rPr lang="pt-BR" altLang="pt-BR" b="1" dirty="0" smtClean="0">
                <a:solidFill>
                  <a:srgbClr val="7030A0"/>
                </a:solidFill>
              </a:rPr>
              <a:t>fissuração. Mas é restrito </a:t>
            </a:r>
            <a:r>
              <a:rPr lang="pt-BR" altLang="pt-BR" b="1" dirty="0">
                <a:solidFill>
                  <a:srgbClr val="7030A0"/>
                </a:solidFill>
              </a:rPr>
              <a:t>a peças de eixos retos e simples.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600" b="1" u="sng" dirty="0" smtClean="0">
                <a:solidFill>
                  <a:srgbClr val="0000FF"/>
                </a:solidFill>
              </a:rPr>
              <a:t>Com vãos maiores o </a:t>
            </a:r>
            <a:r>
              <a:rPr lang="pt-BR" altLang="pt-BR" sz="3600" b="1" u="sng" dirty="0" smtClean="0">
                <a:solidFill>
                  <a:srgbClr val="FF0000"/>
                </a:solidFill>
              </a:rPr>
              <a:t>CP</a:t>
            </a:r>
            <a:r>
              <a:rPr lang="pt-BR" altLang="pt-BR" sz="3600" b="1" u="sng" dirty="0" smtClean="0">
                <a:solidFill>
                  <a:srgbClr val="0000FF"/>
                </a:solidFill>
              </a:rPr>
              <a:t> torna-se mais viável, e o CPM mais competitivo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31382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22307"/>
            <a:ext cx="820896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No caso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vigas de borda</a:t>
            </a:r>
            <a:r>
              <a:rPr lang="pt-BR" altLang="pt-BR" b="1" dirty="0" smtClean="0">
                <a:solidFill>
                  <a:srgbClr val="7030A0"/>
                </a:solidFill>
              </a:rPr>
              <a:t> em estruturas de CPM geralmente ocorre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momento de torção</a:t>
            </a:r>
            <a:r>
              <a:rPr lang="pt-BR" altLang="pt-BR" b="1" dirty="0" smtClean="0">
                <a:solidFill>
                  <a:srgbClr val="7030A0"/>
                </a:solidFill>
              </a:rPr>
              <a:t> na viga de apoio da laje, que deve ser considerado no projeto da viga.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valor do momento de torção (T) depende da excentricidade da reação da laje sobre a viga.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10478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322"/>
            <a:ext cx="8334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15" y="4293096"/>
            <a:ext cx="450363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0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7" y="980728"/>
            <a:ext cx="872134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2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42052"/>
            <a:ext cx="82089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Devido às ligações e por apresentarem elementos mais esbeltos, as estruturas em CPM são mais suscetíveis 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vibrações excessivas</a:t>
            </a:r>
            <a:r>
              <a:rPr lang="pt-BR" altLang="pt-BR" b="1" dirty="0" smtClean="0">
                <a:solidFill>
                  <a:srgbClr val="7030A0"/>
                </a:solidFill>
              </a:rPr>
              <a:t>, como em arquibancadas de estádios esportivos. Neste caso ver 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manual do PCI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26534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59470"/>
            <a:ext cx="8208962" cy="58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smtClean="0">
                <a:solidFill>
                  <a:srgbClr val="7030A0"/>
                </a:solidFill>
              </a:rPr>
              <a:t>O CPM necessita de desenhos adicionais comparado ao CML. Os detalhes recomendados são: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2900" b="1" dirty="0" smtClean="0">
                <a:solidFill>
                  <a:srgbClr val="0000FF"/>
                </a:solidFill>
              </a:rPr>
              <a:t>Especificação da </a:t>
            </a:r>
            <a:r>
              <a:rPr lang="pt-BR" altLang="pt-BR" sz="2900" b="1" u="sng" dirty="0" smtClean="0">
                <a:solidFill>
                  <a:srgbClr val="0000FF"/>
                </a:solidFill>
              </a:rPr>
              <a:t>resistência do concreto</a:t>
            </a:r>
            <a:r>
              <a:rPr lang="pt-BR" altLang="pt-BR" sz="2900" b="1" dirty="0" smtClean="0">
                <a:solidFill>
                  <a:srgbClr val="0000FF"/>
                </a:solidFill>
              </a:rPr>
              <a:t> para a desmoldagem, transporte e aplicação da protensão;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2900" b="1" dirty="0" smtClean="0">
                <a:solidFill>
                  <a:srgbClr val="D125B8"/>
                </a:solidFill>
              </a:rPr>
              <a:t>Especificação das </a:t>
            </a:r>
            <a:r>
              <a:rPr lang="pt-BR" altLang="pt-BR" sz="2900" b="1" u="sng" dirty="0" smtClean="0">
                <a:solidFill>
                  <a:srgbClr val="D125B8"/>
                </a:solidFill>
              </a:rPr>
              <a:t>tolerâncias</a:t>
            </a:r>
            <a:r>
              <a:rPr lang="pt-BR" altLang="pt-BR" sz="2900" b="1" dirty="0" smtClean="0">
                <a:solidFill>
                  <a:srgbClr val="D125B8"/>
                </a:solidFill>
              </a:rPr>
              <a:t> nas etapas construtivas;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2900" b="1" dirty="0" smtClean="0">
                <a:solidFill>
                  <a:srgbClr val="2AA22A"/>
                </a:solidFill>
              </a:rPr>
              <a:t>Especificação das </a:t>
            </a:r>
            <a:r>
              <a:rPr lang="pt-BR" altLang="pt-BR" sz="2900" b="1" u="sng" dirty="0" smtClean="0">
                <a:solidFill>
                  <a:srgbClr val="2AA22A"/>
                </a:solidFill>
              </a:rPr>
              <a:t>posições de armazenamento</a:t>
            </a:r>
            <a:r>
              <a:rPr lang="pt-BR" altLang="pt-BR" sz="2900" b="1" dirty="0" smtClean="0">
                <a:solidFill>
                  <a:srgbClr val="2AA22A"/>
                </a:solidFill>
              </a:rPr>
              <a:t>, transporte e montagem;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2900" b="1" dirty="0" smtClean="0">
                <a:solidFill>
                  <a:srgbClr val="7030A0"/>
                </a:solidFill>
              </a:rPr>
              <a:t>Sistema de içamento;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2900" b="1" dirty="0" smtClean="0">
                <a:solidFill>
                  <a:srgbClr val="0070C0"/>
                </a:solidFill>
              </a:rPr>
              <a:t>Cuidados necessários no manuseio e transporte, execução das ligações e principalmente na montagem.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21571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c) Minimizar o número de ligações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pic>
        <p:nvPicPr>
          <p:cNvPr id="68612" name="Picture 4" descr="http://blogeberick.altoqi.com.br/wp-content/uploads/2011/10/Post1-P%C3%B3rtic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793" y="1196752"/>
            <a:ext cx="7368504" cy="49685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6237312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(http://blogeberick.altoqi.com.br/pre-moldados/lancamento-dos-elementos-pre-moldados/)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836712"/>
            <a:ext cx="82089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0000FF"/>
                </a:solidFill>
              </a:rPr>
              <a:t>Na colocação de uma viga entre dois pilares, podem ocorrer dois tipos de problemas: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40410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3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54269" cy="543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4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Por uma questão básica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montagem</a:t>
            </a:r>
            <a:r>
              <a:rPr lang="pt-BR" altLang="pt-BR" b="1" dirty="0" smtClean="0">
                <a:solidFill>
                  <a:srgbClr val="7030A0"/>
                </a:solidFill>
              </a:rPr>
              <a:t> há a necessidade de considerar, na definição do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 dos elementos</a:t>
            </a:r>
            <a:r>
              <a:rPr lang="pt-BR" altLang="pt-BR" b="1" dirty="0" smtClean="0">
                <a:solidFill>
                  <a:srgbClr val="7030A0"/>
                </a:solidFill>
              </a:rPr>
              <a:t>, 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inevitáveis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discrepâncias</a:t>
            </a:r>
            <a:r>
              <a:rPr lang="pt-BR" altLang="pt-BR" b="1" dirty="0" smtClean="0">
                <a:solidFill>
                  <a:srgbClr val="7030A0"/>
                </a:solidFill>
              </a:rPr>
              <a:t> (diferenças ou “erros”) entre 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medidas previstas</a:t>
            </a:r>
            <a:r>
              <a:rPr lang="pt-BR" altLang="pt-BR" b="1" dirty="0" smtClean="0">
                <a:solidFill>
                  <a:srgbClr val="7030A0"/>
                </a:solidFill>
              </a:rPr>
              <a:t> e 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medidas reais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Todas as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dimensões e posições dos elementos</a:t>
            </a:r>
            <a:r>
              <a:rPr lang="pt-BR" altLang="pt-BR" b="1" dirty="0" smtClean="0">
                <a:solidFill>
                  <a:srgbClr val="0000FF"/>
                </a:solidFill>
              </a:rPr>
              <a:t> devem estar dentro de limites estabelecidos.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Parâmetros: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a) Desvio</a:t>
            </a:r>
            <a:r>
              <a:rPr lang="pt-BR" altLang="pt-BR" b="1" dirty="0" smtClean="0">
                <a:solidFill>
                  <a:srgbClr val="7030A0"/>
                </a:solidFill>
              </a:rPr>
              <a:t> (ou “erro”) </a:t>
            </a:r>
            <a:r>
              <a:rPr lang="pt-BR" altLang="pt-BR" b="1" dirty="0" smtClean="0">
                <a:solidFill>
                  <a:srgbClr val="1F771F"/>
                </a:solidFill>
              </a:rPr>
              <a:t>– é a diferença entre a dimensão básica de projeto e a correspondente executada;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b) Tolerância</a:t>
            </a:r>
            <a:r>
              <a:rPr lang="pt-BR" altLang="pt-BR" b="1" dirty="0" smtClean="0">
                <a:solidFill>
                  <a:srgbClr val="7030A0"/>
                </a:solidFill>
              </a:rPr>
              <a:t> – é o valor máximo aceito para o desvio.</a:t>
            </a:r>
          </a:p>
        </p:txBody>
      </p:sp>
    </p:spTree>
    <p:extLst>
      <p:ext uri="{BB962C8B-B14F-4D97-AF65-F5344CB8AC3E}">
        <p14:creationId xmlns:p14="http://schemas.microsoft.com/office/powerpoint/2010/main" val="40211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7030A0"/>
                </a:solidFill>
              </a:rPr>
              <a:t>Na definição de Melo, contida no Manual </a:t>
            </a:r>
            <a:r>
              <a:rPr lang="pt-BR" altLang="pt-BR" sz="3100" b="1" dirty="0" err="1" smtClean="0">
                <a:solidFill>
                  <a:srgbClr val="7030A0"/>
                </a:solidFill>
              </a:rPr>
              <a:t>Munte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, a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“</a:t>
            </a:r>
            <a:r>
              <a:rPr lang="pt-BR" altLang="pt-BR" sz="3100" b="1" i="1" u="sng" dirty="0" smtClean="0">
                <a:solidFill>
                  <a:srgbClr val="0000FF"/>
                </a:solidFill>
              </a:rPr>
              <a:t>tolerância</a:t>
            </a:r>
            <a:r>
              <a:rPr lang="pt-BR" altLang="pt-BR" sz="3100" b="1" i="1" dirty="0" smtClean="0">
                <a:solidFill>
                  <a:srgbClr val="0000FF"/>
                </a:solidFill>
              </a:rPr>
              <a:t> implica valor máximo dos desvios de medidas que podem ocorrer, ou seja, é a máxima variação permitida a uma determinada peça em relação à medida especificada em projeto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.”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9000"/>
            <a:ext cx="22955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11560" y="3592175"/>
            <a:ext cx="604867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2AA22A"/>
                </a:solidFill>
              </a:rPr>
              <a:t>As </a:t>
            </a:r>
            <a:r>
              <a:rPr lang="pt-BR" altLang="pt-BR" sz="3100" b="1" dirty="0">
                <a:solidFill>
                  <a:srgbClr val="2AA22A"/>
                </a:solidFill>
              </a:rPr>
              <a:t>tolerâncias estão diretamente ligadas </a:t>
            </a:r>
            <a:r>
              <a:rPr lang="pt-BR" altLang="pt-BR" sz="3100" b="1" dirty="0" smtClean="0">
                <a:solidFill>
                  <a:srgbClr val="2AA22A"/>
                </a:solidFill>
              </a:rPr>
              <a:t>à </a:t>
            </a:r>
            <a:r>
              <a:rPr lang="pt-BR" altLang="pt-BR" sz="3100" b="1" u="sng" dirty="0">
                <a:solidFill>
                  <a:srgbClr val="2AA22A"/>
                </a:solidFill>
              </a:rPr>
              <a:t>qualidade arquitetônica</a:t>
            </a:r>
            <a:r>
              <a:rPr lang="pt-BR" altLang="pt-BR" sz="3100" b="1" dirty="0">
                <a:solidFill>
                  <a:srgbClr val="2AA22A"/>
                </a:solidFill>
              </a:rPr>
              <a:t> da edificação.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err="1" smtClean="0">
                <a:solidFill>
                  <a:srgbClr val="D125B8"/>
                </a:solidFill>
              </a:rPr>
              <a:t>Munte</a:t>
            </a:r>
            <a:r>
              <a:rPr lang="pt-BR" altLang="pt-BR" sz="2400" b="1" dirty="0" smtClean="0">
                <a:solidFill>
                  <a:srgbClr val="D125B8"/>
                </a:solidFill>
              </a:rPr>
              <a:t> Construções Industrializadas ; MELO</a:t>
            </a:r>
            <a:r>
              <a:rPr lang="pt-BR" altLang="pt-BR" sz="2400" b="1" dirty="0">
                <a:solidFill>
                  <a:srgbClr val="D125B8"/>
                </a:solidFill>
              </a:rPr>
              <a:t>, </a:t>
            </a:r>
            <a:r>
              <a:rPr lang="pt-BR" altLang="pt-BR" sz="2400" b="1" dirty="0" smtClean="0">
                <a:solidFill>
                  <a:srgbClr val="D125B8"/>
                </a:solidFill>
              </a:rPr>
              <a:t>C.E.E. </a:t>
            </a:r>
            <a:r>
              <a:rPr lang="pt-BR" altLang="pt-BR" sz="2400" b="1" i="1" dirty="0" smtClean="0">
                <a:solidFill>
                  <a:srgbClr val="D125B8"/>
                </a:solidFill>
              </a:rPr>
              <a:t>Manual </a:t>
            </a:r>
            <a:r>
              <a:rPr lang="pt-BR" altLang="pt-BR" sz="2400" b="1" i="1" dirty="0" err="1">
                <a:solidFill>
                  <a:srgbClr val="D125B8"/>
                </a:solidFill>
              </a:rPr>
              <a:t>Munte</a:t>
            </a:r>
            <a:r>
              <a:rPr lang="pt-BR" altLang="pt-BR" sz="2400" b="1" i="1" dirty="0">
                <a:solidFill>
                  <a:srgbClr val="D125B8"/>
                </a:solidFill>
              </a:rPr>
              <a:t> de Projetos em Pré-fabricados de Concreto</a:t>
            </a:r>
            <a:r>
              <a:rPr lang="pt-BR" altLang="pt-BR" sz="2400" b="1" dirty="0">
                <a:solidFill>
                  <a:srgbClr val="D125B8"/>
                </a:solidFill>
              </a:rPr>
              <a:t>. </a:t>
            </a:r>
            <a:r>
              <a:rPr lang="pt-BR" altLang="pt-BR" sz="2400" b="1" dirty="0" smtClean="0">
                <a:solidFill>
                  <a:srgbClr val="D125B8"/>
                </a:solidFill>
              </a:rPr>
              <a:t>São </a:t>
            </a:r>
            <a:r>
              <a:rPr lang="pt-BR" altLang="pt-BR" sz="2400" b="1" dirty="0">
                <a:solidFill>
                  <a:srgbClr val="D125B8"/>
                </a:solidFill>
              </a:rPr>
              <a:t>Paulo, Ed. </a:t>
            </a:r>
            <a:r>
              <a:rPr lang="pt-BR" altLang="pt-BR" sz="2400" b="1" dirty="0" err="1">
                <a:solidFill>
                  <a:srgbClr val="D125B8"/>
                </a:solidFill>
              </a:rPr>
              <a:t>Pini</a:t>
            </a:r>
            <a:r>
              <a:rPr lang="pt-BR" altLang="pt-BR" sz="2400" b="1" dirty="0">
                <a:solidFill>
                  <a:srgbClr val="D125B8"/>
                </a:solidFill>
              </a:rPr>
              <a:t>, </a:t>
            </a:r>
            <a:r>
              <a:rPr lang="pt-BR" altLang="pt-BR" sz="2400" b="1" dirty="0" smtClean="0">
                <a:solidFill>
                  <a:srgbClr val="D125B8"/>
                </a:solidFill>
              </a:rPr>
              <a:t>2</a:t>
            </a:r>
            <a:r>
              <a:rPr lang="pt-BR" altLang="pt-BR" sz="2400" b="1" baseline="30000" dirty="0" smtClean="0">
                <a:solidFill>
                  <a:srgbClr val="D125B8"/>
                </a:solidFill>
              </a:rPr>
              <a:t>ª</a:t>
            </a:r>
            <a:r>
              <a:rPr lang="pt-BR" altLang="pt-BR" sz="2400" b="1" dirty="0" smtClean="0">
                <a:solidFill>
                  <a:srgbClr val="D125B8"/>
                </a:solidFill>
              </a:rPr>
              <a:t> ed., 2007, 534p.</a:t>
            </a:r>
            <a:endParaRPr lang="pt-BR" altLang="pt-BR" sz="24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tolerâncias podem ser dos seguintes tipos: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00FF"/>
                </a:solidFill>
              </a:rPr>
              <a:t>Dimensões das medidas dos elementos;</a:t>
            </a:r>
            <a:endParaRPr lang="pt-BR" altLang="pt-BR" sz="1600" b="1" dirty="0" smtClean="0">
              <a:solidFill>
                <a:srgbClr val="0000FF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D125B8"/>
                </a:solidFill>
              </a:rPr>
              <a:t>Distorções, linearidade e esquadro;</a:t>
            </a:r>
            <a:endParaRPr lang="pt-BR" altLang="pt-BR" sz="1600" b="1" dirty="0" smtClean="0">
              <a:solidFill>
                <a:srgbClr val="D125B8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1F771F"/>
                </a:solidFill>
              </a:rPr>
              <a:t>Flechas e </a:t>
            </a:r>
            <a:r>
              <a:rPr lang="pt-BR" altLang="pt-BR" b="1" dirty="0" err="1" smtClean="0">
                <a:solidFill>
                  <a:srgbClr val="1F771F"/>
                </a:solidFill>
              </a:rPr>
              <a:t>contraflechas</a:t>
            </a:r>
            <a:r>
              <a:rPr lang="pt-BR" altLang="pt-BR" b="1" dirty="0" smtClean="0">
                <a:solidFill>
                  <a:srgbClr val="1F771F"/>
                </a:solidFill>
              </a:rPr>
              <a:t>;</a:t>
            </a:r>
            <a:endParaRPr lang="pt-BR" altLang="pt-BR" sz="1600" b="1" dirty="0">
              <a:solidFill>
                <a:srgbClr val="1F771F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7030A0"/>
                </a:solidFill>
              </a:rPr>
              <a:t>Planicidade das superfícies;</a:t>
            </a:r>
            <a:endParaRPr lang="pt-BR" altLang="pt-BR" sz="1600" b="1" dirty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B0F0"/>
                </a:solidFill>
              </a:rPr>
              <a:t>Posição da armadura passiva e dos cabos de protensão;</a:t>
            </a:r>
            <a:endParaRPr lang="pt-BR" altLang="pt-BR" sz="1600" b="1" dirty="0">
              <a:solidFill>
                <a:srgbClr val="00B0F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00FF"/>
                </a:solidFill>
              </a:rPr>
              <a:t>Posicionamento dos insertos metálicos;</a:t>
            </a:r>
            <a:endParaRPr lang="pt-BR" altLang="pt-BR" sz="1600" b="1" dirty="0">
              <a:solidFill>
                <a:srgbClr val="0000FF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chemeClr val="accent2">
                    <a:lumMod val="75000"/>
                  </a:schemeClr>
                </a:solidFill>
              </a:rPr>
              <a:t>Dimensões e verticalidade na montagem;</a:t>
            </a:r>
            <a:endParaRPr lang="pt-BR" altLang="pt-BR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1F771F"/>
                </a:solidFill>
              </a:rPr>
              <a:t>Locação dos elementos de fundação.</a:t>
            </a:r>
          </a:p>
        </p:txBody>
      </p:sp>
    </p:spTree>
    <p:extLst>
      <p:ext uri="{BB962C8B-B14F-4D97-AF65-F5344CB8AC3E}">
        <p14:creationId xmlns:p14="http://schemas.microsoft.com/office/powerpoint/2010/main" val="219407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Em função da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origem</a:t>
            </a:r>
            <a:r>
              <a:rPr lang="pt-BR" altLang="pt-BR" b="1" dirty="0" smtClean="0">
                <a:solidFill>
                  <a:srgbClr val="7030A0"/>
                </a:solidFill>
              </a:rPr>
              <a:t> as tolerâncias podem ser: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00FF"/>
                </a:solidFill>
              </a:rPr>
              <a:t>tolerâncias de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fabricação</a:t>
            </a:r>
            <a:r>
              <a:rPr lang="pt-BR" altLang="pt-BR" b="1" dirty="0" smtClean="0">
                <a:solidFill>
                  <a:srgbClr val="0000FF"/>
                </a:solidFill>
              </a:rPr>
              <a:t>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16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D125B8"/>
                </a:solidFill>
              </a:rPr>
              <a:t>tolerâncias de </a:t>
            </a:r>
            <a:r>
              <a:rPr lang="pt-BR" altLang="pt-BR" b="1" u="sng" dirty="0" smtClean="0">
                <a:solidFill>
                  <a:srgbClr val="D125B8"/>
                </a:solidFill>
              </a:rPr>
              <a:t>montagem</a:t>
            </a:r>
            <a:r>
              <a:rPr lang="pt-BR" altLang="pt-BR" b="1" dirty="0" smtClean="0">
                <a:solidFill>
                  <a:srgbClr val="D125B8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dirty="0" smtClean="0">
                <a:solidFill>
                  <a:srgbClr val="0005CC"/>
                </a:solidFill>
              </a:rPr>
              <a:t>tolerâncias</a:t>
            </a:r>
            <a:r>
              <a:rPr lang="pt-BR" altLang="pt-BR" b="1" dirty="0" smtClean="0">
                <a:solidFill>
                  <a:srgbClr val="7030A0"/>
                </a:solidFill>
              </a:rPr>
              <a:t> são fixadas a partir de padrões consensuais dos fabricantes de pré-moldados.</a:t>
            </a:r>
          </a:p>
        </p:txBody>
      </p:sp>
    </p:spTree>
    <p:extLst>
      <p:ext uri="{BB962C8B-B14F-4D97-AF65-F5344CB8AC3E}">
        <p14:creationId xmlns:p14="http://schemas.microsoft.com/office/powerpoint/2010/main" val="11512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tolerâncias de execução</a:t>
            </a:r>
            <a:r>
              <a:rPr lang="pt-BR" altLang="pt-BR" b="1" dirty="0" smtClean="0">
                <a:solidFill>
                  <a:srgbClr val="7030A0"/>
                </a:solidFill>
              </a:rPr>
              <a:t> dependem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princi-palmente</a:t>
            </a:r>
            <a:r>
              <a:rPr lang="pt-BR" altLang="pt-BR" b="1" dirty="0" smtClean="0">
                <a:solidFill>
                  <a:srgbClr val="7030A0"/>
                </a:solidFill>
              </a:rPr>
              <a:t> das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fôrmas</a:t>
            </a:r>
            <a:r>
              <a:rPr lang="pt-BR" altLang="pt-BR" b="1" dirty="0" smtClean="0">
                <a:solidFill>
                  <a:srgbClr val="7030A0"/>
                </a:solidFill>
              </a:rPr>
              <a:t> de moldagem das peças.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Fôrmas metálicas</a:t>
            </a:r>
            <a:r>
              <a:rPr lang="pt-BR" altLang="pt-BR" b="1" dirty="0" smtClean="0">
                <a:solidFill>
                  <a:srgbClr val="7030A0"/>
                </a:solidFill>
              </a:rPr>
              <a:t> podem apresentar menores tolerâncias que fôrmas de madeira.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B0F0"/>
                </a:solidFill>
              </a:rPr>
              <a:t>As </a:t>
            </a:r>
            <a:r>
              <a:rPr lang="pt-BR" altLang="pt-BR" b="1" dirty="0">
                <a:solidFill>
                  <a:srgbClr val="00B0F0"/>
                </a:solidFill>
              </a:rPr>
              <a:t>tolerâncias </a:t>
            </a:r>
            <a:r>
              <a:rPr lang="pt-BR" altLang="pt-BR" b="1" dirty="0" smtClean="0">
                <a:solidFill>
                  <a:srgbClr val="00B0F0"/>
                </a:solidFill>
              </a:rPr>
              <a:t>podem ser diferentes para cada tipo de peça produzida.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Peças estocadas durante muito tempo requerem uma atenção especial, devido às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variações volumétricas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  <a:endParaRPr lang="pt-BR" altLang="pt-BR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Fonte: </a:t>
            </a:r>
            <a:r>
              <a:rPr lang="pt-BR" altLang="pt-BR" sz="2400" b="1" dirty="0" err="1" smtClean="0">
                <a:solidFill>
                  <a:srgbClr val="2AA22A"/>
                </a:solidFill>
              </a:rPr>
              <a:t>Munte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 Construções Industrializadas ; MELO</a:t>
            </a:r>
            <a:r>
              <a:rPr lang="pt-BR" altLang="pt-BR" sz="2400" b="1" dirty="0">
                <a:solidFill>
                  <a:srgbClr val="2AA22A"/>
                </a:solidFill>
              </a:rPr>
              <a:t>, 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C.E.E. </a:t>
            </a:r>
            <a:r>
              <a:rPr lang="pt-BR" altLang="pt-BR" sz="2400" b="1" i="1" dirty="0" smtClean="0">
                <a:solidFill>
                  <a:srgbClr val="2AA22A"/>
                </a:solidFill>
              </a:rPr>
              <a:t>Manual </a:t>
            </a:r>
            <a:r>
              <a:rPr lang="pt-BR" altLang="pt-BR" sz="2400" b="1" i="1" dirty="0" err="1">
                <a:solidFill>
                  <a:srgbClr val="2AA22A"/>
                </a:solidFill>
              </a:rPr>
              <a:t>Munte</a:t>
            </a:r>
            <a:r>
              <a:rPr lang="pt-BR" altLang="pt-BR" sz="2400" b="1" i="1" dirty="0">
                <a:solidFill>
                  <a:srgbClr val="2AA22A"/>
                </a:solidFill>
              </a:rPr>
              <a:t> de Projetos em Pré-fabricados de Concreto</a:t>
            </a:r>
            <a:r>
              <a:rPr lang="pt-BR" altLang="pt-BR" sz="2400" b="1" dirty="0">
                <a:solidFill>
                  <a:srgbClr val="2AA22A"/>
                </a:solidFill>
              </a:rPr>
              <a:t>. 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São </a:t>
            </a:r>
            <a:r>
              <a:rPr lang="pt-BR" altLang="pt-BR" sz="2400" b="1" dirty="0">
                <a:solidFill>
                  <a:srgbClr val="2AA22A"/>
                </a:solidFill>
              </a:rPr>
              <a:t>Paulo, Ed. </a:t>
            </a:r>
            <a:r>
              <a:rPr lang="pt-BR" altLang="pt-BR" sz="2400" b="1" dirty="0" err="1">
                <a:solidFill>
                  <a:srgbClr val="2AA22A"/>
                </a:solidFill>
              </a:rPr>
              <a:t>Pini</a:t>
            </a:r>
            <a:r>
              <a:rPr lang="pt-BR" altLang="pt-BR" sz="2400" b="1" dirty="0">
                <a:solidFill>
                  <a:srgbClr val="2AA22A"/>
                </a:solidFill>
              </a:rPr>
              <a:t>, 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2</a:t>
            </a:r>
            <a:r>
              <a:rPr lang="pt-BR" altLang="pt-BR" sz="2400" b="1" baseline="30000" dirty="0" smtClean="0">
                <a:solidFill>
                  <a:srgbClr val="2AA22A"/>
                </a:solidFill>
              </a:rPr>
              <a:t>ª</a:t>
            </a:r>
            <a:r>
              <a:rPr lang="pt-BR" altLang="pt-BR" sz="2400" b="1" dirty="0" smtClean="0">
                <a:solidFill>
                  <a:srgbClr val="2AA22A"/>
                </a:solidFill>
              </a:rPr>
              <a:t> ed., 2007, 534p.</a:t>
            </a:r>
            <a:endParaRPr lang="pt-BR" altLang="pt-BR" sz="2400" b="1" dirty="0">
              <a:solidFill>
                <a:srgbClr val="2AA2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As principais razões para o estabelecimento de tolerâncias são: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u="sng" dirty="0" smtClean="0">
                <a:solidFill>
                  <a:srgbClr val="0000FF"/>
                </a:solidFill>
              </a:rPr>
              <a:t>Construtibilidade</a:t>
            </a:r>
            <a:r>
              <a:rPr lang="pt-BR" altLang="pt-BR" b="1" dirty="0" smtClean="0">
                <a:solidFill>
                  <a:srgbClr val="0000FF"/>
                </a:solidFill>
              </a:rPr>
              <a:t> – para assegurar </a:t>
            </a:r>
            <a:r>
              <a:rPr lang="pt-BR" altLang="pt-BR" b="1" dirty="0" err="1" smtClean="0">
                <a:solidFill>
                  <a:srgbClr val="0000FF"/>
                </a:solidFill>
              </a:rPr>
              <a:t>adequa-da</a:t>
            </a:r>
            <a:r>
              <a:rPr lang="pt-BR" altLang="pt-BR" b="1" dirty="0" smtClean="0">
                <a:solidFill>
                  <a:srgbClr val="0000FF"/>
                </a:solidFill>
              </a:rPr>
              <a:t>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montagem</a:t>
            </a:r>
            <a:r>
              <a:rPr lang="pt-BR" altLang="pt-BR" b="1" dirty="0" smtClean="0">
                <a:solidFill>
                  <a:srgbClr val="0000FF"/>
                </a:solidFill>
              </a:rPr>
              <a:t> da construção;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u="sng" dirty="0" smtClean="0">
                <a:solidFill>
                  <a:srgbClr val="7030A0"/>
                </a:solidFill>
              </a:rPr>
              <a:t>Estrutural</a:t>
            </a:r>
            <a:r>
              <a:rPr lang="pt-BR" altLang="pt-BR" b="1" dirty="0" smtClean="0">
                <a:solidFill>
                  <a:srgbClr val="7030A0"/>
                </a:solidFill>
              </a:rPr>
              <a:t> – para que seja possível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consi-derar</a:t>
            </a:r>
            <a:r>
              <a:rPr lang="pt-BR" altLang="pt-BR" b="1" dirty="0" smtClean="0">
                <a:solidFill>
                  <a:srgbClr val="7030A0"/>
                </a:solidFill>
              </a:rPr>
              <a:t> no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projeto estrutural</a:t>
            </a:r>
            <a:r>
              <a:rPr lang="pt-BR" altLang="pt-BR" b="1" dirty="0" smtClean="0">
                <a:solidFill>
                  <a:srgbClr val="7030A0"/>
                </a:solidFill>
              </a:rPr>
              <a:t> as possíveis variações da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posição das forças nas ligações</a:t>
            </a:r>
            <a:r>
              <a:rPr lang="pt-BR" altLang="pt-BR" b="1" dirty="0" smtClean="0">
                <a:solidFill>
                  <a:srgbClr val="7030A0"/>
                </a:solidFill>
              </a:rPr>
              <a:t> e nos elementos, por meio de indicações normativas;</a:t>
            </a:r>
          </a:p>
        </p:txBody>
      </p:sp>
    </p:spTree>
    <p:extLst>
      <p:ext uri="{BB962C8B-B14F-4D97-AF65-F5344CB8AC3E}">
        <p14:creationId xmlns:p14="http://schemas.microsoft.com/office/powerpoint/2010/main" val="20187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600" b="1" dirty="0" smtClean="0">
                <a:solidFill>
                  <a:srgbClr val="C00000"/>
                </a:solidFill>
              </a:rPr>
              <a:t>As principais razões para o seu estabelecimento são: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marL="450850" indent="-4508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c)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Visual</a:t>
            </a:r>
            <a:r>
              <a:rPr lang="pt-BR" altLang="pt-BR" b="1" dirty="0" smtClean="0">
                <a:solidFill>
                  <a:srgbClr val="0000FF"/>
                </a:solidFill>
              </a:rPr>
              <a:t> – para assegurar que a construção seja aceitável em relação à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estética</a:t>
            </a:r>
            <a:r>
              <a:rPr lang="pt-BR" altLang="pt-BR" b="1" dirty="0" smtClean="0">
                <a:solidFill>
                  <a:srgbClr val="0000FF"/>
                </a:solidFill>
              </a:rPr>
              <a:t>;</a:t>
            </a:r>
          </a:p>
          <a:p>
            <a:pPr marL="514350" indent="-514350"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d)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Contratual</a:t>
            </a:r>
            <a:r>
              <a:rPr lang="pt-BR" altLang="pt-BR" b="1" dirty="0" smtClean="0">
                <a:solidFill>
                  <a:srgbClr val="7030A0"/>
                </a:solidFill>
              </a:rPr>
              <a:t> – para estabelecer uma faixa de aceitabilidade e também estabelecer responsabilidade para a obediência dos valores especificados.</a:t>
            </a:r>
          </a:p>
        </p:txBody>
      </p:sp>
    </p:spTree>
    <p:extLst>
      <p:ext uri="{BB962C8B-B14F-4D97-AF65-F5344CB8AC3E}">
        <p14:creationId xmlns:p14="http://schemas.microsoft.com/office/powerpoint/2010/main" val="33332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836712"/>
            <a:ext cx="820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d) Minimizar o número de tipos de elementos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1700808"/>
            <a:ext cx="81369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Limitar também suas variações.</a:t>
            </a: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2AA22A"/>
                </a:solidFill>
              </a:rPr>
              <a:t>Fazer a </a:t>
            </a:r>
            <a:r>
              <a:rPr lang="pt-BR" sz="3200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padronização da produção </a:t>
            </a:r>
            <a:r>
              <a:rPr lang="pt-BR" sz="3200" b="1" dirty="0" smtClean="0">
                <a:solidFill>
                  <a:srgbClr val="2AA22A"/>
                </a:solidFill>
              </a:rPr>
              <a:t>(</a:t>
            </a:r>
            <a:r>
              <a:rPr lang="pt-BR" sz="3200" b="1" dirty="0" smtClean="0">
                <a:solidFill>
                  <a:srgbClr val="FF0000"/>
                </a:solidFill>
              </a:rPr>
              <a:t>seriada</a:t>
            </a:r>
            <a:r>
              <a:rPr lang="pt-BR" sz="3200" b="1" dirty="0" smtClean="0">
                <a:solidFill>
                  <a:srgbClr val="2AA22A"/>
                </a:solidFill>
              </a:rPr>
              <a:t>), e utilização das mesmas </a:t>
            </a:r>
            <a:r>
              <a:rPr lang="pt-BR" sz="3200" b="1" u="sng" dirty="0" smtClean="0">
                <a:solidFill>
                  <a:srgbClr val="2AA22A"/>
                </a:solidFill>
              </a:rPr>
              <a:t>fôrmas</a:t>
            </a:r>
            <a:r>
              <a:rPr lang="pt-BR" sz="3200" b="1" dirty="0" smtClean="0">
                <a:solidFill>
                  <a:srgbClr val="2AA22A"/>
                </a:solidFill>
              </a:rPr>
              <a:t> para elementos de tamanhos diferentes.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395536" y="692695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 smtClean="0">
                <a:solidFill>
                  <a:srgbClr val="C00000"/>
                </a:solidFill>
              </a:rPr>
              <a:t>Tabela de tolerâncias máximas de execução da NBR 9062:</a:t>
            </a:r>
            <a:endParaRPr lang="pt-BR" sz="2700" b="1" dirty="0">
              <a:solidFill>
                <a:srgbClr val="C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5915"/>
            <a:ext cx="7985105" cy="545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4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5755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6" y="404664"/>
            <a:ext cx="7466667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4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894234"/>
            <a:ext cx="816294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0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90872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u="sng" dirty="0">
                <a:solidFill>
                  <a:srgbClr val="0000FF"/>
                </a:solidFill>
              </a:rPr>
              <a:t>As </a:t>
            </a:r>
            <a:r>
              <a:rPr lang="pt-BR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tolerâncias máximas</a:t>
            </a:r>
            <a:r>
              <a:rPr lang="pt-BR" sz="3200" b="1" u="sng" dirty="0">
                <a:solidFill>
                  <a:srgbClr val="0000FF"/>
                </a:solidFill>
              </a:rPr>
              <a:t> definem a aceitação ou não do elemento pré-fabricado</a:t>
            </a:r>
            <a:r>
              <a:rPr lang="pt-BR" sz="3200" b="1" dirty="0">
                <a:solidFill>
                  <a:srgbClr val="0000FF"/>
                </a:solidFill>
              </a:rPr>
              <a:t>.</a:t>
            </a: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As </a:t>
            </a:r>
            <a:r>
              <a:rPr lang="pt-BR" sz="3200" b="1" u="sng" dirty="0" smtClean="0">
                <a:solidFill>
                  <a:srgbClr val="7030A0"/>
                </a:solidFill>
              </a:rPr>
              <a:t>tolerâncias de montagem</a:t>
            </a:r>
            <a:r>
              <a:rPr lang="pt-BR" sz="3200" b="1" dirty="0" smtClean="0">
                <a:solidFill>
                  <a:srgbClr val="7030A0"/>
                </a:solidFill>
              </a:rPr>
              <a:t> são as que apresentam maiores problemas de ajustes na montagem de vigas entre pilares. (Melo - Manual </a:t>
            </a:r>
            <a:r>
              <a:rPr lang="pt-BR" sz="3200" b="1" dirty="0" err="1" smtClean="0">
                <a:solidFill>
                  <a:srgbClr val="7030A0"/>
                </a:solidFill>
              </a:rPr>
              <a:t>Munte</a:t>
            </a:r>
            <a:r>
              <a:rPr lang="pt-BR" sz="3200" b="1" dirty="0" smtClean="0">
                <a:solidFill>
                  <a:srgbClr val="7030A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20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2089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Devem ser previstos espaços mínimos (</a:t>
            </a:r>
            <a:r>
              <a:rPr lang="pt-BR" altLang="pt-BR" b="1" dirty="0" err="1" smtClean="0">
                <a:solidFill>
                  <a:srgbClr val="FF0000"/>
                </a:solidFill>
              </a:rPr>
              <a:t>e</a:t>
            </a:r>
            <a:r>
              <a:rPr lang="pt-BR" altLang="pt-BR" b="1" baseline="-25000" dirty="0" err="1" smtClean="0">
                <a:solidFill>
                  <a:srgbClr val="FF0000"/>
                </a:solidFill>
              </a:rPr>
              <a:t>mín</a:t>
            </a:r>
            <a:r>
              <a:rPr lang="pt-BR" altLang="pt-BR" b="1" dirty="0" smtClean="0">
                <a:solidFill>
                  <a:srgbClr val="7030A0"/>
                </a:solidFill>
              </a:rPr>
              <a:t>)  para a realização da montagem e das ligações.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As </a:t>
            </a:r>
            <a:r>
              <a:rPr lang="pt-BR" altLang="pt-BR" b="1" u="sng" dirty="0">
                <a:solidFill>
                  <a:srgbClr val="0000FF"/>
                </a:solidFill>
              </a:rPr>
              <a:t>dimensões de projeto</a:t>
            </a:r>
            <a:r>
              <a:rPr lang="pt-BR" altLang="pt-BR" b="1" dirty="0">
                <a:solidFill>
                  <a:srgbClr val="0000FF"/>
                </a:solidFill>
              </a:rPr>
              <a:t> dos elementos </a:t>
            </a:r>
            <a:r>
              <a:rPr lang="pt-BR" altLang="pt-BR" b="1" dirty="0" smtClean="0">
                <a:solidFill>
                  <a:srgbClr val="0000FF"/>
                </a:solidFill>
              </a:rPr>
              <a:t>pré-moldados são determinadas após 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definição </a:t>
            </a:r>
            <a:r>
              <a:rPr lang="pt-BR" altLang="pt-BR" b="1" dirty="0" smtClean="0">
                <a:solidFill>
                  <a:srgbClr val="0000FF"/>
                </a:solidFill>
              </a:rPr>
              <a:t>das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tolerâncias</a:t>
            </a:r>
            <a:r>
              <a:rPr lang="pt-BR" altLang="pt-BR" b="1" dirty="0" smtClean="0">
                <a:solidFill>
                  <a:srgbClr val="0000FF"/>
                </a:solidFill>
              </a:rPr>
              <a:t> e dos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espaços mínimos</a:t>
            </a:r>
            <a:r>
              <a:rPr lang="pt-BR" altLang="pt-BR" b="1" dirty="0" smtClean="0">
                <a:solidFill>
                  <a:srgbClr val="0000FF"/>
                </a:solidFill>
              </a:rPr>
              <a:t>,  </a:t>
            </a:r>
            <a:r>
              <a:rPr lang="pt-BR" altLang="pt-BR" b="1" dirty="0" err="1" smtClean="0">
                <a:solidFill>
                  <a:srgbClr val="0000FF"/>
                </a:solidFill>
              </a:rPr>
              <a:t>consi-derando</a:t>
            </a:r>
            <a:r>
              <a:rPr lang="pt-BR" altLang="pt-BR" b="1" dirty="0" smtClean="0">
                <a:solidFill>
                  <a:srgbClr val="0000FF"/>
                </a:solidFill>
              </a:rPr>
              <a:t> as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variações volumétricas</a:t>
            </a:r>
            <a:r>
              <a:rPr lang="pt-BR" altLang="pt-BR" b="1" dirty="0" smtClean="0">
                <a:solidFill>
                  <a:srgbClr val="0000FF"/>
                </a:solidFill>
              </a:rPr>
              <a:t>, causadas por retração e fluência do concreto e por temperatura.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D125B8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O espaço mínimo </a:t>
            </a:r>
            <a:r>
              <a:rPr lang="pt-BR" altLang="pt-BR" b="1" dirty="0">
                <a:solidFill>
                  <a:srgbClr val="7030A0"/>
                </a:solidFill>
              </a:rPr>
              <a:t>(</a:t>
            </a:r>
            <a:r>
              <a:rPr lang="pt-BR" altLang="pt-BR" b="1" dirty="0" err="1">
                <a:solidFill>
                  <a:srgbClr val="FF0000"/>
                </a:solidFill>
              </a:rPr>
              <a:t>e</a:t>
            </a:r>
            <a:r>
              <a:rPr lang="pt-BR" altLang="pt-BR" b="1" baseline="-25000" dirty="0" err="1">
                <a:solidFill>
                  <a:srgbClr val="FF0000"/>
                </a:solidFill>
              </a:rPr>
              <a:t>mín</a:t>
            </a:r>
            <a:r>
              <a:rPr lang="pt-BR" altLang="pt-BR" b="1" dirty="0">
                <a:solidFill>
                  <a:srgbClr val="7030A0"/>
                </a:solidFill>
              </a:rPr>
              <a:t>) </a:t>
            </a:r>
            <a:r>
              <a:rPr lang="pt-BR" altLang="pt-BR" b="1" dirty="0" smtClean="0">
                <a:solidFill>
                  <a:srgbClr val="D125B8"/>
                </a:solidFill>
              </a:rPr>
              <a:t>também é conhecido como </a:t>
            </a:r>
            <a:r>
              <a:rPr lang="pt-BR" altLang="pt-BR" b="1" dirty="0" smtClean="0">
                <a:solidFill>
                  <a:srgbClr val="C00000"/>
                </a:solidFill>
              </a:rPr>
              <a:t>“Folga”.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13690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</a:rPr>
              <a:t>No caso típico da colocação de viga sobre consolos entre dois pilares devem ser determinados o </a:t>
            </a:r>
            <a:r>
              <a:rPr lang="pt-BR" altLang="pt-BR" sz="3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 nominal da viga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e o </a:t>
            </a:r>
            <a:r>
              <a:rPr lang="pt-BR" altLang="pt-BR" sz="3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 do consolo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7" y="2996952"/>
            <a:ext cx="816010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8" y="5949280"/>
            <a:ext cx="7694620" cy="43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22" y="620688"/>
            <a:ext cx="7404710" cy="6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2138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64"/>
          <a:stretch/>
        </p:blipFill>
        <p:spPr bwMode="auto">
          <a:xfrm>
            <a:off x="2474020" y="3717032"/>
            <a:ext cx="441796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8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b="23163"/>
          <a:stretch/>
        </p:blipFill>
        <p:spPr bwMode="auto">
          <a:xfrm>
            <a:off x="323528" y="493466"/>
            <a:ext cx="8122890" cy="289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66056" y="3390900"/>
            <a:ext cx="31858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1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altLang="pt-BR" sz="1800" baseline="-250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altLang="pt-BR" sz="15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pt-BR" altLang="pt-BR" sz="1400" b="1" dirty="0" smtClean="0">
                <a:solidFill>
                  <a:srgbClr val="080808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tolerância do consolo, que em geral é considerada igual a </a:t>
            </a:r>
            <a:r>
              <a:rPr lang="pt-BR" altLang="pt-BR" sz="1400" b="1" dirty="0" err="1" smtClean="0">
                <a:solidFill>
                  <a:srgbClr val="080808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</a:t>
            </a:r>
            <a:r>
              <a:rPr lang="pt-BR" altLang="pt-BR" sz="1400" b="1" baseline="-25000" dirty="0" err="1" smtClean="0">
                <a:solidFill>
                  <a:srgbClr val="080808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pil</a:t>
            </a:r>
            <a:r>
              <a:rPr lang="pt-BR" altLang="pt-BR" sz="1400" b="1" dirty="0" smtClean="0">
                <a:solidFill>
                  <a:srgbClr val="080808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em virtude do comprimento do consolo ser pequeno.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4" y="1124744"/>
            <a:ext cx="32162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955017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7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604448" cy="311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3933056"/>
            <a:ext cx="8136904" cy="274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pt-BR" altLang="pt-BR" sz="3100" b="1" dirty="0" smtClean="0">
                <a:solidFill>
                  <a:srgbClr val="00B0F0"/>
                </a:solidFill>
                <a:sym typeface="Symbol"/>
              </a:rPr>
              <a:t></a:t>
            </a:r>
            <a:r>
              <a:rPr lang="pt-BR" altLang="pt-BR" sz="3100" b="1" baseline="-25000" dirty="0" err="1" smtClean="0">
                <a:solidFill>
                  <a:srgbClr val="00B0F0"/>
                </a:solidFill>
                <a:sym typeface="Symbol"/>
              </a:rPr>
              <a:t>cs</a:t>
            </a:r>
            <a:r>
              <a:rPr lang="pt-BR" altLang="pt-BR" sz="3100" b="1" dirty="0">
                <a:solidFill>
                  <a:srgbClr val="00B0F0"/>
                </a:solidFill>
                <a:sym typeface="Symbol"/>
              </a:rPr>
              <a:t> e </a:t>
            </a:r>
            <a:r>
              <a:rPr lang="pt-BR" altLang="pt-BR" sz="3100" b="1" baseline="-25000" dirty="0" err="1" smtClean="0">
                <a:solidFill>
                  <a:srgbClr val="00B0F0"/>
                </a:solidFill>
                <a:sym typeface="Symbol"/>
              </a:rPr>
              <a:t>cc</a:t>
            </a:r>
            <a:r>
              <a:rPr lang="pt-BR" altLang="pt-BR" sz="3100" b="1" dirty="0" smtClean="0">
                <a:solidFill>
                  <a:srgbClr val="00B0F0"/>
                </a:solidFill>
                <a:sym typeface="Symbol"/>
              </a:rPr>
              <a:t> causam encurtamento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D125B8"/>
                </a:solidFill>
                <a:sym typeface="Symbol"/>
              </a:rPr>
              <a:t>Aumento de T causa alongamento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D125B8"/>
                </a:solidFill>
                <a:sym typeface="Symbol"/>
              </a:rPr>
              <a:t>Diminuição de T causa encurtamento</a:t>
            </a:r>
            <a:endParaRPr lang="pt-BR" altLang="pt-BR" sz="3100" b="1" dirty="0">
              <a:solidFill>
                <a:srgbClr val="D125B8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</a:t>
            </a:r>
            <a:r>
              <a:rPr lang="pt-BR" altLang="pt-BR" sz="3100" b="1" baseline="-25000" dirty="0" smtClean="0">
                <a:solidFill>
                  <a:srgbClr val="0000FF"/>
                </a:solidFill>
                <a:sym typeface="MT Extra"/>
              </a:rPr>
              <a:t></a:t>
            </a:r>
            <a:r>
              <a:rPr lang="pt-BR" altLang="pt-BR" sz="3100" b="1" baseline="30000" dirty="0" smtClean="0">
                <a:solidFill>
                  <a:srgbClr val="0000FF"/>
                </a:solidFill>
                <a:sym typeface="MT Extra"/>
              </a:rPr>
              <a:t>+</a:t>
            </a:r>
            <a:r>
              <a:rPr lang="pt-BR" altLang="pt-BR" sz="3100" b="1" dirty="0" smtClean="0">
                <a:solidFill>
                  <a:srgbClr val="0000FF"/>
                </a:solidFill>
                <a:sym typeface="MT Extra"/>
              </a:rPr>
              <a:t> ou </a:t>
            </a: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</a:t>
            </a:r>
            <a:r>
              <a:rPr lang="pt-BR" altLang="pt-BR" sz="3100" b="1" baseline="30000" dirty="0" smtClean="0">
                <a:solidFill>
                  <a:srgbClr val="0000FF"/>
                </a:solidFill>
                <a:sym typeface="Symbol"/>
              </a:rPr>
              <a:t>-</a:t>
            </a:r>
            <a:r>
              <a:rPr lang="pt-BR" altLang="pt-BR" sz="3100" b="1" baseline="-25000" dirty="0" smtClean="0">
                <a:solidFill>
                  <a:srgbClr val="0000FF"/>
                </a:solidFill>
                <a:sym typeface="MT Extra"/>
              </a:rPr>
              <a:t>,</a:t>
            </a:r>
            <a:r>
              <a:rPr lang="pt-BR" altLang="pt-BR" sz="3100" b="1" baseline="-25000" dirty="0" err="1" smtClean="0">
                <a:solidFill>
                  <a:srgbClr val="0000FF"/>
                </a:solidFill>
                <a:sym typeface="MT Extra"/>
              </a:rPr>
              <a:t>mín</a:t>
            </a:r>
            <a:r>
              <a:rPr lang="pt-BR" altLang="pt-BR" sz="3100" b="1" dirty="0">
                <a:solidFill>
                  <a:srgbClr val="0000FF"/>
                </a:solidFill>
                <a:sym typeface="MT Extra"/>
              </a:rPr>
              <a:t> </a:t>
            </a:r>
            <a:r>
              <a:rPr lang="pt-BR" altLang="pt-BR" sz="3100" b="1" dirty="0" smtClean="0">
                <a:solidFill>
                  <a:srgbClr val="0000FF"/>
                </a:solidFill>
                <a:sym typeface="MT Extra"/>
              </a:rPr>
              <a:t>: mínimo 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</a:t>
            </a:r>
            <a:r>
              <a:rPr lang="pt-BR" altLang="pt-BR" sz="3100" b="1" baseline="-25000" dirty="0" err="1">
                <a:solidFill>
                  <a:srgbClr val="0000FF"/>
                </a:solidFill>
                <a:sym typeface="Symbol"/>
              </a:rPr>
              <a:t>cs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 e </a:t>
            </a:r>
            <a:r>
              <a:rPr lang="pt-BR" altLang="pt-BR" sz="3100" b="1" baseline="-25000" dirty="0" err="1">
                <a:solidFill>
                  <a:srgbClr val="0000FF"/>
                </a:solidFill>
                <a:sym typeface="Symbol"/>
              </a:rPr>
              <a:t>cc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 </a:t>
            </a: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e aumento de T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</a:t>
            </a:r>
            <a:r>
              <a:rPr lang="pt-BR" altLang="pt-BR" sz="3100" b="1" baseline="30000" dirty="0" smtClean="0">
                <a:solidFill>
                  <a:srgbClr val="0000FF"/>
                </a:solidFill>
                <a:sym typeface="Symbol"/>
              </a:rPr>
              <a:t>-</a:t>
            </a:r>
            <a:r>
              <a:rPr lang="pt-BR" altLang="pt-BR" sz="3100" b="1" baseline="-25000" dirty="0" smtClean="0">
                <a:solidFill>
                  <a:srgbClr val="0000FF"/>
                </a:solidFill>
                <a:sym typeface="MT Extra"/>
              </a:rPr>
              <a:t>,</a:t>
            </a:r>
            <a:r>
              <a:rPr lang="pt-BR" altLang="pt-BR" sz="3100" b="1" baseline="-25000" dirty="0" err="1" smtClean="0">
                <a:solidFill>
                  <a:srgbClr val="0000FF"/>
                </a:solidFill>
                <a:sym typeface="MT Extra"/>
              </a:rPr>
              <a:t>máx</a:t>
            </a:r>
            <a:r>
              <a:rPr lang="pt-BR" altLang="pt-BR" sz="3100" b="1" dirty="0" smtClean="0">
                <a:solidFill>
                  <a:srgbClr val="0000FF"/>
                </a:solidFill>
                <a:sym typeface="MT Extra"/>
              </a:rPr>
              <a:t> </a:t>
            </a:r>
            <a:r>
              <a:rPr lang="pt-BR" altLang="pt-BR" sz="3100" b="1" dirty="0">
                <a:solidFill>
                  <a:srgbClr val="0000FF"/>
                </a:solidFill>
                <a:sym typeface="MT Extra"/>
              </a:rPr>
              <a:t>: </a:t>
            </a:r>
            <a:r>
              <a:rPr lang="pt-BR" altLang="pt-BR" sz="3100" b="1" dirty="0" smtClean="0">
                <a:solidFill>
                  <a:srgbClr val="0000FF"/>
                </a:solidFill>
                <a:sym typeface="MT Extra"/>
              </a:rPr>
              <a:t>máximo 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</a:t>
            </a:r>
            <a:r>
              <a:rPr lang="pt-BR" altLang="pt-BR" sz="3100" b="1" baseline="-25000" dirty="0" err="1">
                <a:solidFill>
                  <a:srgbClr val="0000FF"/>
                </a:solidFill>
                <a:sym typeface="Symbol"/>
              </a:rPr>
              <a:t>cs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 e </a:t>
            </a:r>
            <a:r>
              <a:rPr lang="pt-BR" altLang="pt-BR" sz="3100" b="1" baseline="-25000" dirty="0" err="1">
                <a:solidFill>
                  <a:srgbClr val="0000FF"/>
                </a:solidFill>
                <a:sym typeface="Symbol"/>
              </a:rPr>
              <a:t>cc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 e </a:t>
            </a: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diminuição </a:t>
            </a:r>
            <a:r>
              <a:rPr lang="pt-BR" altLang="pt-BR" sz="3100" b="1" dirty="0">
                <a:solidFill>
                  <a:srgbClr val="0000FF"/>
                </a:solidFill>
                <a:sym typeface="Symbol"/>
              </a:rPr>
              <a:t>de </a:t>
            </a: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T</a:t>
            </a:r>
            <a:endParaRPr lang="pt-BR" altLang="pt-BR" sz="3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b="1" smtClean="0"/>
              <a:pPr>
                <a:defRPr/>
              </a:pPr>
              <a:t>139</a:t>
            </a:fld>
            <a:endParaRPr lang="en-US" b="1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136904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</a:rPr>
              <a:t>No caso de </a:t>
            </a:r>
            <a:r>
              <a:rPr lang="pt-BR" altLang="pt-BR" sz="3100" b="1" u="sng" dirty="0">
                <a:solidFill>
                  <a:srgbClr val="0000FF"/>
                </a:solidFill>
              </a:rPr>
              <a:t>v</a:t>
            </a:r>
            <a:r>
              <a:rPr lang="pt-BR" altLang="pt-BR" sz="3100" b="1" u="sng" dirty="0" smtClean="0">
                <a:solidFill>
                  <a:srgbClr val="0000FF"/>
                </a:solidFill>
              </a:rPr>
              <a:t>igas </a:t>
            </a:r>
            <a:r>
              <a:rPr lang="pt-BR" altLang="pt-BR" sz="3100" b="1" u="sng" dirty="0">
                <a:solidFill>
                  <a:srgbClr val="0000FF"/>
                </a:solidFill>
              </a:rPr>
              <a:t>não protendidas</a:t>
            </a:r>
            <a:r>
              <a:rPr lang="pt-BR" altLang="pt-BR" sz="3100" b="1" dirty="0">
                <a:solidFill>
                  <a:srgbClr val="0000FF"/>
                </a:solidFill>
              </a:rPr>
              <a:t> de comprimentos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usuais, ou seja, de CA, as variações são pequenas</a:t>
            </a:r>
            <a:r>
              <a:rPr lang="pt-BR" altLang="pt-BR" sz="3100" b="1" dirty="0">
                <a:solidFill>
                  <a:srgbClr val="0000FF"/>
                </a:solidFill>
              </a:rPr>
              <a:t>,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e em </a:t>
            </a:r>
            <a:r>
              <a:rPr lang="pt-BR" altLang="pt-BR" sz="3100" b="1" dirty="0">
                <a:solidFill>
                  <a:srgbClr val="0000FF"/>
                </a:solidFill>
              </a:rPr>
              <a:t>geral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podem ser desprezadas para o cálculo dos comprimentos dos elementos.</a:t>
            </a:r>
          </a:p>
        </p:txBody>
      </p:sp>
    </p:spTree>
    <p:extLst>
      <p:ext uri="{BB962C8B-B14F-4D97-AF65-F5344CB8AC3E}">
        <p14:creationId xmlns:p14="http://schemas.microsoft.com/office/powerpoint/2010/main" val="17949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8072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d) Minimizar o número de tipos de elementos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1772816"/>
            <a:ext cx="81369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Isso não significa padronizar a estrutura ou a construção.</a:t>
            </a: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Utilizar elementos que desempenham </a:t>
            </a:r>
            <a:r>
              <a:rPr lang="pt-BR" sz="3200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de uma função</a:t>
            </a:r>
            <a:r>
              <a:rPr lang="pt-BR" sz="3200" b="1" dirty="0" smtClean="0">
                <a:solidFill>
                  <a:srgbClr val="0005CC"/>
                </a:solidFill>
              </a:rPr>
              <a:t>. Exemplos: painéis alveolares, seção TT e U, utilizados como lajes ou paredes.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19"/>
            <a:ext cx="6552728" cy="443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2"/>
          <a:stretch/>
        </p:blipFill>
        <p:spPr bwMode="auto">
          <a:xfrm>
            <a:off x="971599" y="836712"/>
            <a:ext cx="684842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20846" r="8256" b="24430"/>
          <a:stretch/>
        </p:blipFill>
        <p:spPr bwMode="auto">
          <a:xfrm>
            <a:off x="4081500" y="3007022"/>
            <a:ext cx="1066564" cy="27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14051" b="20174"/>
          <a:stretch/>
        </p:blipFill>
        <p:spPr bwMode="auto">
          <a:xfrm>
            <a:off x="5131668" y="3366000"/>
            <a:ext cx="2880066" cy="3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2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4752528" cy="132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b="2328"/>
          <a:stretch/>
        </p:blipFill>
        <p:spPr bwMode="auto">
          <a:xfrm>
            <a:off x="1517253" y="2016461"/>
            <a:ext cx="6007075" cy="479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6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692696"/>
            <a:ext cx="7231583" cy="113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01" y="3619128"/>
            <a:ext cx="202013" cy="7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b="2328"/>
          <a:stretch/>
        </p:blipFill>
        <p:spPr bwMode="auto">
          <a:xfrm>
            <a:off x="1517253" y="1944452"/>
            <a:ext cx="6007075" cy="479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4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7" y="404664"/>
            <a:ext cx="579278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01" y="3619128"/>
            <a:ext cx="202013" cy="7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051720" y="1484784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b="2328"/>
          <a:stretch/>
        </p:blipFill>
        <p:spPr bwMode="auto">
          <a:xfrm>
            <a:off x="1670162" y="2153072"/>
            <a:ext cx="5926174" cy="47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6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59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588021"/>
            <a:ext cx="81369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u="sng" dirty="0" smtClean="0">
                <a:solidFill>
                  <a:srgbClr val="0000FF"/>
                </a:solidFill>
              </a:rPr>
              <a:t>Sem considerar a superposição das tolerâncias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 do pilar e da viga, e com o conceito de “</a:t>
            </a:r>
            <a:r>
              <a:rPr lang="pt-BR" altLang="pt-BR" sz="2800" b="1" i="1" dirty="0" smtClean="0">
                <a:solidFill>
                  <a:srgbClr val="0000FF"/>
                </a:solidFill>
              </a:rPr>
              <a:t>tolerância global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”, fica: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27083"/>
            <a:ext cx="5832648" cy="480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8"/>
          <a:stretch/>
        </p:blipFill>
        <p:spPr bwMode="auto">
          <a:xfrm>
            <a:off x="5148064" y="1556792"/>
            <a:ext cx="3935338" cy="434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5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59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620688"/>
            <a:ext cx="81369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O procedimento utilizado no cálculo dos </a:t>
            </a:r>
            <a:r>
              <a:rPr lang="pt-BR" alt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comprimentos dos elementos 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pode ser feito com o emprego do conceito de </a:t>
            </a:r>
            <a:r>
              <a:rPr lang="pt-BR" altLang="pt-BR" sz="3000" b="1" dirty="0" smtClean="0">
                <a:solidFill>
                  <a:srgbClr val="FF0000"/>
                </a:solidFill>
              </a:rPr>
              <a:t>folga.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42" y="2809739"/>
            <a:ext cx="3154749" cy="14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04341" y="2190348"/>
            <a:ext cx="504777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FF0000"/>
                </a:solidFill>
              </a:rPr>
              <a:t>Folga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 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corresponde à </a:t>
            </a:r>
            <a:r>
              <a:rPr lang="pt-BR" altLang="pt-BR" sz="3000" b="1" u="sng" dirty="0" smtClean="0">
                <a:solidFill>
                  <a:srgbClr val="0000FF"/>
                </a:solidFill>
              </a:rPr>
              <a:t>diferença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 entre a medida da dimensão de projeto reservada para a colocação de um elemento e a medida da dimensão </a:t>
            </a:r>
            <a:r>
              <a:rPr lang="pt-BR" altLang="pt-BR" sz="3000" b="1" dirty="0" err="1" smtClean="0">
                <a:solidFill>
                  <a:srgbClr val="0000FF"/>
                </a:solidFill>
              </a:rPr>
              <a:t>corres-pondente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 ao elemento.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3806" y="5157192"/>
            <a:ext cx="791366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1F771F"/>
                </a:solidFill>
              </a:rPr>
              <a:t>A </a:t>
            </a:r>
            <a:r>
              <a:rPr lang="pt-BR" altLang="pt-BR" sz="3000" b="1" dirty="0" smtClean="0">
                <a:solidFill>
                  <a:srgbClr val="FF0000"/>
                </a:solidFill>
              </a:rPr>
              <a:t>folga</a:t>
            </a:r>
            <a:r>
              <a:rPr lang="pt-BR" altLang="pt-BR" sz="3000" b="1" dirty="0" smtClean="0">
                <a:solidFill>
                  <a:srgbClr val="1F771F"/>
                </a:solidFill>
              </a:rPr>
              <a:t> leva em consideração a </a:t>
            </a:r>
            <a:r>
              <a:rPr lang="pt-BR" altLang="pt-BR" sz="3000" b="1" u="sng" dirty="0" smtClean="0">
                <a:solidFill>
                  <a:srgbClr val="1F771F"/>
                </a:solidFill>
              </a:rPr>
              <a:t>soma dos efeitos</a:t>
            </a:r>
            <a:r>
              <a:rPr lang="pt-BR" altLang="pt-BR" sz="3000" b="1" dirty="0" smtClean="0">
                <a:solidFill>
                  <a:srgbClr val="1F771F"/>
                </a:solidFill>
              </a:rPr>
              <a:t> das tolerâncias, dos espaços mínimos para montagem e das variações volumétricas.</a:t>
            </a:r>
          </a:p>
        </p:txBody>
      </p:sp>
    </p:spTree>
    <p:extLst>
      <p:ext uri="{BB962C8B-B14F-4D97-AF65-F5344CB8AC3E}">
        <p14:creationId xmlns:p14="http://schemas.microsoft.com/office/powerpoint/2010/main" val="18997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488832" cy="581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9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59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755575" y="548680"/>
            <a:ext cx="3473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FF0000"/>
                </a:solidFill>
              </a:rPr>
              <a:t>Para o caso analisado:</a:t>
            </a:r>
            <a:endParaRPr lang="pt-BR" altLang="pt-BR" sz="2800" b="1" dirty="0">
              <a:solidFill>
                <a:srgbClr val="7030A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6174"/>
            <a:ext cx="4896544" cy="550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17117" b="16037"/>
          <a:stretch/>
        </p:blipFill>
        <p:spPr bwMode="auto">
          <a:xfrm>
            <a:off x="2483768" y="2492895"/>
            <a:ext cx="849610" cy="51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17117" b="16037"/>
          <a:stretch/>
        </p:blipFill>
        <p:spPr bwMode="auto">
          <a:xfrm>
            <a:off x="2267744" y="5013176"/>
            <a:ext cx="849610" cy="51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154749" cy="14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7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59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27980" y="764704"/>
            <a:ext cx="81369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fixação das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tolerâncias </a:t>
            </a:r>
            <a:r>
              <a:rPr lang="pt-BR" altLang="pt-BR" b="1" dirty="0" smtClean="0">
                <a:solidFill>
                  <a:srgbClr val="7030A0"/>
                </a:solidFill>
              </a:rPr>
              <a:t>(t)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e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espaços mínimos </a:t>
            </a:r>
            <a:r>
              <a:rPr lang="pt-BR" altLang="pt-BR" b="1" dirty="0" smtClean="0">
                <a:solidFill>
                  <a:srgbClr val="7030A0"/>
                </a:solidFill>
              </a:rPr>
              <a:t>(</a:t>
            </a:r>
            <a:r>
              <a:rPr lang="pt-BR" altLang="pt-BR" b="1" dirty="0" err="1" smtClean="0">
                <a:solidFill>
                  <a:srgbClr val="7030A0"/>
                </a:solidFill>
              </a:rPr>
              <a:t>e</a:t>
            </a:r>
            <a:r>
              <a:rPr lang="pt-BR" altLang="pt-BR" b="1" baseline="-25000" dirty="0" err="1" smtClean="0">
                <a:solidFill>
                  <a:srgbClr val="7030A0"/>
                </a:solidFill>
              </a:rPr>
              <a:t>mín</a:t>
            </a:r>
            <a:r>
              <a:rPr lang="pt-BR" altLang="pt-BR" b="1" dirty="0" smtClean="0">
                <a:solidFill>
                  <a:srgbClr val="7030A0"/>
                </a:solidFill>
              </a:rPr>
              <a:t>) para a montagem deve ser feita por meio de análise realista de todo o processo envolvido, cabendo revisões após experiência acumulada.</a:t>
            </a:r>
          </a:p>
        </p:txBody>
      </p:sp>
    </p:spTree>
    <p:extLst>
      <p:ext uri="{BB962C8B-B14F-4D97-AF65-F5344CB8AC3E}">
        <p14:creationId xmlns:p14="http://schemas.microsoft.com/office/powerpoint/2010/main" val="1081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64" y="692696"/>
            <a:ext cx="4032448" cy="574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59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692696"/>
            <a:ext cx="813690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fixação desses valores tem as seguintes implicações: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u="sng" dirty="0" smtClean="0">
                <a:solidFill>
                  <a:srgbClr val="0000FF"/>
                </a:solidFill>
              </a:rPr>
              <a:t>Valores altos</a:t>
            </a:r>
            <a:r>
              <a:rPr lang="pt-BR" altLang="pt-BR" b="1" dirty="0" smtClean="0">
                <a:solidFill>
                  <a:srgbClr val="0000FF"/>
                </a:solidFill>
              </a:rPr>
              <a:t> de tolerâncias e espaços mínimos para a montagem acarretam problemas estéticos e maiores gastos nas ligações;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u="sng" dirty="0" smtClean="0">
                <a:solidFill>
                  <a:srgbClr val="1F771F"/>
                </a:solidFill>
              </a:rPr>
              <a:t>Valores baixos</a:t>
            </a:r>
            <a:r>
              <a:rPr lang="pt-BR" altLang="pt-BR" b="1" dirty="0" smtClean="0">
                <a:solidFill>
                  <a:srgbClr val="1F771F"/>
                </a:solidFill>
              </a:rPr>
              <a:t> de tolerâncias resultam dificuldades de execução dos elementos pré-moldados e de montagem da estrutura.</a:t>
            </a:r>
          </a:p>
        </p:txBody>
      </p:sp>
    </p:spTree>
    <p:extLst>
      <p:ext uri="{BB962C8B-B14F-4D97-AF65-F5344CB8AC3E}">
        <p14:creationId xmlns:p14="http://schemas.microsoft.com/office/powerpoint/2010/main" val="17186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83568" y="745534"/>
            <a:ext cx="79928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Segundo Melo (</a:t>
            </a:r>
            <a:r>
              <a:rPr lang="pt-BR" sz="3200" b="1" u="sng" dirty="0" smtClean="0">
                <a:solidFill>
                  <a:srgbClr val="7030A0"/>
                </a:solidFill>
              </a:rPr>
              <a:t>Manual </a:t>
            </a:r>
            <a:r>
              <a:rPr lang="pt-BR" sz="3200" b="1" u="sng" dirty="0" err="1" smtClean="0">
                <a:solidFill>
                  <a:srgbClr val="7030A0"/>
                </a:solidFill>
              </a:rPr>
              <a:t>Munte</a:t>
            </a:r>
            <a:r>
              <a:rPr lang="pt-BR" sz="3200" b="1" dirty="0" smtClean="0">
                <a:solidFill>
                  <a:srgbClr val="7030A0"/>
                </a:solidFill>
              </a:rPr>
              <a:t>), tem-se as seguintes informações relativas às tolerâncias de montagem: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FF0000"/>
                </a:solidFill>
              </a:rPr>
              <a:t>a) Coberturas: </a:t>
            </a:r>
            <a:r>
              <a:rPr lang="pt-BR" sz="3200" b="1" dirty="0" smtClean="0">
                <a:solidFill>
                  <a:srgbClr val="0000FF"/>
                </a:solidFill>
              </a:rPr>
              <a:t>o ajuste necessário é de apenas 10 mm entre as peças, pois possíveis problemas são compensados com os rufos; domos também facilitam a correção de pequenas variações.</a:t>
            </a:r>
          </a:p>
        </p:txBody>
      </p:sp>
    </p:spTree>
    <p:extLst>
      <p:ext uri="{BB962C8B-B14F-4D97-AF65-F5344CB8AC3E}">
        <p14:creationId xmlns:p14="http://schemas.microsoft.com/office/powerpoint/2010/main" val="36076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83568" y="692695"/>
            <a:ext cx="79208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C00000"/>
                </a:solidFill>
              </a:rPr>
              <a:t>Tolerâncias </a:t>
            </a:r>
            <a:r>
              <a:rPr lang="pt-BR" sz="2400" b="1" dirty="0">
                <a:solidFill>
                  <a:srgbClr val="C00000"/>
                </a:solidFill>
              </a:rPr>
              <a:t>de </a:t>
            </a:r>
            <a:r>
              <a:rPr lang="pt-BR" sz="2400" b="1" dirty="0" smtClean="0">
                <a:solidFill>
                  <a:srgbClr val="C00000"/>
                </a:solidFill>
              </a:rPr>
              <a:t>montagem segundo Melo (</a:t>
            </a:r>
            <a:r>
              <a:rPr lang="pt-BR" sz="2400" b="1" u="sng" dirty="0" smtClean="0">
                <a:solidFill>
                  <a:srgbClr val="C00000"/>
                </a:solidFill>
              </a:rPr>
              <a:t>Manual </a:t>
            </a:r>
            <a:r>
              <a:rPr lang="pt-BR" sz="2400" b="1" u="sng" dirty="0" err="1" smtClean="0">
                <a:solidFill>
                  <a:srgbClr val="C00000"/>
                </a:solidFill>
              </a:rPr>
              <a:t>Munte</a:t>
            </a:r>
            <a:r>
              <a:rPr lang="pt-BR" sz="2400" b="1" u="sng" dirty="0" smtClean="0">
                <a:solidFill>
                  <a:srgbClr val="C00000"/>
                </a:solidFill>
              </a:rPr>
              <a:t>)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FF0000"/>
                </a:solidFill>
              </a:rPr>
              <a:t>b) Fachadas: </a:t>
            </a:r>
            <a:r>
              <a:rPr lang="pt-BR" sz="3200" b="1" dirty="0" smtClean="0">
                <a:solidFill>
                  <a:srgbClr val="0000FF"/>
                </a:solidFill>
              </a:rPr>
              <a:t>ajustes podem ser </a:t>
            </a:r>
            <a:r>
              <a:rPr lang="pt-BR" sz="3200" b="1" dirty="0" err="1" smtClean="0">
                <a:solidFill>
                  <a:srgbClr val="0000FF"/>
                </a:solidFill>
              </a:rPr>
              <a:t>compen-sados</a:t>
            </a:r>
            <a:r>
              <a:rPr lang="pt-BR" sz="3200" b="1" dirty="0" smtClean="0">
                <a:solidFill>
                  <a:srgbClr val="0000FF"/>
                </a:solidFill>
              </a:rPr>
              <a:t> porque as peças, geralmente laje alveolar ou painel), são posicionados não confinados por outros elementos, e externos à estrutura. Os desvios (“erros”) devem ser compensados de modo a não resultarem </a:t>
            </a:r>
            <a:r>
              <a:rPr lang="pt-BR" sz="3200" b="1" dirty="0">
                <a:solidFill>
                  <a:srgbClr val="0000FF"/>
                </a:solidFill>
              </a:rPr>
              <a:t>a</a:t>
            </a:r>
            <a:r>
              <a:rPr lang="pt-BR" sz="3200" b="1" dirty="0" smtClean="0">
                <a:solidFill>
                  <a:srgbClr val="0000FF"/>
                </a:solidFill>
              </a:rPr>
              <a:t>justes grandes nos cantos. </a:t>
            </a:r>
            <a:r>
              <a:rPr lang="pt-BR" sz="3200" b="1" dirty="0">
                <a:solidFill>
                  <a:srgbClr val="0000FF"/>
                </a:solidFill>
              </a:rPr>
              <a:t>É </a:t>
            </a:r>
            <a:r>
              <a:rPr lang="pt-BR" sz="3200" b="1" dirty="0" smtClean="0">
                <a:solidFill>
                  <a:srgbClr val="0000FF"/>
                </a:solidFill>
              </a:rPr>
              <a:t>indicado o ajuste de apenas 10 mm entre as peças, a fim de não causar problemas ou prejudicar a estanqueidade.</a:t>
            </a:r>
          </a:p>
        </p:txBody>
      </p:sp>
    </p:spTree>
    <p:extLst>
      <p:ext uri="{BB962C8B-B14F-4D97-AF65-F5344CB8AC3E}">
        <p14:creationId xmlns:p14="http://schemas.microsoft.com/office/powerpoint/2010/main" val="25232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Melo (Manual </a:t>
            </a:r>
            <a:r>
              <a:rPr lang="pt-BR" sz="2400" b="1" dirty="0" err="1" smtClean="0">
                <a:solidFill>
                  <a:srgbClr val="FF0000"/>
                </a:solidFill>
              </a:rPr>
              <a:t>Munte</a:t>
            </a:r>
            <a:r>
              <a:rPr lang="pt-BR" sz="2400" b="1" dirty="0" smtClean="0">
                <a:solidFill>
                  <a:srgbClr val="FF0000"/>
                </a:solidFill>
              </a:rPr>
              <a:t>):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1302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5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5"/>
            <a:ext cx="77048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solidFill>
                  <a:srgbClr val="C00000"/>
                </a:solidFill>
              </a:rPr>
              <a:t>Tolerâncias </a:t>
            </a:r>
            <a:r>
              <a:rPr lang="pt-BR" sz="2400" b="1" dirty="0">
                <a:solidFill>
                  <a:srgbClr val="C00000"/>
                </a:solidFill>
              </a:rPr>
              <a:t>de </a:t>
            </a:r>
            <a:r>
              <a:rPr lang="pt-BR" sz="2400" b="1" dirty="0" smtClean="0">
                <a:solidFill>
                  <a:srgbClr val="C00000"/>
                </a:solidFill>
              </a:rPr>
              <a:t>montagem segundo Melo (</a:t>
            </a:r>
            <a:r>
              <a:rPr lang="pt-BR" sz="2400" b="1" u="sng" dirty="0" smtClean="0">
                <a:solidFill>
                  <a:srgbClr val="C00000"/>
                </a:solidFill>
              </a:rPr>
              <a:t>Manual </a:t>
            </a:r>
            <a:r>
              <a:rPr lang="pt-BR" sz="2400" b="1" u="sng" dirty="0" err="1" smtClean="0">
                <a:solidFill>
                  <a:srgbClr val="C00000"/>
                </a:solidFill>
              </a:rPr>
              <a:t>Munte</a:t>
            </a:r>
            <a:r>
              <a:rPr lang="pt-BR" sz="2400" b="1" u="sng" dirty="0" smtClean="0">
                <a:solidFill>
                  <a:srgbClr val="C00000"/>
                </a:solidFill>
              </a:rPr>
              <a:t>)</a:t>
            </a:r>
            <a:r>
              <a:rPr lang="pt-BR" sz="2400" b="1" dirty="0" smtClean="0">
                <a:solidFill>
                  <a:srgbClr val="C00000"/>
                </a:solidFill>
              </a:rPr>
              <a:t>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FF0000"/>
                </a:solidFill>
              </a:rPr>
              <a:t>c) Lajes de piso: </a:t>
            </a:r>
            <a:r>
              <a:rPr lang="pt-BR" sz="3200" b="1" u="sng" dirty="0" smtClean="0">
                <a:solidFill>
                  <a:srgbClr val="0000FF"/>
                </a:solidFill>
              </a:rPr>
              <a:t>lajes alveolares</a:t>
            </a:r>
            <a:r>
              <a:rPr lang="pt-BR" sz="3200" b="1" dirty="0" smtClean="0">
                <a:solidFill>
                  <a:srgbClr val="0000FF"/>
                </a:solidFill>
              </a:rPr>
              <a:t> são posicionadas encostadas umas às outras, e a correção e compensação ocorrem em função da tolerância da peça, sem ajustes ou folgas na largura. No comprimento considera-se folga de 10 mm devido ao desvio do corte.</a:t>
            </a:r>
          </a:p>
        </p:txBody>
      </p:sp>
    </p:spTree>
    <p:extLst>
      <p:ext uri="{BB962C8B-B14F-4D97-AF65-F5344CB8AC3E}">
        <p14:creationId xmlns:p14="http://schemas.microsoft.com/office/powerpoint/2010/main" val="38443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5194" y="856357"/>
            <a:ext cx="447688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Tolerâncias devidas à deformação podem </a:t>
            </a:r>
            <a:r>
              <a:rPr lang="pt-BR" sz="3200" b="1" dirty="0" err="1" smtClean="0">
                <a:solidFill>
                  <a:srgbClr val="0000FF"/>
                </a:solidFill>
              </a:rPr>
              <a:t>ocor-rer</a:t>
            </a:r>
            <a:r>
              <a:rPr lang="pt-BR" sz="3200" b="1" dirty="0" smtClean="0">
                <a:solidFill>
                  <a:srgbClr val="0000FF"/>
                </a:solidFill>
              </a:rPr>
              <a:t>, principalmente em peças esbeltas </a:t>
            </a:r>
            <a:r>
              <a:rPr lang="pt-BR" sz="3200" b="1" dirty="0" err="1" smtClean="0">
                <a:solidFill>
                  <a:srgbClr val="0000FF"/>
                </a:solidFill>
              </a:rPr>
              <a:t>carrega-das</a:t>
            </a:r>
            <a:r>
              <a:rPr lang="pt-BR" sz="3200" b="1" dirty="0" smtClean="0">
                <a:solidFill>
                  <a:srgbClr val="0000FF"/>
                </a:solidFill>
              </a:rPr>
              <a:t> assimetricamente, que devem ser previstas na fase de projeto. Pilares esbeltos podem ser deslocados para a colocação de outras peças. </a:t>
            </a:r>
            <a:r>
              <a:rPr lang="pt-BR" sz="3200" b="1" dirty="0" smtClean="0">
                <a:solidFill>
                  <a:srgbClr val="D125B8"/>
                </a:solidFill>
              </a:rPr>
              <a:t>(Melo - </a:t>
            </a:r>
            <a:r>
              <a:rPr lang="pt-BR" sz="3200" b="1" u="sng" dirty="0" smtClean="0">
                <a:solidFill>
                  <a:srgbClr val="D125B8"/>
                </a:solidFill>
              </a:rPr>
              <a:t>Manual </a:t>
            </a:r>
            <a:r>
              <a:rPr lang="pt-BR" sz="3200" b="1" u="sng" dirty="0" err="1" smtClean="0">
                <a:solidFill>
                  <a:srgbClr val="D125B8"/>
                </a:solidFill>
              </a:rPr>
              <a:t>Munte</a:t>
            </a:r>
            <a:r>
              <a:rPr lang="pt-BR" sz="3200" b="1" dirty="0" smtClean="0">
                <a:solidFill>
                  <a:srgbClr val="D125B8"/>
                </a:solidFill>
              </a:rPr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36096" y="980728"/>
            <a:ext cx="342796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83568" y="776893"/>
            <a:ext cx="7838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Conforme Melo (</a:t>
            </a:r>
            <a:r>
              <a:rPr lang="pt-BR" sz="3200" b="1" u="sng" dirty="0" smtClean="0">
                <a:solidFill>
                  <a:srgbClr val="0000FF"/>
                </a:solidFill>
              </a:rPr>
              <a:t>Manual </a:t>
            </a:r>
            <a:r>
              <a:rPr lang="pt-BR" sz="3200" b="1" u="sng" dirty="0" err="1" smtClean="0">
                <a:solidFill>
                  <a:srgbClr val="0000FF"/>
                </a:solidFill>
              </a:rPr>
              <a:t>Munte</a:t>
            </a:r>
            <a:r>
              <a:rPr lang="pt-BR" sz="3200" b="1" u="sng" dirty="0" smtClean="0">
                <a:solidFill>
                  <a:srgbClr val="0000FF"/>
                </a:solidFill>
              </a:rPr>
              <a:t>)</a:t>
            </a:r>
            <a:r>
              <a:rPr lang="pt-BR" sz="3200" b="1" dirty="0" smtClean="0">
                <a:solidFill>
                  <a:srgbClr val="0000FF"/>
                </a:solidFill>
              </a:rPr>
              <a:t>, o </a:t>
            </a:r>
            <a:r>
              <a:rPr lang="pt-BR" sz="3200" b="1" dirty="0" err="1" smtClean="0">
                <a:solidFill>
                  <a:srgbClr val="0000FF"/>
                </a:solidFill>
              </a:rPr>
              <a:t>compri-mento</a:t>
            </a:r>
            <a:r>
              <a:rPr lang="pt-BR" sz="3200" b="1" dirty="0" smtClean="0">
                <a:solidFill>
                  <a:srgbClr val="0000FF"/>
                </a:solidFill>
              </a:rPr>
              <a:t> nominal de projeto de uma viga é:</a:t>
            </a: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err="1" smtClean="0"/>
              <a:t>L</a:t>
            </a:r>
            <a:r>
              <a:rPr lang="pt-BR" sz="3200" b="1" baseline="-25000" dirty="0" err="1" smtClean="0"/>
              <a:t>viga</a:t>
            </a:r>
            <a:r>
              <a:rPr lang="pt-BR" sz="3200" b="1" dirty="0" smtClean="0"/>
              <a:t> = </a:t>
            </a:r>
            <a:r>
              <a:rPr lang="pt-BR" sz="3200" b="1" dirty="0" err="1" smtClean="0"/>
              <a:t>L</a:t>
            </a:r>
            <a:r>
              <a:rPr lang="pt-BR" sz="3200" b="1" baseline="-25000" dirty="0" err="1" smtClean="0"/>
              <a:t>m</a:t>
            </a:r>
            <a:r>
              <a:rPr lang="pt-BR" sz="3200" b="1" dirty="0" smtClean="0"/>
              <a:t> – b – 2f – </a:t>
            </a:r>
            <a:r>
              <a:rPr lang="pt-BR" sz="3200" b="1" dirty="0" err="1" smtClean="0"/>
              <a:t>t</a:t>
            </a:r>
            <a:r>
              <a:rPr lang="pt-BR" sz="3200" b="1" baseline="-25000" dirty="0" err="1" smtClean="0"/>
              <a:t>g</a:t>
            </a:r>
            <a:endParaRPr lang="pt-BR" sz="3200" b="1" dirty="0" smtClean="0"/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err="1" smtClean="0">
                <a:solidFill>
                  <a:srgbClr val="2AA22A"/>
                </a:solidFill>
              </a:rPr>
              <a:t>L</a:t>
            </a:r>
            <a:r>
              <a:rPr lang="pt-BR" sz="3200" b="1" baseline="-25000" dirty="0" err="1" smtClean="0">
                <a:solidFill>
                  <a:srgbClr val="2AA22A"/>
                </a:solidFill>
              </a:rPr>
              <a:t>m</a:t>
            </a:r>
            <a:r>
              <a:rPr lang="pt-BR" sz="3200" b="1" dirty="0" smtClean="0">
                <a:solidFill>
                  <a:srgbClr val="2AA22A"/>
                </a:solidFill>
              </a:rPr>
              <a:t> = distância entre eixos dos pilares;</a:t>
            </a:r>
          </a:p>
          <a:p>
            <a:pPr algn="just"/>
            <a:r>
              <a:rPr lang="pt-BR" sz="3200" b="1" dirty="0" smtClean="0">
                <a:solidFill>
                  <a:srgbClr val="2AA22A"/>
                </a:solidFill>
              </a:rPr>
              <a:t>b = largura do pilar;</a:t>
            </a:r>
          </a:p>
          <a:p>
            <a:pPr algn="just"/>
            <a:r>
              <a:rPr lang="pt-BR" sz="3200" b="1" dirty="0" smtClean="0">
                <a:solidFill>
                  <a:srgbClr val="2AA22A"/>
                </a:solidFill>
              </a:rPr>
              <a:t>f = folga mínima para a montagem;</a:t>
            </a:r>
          </a:p>
          <a:p>
            <a:pPr algn="just"/>
            <a:r>
              <a:rPr lang="pt-BR" sz="3200" b="1" dirty="0" err="1" smtClean="0">
                <a:solidFill>
                  <a:srgbClr val="2AA22A"/>
                </a:solidFill>
              </a:rPr>
              <a:t>t</a:t>
            </a:r>
            <a:r>
              <a:rPr lang="pt-BR" sz="3200" b="1" baseline="-25000" dirty="0" err="1" smtClean="0">
                <a:solidFill>
                  <a:srgbClr val="2AA22A"/>
                </a:solidFill>
              </a:rPr>
              <a:t>g</a:t>
            </a:r>
            <a:r>
              <a:rPr lang="pt-BR" sz="3200" b="1" dirty="0" smtClean="0">
                <a:solidFill>
                  <a:srgbClr val="2AA22A"/>
                </a:solidFill>
              </a:rPr>
              <a:t> = tolerância geral.</a:t>
            </a:r>
          </a:p>
        </p:txBody>
      </p:sp>
    </p:spTree>
    <p:extLst>
      <p:ext uri="{BB962C8B-B14F-4D97-AF65-F5344CB8AC3E}">
        <p14:creationId xmlns:p14="http://schemas.microsoft.com/office/powerpoint/2010/main" val="8853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83568" y="1970251"/>
            <a:ext cx="784887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0000FF"/>
                </a:solidFill>
              </a:rPr>
              <a:t>Com os subscritos:</a:t>
            </a:r>
          </a:p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com = comprimento;</a:t>
            </a:r>
          </a:p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t = transversal;</a:t>
            </a:r>
          </a:p>
          <a:p>
            <a:pPr algn="just"/>
            <a:r>
              <a:rPr lang="pt-BR" sz="3000" b="1" dirty="0" err="1" smtClean="0">
                <a:solidFill>
                  <a:srgbClr val="7030A0"/>
                </a:solidFill>
              </a:rPr>
              <a:t>loc</a:t>
            </a:r>
            <a:r>
              <a:rPr lang="pt-BR" sz="3000" b="1" dirty="0" smtClean="0">
                <a:solidFill>
                  <a:srgbClr val="7030A0"/>
                </a:solidFill>
              </a:rPr>
              <a:t> = locação;</a:t>
            </a:r>
          </a:p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v = verticalidade;</a:t>
            </a:r>
          </a:p>
          <a:p>
            <a:pPr algn="just"/>
            <a:r>
              <a:rPr lang="pt-BR" sz="3000" b="1" dirty="0" err="1" smtClean="0">
                <a:solidFill>
                  <a:srgbClr val="7030A0"/>
                </a:solidFill>
              </a:rPr>
              <a:t>def</a:t>
            </a:r>
            <a:r>
              <a:rPr lang="pt-BR" sz="3000" b="1" dirty="0" smtClean="0">
                <a:solidFill>
                  <a:srgbClr val="7030A0"/>
                </a:solidFill>
              </a:rPr>
              <a:t> = deformação.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000" b="1" dirty="0" smtClean="0">
                <a:solidFill>
                  <a:srgbClr val="0000FF"/>
                </a:solidFill>
              </a:rPr>
              <a:t>A folga mínima para a montagem da viga com o pilar é de 2 cm para cada ligação. O controle com Equipe Topográfica deve ser rigoroso.</a:t>
            </a:r>
            <a:endParaRPr lang="pt-BR" sz="30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272050"/>
              </p:ext>
            </p:extLst>
          </p:nvPr>
        </p:nvGraphicFramePr>
        <p:xfrm>
          <a:off x="107604" y="908720"/>
          <a:ext cx="9036396" cy="77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0" name="Equação" r:id="rId3" imgW="3581280" imgH="304560" progId="Equation.3">
                  <p:embed/>
                </p:oleObj>
              </mc:Choice>
              <mc:Fallback>
                <p:oleObj name="Equação" r:id="rId3" imgW="358128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04" y="908720"/>
                        <a:ext cx="9036396" cy="771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01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 smtClean="0">
                <a:solidFill>
                  <a:srgbClr val="FF0000"/>
                </a:solidFill>
              </a:rPr>
              <a:t>Melo (Manual </a:t>
            </a:r>
            <a:r>
              <a:rPr lang="pt-BR" sz="2400" b="1" u="sng" dirty="0" err="1" smtClean="0">
                <a:solidFill>
                  <a:srgbClr val="FF0000"/>
                </a:solidFill>
              </a:rPr>
              <a:t>Munte</a:t>
            </a:r>
            <a:r>
              <a:rPr lang="pt-BR" sz="2400" b="1" u="sng" dirty="0" smtClean="0">
                <a:solidFill>
                  <a:srgbClr val="FF0000"/>
                </a:solidFill>
              </a:rPr>
              <a:t>)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62293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2.5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5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Valores de tolerâncias sugeridos no </a:t>
            </a:r>
            <a:r>
              <a:rPr lang="pt-BR" sz="3200" b="1" u="sng" dirty="0" smtClean="0">
                <a:solidFill>
                  <a:srgbClr val="7030A0"/>
                </a:solidFill>
              </a:rPr>
              <a:t>Manual </a:t>
            </a:r>
            <a:r>
              <a:rPr lang="pt-BR" sz="3200" b="1" u="sng" dirty="0" err="1" smtClean="0">
                <a:solidFill>
                  <a:srgbClr val="7030A0"/>
                </a:solidFill>
              </a:rPr>
              <a:t>Munte</a:t>
            </a:r>
            <a:r>
              <a:rPr lang="pt-BR" sz="3200" b="1" dirty="0" smtClean="0">
                <a:solidFill>
                  <a:srgbClr val="7030A0"/>
                </a:solidFill>
              </a:rPr>
              <a:t> para serem aplicados no projeto: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6" y="1916832"/>
            <a:ext cx="770340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8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20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e) Utilizar elementos de mesma faixa de peso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1628800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Princípio relacionado à racionalização da montagem dos elementos.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Os equipamentos são dimensionados para a montagem dos elementos </a:t>
            </a:r>
            <a:r>
              <a:rPr lang="pt-BR" sz="3200" b="1" u="sng" dirty="0" smtClean="0">
                <a:solidFill>
                  <a:srgbClr val="0005CC"/>
                </a:solidFill>
              </a:rPr>
              <a:t>mais pesados</a:t>
            </a:r>
            <a:r>
              <a:rPr lang="pt-BR" sz="3200" b="1" dirty="0" smtClean="0">
                <a:solidFill>
                  <a:srgbClr val="0005CC"/>
                </a:solidFill>
              </a:rPr>
              <a:t>, e são mal aproveitados para os elementos leves.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Verificar a possibilidade de utilização de equipamentos de mais de 1</a:t>
            </a:r>
            <a:r>
              <a:rPr lang="pt-BR" sz="3200" b="1" baseline="30000" dirty="0" smtClean="0">
                <a:solidFill>
                  <a:srgbClr val="7030A0"/>
                </a:solidFill>
              </a:rPr>
              <a:t>a</a:t>
            </a:r>
            <a:r>
              <a:rPr lang="pt-BR" sz="3200" b="1" dirty="0" smtClean="0">
                <a:solidFill>
                  <a:srgbClr val="7030A0"/>
                </a:solidFill>
              </a:rPr>
              <a:t> capacidade.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008112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EXEMPLOS NUMÉRICOS - ANEXO A</a:t>
            </a:r>
            <a:br>
              <a:rPr lang="en-US" altLang="pt-BR" sz="3200" b="1" dirty="0" smtClean="0">
                <a:solidFill>
                  <a:srgbClr val="0005CC"/>
                </a:solidFill>
              </a:rPr>
            </a:br>
            <a:r>
              <a:rPr lang="en-US" altLang="pt-BR" sz="3200" b="1" dirty="0" smtClean="0">
                <a:solidFill>
                  <a:srgbClr val="0005CC"/>
                </a:solidFill>
              </a:rPr>
              <a:t>A.1 -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148478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Calcular  o comprimento </a:t>
            </a:r>
            <a:r>
              <a:rPr lang="pt-BR" sz="3200" b="1" dirty="0">
                <a:solidFill>
                  <a:srgbClr val="7030A0"/>
                </a:solidFill>
              </a:rPr>
              <a:t>nominal da viga e </a:t>
            </a:r>
            <a:r>
              <a:rPr lang="pt-BR" sz="3200" b="1" dirty="0" smtClean="0">
                <a:solidFill>
                  <a:srgbClr val="7030A0"/>
                </a:solidFill>
              </a:rPr>
              <a:t>do consolo.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67" y="2636912"/>
            <a:ext cx="74771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0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25" y="3933056"/>
            <a:ext cx="5182952" cy="27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49" y="692696"/>
            <a:ext cx="78590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C00000"/>
                </a:solidFill>
              </a:rPr>
              <a:t>Dados</a:t>
            </a:r>
            <a:r>
              <a:rPr lang="pt-BR" sz="3200" b="1" dirty="0">
                <a:solidFill>
                  <a:srgbClr val="C00000"/>
                </a:solidFill>
              </a:rPr>
              <a:t>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- </a:t>
            </a:r>
            <a:r>
              <a:rPr lang="pt-BR" sz="3200" b="1" dirty="0" smtClean="0">
                <a:solidFill>
                  <a:srgbClr val="0000FF"/>
                </a:solidFill>
              </a:rPr>
              <a:t>distância </a:t>
            </a:r>
            <a:r>
              <a:rPr lang="pt-BR" sz="3200" b="1" dirty="0">
                <a:solidFill>
                  <a:srgbClr val="0000FF"/>
                </a:solidFill>
              </a:rPr>
              <a:t>entre eixos dos </a:t>
            </a:r>
            <a:r>
              <a:rPr lang="pt-BR" sz="3200" b="1" dirty="0" smtClean="0">
                <a:solidFill>
                  <a:srgbClr val="0000FF"/>
                </a:solidFill>
              </a:rPr>
              <a:t>pilares: </a:t>
            </a:r>
            <a:r>
              <a:rPr lang="pt-BR" sz="3200" b="1" dirty="0" smtClean="0">
                <a:solidFill>
                  <a:srgbClr val="0000FF"/>
                </a:solidFill>
                <a:sym typeface="MT Extra"/>
              </a:rPr>
              <a:t></a:t>
            </a:r>
            <a:r>
              <a:rPr lang="pt-BR" sz="3200" b="1" baseline="-25000" dirty="0" smtClean="0">
                <a:solidFill>
                  <a:srgbClr val="0000FF"/>
                </a:solidFill>
                <a:sym typeface="MT Extra"/>
              </a:rPr>
              <a:t>m</a:t>
            </a:r>
            <a:r>
              <a:rPr lang="pt-BR" sz="3200" b="1" dirty="0" smtClean="0">
                <a:solidFill>
                  <a:srgbClr val="0000FF"/>
                </a:solidFill>
              </a:rPr>
              <a:t> </a:t>
            </a:r>
            <a:r>
              <a:rPr lang="pt-BR" sz="3200" b="1" dirty="0">
                <a:solidFill>
                  <a:srgbClr val="0000FF"/>
                </a:solidFill>
              </a:rPr>
              <a:t>= </a:t>
            </a:r>
            <a:r>
              <a:rPr lang="pt-BR" sz="3200" b="1" dirty="0" smtClean="0">
                <a:solidFill>
                  <a:srgbClr val="0000FF"/>
                </a:solidFill>
              </a:rPr>
              <a:t>15 </a:t>
            </a:r>
            <a:r>
              <a:rPr lang="pt-BR" sz="3200" b="1" dirty="0">
                <a:solidFill>
                  <a:srgbClr val="0000FF"/>
                </a:solidFill>
              </a:rPr>
              <a:t>m</a:t>
            </a:r>
            <a:r>
              <a:rPr lang="pt-BR" sz="3200" b="1" dirty="0" smtClean="0">
                <a:solidFill>
                  <a:srgbClr val="0000FF"/>
                </a:solidFill>
              </a:rPr>
              <a:t>;</a:t>
            </a:r>
          </a:p>
          <a:p>
            <a:pPr algn="just"/>
            <a:endParaRPr lang="pt-BR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D125B8"/>
                </a:solidFill>
              </a:rPr>
              <a:t>- largura </a:t>
            </a:r>
            <a:r>
              <a:rPr lang="pt-BR" sz="3200" b="1" dirty="0">
                <a:solidFill>
                  <a:srgbClr val="D125B8"/>
                </a:solidFill>
              </a:rPr>
              <a:t>do </a:t>
            </a:r>
            <a:r>
              <a:rPr lang="pt-BR" sz="3200" b="1" dirty="0" smtClean="0">
                <a:solidFill>
                  <a:srgbClr val="D125B8"/>
                </a:solidFill>
              </a:rPr>
              <a:t>pilar: </a:t>
            </a:r>
            <a:r>
              <a:rPr lang="pt-BR" sz="3200" b="1" dirty="0">
                <a:solidFill>
                  <a:srgbClr val="D125B8"/>
                </a:solidFill>
              </a:rPr>
              <a:t>b = </a:t>
            </a:r>
            <a:r>
              <a:rPr lang="pt-BR" sz="3200" b="1" dirty="0" smtClean="0">
                <a:solidFill>
                  <a:srgbClr val="D125B8"/>
                </a:solidFill>
              </a:rPr>
              <a:t>0,5 </a:t>
            </a:r>
            <a:r>
              <a:rPr lang="pt-BR" sz="3200" b="1" dirty="0">
                <a:solidFill>
                  <a:srgbClr val="D125B8"/>
                </a:solidFill>
              </a:rPr>
              <a:t>m</a:t>
            </a:r>
            <a:r>
              <a:rPr lang="pt-BR" sz="3200" b="1" dirty="0" smtClean="0">
                <a:solidFill>
                  <a:srgbClr val="D125B8"/>
                </a:solidFill>
              </a:rPr>
              <a:t>;</a:t>
            </a:r>
          </a:p>
          <a:p>
            <a:pPr algn="just"/>
            <a:endParaRPr lang="pt-BR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1F771F"/>
                </a:solidFill>
              </a:rPr>
              <a:t>- distância </a:t>
            </a:r>
            <a:r>
              <a:rPr lang="pt-BR" sz="3200" b="1" dirty="0">
                <a:solidFill>
                  <a:srgbClr val="1F771F"/>
                </a:solidFill>
              </a:rPr>
              <a:t>da fundação </a:t>
            </a:r>
            <a:r>
              <a:rPr lang="pt-BR" sz="3200" b="1" dirty="0" smtClean="0">
                <a:solidFill>
                  <a:srgbClr val="1F771F"/>
                </a:solidFill>
              </a:rPr>
              <a:t>ao consolo:</a:t>
            </a:r>
          </a:p>
          <a:p>
            <a:pPr algn="just"/>
            <a:r>
              <a:rPr lang="pt-BR" sz="3200" b="1" dirty="0" smtClean="0">
                <a:solidFill>
                  <a:srgbClr val="1F771F"/>
                </a:solidFill>
              </a:rPr>
              <a:t>  </a:t>
            </a:r>
            <a:r>
              <a:rPr lang="pt-BR" sz="3200" b="1" dirty="0" err="1" smtClean="0">
                <a:solidFill>
                  <a:srgbClr val="1F771F"/>
                </a:solidFill>
              </a:rPr>
              <a:t>h</a:t>
            </a:r>
            <a:r>
              <a:rPr lang="pt-BR" sz="3200" b="1" baseline="-25000" dirty="0" err="1" smtClean="0">
                <a:solidFill>
                  <a:srgbClr val="1F771F"/>
                </a:solidFill>
              </a:rPr>
              <a:t>ap</a:t>
            </a:r>
            <a:r>
              <a:rPr lang="pt-BR" sz="3200" b="1" dirty="0" smtClean="0">
                <a:solidFill>
                  <a:srgbClr val="1F771F"/>
                </a:solidFill>
              </a:rPr>
              <a:t> </a:t>
            </a:r>
            <a:r>
              <a:rPr lang="pt-BR" sz="3200" b="1" dirty="0">
                <a:solidFill>
                  <a:srgbClr val="1F771F"/>
                </a:solidFill>
              </a:rPr>
              <a:t>= </a:t>
            </a:r>
            <a:r>
              <a:rPr lang="pt-BR" sz="3200" b="1" dirty="0" smtClean="0">
                <a:solidFill>
                  <a:srgbClr val="1F771F"/>
                </a:solidFill>
              </a:rPr>
              <a:t>6,5 </a:t>
            </a:r>
            <a:r>
              <a:rPr lang="pt-BR" sz="3200" b="1" dirty="0">
                <a:solidFill>
                  <a:srgbClr val="1F771F"/>
                </a:solidFill>
              </a:rPr>
              <a:t>m</a:t>
            </a:r>
            <a:r>
              <a:rPr lang="pt-BR" sz="3200" b="1" dirty="0" smtClean="0">
                <a:solidFill>
                  <a:srgbClr val="1F771F"/>
                </a:solidFill>
              </a:rPr>
              <a:t>.</a:t>
            </a:r>
            <a:endParaRPr lang="pt-BR" sz="3200" b="1" dirty="0">
              <a:solidFill>
                <a:srgbClr val="1F77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467544" y="768761"/>
            <a:ext cx="44999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C00000"/>
                </a:solidFill>
              </a:rPr>
              <a:t>Considerar</a:t>
            </a:r>
            <a:r>
              <a:rPr lang="pt-BR" sz="3200" b="1" dirty="0">
                <a:solidFill>
                  <a:srgbClr val="C00000"/>
                </a:solidFill>
              </a:rPr>
              <a:t>: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0FF"/>
                </a:solidFill>
              </a:rPr>
              <a:t>espaço </a:t>
            </a:r>
            <a:r>
              <a:rPr lang="pt-BR" sz="3200" b="1" dirty="0">
                <a:solidFill>
                  <a:srgbClr val="0000FF"/>
                </a:solidFill>
              </a:rPr>
              <a:t>mínimo para </a:t>
            </a:r>
            <a:r>
              <a:rPr lang="pt-BR" sz="3200" b="1" dirty="0" smtClean="0">
                <a:solidFill>
                  <a:srgbClr val="0000FF"/>
                </a:solidFill>
              </a:rPr>
              <a:t>montagem </a:t>
            </a:r>
            <a:r>
              <a:rPr lang="pt-BR" sz="3200" b="1" dirty="0" err="1" smtClean="0">
                <a:solidFill>
                  <a:srgbClr val="0000FF"/>
                </a:solidFill>
              </a:rPr>
              <a:t>e</a:t>
            </a:r>
            <a:r>
              <a:rPr lang="pt-BR" sz="3200" b="1" baseline="-25000" dirty="0" err="1" smtClean="0">
                <a:solidFill>
                  <a:srgbClr val="0000FF"/>
                </a:solidFill>
              </a:rPr>
              <a:t>mín</a:t>
            </a:r>
            <a:r>
              <a:rPr lang="pt-BR" sz="3200" b="1" dirty="0" smtClean="0">
                <a:solidFill>
                  <a:srgbClr val="0000FF"/>
                </a:solidFill>
              </a:rPr>
              <a:t> = </a:t>
            </a:r>
            <a:r>
              <a:rPr lang="pt-BR" sz="3200" b="1" dirty="0">
                <a:solidFill>
                  <a:srgbClr val="0000FF"/>
                </a:solidFill>
              </a:rPr>
              <a:t>5 mm</a:t>
            </a:r>
            <a:r>
              <a:rPr lang="pt-BR" sz="3200" b="1" dirty="0" smtClean="0">
                <a:solidFill>
                  <a:srgbClr val="0000FF"/>
                </a:solidFill>
              </a:rPr>
              <a:t>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D125B8"/>
                </a:solidFill>
              </a:rPr>
              <a:t>comprimento </a:t>
            </a:r>
            <a:r>
              <a:rPr lang="pt-BR" sz="3200" b="1" dirty="0">
                <a:solidFill>
                  <a:srgbClr val="D125B8"/>
                </a:solidFill>
              </a:rPr>
              <a:t>mínimo do apoio </a:t>
            </a:r>
            <a:r>
              <a:rPr lang="pt-BR" sz="3200" b="1" dirty="0" err="1" smtClean="0">
                <a:solidFill>
                  <a:srgbClr val="D125B8"/>
                </a:solidFill>
              </a:rPr>
              <a:t>a</a:t>
            </a:r>
            <a:r>
              <a:rPr lang="pt-BR" sz="3200" b="1" baseline="-25000" dirty="0" err="1" smtClean="0">
                <a:solidFill>
                  <a:srgbClr val="D125B8"/>
                </a:solidFill>
              </a:rPr>
              <a:t>p,mín</a:t>
            </a:r>
            <a:r>
              <a:rPr lang="pt-BR" sz="3200" b="1" dirty="0" smtClean="0">
                <a:solidFill>
                  <a:srgbClr val="D125B8"/>
                </a:solidFill>
              </a:rPr>
              <a:t> = </a:t>
            </a:r>
            <a:r>
              <a:rPr lang="pt-BR" sz="3200" b="1" dirty="0">
                <a:solidFill>
                  <a:srgbClr val="D125B8"/>
                </a:solidFill>
              </a:rPr>
              <a:t>250 mm</a:t>
            </a:r>
            <a:r>
              <a:rPr lang="pt-BR" sz="3200" b="1" dirty="0" smtClean="0">
                <a:solidFill>
                  <a:srgbClr val="D125B8"/>
                </a:solidFill>
              </a:rPr>
              <a:t>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1F771F"/>
                </a:solidFill>
              </a:rPr>
              <a:t>viga </a:t>
            </a:r>
            <a:r>
              <a:rPr lang="pt-BR" sz="3200" b="1" dirty="0">
                <a:solidFill>
                  <a:srgbClr val="1F771F"/>
                </a:solidFill>
              </a:rPr>
              <a:t>de </a:t>
            </a:r>
            <a:r>
              <a:rPr lang="pt-BR" sz="3200" b="1" dirty="0" smtClean="0">
                <a:solidFill>
                  <a:srgbClr val="1F771F"/>
                </a:solidFill>
              </a:rPr>
              <a:t>CA;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70C0"/>
                </a:solidFill>
              </a:rPr>
              <a:t>tolerâncias conforme </a:t>
            </a:r>
            <a:r>
              <a:rPr lang="pt-BR" sz="3200" b="1" dirty="0">
                <a:solidFill>
                  <a:srgbClr val="0070C0"/>
                </a:solidFill>
              </a:rPr>
              <a:t>NBR </a:t>
            </a:r>
            <a:r>
              <a:rPr lang="pt-BR" sz="3200" b="1" dirty="0" smtClean="0">
                <a:solidFill>
                  <a:srgbClr val="0070C0"/>
                </a:solidFill>
              </a:rPr>
              <a:t>9062.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8"/>
          <a:stretch/>
        </p:blipFill>
        <p:spPr bwMode="auto">
          <a:xfrm>
            <a:off x="4967536" y="1052736"/>
            <a:ext cx="4176464" cy="46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9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4" y="3734430"/>
            <a:ext cx="83629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C00000"/>
                </a:solidFill>
              </a:rPr>
              <a:t>Observações</a:t>
            </a:r>
            <a:r>
              <a:rPr lang="pt-BR" sz="3200" b="1" dirty="0">
                <a:solidFill>
                  <a:srgbClr val="C00000"/>
                </a:solidFill>
              </a:rPr>
              <a:t>:</a:t>
            </a:r>
          </a:p>
          <a:p>
            <a:pPr algn="just"/>
            <a:endParaRPr lang="pt-BR" sz="14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- o </a:t>
            </a:r>
            <a:r>
              <a:rPr lang="pt-BR" sz="3200" b="1" dirty="0">
                <a:solidFill>
                  <a:srgbClr val="0000FF"/>
                </a:solidFill>
              </a:rPr>
              <a:t>comprimento mínimo de apoio inclui a almofada de </a:t>
            </a:r>
            <a:r>
              <a:rPr lang="pt-BR" sz="3200" b="1" dirty="0" smtClean="0">
                <a:solidFill>
                  <a:srgbClr val="0000FF"/>
                </a:solidFill>
              </a:rPr>
              <a:t>apoio e </a:t>
            </a:r>
            <a:r>
              <a:rPr lang="pt-BR" sz="3200" b="1" dirty="0">
                <a:solidFill>
                  <a:srgbClr val="0000FF"/>
                </a:solidFill>
              </a:rPr>
              <a:t>as distâncias livres até as </a:t>
            </a:r>
            <a:r>
              <a:rPr lang="pt-BR" sz="3200" b="1" dirty="0" smtClean="0">
                <a:solidFill>
                  <a:srgbClr val="0000FF"/>
                </a:solidFill>
              </a:rPr>
              <a:t>extremidades;</a:t>
            </a: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- </a:t>
            </a:r>
            <a:r>
              <a:rPr lang="pt-BR" sz="3200" b="1" dirty="0" smtClean="0">
                <a:solidFill>
                  <a:srgbClr val="D125B8"/>
                </a:solidFill>
              </a:rPr>
              <a:t>para </a:t>
            </a:r>
            <a:r>
              <a:rPr lang="pt-BR" sz="3200" b="1" dirty="0">
                <a:solidFill>
                  <a:srgbClr val="D125B8"/>
                </a:solidFill>
              </a:rPr>
              <a:t>o vão de 15 m, seria mais indicado </a:t>
            </a:r>
            <a:r>
              <a:rPr lang="pt-BR" sz="3200" b="1" dirty="0" smtClean="0">
                <a:solidFill>
                  <a:srgbClr val="D125B8"/>
                </a:solidFill>
              </a:rPr>
              <a:t>CP. </a:t>
            </a:r>
            <a:endParaRPr lang="pt-BR" sz="3200" b="1" dirty="0">
              <a:solidFill>
                <a:srgbClr val="D125B8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41217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C00000"/>
                </a:solidFill>
              </a:rPr>
              <a:t>A.1.1 </a:t>
            </a:r>
            <a:r>
              <a:rPr lang="pt-BR" sz="3200" b="1" dirty="0" smtClean="0">
                <a:solidFill>
                  <a:srgbClr val="C00000"/>
                </a:solidFill>
              </a:rPr>
              <a:t>Variações </a:t>
            </a:r>
            <a:r>
              <a:rPr lang="pt-BR" sz="3200" b="1" dirty="0">
                <a:solidFill>
                  <a:srgbClr val="C00000"/>
                </a:solidFill>
              </a:rPr>
              <a:t>volumétricas</a:t>
            </a:r>
          </a:p>
          <a:p>
            <a:pPr algn="just"/>
            <a:endParaRPr lang="pt-BR" sz="24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Alongamento (</a:t>
            </a:r>
            <a:r>
              <a:rPr lang="pt-BR" sz="3200" b="1" dirty="0" smtClean="0">
                <a:solidFill>
                  <a:srgbClr val="0000FF"/>
                </a:solidFill>
                <a:sym typeface="Symbol"/>
              </a:rPr>
              <a:t></a:t>
            </a:r>
            <a:r>
              <a:rPr lang="pt-BR" sz="3200" b="1" dirty="0" smtClean="0">
                <a:solidFill>
                  <a:srgbClr val="0000FF"/>
                </a:solidFill>
                <a:sym typeface="MT Extra"/>
              </a:rPr>
              <a:t></a:t>
            </a:r>
            <a:r>
              <a:rPr lang="pt-BR" sz="3200" b="1" baseline="30000" dirty="0" smtClean="0">
                <a:solidFill>
                  <a:srgbClr val="0000FF"/>
                </a:solidFill>
                <a:sym typeface="MT Extra"/>
              </a:rPr>
              <a:t>+</a:t>
            </a:r>
            <a:r>
              <a:rPr lang="pt-BR" sz="3200" b="1" dirty="0" smtClean="0">
                <a:solidFill>
                  <a:srgbClr val="0000FF"/>
                </a:solidFill>
              </a:rPr>
              <a:t>) </a:t>
            </a:r>
            <a:r>
              <a:rPr lang="pt-BR" sz="3200" b="1" dirty="0">
                <a:solidFill>
                  <a:srgbClr val="0000FF"/>
                </a:solidFill>
              </a:rPr>
              <a:t>e </a:t>
            </a:r>
            <a:r>
              <a:rPr lang="pt-BR" sz="3200" b="1" dirty="0" smtClean="0">
                <a:solidFill>
                  <a:srgbClr val="0000FF"/>
                </a:solidFill>
              </a:rPr>
              <a:t>encurtamento </a:t>
            </a:r>
            <a:r>
              <a:rPr lang="pt-BR" sz="3200" b="1" dirty="0">
                <a:solidFill>
                  <a:srgbClr val="0000FF"/>
                </a:solidFill>
              </a:rPr>
              <a:t>máximo (</a:t>
            </a:r>
            <a:r>
              <a:rPr lang="pt-BR" sz="3200" b="1" dirty="0" smtClean="0">
                <a:solidFill>
                  <a:srgbClr val="0000FF"/>
                </a:solidFill>
                <a:sym typeface="Symbol"/>
              </a:rPr>
              <a:t></a:t>
            </a:r>
            <a:r>
              <a:rPr lang="pt-BR" sz="3200" b="1" dirty="0" smtClean="0">
                <a:solidFill>
                  <a:srgbClr val="0000FF"/>
                </a:solidFill>
                <a:sym typeface="MT Extra"/>
              </a:rPr>
              <a:t></a:t>
            </a:r>
            <a:r>
              <a:rPr lang="pt-BR" sz="3200" b="1" baseline="30000" dirty="0" smtClean="0">
                <a:solidFill>
                  <a:srgbClr val="0000FF"/>
                </a:solidFill>
                <a:sym typeface="MT Extra"/>
              </a:rPr>
              <a:t>-</a:t>
            </a:r>
            <a:r>
              <a:rPr lang="pt-BR" sz="3200" b="1" dirty="0" smtClean="0">
                <a:solidFill>
                  <a:srgbClr val="0000FF"/>
                </a:solidFill>
              </a:rPr>
              <a:t>):</a:t>
            </a:r>
          </a:p>
          <a:p>
            <a:pPr algn="just"/>
            <a:endParaRPr lang="pt-BR" sz="2800" b="1" dirty="0" smtClean="0">
              <a:solidFill>
                <a:srgbClr val="0000FF"/>
              </a:solidFill>
            </a:endParaRPr>
          </a:p>
          <a:p>
            <a:pPr algn="just"/>
            <a:r>
              <a:rPr lang="pt-BR" sz="3200" b="1" dirty="0" smtClean="0">
                <a:sym typeface="Symbol"/>
              </a:rPr>
              <a:t></a:t>
            </a:r>
            <a:r>
              <a:rPr lang="pt-BR" sz="3200" b="1" dirty="0" smtClean="0">
                <a:sym typeface="MT Extra"/>
              </a:rPr>
              <a:t></a:t>
            </a:r>
            <a:r>
              <a:rPr lang="pt-BR" sz="3200" b="1" dirty="0" smtClean="0">
                <a:sym typeface="Symbol"/>
              </a:rPr>
              <a:t> (</a:t>
            </a:r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-25000" dirty="0" smtClean="0">
                <a:sym typeface="MT Extra"/>
              </a:rPr>
              <a:t>m</a:t>
            </a:r>
            <a:r>
              <a:rPr lang="pt-BR" sz="3200" b="1" dirty="0" smtClean="0">
                <a:sym typeface="MT Extra"/>
              </a:rPr>
              <a:t> – b) (</a:t>
            </a:r>
            <a:r>
              <a:rPr lang="pt-BR" sz="3200" b="1" dirty="0" smtClean="0">
                <a:sym typeface="Symbol"/>
              </a:rPr>
              <a:t></a:t>
            </a:r>
            <a:r>
              <a:rPr lang="pt-BR" sz="3200" b="1" baseline="-25000" dirty="0" err="1" smtClean="0">
                <a:sym typeface="Symbol"/>
              </a:rPr>
              <a:t>cs</a:t>
            </a:r>
            <a:r>
              <a:rPr lang="pt-BR" sz="3200" b="1" dirty="0" smtClean="0">
                <a:sym typeface="Symbol"/>
              </a:rPr>
              <a:t> + </a:t>
            </a:r>
            <a:r>
              <a:rPr lang="pt-BR" sz="3200" b="1" baseline="-25000" dirty="0" err="1" smtClean="0">
                <a:sym typeface="Symbol"/>
              </a:rPr>
              <a:t>cc</a:t>
            </a:r>
            <a:r>
              <a:rPr lang="pt-BR" sz="3200" b="1" dirty="0" smtClean="0">
                <a:sym typeface="Symbol"/>
              </a:rPr>
              <a:t> </a:t>
            </a:r>
            <a:r>
              <a:rPr lang="pt-BR" sz="3200" b="1" dirty="0">
                <a:sym typeface="Symbol"/>
              </a:rPr>
              <a:t>+ </a:t>
            </a:r>
            <a:r>
              <a:rPr lang="pt-BR" sz="3200" b="1" dirty="0" smtClean="0">
                <a:sym typeface="Symbol"/>
              </a:rPr>
              <a:t></a:t>
            </a:r>
            <a:r>
              <a:rPr lang="pt-BR" sz="3200" b="1" baseline="-25000" dirty="0" smtClean="0">
                <a:sym typeface="Symbol"/>
              </a:rPr>
              <a:t>te</a:t>
            </a:r>
            <a:r>
              <a:rPr lang="pt-BR" sz="3200" b="1" dirty="0" smtClean="0">
                <a:sym typeface="Symbol"/>
              </a:rPr>
              <a:t>)</a:t>
            </a:r>
          </a:p>
          <a:p>
            <a:pPr algn="just"/>
            <a:endParaRPr lang="pt-BR" sz="3200" b="1" dirty="0">
              <a:solidFill>
                <a:srgbClr val="7030A0"/>
              </a:solidFill>
              <a:sym typeface="Symbol"/>
            </a:endParaRPr>
          </a:p>
          <a:p>
            <a:pPr algn="just"/>
            <a:r>
              <a:rPr lang="pt-BR" sz="3200" b="1" dirty="0" smtClean="0">
                <a:solidFill>
                  <a:srgbClr val="7030A0"/>
                </a:solidFill>
                <a:sym typeface="Symbol"/>
              </a:rPr>
              <a:t></a:t>
            </a:r>
            <a:r>
              <a:rPr lang="pt-BR" sz="3200" b="1" baseline="-25000" dirty="0">
                <a:solidFill>
                  <a:srgbClr val="7030A0"/>
                </a:solidFill>
                <a:sym typeface="Symbol"/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  <a:sym typeface="Symbol"/>
              </a:rPr>
              <a:t>: deformações por retração, fluência e temperatura.</a:t>
            </a:r>
            <a:endParaRPr lang="pt-BR" sz="32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4191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6"/>
            <a:ext cx="770485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Deformação </a:t>
            </a:r>
            <a:r>
              <a:rPr lang="pt-BR" sz="3000" b="1" dirty="0">
                <a:solidFill>
                  <a:srgbClr val="7030A0"/>
                </a:solidFill>
              </a:rPr>
              <a:t>por </a:t>
            </a:r>
            <a:r>
              <a:rPr lang="pt-BR" sz="3000" b="1" u="sng" dirty="0">
                <a:solidFill>
                  <a:srgbClr val="7030A0"/>
                </a:solidFill>
              </a:rPr>
              <a:t>retração</a:t>
            </a:r>
            <a:r>
              <a:rPr lang="pt-BR" sz="3000" b="1" dirty="0">
                <a:solidFill>
                  <a:srgbClr val="7030A0"/>
                </a:solidFill>
              </a:rPr>
              <a:t> do </a:t>
            </a:r>
            <a:r>
              <a:rPr lang="pt-BR" sz="3000" b="1" dirty="0" smtClean="0">
                <a:solidFill>
                  <a:srgbClr val="FF0000"/>
                </a:solidFill>
              </a:rPr>
              <a:t>CA</a:t>
            </a:r>
            <a:r>
              <a:rPr lang="pt-BR" sz="3000" b="1" dirty="0" smtClean="0">
                <a:solidFill>
                  <a:srgbClr val="7030A0"/>
                </a:solidFill>
              </a:rPr>
              <a:t>: </a:t>
            </a: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- </a:t>
            </a:r>
            <a:r>
              <a:rPr lang="pt-BR" sz="3000" b="1" dirty="0" smtClean="0">
                <a:solidFill>
                  <a:srgbClr val="0000FF"/>
                </a:solidFill>
              </a:rPr>
              <a:t>para </a:t>
            </a:r>
            <a:r>
              <a:rPr lang="pt-BR" sz="3000" b="1" u="sng" dirty="0" smtClean="0">
                <a:solidFill>
                  <a:srgbClr val="0000FF"/>
                </a:solidFill>
              </a:rPr>
              <a:t>tempo </a:t>
            </a:r>
            <a:r>
              <a:rPr lang="pt-BR" sz="3000" b="1" u="sng" dirty="0">
                <a:solidFill>
                  <a:srgbClr val="0000FF"/>
                </a:solidFill>
              </a:rPr>
              <a:t>muito </a:t>
            </a:r>
            <a:r>
              <a:rPr lang="pt-BR" sz="3000" b="1" u="sng" dirty="0" smtClean="0">
                <a:solidFill>
                  <a:srgbClr val="0000FF"/>
                </a:solidFill>
              </a:rPr>
              <a:t>grande</a:t>
            </a:r>
            <a:r>
              <a:rPr lang="pt-BR" sz="3000" b="1" dirty="0" smtClean="0">
                <a:solidFill>
                  <a:srgbClr val="0000FF"/>
                </a:solidFill>
              </a:rPr>
              <a:t>: pode ser estimada indiretamente </a:t>
            </a:r>
            <a:r>
              <a:rPr lang="pt-BR" sz="3000" b="1" dirty="0">
                <a:solidFill>
                  <a:srgbClr val="0000FF"/>
                </a:solidFill>
              </a:rPr>
              <a:t>como </a:t>
            </a:r>
            <a:r>
              <a:rPr lang="pt-BR" sz="3000" b="1" dirty="0" smtClean="0">
                <a:solidFill>
                  <a:srgbClr val="0000FF"/>
                </a:solidFill>
              </a:rPr>
              <a:t>uma queda </a:t>
            </a:r>
            <a:r>
              <a:rPr lang="pt-BR" sz="3000" b="1" dirty="0">
                <a:solidFill>
                  <a:srgbClr val="0000FF"/>
                </a:solidFill>
              </a:rPr>
              <a:t>de </a:t>
            </a:r>
            <a:r>
              <a:rPr lang="pt-BR" sz="3000" b="1" dirty="0" err="1" smtClean="0">
                <a:solidFill>
                  <a:srgbClr val="0000FF"/>
                </a:solidFill>
              </a:rPr>
              <a:t>tempera-tura</a:t>
            </a:r>
            <a:r>
              <a:rPr lang="pt-BR" sz="3000" b="1" dirty="0" smtClean="0">
                <a:solidFill>
                  <a:srgbClr val="0000FF"/>
                </a:solidFill>
              </a:rPr>
              <a:t> </a:t>
            </a:r>
            <a:r>
              <a:rPr lang="pt-BR" sz="3000" b="1" dirty="0">
                <a:solidFill>
                  <a:srgbClr val="0000FF"/>
                </a:solidFill>
              </a:rPr>
              <a:t>de </a:t>
            </a:r>
            <a:r>
              <a:rPr lang="pt-BR" sz="3000" b="1" dirty="0" smtClean="0">
                <a:solidFill>
                  <a:srgbClr val="0000FF"/>
                </a:solidFill>
              </a:rPr>
              <a:t>15 </a:t>
            </a:r>
            <a:r>
              <a:rPr lang="pt-BR" sz="3000" b="1" dirty="0" smtClean="0">
                <a:solidFill>
                  <a:srgbClr val="0000FF"/>
                </a:solidFill>
                <a:sym typeface="Symbol"/>
              </a:rPr>
              <a:t>C</a:t>
            </a:r>
            <a:r>
              <a:rPr lang="pt-BR" sz="3000" b="1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Na avaliação da variação do comprimento da viga pode-se  considerar a </a:t>
            </a:r>
            <a:r>
              <a:rPr lang="pt-BR" sz="3000" b="1" u="sng" dirty="0" smtClean="0">
                <a:solidFill>
                  <a:srgbClr val="7030A0"/>
                </a:solidFill>
              </a:rPr>
              <a:t>retração</a:t>
            </a:r>
            <a:r>
              <a:rPr lang="pt-BR" sz="3000" b="1" dirty="0" smtClean="0">
                <a:solidFill>
                  <a:srgbClr val="7030A0"/>
                </a:solidFill>
              </a:rPr>
              <a:t> em função do tempo </a:t>
            </a:r>
            <a:r>
              <a:rPr lang="pt-BR" sz="3000" b="1" dirty="0" smtClean="0">
                <a:solidFill>
                  <a:srgbClr val="1F771F"/>
                </a:solidFill>
              </a:rPr>
              <a:t>entre </a:t>
            </a:r>
            <a:r>
              <a:rPr lang="pt-BR" sz="3000" b="1" dirty="0">
                <a:solidFill>
                  <a:srgbClr val="1F771F"/>
                </a:solidFill>
              </a:rPr>
              <a:t>a </a:t>
            </a:r>
            <a:r>
              <a:rPr lang="pt-BR" sz="3000" b="1" u="sng" dirty="0">
                <a:solidFill>
                  <a:srgbClr val="1F771F"/>
                </a:solidFill>
              </a:rPr>
              <a:t>moldagem</a:t>
            </a:r>
            <a:r>
              <a:rPr lang="pt-BR" sz="3000" b="1" dirty="0">
                <a:solidFill>
                  <a:srgbClr val="1F771F"/>
                </a:solidFill>
              </a:rPr>
              <a:t> e a </a:t>
            </a:r>
            <a:r>
              <a:rPr lang="pt-BR" sz="3000" b="1" u="sng" dirty="0">
                <a:solidFill>
                  <a:srgbClr val="1F771F"/>
                </a:solidFill>
              </a:rPr>
              <a:t>montagem</a:t>
            </a:r>
            <a:r>
              <a:rPr lang="pt-BR" sz="3000" b="1" dirty="0">
                <a:solidFill>
                  <a:srgbClr val="1F771F"/>
                </a:solidFill>
              </a:rPr>
              <a:t> </a:t>
            </a:r>
            <a:r>
              <a:rPr lang="pt-BR" sz="3000" b="1" dirty="0" smtClean="0">
                <a:solidFill>
                  <a:srgbClr val="1F771F"/>
                </a:solidFill>
              </a:rPr>
              <a:t>da peça:</a:t>
            </a:r>
          </a:p>
          <a:p>
            <a:pPr algn="just"/>
            <a:r>
              <a:rPr lang="pt-BR" sz="3000" b="1" dirty="0" smtClean="0">
                <a:solidFill>
                  <a:srgbClr val="0000FF"/>
                </a:solidFill>
              </a:rPr>
              <a:t>- um terço (1/3) desse </a:t>
            </a:r>
            <a:r>
              <a:rPr lang="pt-BR" sz="3000" b="1" dirty="0">
                <a:solidFill>
                  <a:srgbClr val="0000FF"/>
                </a:solidFill>
              </a:rPr>
              <a:t>valor para um </a:t>
            </a:r>
            <a:r>
              <a:rPr lang="pt-BR" sz="3000" b="1" u="sng" dirty="0">
                <a:solidFill>
                  <a:srgbClr val="0000FF"/>
                </a:solidFill>
              </a:rPr>
              <a:t>tempo curto</a:t>
            </a:r>
            <a:r>
              <a:rPr lang="pt-BR" sz="3000" b="1" dirty="0">
                <a:solidFill>
                  <a:srgbClr val="0000FF"/>
                </a:solidFill>
              </a:rPr>
              <a:t> </a:t>
            </a:r>
            <a:r>
              <a:rPr lang="pt-BR" sz="3000" b="1" dirty="0" smtClean="0">
                <a:solidFill>
                  <a:srgbClr val="0000FF"/>
                </a:solidFill>
              </a:rPr>
              <a:t>(menor </a:t>
            </a:r>
            <a:r>
              <a:rPr lang="pt-BR" sz="3000" b="1" dirty="0">
                <a:solidFill>
                  <a:srgbClr val="0000FF"/>
                </a:solidFill>
              </a:rPr>
              <a:t>retração</a:t>
            </a:r>
            <a:r>
              <a:rPr lang="pt-BR" sz="3000" b="1" dirty="0" smtClean="0">
                <a:solidFill>
                  <a:srgbClr val="0000FF"/>
                </a:solidFill>
              </a:rPr>
              <a:t>);</a:t>
            </a:r>
          </a:p>
          <a:p>
            <a:pPr algn="just"/>
            <a:r>
              <a:rPr lang="pt-BR" sz="3000" b="1" dirty="0" smtClean="0">
                <a:solidFill>
                  <a:srgbClr val="D125B8"/>
                </a:solidFill>
              </a:rPr>
              <a:t>- dois terços (2/3) desse </a:t>
            </a:r>
            <a:r>
              <a:rPr lang="pt-BR" sz="3000" b="1" dirty="0">
                <a:solidFill>
                  <a:srgbClr val="D125B8"/>
                </a:solidFill>
              </a:rPr>
              <a:t>valor para um </a:t>
            </a:r>
            <a:r>
              <a:rPr lang="pt-BR" sz="3000" b="1" u="sng" dirty="0">
                <a:solidFill>
                  <a:srgbClr val="D125B8"/>
                </a:solidFill>
              </a:rPr>
              <a:t>tempo longo</a:t>
            </a:r>
            <a:r>
              <a:rPr lang="pt-BR" sz="3000" b="1" dirty="0">
                <a:solidFill>
                  <a:srgbClr val="D125B8"/>
                </a:solidFill>
              </a:rPr>
              <a:t> </a:t>
            </a:r>
            <a:r>
              <a:rPr lang="pt-BR" sz="3000" b="1" dirty="0" smtClean="0">
                <a:solidFill>
                  <a:srgbClr val="D125B8"/>
                </a:solidFill>
              </a:rPr>
              <a:t>(maior </a:t>
            </a:r>
            <a:r>
              <a:rPr lang="pt-BR" sz="3000" b="1" dirty="0">
                <a:solidFill>
                  <a:srgbClr val="D125B8"/>
                </a:solidFill>
              </a:rPr>
              <a:t>retração</a:t>
            </a:r>
            <a:r>
              <a:rPr lang="pt-BR" sz="3000" b="1" dirty="0" smtClean="0">
                <a:solidFill>
                  <a:srgbClr val="D125B8"/>
                </a:solidFill>
              </a:rPr>
              <a:t>).</a:t>
            </a:r>
            <a:endParaRPr lang="pt-BR" sz="3000" b="1" dirty="0">
              <a:solidFill>
                <a:srgbClr val="D125B8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6329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A </a:t>
            </a:r>
            <a:r>
              <a:rPr lang="pt-BR" sz="3200" b="1" dirty="0">
                <a:solidFill>
                  <a:srgbClr val="7030A0"/>
                </a:solidFill>
              </a:rPr>
              <a:t>deformação por </a:t>
            </a:r>
            <a:r>
              <a:rPr lang="pt-BR" sz="3200" b="1" u="sng" dirty="0">
                <a:solidFill>
                  <a:srgbClr val="7030A0"/>
                </a:solidFill>
              </a:rPr>
              <a:t>fluência</a:t>
            </a:r>
            <a:r>
              <a:rPr lang="pt-BR" sz="3200" b="1" dirty="0">
                <a:solidFill>
                  <a:srgbClr val="7030A0"/>
                </a:solidFill>
              </a:rPr>
              <a:t> não afeta a variação de </a:t>
            </a:r>
            <a:r>
              <a:rPr lang="pt-BR" sz="3200" b="1" dirty="0" smtClean="0">
                <a:solidFill>
                  <a:srgbClr val="7030A0"/>
                </a:solidFill>
              </a:rPr>
              <a:t>comprimento </a:t>
            </a:r>
            <a:r>
              <a:rPr lang="pt-BR" sz="3200" b="1" dirty="0">
                <a:solidFill>
                  <a:srgbClr val="7030A0"/>
                </a:solidFill>
              </a:rPr>
              <a:t>para uma viga de </a:t>
            </a:r>
            <a:r>
              <a:rPr lang="pt-BR" sz="3200" b="1" dirty="0">
                <a:solidFill>
                  <a:srgbClr val="FF0000"/>
                </a:solidFill>
              </a:rPr>
              <a:t>CA</a:t>
            </a:r>
            <a:r>
              <a:rPr lang="pt-BR" sz="3200" b="1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olidFill>
                  <a:srgbClr val="0000FF"/>
                </a:solidFill>
              </a:rPr>
              <a:t>A deformação por variação uniforme de </a:t>
            </a:r>
            <a:r>
              <a:rPr lang="pt-BR" sz="3200" b="1" u="sng" dirty="0" smtClean="0">
                <a:solidFill>
                  <a:srgbClr val="0000FF"/>
                </a:solidFill>
              </a:rPr>
              <a:t>temperatura</a:t>
            </a:r>
            <a:r>
              <a:rPr lang="pt-BR" sz="3200" b="1" dirty="0" smtClean="0">
                <a:solidFill>
                  <a:srgbClr val="0000FF"/>
                </a:solidFill>
              </a:rPr>
              <a:t> </a:t>
            </a:r>
            <a:r>
              <a:rPr lang="pt-BR" sz="3200" b="1" dirty="0">
                <a:solidFill>
                  <a:srgbClr val="0000FF"/>
                </a:solidFill>
              </a:rPr>
              <a:t>para a montagem pode ser estimada </a:t>
            </a:r>
            <a:r>
              <a:rPr lang="pt-BR" sz="3200" b="1" dirty="0" smtClean="0">
                <a:solidFill>
                  <a:srgbClr val="0000FF"/>
                </a:solidFill>
              </a:rPr>
              <a:t>como </a:t>
            </a:r>
            <a:r>
              <a:rPr lang="pt-BR" sz="3200" b="1" dirty="0">
                <a:solidFill>
                  <a:srgbClr val="0000FF"/>
                </a:solidFill>
              </a:rPr>
              <a:t>uma </a:t>
            </a:r>
            <a:r>
              <a:rPr lang="pt-BR" sz="3200" b="1" dirty="0" smtClean="0">
                <a:solidFill>
                  <a:srgbClr val="0000FF"/>
                </a:solidFill>
              </a:rPr>
              <a:t>variação de ± 15 </a:t>
            </a:r>
            <a:r>
              <a:rPr lang="pt-BR" sz="3200" b="1" dirty="0">
                <a:solidFill>
                  <a:srgbClr val="0000FF"/>
                </a:solidFill>
              </a:rPr>
              <a:t>°C em relação à temperatura da data de </a:t>
            </a:r>
            <a:r>
              <a:rPr lang="pt-BR" sz="3200" b="1" u="sng" dirty="0">
                <a:solidFill>
                  <a:srgbClr val="0000FF"/>
                </a:solidFill>
              </a:rPr>
              <a:t>moldagem</a:t>
            </a:r>
            <a:r>
              <a:rPr lang="pt-BR" sz="3200" b="1" dirty="0" smtClean="0">
                <a:solidFill>
                  <a:srgbClr val="0000FF"/>
                </a:solidFill>
              </a:rPr>
              <a:t>.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24339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539552" y="836712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Considerando </a:t>
            </a:r>
            <a:r>
              <a:rPr lang="pt-BR" sz="3200" b="1" u="sng" dirty="0">
                <a:solidFill>
                  <a:srgbClr val="7030A0"/>
                </a:solidFill>
              </a:rPr>
              <a:t>coeficiente de dilatação térmica</a:t>
            </a:r>
            <a:r>
              <a:rPr lang="pt-BR" sz="3200" b="1" dirty="0">
                <a:solidFill>
                  <a:srgbClr val="7030A0"/>
                </a:solidFill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  <a:sym typeface="Symbol"/>
              </a:rPr>
              <a:t></a:t>
            </a:r>
            <a:r>
              <a:rPr lang="pt-BR" sz="3200" b="1" baseline="-25000" dirty="0" smtClean="0">
                <a:solidFill>
                  <a:srgbClr val="7030A0"/>
                </a:solidFill>
                <a:sym typeface="Symbol"/>
              </a:rPr>
              <a:t>te</a:t>
            </a:r>
            <a:r>
              <a:rPr lang="pt-BR" sz="3200" b="1" dirty="0" smtClean="0">
                <a:solidFill>
                  <a:srgbClr val="7030A0"/>
                </a:solidFill>
                <a:sym typeface="Symbol"/>
              </a:rPr>
              <a:t> = </a:t>
            </a:r>
            <a:r>
              <a:rPr lang="pt-BR" sz="3200" b="1" dirty="0" smtClean="0">
                <a:solidFill>
                  <a:srgbClr val="7030A0"/>
                </a:solidFill>
              </a:rPr>
              <a:t>10</a:t>
            </a:r>
            <a:r>
              <a:rPr lang="pt-BR" sz="3200" b="1" baseline="30000" dirty="0" smtClean="0">
                <a:solidFill>
                  <a:srgbClr val="7030A0"/>
                </a:solidFill>
              </a:rPr>
              <a:t>-5</a:t>
            </a:r>
            <a:r>
              <a:rPr lang="pt-BR" sz="3200" b="1" dirty="0" smtClean="0">
                <a:solidFill>
                  <a:srgbClr val="7030A0"/>
                </a:solidFill>
              </a:rPr>
              <a:t> (</a:t>
            </a:r>
            <a:r>
              <a:rPr lang="pt-BR" sz="3200" b="1" dirty="0">
                <a:solidFill>
                  <a:srgbClr val="0000FF"/>
                </a:solidFill>
              </a:rPr>
              <a:t>± 15 °</a:t>
            </a:r>
            <a:r>
              <a:rPr lang="pt-BR" sz="3200" b="1" dirty="0" smtClean="0">
                <a:solidFill>
                  <a:srgbClr val="0000FF"/>
                </a:solidFill>
              </a:rPr>
              <a:t>C: </a:t>
            </a:r>
            <a:r>
              <a:rPr lang="pt-BR" sz="3200" b="1" dirty="0" smtClean="0"/>
              <a:t>150 . 10</a:t>
            </a:r>
            <a:r>
              <a:rPr lang="pt-BR" sz="3200" b="1" baseline="30000" dirty="0" smtClean="0"/>
              <a:t>-6</a:t>
            </a:r>
            <a:r>
              <a:rPr lang="pt-BR" sz="3200" b="1" dirty="0" smtClean="0">
                <a:solidFill>
                  <a:srgbClr val="7030A0"/>
                </a:solidFill>
              </a:rPr>
              <a:t>), o alongamento é: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ym typeface="Symbol"/>
              </a:rPr>
              <a:t></a:t>
            </a:r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-25000" dirty="0" smtClean="0">
                <a:sym typeface="MT Extra"/>
              </a:rPr>
              <a:t>c</a:t>
            </a:r>
            <a:r>
              <a:rPr lang="pt-BR" sz="3200" b="1" baseline="30000" dirty="0" smtClean="0">
                <a:sym typeface="MT Extra"/>
              </a:rPr>
              <a:t>+</a:t>
            </a:r>
            <a:r>
              <a:rPr lang="pt-BR" sz="3200" b="1" dirty="0" smtClean="0">
                <a:sym typeface="MT Extra"/>
              </a:rPr>
              <a:t>  </a:t>
            </a:r>
            <a:r>
              <a:rPr lang="pt-BR" sz="3200" b="1" dirty="0" smtClean="0">
                <a:sym typeface="Symbol"/>
              </a:rPr>
              <a:t> </a:t>
            </a:r>
            <a:r>
              <a:rPr lang="pt-BR" sz="3200" b="1" dirty="0">
                <a:sym typeface="Symbol"/>
              </a:rPr>
              <a:t>(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-25000" dirty="0">
                <a:sym typeface="MT Extra"/>
              </a:rPr>
              <a:t>m</a:t>
            </a:r>
            <a:r>
              <a:rPr lang="pt-BR" sz="3200" b="1" dirty="0">
                <a:sym typeface="MT Extra"/>
              </a:rPr>
              <a:t> – b) (</a:t>
            </a:r>
            <a:r>
              <a:rPr lang="pt-BR" sz="3200" b="1" dirty="0">
                <a:sym typeface="Symbol"/>
              </a:rPr>
              <a:t></a:t>
            </a:r>
            <a:r>
              <a:rPr lang="pt-BR" sz="3200" b="1" baseline="-25000" dirty="0" err="1">
                <a:sym typeface="Symbol"/>
              </a:rPr>
              <a:t>cs</a:t>
            </a:r>
            <a:r>
              <a:rPr lang="pt-BR" sz="3200" b="1" dirty="0">
                <a:sym typeface="Symbol"/>
              </a:rPr>
              <a:t> + </a:t>
            </a:r>
            <a:r>
              <a:rPr lang="pt-BR" sz="3200" b="1" baseline="-25000" dirty="0" err="1">
                <a:sym typeface="Symbol"/>
              </a:rPr>
              <a:t>cc</a:t>
            </a:r>
            <a:r>
              <a:rPr lang="pt-BR" sz="3200" b="1" dirty="0">
                <a:sym typeface="Symbol"/>
              </a:rPr>
              <a:t> + </a:t>
            </a:r>
            <a:r>
              <a:rPr lang="pt-BR" sz="3200" b="1" baseline="-25000" dirty="0">
                <a:sym typeface="Symbol"/>
              </a:rPr>
              <a:t>te</a:t>
            </a:r>
            <a:r>
              <a:rPr lang="pt-BR" sz="3200" b="1" dirty="0" smtClean="0">
                <a:sym typeface="Symbol"/>
              </a:rPr>
              <a:t>)</a:t>
            </a:r>
            <a:endParaRPr lang="pt-BR" sz="3200" b="1" dirty="0">
              <a:sym typeface="Symbol"/>
            </a:endParaRPr>
          </a:p>
          <a:p>
            <a:endParaRPr lang="pt-BR" sz="2000" b="1" dirty="0">
              <a:solidFill>
                <a:srgbClr val="7030A0"/>
              </a:solidFill>
            </a:endParaRPr>
          </a:p>
          <a:p>
            <a:r>
              <a:rPr lang="pt-BR" sz="3200" b="1" dirty="0" smtClean="0"/>
              <a:t>=(</a:t>
            </a:r>
            <a:r>
              <a:rPr lang="pt-BR" sz="3200" b="1" dirty="0" smtClean="0"/>
              <a:t>15000 </a:t>
            </a:r>
            <a:r>
              <a:rPr lang="pt-BR" sz="3200" b="1" dirty="0">
                <a:sym typeface="MT Extra"/>
              </a:rPr>
              <a:t>–</a:t>
            </a:r>
            <a:r>
              <a:rPr lang="pt-BR" sz="3200" b="1" dirty="0" smtClean="0"/>
              <a:t> 500).[</a:t>
            </a:r>
            <a:r>
              <a:rPr lang="pt-BR" sz="3200" b="1" dirty="0">
                <a:sym typeface="MT Extra"/>
              </a:rPr>
              <a:t>–</a:t>
            </a:r>
            <a:r>
              <a:rPr lang="pt-BR" sz="3200" b="1" dirty="0" smtClean="0"/>
              <a:t> (1</a:t>
            </a:r>
            <a:r>
              <a:rPr lang="pt-BR" sz="3200" b="1" i="1" dirty="0" smtClean="0"/>
              <a:t>I</a:t>
            </a:r>
            <a:r>
              <a:rPr lang="pt-BR" sz="3200" b="1" dirty="0" smtClean="0"/>
              <a:t>3) . 150.10</a:t>
            </a:r>
            <a:r>
              <a:rPr lang="pt-BR" sz="3200" b="1" baseline="30000" dirty="0" smtClean="0"/>
              <a:t>-6</a:t>
            </a:r>
            <a:r>
              <a:rPr lang="pt-BR" sz="3200" b="1" dirty="0" smtClean="0"/>
              <a:t> </a:t>
            </a:r>
            <a:r>
              <a:rPr lang="pt-BR" sz="3200" b="1" dirty="0" smtClean="0"/>
              <a:t>+ 0 + </a:t>
            </a:r>
            <a:r>
              <a:rPr lang="pt-BR" sz="3200" b="1" dirty="0" smtClean="0"/>
              <a:t>150.10</a:t>
            </a:r>
            <a:r>
              <a:rPr lang="pt-BR" sz="3200" b="1" baseline="30000" dirty="0" smtClean="0"/>
              <a:t>-6</a:t>
            </a:r>
            <a:r>
              <a:rPr lang="pt-BR" sz="3200" b="1" dirty="0" smtClean="0"/>
              <a:t>)]</a:t>
            </a:r>
          </a:p>
          <a:p>
            <a:r>
              <a:rPr lang="pt-BR" sz="3200" b="1" dirty="0" smtClean="0"/>
              <a:t>= 1,45 </a:t>
            </a:r>
            <a:r>
              <a:rPr lang="pt-BR" sz="3200" b="1" dirty="0"/>
              <a:t>mm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olidFill>
                  <a:srgbClr val="7030A0"/>
                </a:solidFill>
              </a:rPr>
              <a:t>O </a:t>
            </a:r>
            <a:r>
              <a:rPr lang="pt-BR" sz="3200" b="1" dirty="0" smtClean="0">
                <a:solidFill>
                  <a:srgbClr val="7030A0"/>
                </a:solidFill>
              </a:rPr>
              <a:t>encurtamento máximo é:</a:t>
            </a:r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ym typeface="Symbol"/>
              </a:rPr>
              <a:t>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-25000" dirty="0" smtClean="0">
                <a:sym typeface="MT Extra"/>
              </a:rPr>
              <a:t>c</a:t>
            </a:r>
            <a:r>
              <a:rPr lang="pt-BR" sz="3600" b="1" baseline="30000" dirty="0" smtClean="0">
                <a:sym typeface="MT Extra"/>
              </a:rPr>
              <a:t>-</a:t>
            </a:r>
            <a:r>
              <a:rPr lang="pt-BR" sz="3200" b="1" dirty="0" smtClean="0">
                <a:sym typeface="MT Extra"/>
              </a:rPr>
              <a:t>  =</a:t>
            </a:r>
            <a:r>
              <a:rPr lang="pt-BR" sz="3200" b="1" dirty="0" smtClean="0">
                <a:sym typeface="Symbol"/>
              </a:rPr>
              <a:t> (</a:t>
            </a:r>
            <a:r>
              <a:rPr lang="pt-BR" sz="3200" b="1" dirty="0" smtClean="0"/>
              <a:t>15000 </a:t>
            </a:r>
            <a:r>
              <a:rPr lang="pt-BR" sz="3200" b="1" dirty="0">
                <a:sym typeface="MT Extra"/>
              </a:rPr>
              <a:t>–</a:t>
            </a:r>
            <a:r>
              <a:rPr lang="pt-BR" sz="3200" b="1" dirty="0" smtClean="0"/>
              <a:t> </a:t>
            </a:r>
            <a:r>
              <a:rPr lang="pt-BR" sz="3200" b="1" dirty="0"/>
              <a:t>500</a:t>
            </a:r>
            <a:r>
              <a:rPr lang="pt-BR" sz="3200" b="1" dirty="0" smtClean="0"/>
              <a:t>) . [(2</a:t>
            </a:r>
            <a:r>
              <a:rPr lang="pt-BR" sz="3200" b="1" i="1" dirty="0" smtClean="0"/>
              <a:t>I</a:t>
            </a:r>
            <a:r>
              <a:rPr lang="pt-BR" sz="3200" b="1" dirty="0" smtClean="0"/>
              <a:t>3</a:t>
            </a:r>
            <a:r>
              <a:rPr lang="pt-BR" sz="3200" b="1" dirty="0"/>
              <a:t>) . 150.10</a:t>
            </a:r>
            <a:r>
              <a:rPr lang="pt-BR" sz="3200" b="1" baseline="30000" dirty="0"/>
              <a:t>-6</a:t>
            </a:r>
            <a:r>
              <a:rPr lang="pt-BR" sz="3200" b="1" dirty="0"/>
              <a:t> </a:t>
            </a:r>
            <a:r>
              <a:rPr lang="pt-BR" sz="3200" b="1" dirty="0" smtClean="0"/>
              <a:t>+ 0 + </a:t>
            </a:r>
            <a:r>
              <a:rPr lang="pt-BR" sz="3200" b="1" dirty="0"/>
              <a:t>+</a:t>
            </a:r>
            <a:r>
              <a:rPr lang="pt-BR" sz="3200" b="1" dirty="0" smtClean="0"/>
              <a:t>150.10</a:t>
            </a:r>
            <a:r>
              <a:rPr lang="pt-BR" sz="3200" b="1" baseline="30000" dirty="0" smtClean="0"/>
              <a:t>-6</a:t>
            </a:r>
            <a:r>
              <a:rPr lang="pt-BR" sz="3200" b="1" dirty="0" smtClean="0"/>
              <a:t>)] = 3,63 mm</a:t>
            </a:r>
            <a:endParaRPr lang="pt-BR" sz="32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6001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C00000"/>
                </a:solidFill>
              </a:rPr>
              <a:t>A.1.2 Cálculo considerando as superposições</a:t>
            </a:r>
          </a:p>
          <a:p>
            <a:pPr algn="just"/>
            <a:r>
              <a:rPr lang="pt-BR" sz="3200" b="1" dirty="0" smtClean="0">
                <a:solidFill>
                  <a:srgbClr val="C00000"/>
                </a:solidFill>
              </a:rPr>
              <a:t>das </a:t>
            </a:r>
            <a:r>
              <a:rPr lang="pt-BR" sz="3200" b="1" dirty="0">
                <a:solidFill>
                  <a:srgbClr val="C00000"/>
                </a:solidFill>
              </a:rPr>
              <a:t>tolerâncias dos pilares e da </a:t>
            </a:r>
            <a:r>
              <a:rPr lang="pt-BR" sz="3200" b="1" dirty="0" smtClean="0">
                <a:solidFill>
                  <a:srgbClr val="C00000"/>
                </a:solidFill>
              </a:rPr>
              <a:t>viga de </a:t>
            </a:r>
            <a:r>
              <a:rPr lang="pt-BR" sz="3200" b="1" u="sng" dirty="0">
                <a:solidFill>
                  <a:srgbClr val="C00000"/>
                </a:solidFill>
              </a:rPr>
              <a:t>forma </a:t>
            </a:r>
            <a:r>
              <a:rPr lang="pt-BR" sz="3200" b="1" u="sng" dirty="0" smtClean="0">
                <a:solidFill>
                  <a:srgbClr val="C00000"/>
                </a:solidFill>
              </a:rPr>
              <a:t>determinística</a:t>
            </a:r>
            <a:endParaRPr lang="pt-BR" sz="3200" b="1" u="sng" dirty="0">
              <a:solidFill>
                <a:srgbClr val="C00000"/>
              </a:solidFill>
            </a:endParaRP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olidFill>
                  <a:srgbClr val="0000FF"/>
                </a:solidFill>
              </a:rPr>
              <a:t>Os valores das tolerâncias envolvidas na posição do </a:t>
            </a:r>
            <a:r>
              <a:rPr lang="pt-BR" sz="3200" b="1" u="sng" dirty="0" smtClean="0">
                <a:solidFill>
                  <a:srgbClr val="0000FF"/>
                </a:solidFill>
              </a:rPr>
              <a:t>pilar</a:t>
            </a:r>
            <a:r>
              <a:rPr lang="pt-BR" sz="3200" b="1" dirty="0" smtClean="0">
                <a:solidFill>
                  <a:srgbClr val="0000FF"/>
                </a:solidFill>
              </a:rPr>
              <a:t> </a:t>
            </a:r>
            <a:r>
              <a:rPr lang="pt-BR" sz="3200" b="1" dirty="0" smtClean="0">
                <a:solidFill>
                  <a:srgbClr val="0000FF"/>
                </a:solidFill>
              </a:rPr>
              <a:t>são (Tabelas </a:t>
            </a:r>
            <a:r>
              <a:rPr lang="pt-BR" sz="3200" b="1" dirty="0">
                <a:solidFill>
                  <a:srgbClr val="0000FF"/>
                </a:solidFill>
              </a:rPr>
              <a:t>2.3 e </a:t>
            </a:r>
            <a:r>
              <a:rPr lang="pt-BR" sz="3200" b="1" dirty="0" smtClean="0">
                <a:solidFill>
                  <a:srgbClr val="0000FF"/>
                </a:solidFill>
              </a:rPr>
              <a:t>2.5):</a:t>
            </a:r>
          </a:p>
          <a:p>
            <a:pPr algn="just"/>
            <a:endParaRPr lang="pt-BR" sz="1400" b="1" dirty="0" smtClean="0">
              <a:solidFill>
                <a:srgbClr val="0000FF"/>
              </a:solidFill>
            </a:endParaRPr>
          </a:p>
          <a:p>
            <a:pPr marL="514350" indent="-514350" algn="just">
              <a:buAutoNum type="alphaLcParenR"/>
            </a:pPr>
            <a:r>
              <a:rPr lang="pt-BR" sz="3200" b="1" dirty="0" smtClean="0">
                <a:solidFill>
                  <a:srgbClr val="D125B8"/>
                </a:solidFill>
              </a:rPr>
              <a:t>tolerância </a:t>
            </a:r>
            <a:r>
              <a:rPr lang="pt-BR" sz="3200" b="1" dirty="0">
                <a:solidFill>
                  <a:srgbClr val="D125B8"/>
                </a:solidFill>
              </a:rPr>
              <a:t>de </a:t>
            </a:r>
            <a:r>
              <a:rPr lang="pt-BR" sz="3200" b="1" u="sng" dirty="0" smtClean="0">
                <a:solidFill>
                  <a:srgbClr val="D125B8"/>
                </a:solidFill>
              </a:rPr>
              <a:t>locação</a:t>
            </a:r>
            <a:r>
              <a:rPr lang="pt-BR" sz="3200" b="1" dirty="0" smtClean="0">
                <a:solidFill>
                  <a:srgbClr val="D125B8"/>
                </a:solidFill>
              </a:rPr>
              <a:t>;</a:t>
            </a:r>
          </a:p>
          <a:p>
            <a:pPr marL="514350" indent="-514350" algn="just">
              <a:buAutoNum type="alphaLcParenR"/>
            </a:pPr>
            <a:r>
              <a:rPr lang="pt-BR" sz="3200" b="1" dirty="0" smtClean="0">
                <a:solidFill>
                  <a:srgbClr val="0070C0"/>
                </a:solidFill>
              </a:rPr>
              <a:t>tolerância </a:t>
            </a:r>
            <a:r>
              <a:rPr lang="pt-BR" sz="3200" b="1" dirty="0">
                <a:solidFill>
                  <a:srgbClr val="0070C0"/>
                </a:solidFill>
              </a:rPr>
              <a:t>de </a:t>
            </a:r>
            <a:r>
              <a:rPr lang="pt-BR" sz="3200" b="1" u="sng" dirty="0" smtClean="0">
                <a:solidFill>
                  <a:srgbClr val="0070C0"/>
                </a:solidFill>
              </a:rPr>
              <a:t>verticalidade</a:t>
            </a:r>
            <a:r>
              <a:rPr lang="pt-BR" sz="3200" b="1" dirty="0" smtClean="0">
                <a:solidFill>
                  <a:srgbClr val="0070C0"/>
                </a:solidFill>
              </a:rPr>
              <a:t>;</a:t>
            </a:r>
          </a:p>
          <a:p>
            <a:pPr marL="514350" indent="-514350" algn="just">
              <a:buFontTx/>
              <a:buAutoNum type="alphaLcParenR"/>
            </a:pPr>
            <a:r>
              <a:rPr lang="pt-BR" sz="3200" b="1" dirty="0">
                <a:solidFill>
                  <a:srgbClr val="1F771F"/>
                </a:solidFill>
              </a:rPr>
              <a:t>tolerância </a:t>
            </a:r>
            <a:r>
              <a:rPr lang="pt-BR" sz="3200" b="1" dirty="0" smtClean="0">
                <a:solidFill>
                  <a:srgbClr val="1F771F"/>
                </a:solidFill>
              </a:rPr>
              <a:t>de </a:t>
            </a:r>
            <a:r>
              <a:rPr lang="pt-BR" sz="3200" b="1" dirty="0" smtClean="0">
                <a:solidFill>
                  <a:srgbClr val="1F771F"/>
                </a:solidFill>
              </a:rPr>
              <a:t>fabricação (referente </a:t>
            </a:r>
            <a:r>
              <a:rPr lang="pt-BR" sz="3200" b="1" dirty="0">
                <a:solidFill>
                  <a:srgbClr val="1F771F"/>
                </a:solidFill>
              </a:rPr>
              <a:t>à </a:t>
            </a:r>
            <a:r>
              <a:rPr lang="pt-BR" sz="3200" b="1" u="sng" dirty="0">
                <a:solidFill>
                  <a:srgbClr val="1F771F"/>
                </a:solidFill>
              </a:rPr>
              <a:t>seção </a:t>
            </a:r>
            <a:r>
              <a:rPr lang="pt-BR" sz="3200" b="1" u="sng" dirty="0" smtClean="0">
                <a:solidFill>
                  <a:srgbClr val="1F771F"/>
                </a:solidFill>
              </a:rPr>
              <a:t>transversal)</a:t>
            </a:r>
            <a:r>
              <a:rPr lang="pt-BR" sz="3200" b="1" dirty="0" smtClean="0">
                <a:solidFill>
                  <a:srgbClr val="1F771F"/>
                </a:solidFill>
              </a:rPr>
              <a:t>.</a:t>
            </a:r>
            <a:endParaRPr lang="pt-BR" sz="3200" b="1" dirty="0">
              <a:solidFill>
                <a:srgbClr val="1F771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9843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8"/>
          <a:stretch/>
        </p:blipFill>
        <p:spPr bwMode="auto">
          <a:xfrm>
            <a:off x="1763688" y="692695"/>
            <a:ext cx="5472608" cy="604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6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3568" y="260648"/>
            <a:ext cx="82296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2.1.2 RECOMENDAÇÕES GERAIS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1560" y="1124744"/>
            <a:ext cx="820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Coordenação modular: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11560" y="1916832"/>
            <a:ext cx="820896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 modular </a:t>
            </a:r>
            <a:r>
              <a:rPr lang="pt-BR" altLang="pt-BR" b="1" dirty="0" smtClean="0">
                <a:solidFill>
                  <a:srgbClr val="7030A0"/>
                </a:solidFill>
              </a:rPr>
              <a:t>corresponde ao relacionamento entre 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dimensões dos elementos e a dimensão da construção</a:t>
            </a:r>
            <a:r>
              <a:rPr lang="pt-BR" altLang="pt-BR" b="1" dirty="0" smtClean="0">
                <a:solidFill>
                  <a:srgbClr val="7030A0"/>
                </a:solidFill>
              </a:rPr>
              <a:t> por meio de uma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dimensão básica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pt-BR" altLang="pt-BR" b="1" dirty="0" smtClean="0">
                <a:solidFill>
                  <a:srgbClr val="0005CC"/>
                </a:solidFill>
              </a:rPr>
              <a:t> é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criar uma ordem dimensional</a:t>
            </a:r>
            <a:r>
              <a:rPr lang="pt-BR" altLang="pt-BR" b="1" dirty="0" smtClean="0">
                <a:solidFill>
                  <a:srgbClr val="0005CC"/>
                </a:solidFill>
              </a:rPr>
              <a:t> para a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padronização</a:t>
            </a:r>
            <a:r>
              <a:rPr lang="pt-BR" altLang="pt-BR" b="1" dirty="0" smtClean="0">
                <a:solidFill>
                  <a:srgbClr val="0005CC"/>
                </a:solidFill>
              </a:rPr>
              <a:t>, facilitando a compatibilização do arranjo dos elementos, quanto à estrutura e demais partes da construção.</a:t>
            </a:r>
          </a:p>
        </p:txBody>
      </p:sp>
    </p:spTree>
    <p:extLst>
      <p:ext uri="{BB962C8B-B14F-4D97-AF65-F5344CB8AC3E}">
        <p14:creationId xmlns:p14="http://schemas.microsoft.com/office/powerpoint/2010/main" val="6792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Tolerância </a:t>
            </a:r>
            <a:r>
              <a:rPr lang="pt-BR" sz="3200" b="1" dirty="0">
                <a:solidFill>
                  <a:srgbClr val="7030A0"/>
                </a:solidFill>
              </a:rPr>
              <a:t>de </a:t>
            </a:r>
            <a:r>
              <a:rPr lang="pt-BR" sz="3200" b="1" u="sng" dirty="0">
                <a:solidFill>
                  <a:srgbClr val="7030A0"/>
                </a:solidFill>
              </a:rPr>
              <a:t>locação</a:t>
            </a:r>
            <a:r>
              <a:rPr lang="pt-BR" sz="3200" b="1" dirty="0">
                <a:solidFill>
                  <a:srgbClr val="7030A0"/>
                </a:solidFill>
              </a:rPr>
              <a:t> do </a:t>
            </a:r>
            <a:r>
              <a:rPr lang="pt-BR" sz="3200" b="1" dirty="0" smtClean="0">
                <a:solidFill>
                  <a:srgbClr val="7030A0"/>
                </a:solidFill>
              </a:rPr>
              <a:t>pilar: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- locação </a:t>
            </a:r>
            <a:r>
              <a:rPr lang="pt-BR" sz="3200" b="1" dirty="0">
                <a:solidFill>
                  <a:srgbClr val="0000FF"/>
                </a:solidFill>
              </a:rPr>
              <a:t>em planta entre apoios </a:t>
            </a:r>
            <a:r>
              <a:rPr lang="pt-BR" sz="3200" b="1" dirty="0" smtClean="0">
                <a:solidFill>
                  <a:srgbClr val="0000FF"/>
                </a:solidFill>
              </a:rPr>
              <a:t>consecutivos (Tab</a:t>
            </a:r>
            <a:r>
              <a:rPr lang="pt-BR" sz="3200" b="1" dirty="0">
                <a:solidFill>
                  <a:srgbClr val="0000FF"/>
                </a:solidFill>
              </a:rPr>
              <a:t>. </a:t>
            </a:r>
            <a:r>
              <a:rPr lang="pt-BR" sz="3200" b="1" dirty="0" smtClean="0">
                <a:solidFill>
                  <a:srgbClr val="0000FF"/>
                </a:solidFill>
              </a:rPr>
              <a:t>2.5), </a:t>
            </a:r>
            <a:r>
              <a:rPr lang="pt-BR" sz="3200" b="1" dirty="0" err="1" smtClean="0">
                <a:solidFill>
                  <a:srgbClr val="0000FF"/>
                </a:solidFill>
              </a:rPr>
              <a:t>t</a:t>
            </a:r>
            <a:r>
              <a:rPr lang="pt-BR" sz="3200" b="1" baseline="-25000" dirty="0" err="1" smtClean="0">
                <a:solidFill>
                  <a:srgbClr val="0000FF"/>
                </a:solidFill>
              </a:rPr>
              <a:t>pil,loc</a:t>
            </a:r>
            <a:r>
              <a:rPr lang="pt-BR" sz="3200" b="1" dirty="0" smtClean="0">
                <a:solidFill>
                  <a:srgbClr val="0000FF"/>
                </a:solidFill>
              </a:rPr>
              <a:t> </a:t>
            </a:r>
            <a:r>
              <a:rPr lang="pt-BR" sz="3200" b="1" dirty="0">
                <a:solidFill>
                  <a:srgbClr val="0000FF"/>
                </a:solidFill>
              </a:rPr>
              <a:t>= 10 </a:t>
            </a:r>
            <a:r>
              <a:rPr lang="pt-BR" sz="3200" b="1" dirty="0" smtClean="0">
                <a:solidFill>
                  <a:srgbClr val="0000FF"/>
                </a:solidFill>
              </a:rPr>
              <a:t>mm.</a:t>
            </a:r>
            <a:endParaRPr lang="pt-BR" sz="3200" b="1" dirty="0">
              <a:solidFill>
                <a:srgbClr val="0000FF"/>
              </a:solidFill>
            </a:endParaRP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Tolerância </a:t>
            </a:r>
            <a:r>
              <a:rPr lang="pt-BR" sz="3200" b="1" dirty="0">
                <a:solidFill>
                  <a:srgbClr val="7030A0"/>
                </a:solidFill>
              </a:rPr>
              <a:t>de </a:t>
            </a:r>
            <a:r>
              <a:rPr lang="pt-BR" sz="3200" b="1" u="sng" dirty="0">
                <a:solidFill>
                  <a:srgbClr val="7030A0"/>
                </a:solidFill>
              </a:rPr>
              <a:t>verticalidade</a:t>
            </a:r>
            <a:r>
              <a:rPr lang="pt-BR" sz="3200" b="1" dirty="0">
                <a:solidFill>
                  <a:srgbClr val="7030A0"/>
                </a:solidFill>
              </a:rPr>
              <a:t> do </a:t>
            </a:r>
            <a:r>
              <a:rPr lang="pt-BR" sz="3200" b="1" dirty="0" smtClean="0">
                <a:solidFill>
                  <a:srgbClr val="7030A0"/>
                </a:solidFill>
              </a:rPr>
              <a:t>pilar: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-  (Tab</a:t>
            </a:r>
            <a:r>
              <a:rPr lang="pt-BR" sz="3200" b="1" dirty="0">
                <a:solidFill>
                  <a:srgbClr val="0000FF"/>
                </a:solidFill>
              </a:rPr>
              <a:t>. </a:t>
            </a:r>
            <a:r>
              <a:rPr lang="pt-BR" sz="3200" b="1" dirty="0" smtClean="0">
                <a:solidFill>
                  <a:srgbClr val="0000FF"/>
                </a:solidFill>
              </a:rPr>
              <a:t>2.5): H/300 </a:t>
            </a:r>
            <a:r>
              <a:rPr lang="pt-BR" sz="3200" b="1" dirty="0" smtClean="0">
                <a:solidFill>
                  <a:srgbClr val="0000FF"/>
                </a:solidFill>
                <a:sym typeface="Symbol"/>
              </a:rPr>
              <a:t></a:t>
            </a:r>
            <a:r>
              <a:rPr lang="pt-BR" sz="3200" b="1" dirty="0" smtClean="0">
                <a:solidFill>
                  <a:srgbClr val="0000FF"/>
                </a:solidFill>
              </a:rPr>
              <a:t>  25 mm:</a:t>
            </a:r>
          </a:p>
          <a:p>
            <a:pPr algn="just"/>
            <a:endParaRPr lang="pt-BR" sz="2000" b="1" dirty="0">
              <a:solidFill>
                <a:srgbClr val="0000FF"/>
              </a:solidFill>
            </a:endParaRPr>
          </a:p>
          <a:p>
            <a:pPr algn="just"/>
            <a:r>
              <a:rPr lang="pt-BR" sz="3200" b="1" dirty="0" smtClean="0"/>
              <a:t>6500/300 = 21,7 mm </a:t>
            </a:r>
            <a:r>
              <a:rPr lang="pt-BR" sz="3200" b="1" dirty="0" smtClean="0">
                <a:sym typeface="Symbol"/>
              </a:rPr>
              <a:t> </a:t>
            </a:r>
            <a:r>
              <a:rPr lang="pt-BR" sz="3200" b="1" dirty="0" smtClean="0"/>
              <a:t>25 mm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  <a:sym typeface="Symbol"/>
              </a:rPr>
              <a:t> </a:t>
            </a:r>
            <a:r>
              <a:rPr lang="pt-BR" sz="3200" b="1" dirty="0" err="1" smtClean="0">
                <a:solidFill>
                  <a:srgbClr val="0000FF"/>
                </a:solidFill>
              </a:rPr>
              <a:t>t</a:t>
            </a:r>
            <a:r>
              <a:rPr lang="pt-BR" sz="3200" b="1" baseline="-25000" dirty="0" err="1" smtClean="0">
                <a:solidFill>
                  <a:srgbClr val="0000FF"/>
                </a:solidFill>
              </a:rPr>
              <a:t>pil,v</a:t>
            </a:r>
            <a:r>
              <a:rPr lang="pt-BR" sz="3200" b="1" dirty="0" smtClean="0">
                <a:solidFill>
                  <a:srgbClr val="0000FF"/>
                </a:solidFill>
              </a:rPr>
              <a:t> </a:t>
            </a:r>
            <a:r>
              <a:rPr lang="pt-BR" sz="3200" b="1" dirty="0">
                <a:solidFill>
                  <a:srgbClr val="0000FF"/>
                </a:solidFill>
              </a:rPr>
              <a:t>= </a:t>
            </a:r>
            <a:r>
              <a:rPr lang="pt-BR" sz="3200" b="1" dirty="0" smtClean="0">
                <a:solidFill>
                  <a:srgbClr val="0000FF"/>
                </a:solidFill>
              </a:rPr>
              <a:t>21,7 mm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1223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Tolerância de </a:t>
            </a:r>
            <a:r>
              <a:rPr lang="pt-BR" sz="3200" b="1" dirty="0">
                <a:solidFill>
                  <a:srgbClr val="7030A0"/>
                </a:solidFill>
              </a:rPr>
              <a:t>fabricação </a:t>
            </a:r>
            <a:r>
              <a:rPr lang="pt-BR" sz="3200" b="1" dirty="0" smtClean="0">
                <a:solidFill>
                  <a:srgbClr val="7030A0"/>
                </a:solidFill>
              </a:rPr>
              <a:t>de </a:t>
            </a:r>
            <a:r>
              <a:rPr lang="pt-BR" sz="3200" b="1" dirty="0">
                <a:solidFill>
                  <a:srgbClr val="7030A0"/>
                </a:solidFill>
              </a:rPr>
              <a:t>pilares </a:t>
            </a:r>
            <a:r>
              <a:rPr lang="pt-BR" sz="3200" b="1" dirty="0" smtClean="0">
                <a:solidFill>
                  <a:srgbClr val="7030A0"/>
                </a:solidFill>
              </a:rPr>
              <a:t>quanto à </a:t>
            </a:r>
            <a:r>
              <a:rPr lang="pt-BR" sz="3200" b="1" u="sng" dirty="0">
                <a:solidFill>
                  <a:srgbClr val="7030A0"/>
                </a:solidFill>
              </a:rPr>
              <a:t>seção </a:t>
            </a:r>
            <a:r>
              <a:rPr lang="pt-BR" sz="3200" b="1" u="sng" dirty="0" smtClean="0">
                <a:solidFill>
                  <a:srgbClr val="7030A0"/>
                </a:solidFill>
              </a:rPr>
              <a:t>transversal</a:t>
            </a:r>
            <a:r>
              <a:rPr lang="pt-BR" sz="3200" b="1" dirty="0" smtClean="0">
                <a:solidFill>
                  <a:srgbClr val="7030A0"/>
                </a:solidFill>
              </a:rPr>
              <a:t>: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-  (Tab</a:t>
            </a:r>
            <a:r>
              <a:rPr lang="pt-BR" sz="3200" b="1" dirty="0">
                <a:solidFill>
                  <a:srgbClr val="0000FF"/>
                </a:solidFill>
              </a:rPr>
              <a:t>. </a:t>
            </a:r>
            <a:r>
              <a:rPr lang="pt-BR" sz="3200" b="1" dirty="0" smtClean="0">
                <a:solidFill>
                  <a:srgbClr val="0000FF"/>
                </a:solidFill>
              </a:rPr>
              <a:t>2.3): – 5 mm a + 10 mm</a:t>
            </a:r>
            <a:endParaRPr lang="pt-BR" sz="3200" b="1" dirty="0">
              <a:solidFill>
                <a:srgbClr val="0000FF"/>
              </a:solidFill>
            </a:endParaRP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olidFill>
                  <a:srgbClr val="D125B8"/>
                </a:solidFill>
              </a:rPr>
              <a:t>Como a tolerância da </a:t>
            </a:r>
            <a:r>
              <a:rPr lang="pt-BR" sz="3200" b="1" u="sng" dirty="0">
                <a:solidFill>
                  <a:srgbClr val="D125B8"/>
                </a:solidFill>
              </a:rPr>
              <a:t>seção transversal</a:t>
            </a:r>
            <a:r>
              <a:rPr lang="pt-BR" sz="3200" b="1" dirty="0">
                <a:solidFill>
                  <a:srgbClr val="D125B8"/>
                </a:solidFill>
              </a:rPr>
              <a:t> para a redução </a:t>
            </a:r>
            <a:r>
              <a:rPr lang="pt-BR" sz="3200" b="1" dirty="0" smtClean="0">
                <a:solidFill>
                  <a:srgbClr val="D125B8"/>
                </a:solidFill>
              </a:rPr>
              <a:t>da seção </a:t>
            </a:r>
            <a:r>
              <a:rPr lang="pt-BR" sz="3200" b="1" dirty="0">
                <a:solidFill>
                  <a:srgbClr val="D125B8"/>
                </a:solidFill>
              </a:rPr>
              <a:t>é diferente da tolerância do sentido inverso, </a:t>
            </a:r>
            <a:r>
              <a:rPr lang="pt-BR" sz="3200" b="1" dirty="0" smtClean="0">
                <a:solidFill>
                  <a:srgbClr val="D125B8"/>
                </a:solidFill>
              </a:rPr>
              <a:t>deve-se considerar </a:t>
            </a:r>
            <a:r>
              <a:rPr lang="pt-BR" sz="3200" b="1" dirty="0" err="1">
                <a:solidFill>
                  <a:srgbClr val="D125B8"/>
                </a:solidFill>
              </a:rPr>
              <a:t>t</a:t>
            </a:r>
            <a:r>
              <a:rPr lang="pt-BR" sz="3200" b="1" baseline="-25000" dirty="0" err="1">
                <a:solidFill>
                  <a:srgbClr val="D125B8"/>
                </a:solidFill>
              </a:rPr>
              <a:t>pil,t</a:t>
            </a:r>
            <a:r>
              <a:rPr lang="pt-BR" sz="3200" b="1" dirty="0">
                <a:solidFill>
                  <a:srgbClr val="D125B8"/>
                </a:solidFill>
              </a:rPr>
              <a:t> = 10 </a:t>
            </a:r>
            <a:r>
              <a:rPr lang="pt-BR" sz="3200" b="1" dirty="0" smtClean="0">
                <a:solidFill>
                  <a:srgbClr val="D125B8"/>
                </a:solidFill>
              </a:rPr>
              <a:t>mm </a:t>
            </a:r>
            <a:r>
              <a:rPr lang="pt-BR" sz="3200" b="1" dirty="0">
                <a:solidFill>
                  <a:srgbClr val="D125B8"/>
                </a:solidFill>
              </a:rPr>
              <a:t>para o cálculo do comprimento </a:t>
            </a:r>
            <a:r>
              <a:rPr lang="pt-BR" sz="3200" b="1" dirty="0" smtClean="0">
                <a:solidFill>
                  <a:srgbClr val="D125B8"/>
                </a:solidFill>
              </a:rPr>
              <a:t>nominal da </a:t>
            </a:r>
            <a:r>
              <a:rPr lang="pt-BR" sz="3200" b="1" dirty="0">
                <a:solidFill>
                  <a:srgbClr val="D125B8"/>
                </a:solidFill>
              </a:rPr>
              <a:t>viga e </a:t>
            </a:r>
            <a:r>
              <a:rPr lang="pt-BR" sz="3200" b="1" dirty="0" err="1">
                <a:solidFill>
                  <a:srgbClr val="D125B8"/>
                </a:solidFill>
              </a:rPr>
              <a:t>t</a:t>
            </a:r>
            <a:r>
              <a:rPr lang="pt-BR" sz="3200" b="1" baseline="-25000" dirty="0" err="1">
                <a:solidFill>
                  <a:srgbClr val="D125B8"/>
                </a:solidFill>
              </a:rPr>
              <a:t>pil,t</a:t>
            </a:r>
            <a:r>
              <a:rPr lang="pt-BR" sz="3200" b="1" dirty="0">
                <a:solidFill>
                  <a:srgbClr val="D125B8"/>
                </a:solidFill>
              </a:rPr>
              <a:t> = 5 </a:t>
            </a:r>
            <a:r>
              <a:rPr lang="pt-BR" sz="3200" b="1" dirty="0" smtClean="0">
                <a:solidFill>
                  <a:srgbClr val="D125B8"/>
                </a:solidFill>
              </a:rPr>
              <a:t>mm </a:t>
            </a:r>
            <a:r>
              <a:rPr lang="pt-BR" sz="3200" b="1" dirty="0">
                <a:solidFill>
                  <a:srgbClr val="D125B8"/>
                </a:solidFill>
              </a:rPr>
              <a:t>para o comprimento do </a:t>
            </a:r>
            <a:r>
              <a:rPr lang="pt-BR" sz="3200" b="1" dirty="0" smtClean="0">
                <a:solidFill>
                  <a:srgbClr val="D125B8"/>
                </a:solidFill>
              </a:rPr>
              <a:t>consolo.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2195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7030A0"/>
                </a:solidFill>
              </a:rPr>
              <a:t>Fazendo a superposição estatística para o cálculo </a:t>
            </a:r>
            <a:r>
              <a:rPr lang="pt-BR" sz="3200" b="1" dirty="0" smtClean="0">
                <a:solidFill>
                  <a:srgbClr val="7030A0"/>
                </a:solidFill>
              </a:rPr>
              <a:t>da </a:t>
            </a:r>
            <a:r>
              <a:rPr lang="pt-BR" sz="3200" b="1" u="sng" dirty="0" smtClean="0">
                <a:solidFill>
                  <a:srgbClr val="7030A0"/>
                </a:solidFill>
              </a:rPr>
              <a:t>tolerância </a:t>
            </a:r>
            <a:r>
              <a:rPr lang="pt-BR" sz="3200" b="1" u="sng" dirty="0">
                <a:solidFill>
                  <a:srgbClr val="7030A0"/>
                </a:solidFill>
              </a:rPr>
              <a:t>do pilar</a:t>
            </a:r>
            <a:r>
              <a:rPr lang="pt-BR" sz="3200" b="1" dirty="0">
                <a:solidFill>
                  <a:srgbClr val="7030A0"/>
                </a:solidFill>
              </a:rPr>
              <a:t>, </a:t>
            </a:r>
            <a:r>
              <a:rPr lang="pt-BR" sz="3200" b="1" dirty="0" smtClean="0">
                <a:solidFill>
                  <a:srgbClr val="7030A0"/>
                </a:solidFill>
              </a:rPr>
              <a:t>tem-se </a:t>
            </a:r>
            <a:r>
              <a:rPr lang="pt-BR" sz="3200" b="1" dirty="0">
                <a:solidFill>
                  <a:srgbClr val="7030A0"/>
                </a:solidFill>
              </a:rPr>
              <a:t>para o cálculo do </a:t>
            </a:r>
            <a:r>
              <a:rPr lang="pt-BR" sz="3200" b="1" u="sng" dirty="0" smtClean="0">
                <a:solidFill>
                  <a:srgbClr val="7030A0"/>
                </a:solidFill>
              </a:rPr>
              <a:t>comprimento nominal </a:t>
            </a:r>
            <a:r>
              <a:rPr lang="pt-BR" sz="3200" b="1" u="sng" dirty="0">
                <a:solidFill>
                  <a:srgbClr val="7030A0"/>
                </a:solidFill>
              </a:rPr>
              <a:t>da viga</a:t>
            </a:r>
            <a:r>
              <a:rPr lang="pt-BR" sz="3200" b="1" dirty="0">
                <a:solidFill>
                  <a:srgbClr val="7030A0"/>
                </a:solidFill>
              </a:rPr>
              <a:t>:</a:t>
            </a: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30901"/>
              </p:ext>
            </p:extLst>
          </p:nvPr>
        </p:nvGraphicFramePr>
        <p:xfrm>
          <a:off x="899592" y="2636912"/>
          <a:ext cx="4999037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8" name="Equation" r:id="rId3" imgW="1981080" imgH="520560" progId="Equation.3">
                  <p:embed/>
                </p:oleObj>
              </mc:Choice>
              <mc:Fallback>
                <p:oleObj name="Equation" r:id="rId3" imgW="1981080" imgH="52056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636912"/>
                        <a:ext cx="4999037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024682"/>
              </p:ext>
            </p:extLst>
          </p:nvPr>
        </p:nvGraphicFramePr>
        <p:xfrm>
          <a:off x="899592" y="4293096"/>
          <a:ext cx="551180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9" name="Equation" r:id="rId5" imgW="2184120" imgH="482400" progId="Equation.3">
                  <p:embed/>
                </p:oleObj>
              </mc:Choice>
              <mc:Fallback>
                <p:oleObj name="Equation" r:id="rId5" imgW="2184120" imgH="48240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293096"/>
                        <a:ext cx="551180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5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Para </a:t>
            </a:r>
            <a:r>
              <a:rPr lang="pt-BR" sz="3200" b="1" dirty="0">
                <a:solidFill>
                  <a:srgbClr val="7030A0"/>
                </a:solidFill>
              </a:rPr>
              <a:t>o </a:t>
            </a:r>
            <a:r>
              <a:rPr lang="pt-BR" sz="3200" b="1" u="sng" dirty="0" smtClean="0">
                <a:solidFill>
                  <a:srgbClr val="7030A0"/>
                </a:solidFill>
              </a:rPr>
              <a:t>comprimento </a:t>
            </a:r>
            <a:r>
              <a:rPr lang="pt-BR" sz="3200" b="1" u="sng" dirty="0">
                <a:solidFill>
                  <a:srgbClr val="7030A0"/>
                </a:solidFill>
              </a:rPr>
              <a:t>mínimo do consolo</a:t>
            </a:r>
            <a:r>
              <a:rPr lang="pt-BR" sz="3200" b="1" dirty="0" smtClean="0">
                <a:solidFill>
                  <a:srgbClr val="7030A0"/>
                </a:solidFill>
              </a:rPr>
              <a:t>:</a:t>
            </a: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>
              <a:solidFill>
                <a:srgbClr val="7030A0"/>
              </a:solidFill>
            </a:endParaRP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039113"/>
              </p:ext>
            </p:extLst>
          </p:nvPr>
        </p:nvGraphicFramePr>
        <p:xfrm>
          <a:off x="836154" y="1628800"/>
          <a:ext cx="4999037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2" name="Equation" r:id="rId3" imgW="1981080" imgH="520560" progId="Equation.3">
                  <p:embed/>
                </p:oleObj>
              </mc:Choice>
              <mc:Fallback>
                <p:oleObj name="Equation" r:id="rId3" imgW="1981080" imgH="52056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154" y="1628800"/>
                        <a:ext cx="4999037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85178"/>
              </p:ext>
            </p:extLst>
          </p:nvPr>
        </p:nvGraphicFramePr>
        <p:xfrm>
          <a:off x="881063" y="3068638"/>
          <a:ext cx="5383212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73" name="Equation" r:id="rId5" imgW="2133360" imgH="482400" progId="Equation.3">
                  <p:embed/>
                </p:oleObj>
              </mc:Choice>
              <mc:Fallback>
                <p:oleObj name="Equation" r:id="rId5" imgW="2133360" imgH="482400" progId="Equation.3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3068638"/>
                        <a:ext cx="5383212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5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Os v</a:t>
            </a:r>
            <a:r>
              <a:rPr lang="pt-BR" sz="3200" b="1" dirty="0" smtClean="0">
                <a:solidFill>
                  <a:srgbClr val="7030A0"/>
                </a:solidFill>
              </a:rPr>
              <a:t>alores </a:t>
            </a:r>
            <a:r>
              <a:rPr lang="pt-BR" sz="3200" b="1" dirty="0">
                <a:solidFill>
                  <a:srgbClr val="7030A0"/>
                </a:solidFill>
              </a:rPr>
              <a:t>das </a:t>
            </a:r>
            <a:r>
              <a:rPr lang="pt-BR" sz="3200" b="1" u="sng" dirty="0">
                <a:solidFill>
                  <a:srgbClr val="7030A0"/>
                </a:solidFill>
              </a:rPr>
              <a:t>tolerâncias</a:t>
            </a:r>
            <a:r>
              <a:rPr lang="pt-BR" sz="3200" b="1" dirty="0">
                <a:solidFill>
                  <a:srgbClr val="7030A0"/>
                </a:solidFill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</a:rPr>
              <a:t>relativas à posição da </a:t>
            </a:r>
            <a:r>
              <a:rPr lang="pt-BR" sz="3200" b="1" u="sng" dirty="0" smtClean="0">
                <a:solidFill>
                  <a:srgbClr val="7030A0"/>
                </a:solidFill>
              </a:rPr>
              <a:t>viga</a:t>
            </a:r>
            <a:r>
              <a:rPr lang="pt-BR" sz="3200" b="1" dirty="0" smtClean="0">
                <a:solidFill>
                  <a:srgbClr val="7030A0"/>
                </a:solidFill>
              </a:rPr>
              <a:t> são (Tab</a:t>
            </a:r>
            <a:r>
              <a:rPr lang="pt-BR" sz="3200" b="1" dirty="0">
                <a:solidFill>
                  <a:srgbClr val="7030A0"/>
                </a:solidFill>
              </a:rPr>
              <a:t>. </a:t>
            </a:r>
            <a:r>
              <a:rPr lang="pt-BR" sz="3200" b="1" dirty="0" smtClean="0">
                <a:solidFill>
                  <a:srgbClr val="7030A0"/>
                </a:solidFill>
              </a:rPr>
              <a:t>2.3):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marL="514350" indent="-514350" algn="just">
              <a:buAutoNum type="alphaLcParenR"/>
            </a:pPr>
            <a:r>
              <a:rPr lang="pt-BR" sz="3200" b="1" dirty="0" smtClean="0">
                <a:solidFill>
                  <a:srgbClr val="0000FF"/>
                </a:solidFill>
              </a:rPr>
              <a:t>tolerância de </a:t>
            </a:r>
            <a:r>
              <a:rPr lang="pt-BR" sz="3200" b="1" dirty="0" smtClean="0">
                <a:solidFill>
                  <a:srgbClr val="0000FF"/>
                </a:solidFill>
              </a:rPr>
              <a:t>fabricação (referente </a:t>
            </a:r>
            <a:r>
              <a:rPr lang="pt-BR" sz="3200" b="1" dirty="0">
                <a:solidFill>
                  <a:srgbClr val="0000FF"/>
                </a:solidFill>
              </a:rPr>
              <a:t>ao </a:t>
            </a:r>
            <a:r>
              <a:rPr lang="pt-BR" sz="3200" b="1" u="sng" dirty="0" smtClean="0">
                <a:solidFill>
                  <a:srgbClr val="0000FF"/>
                </a:solidFill>
              </a:rPr>
              <a:t>comprimento)</a:t>
            </a:r>
            <a:r>
              <a:rPr lang="pt-BR" sz="3200" b="1" dirty="0" smtClean="0">
                <a:solidFill>
                  <a:srgbClr val="0000FF"/>
                </a:solidFill>
              </a:rPr>
              <a:t>;</a:t>
            </a:r>
            <a:endParaRPr lang="pt-BR" sz="3200" b="1" dirty="0" smtClean="0">
              <a:solidFill>
                <a:srgbClr val="0000FF"/>
              </a:solidFill>
            </a:endParaRPr>
          </a:p>
          <a:p>
            <a:pPr marL="514350" indent="-514350" algn="just">
              <a:buAutoNum type="alphaLcParenR"/>
            </a:pPr>
            <a:r>
              <a:rPr lang="pt-BR" sz="3200" b="1" dirty="0" smtClean="0">
                <a:solidFill>
                  <a:srgbClr val="D125B8"/>
                </a:solidFill>
              </a:rPr>
              <a:t>tolerância de </a:t>
            </a:r>
            <a:r>
              <a:rPr lang="pt-BR" sz="3200" b="1" u="sng" dirty="0" smtClean="0">
                <a:solidFill>
                  <a:srgbClr val="D125B8"/>
                </a:solidFill>
              </a:rPr>
              <a:t>esquadro</a:t>
            </a:r>
            <a:r>
              <a:rPr lang="pt-BR" sz="3200" b="1" dirty="0" smtClean="0">
                <a:solidFill>
                  <a:srgbClr val="D125B8"/>
                </a:solidFill>
              </a:rPr>
              <a:t>.</a:t>
            </a:r>
            <a:endParaRPr lang="pt-BR" sz="3200" b="1" dirty="0">
              <a:solidFill>
                <a:srgbClr val="D125B8"/>
              </a:solidFill>
            </a:endParaRP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olidFill>
                  <a:srgbClr val="2AA22A"/>
                </a:solidFill>
              </a:rPr>
              <a:t>A tolerância da </a:t>
            </a:r>
            <a:r>
              <a:rPr lang="pt-BR" sz="3200" b="1" dirty="0" smtClean="0">
                <a:solidFill>
                  <a:srgbClr val="2AA22A"/>
                </a:solidFill>
              </a:rPr>
              <a:t>viga </a:t>
            </a:r>
            <a:r>
              <a:rPr lang="pt-BR" sz="3200" b="1" dirty="0">
                <a:solidFill>
                  <a:srgbClr val="2AA22A"/>
                </a:solidFill>
              </a:rPr>
              <a:t>para </a:t>
            </a:r>
            <a:r>
              <a:rPr lang="pt-BR" sz="3200" b="1" u="sng" dirty="0">
                <a:solidFill>
                  <a:srgbClr val="2AA22A"/>
                </a:solidFill>
              </a:rPr>
              <a:t>comprimento</a:t>
            </a:r>
            <a:r>
              <a:rPr lang="pt-BR" sz="3200" b="1" dirty="0">
                <a:solidFill>
                  <a:srgbClr val="2AA22A"/>
                </a:solidFill>
              </a:rPr>
              <a:t> maior que </a:t>
            </a:r>
            <a:r>
              <a:rPr lang="pt-BR" sz="3200" b="1" dirty="0" smtClean="0">
                <a:solidFill>
                  <a:srgbClr val="2AA22A"/>
                </a:solidFill>
              </a:rPr>
              <a:t>10</a:t>
            </a:r>
            <a:r>
              <a:rPr lang="pt-BR" sz="3200" b="1" dirty="0">
                <a:solidFill>
                  <a:srgbClr val="2AA22A"/>
                </a:solidFill>
              </a:rPr>
              <a:t> </a:t>
            </a:r>
            <a:r>
              <a:rPr lang="pt-BR" sz="3200" b="1" dirty="0" smtClean="0">
                <a:solidFill>
                  <a:srgbClr val="2AA22A"/>
                </a:solidFill>
              </a:rPr>
              <a:t>m é ± 20 mm (</a:t>
            </a:r>
            <a:r>
              <a:rPr lang="pt-BR" sz="3200" b="1" dirty="0" err="1" smtClean="0">
                <a:solidFill>
                  <a:srgbClr val="2AA22A"/>
                </a:solidFill>
              </a:rPr>
              <a:t>t</a:t>
            </a:r>
            <a:r>
              <a:rPr lang="pt-BR" sz="3200" b="1" baseline="-25000" dirty="0" err="1" smtClean="0">
                <a:solidFill>
                  <a:srgbClr val="2AA22A"/>
                </a:solidFill>
              </a:rPr>
              <a:t>vig,com</a:t>
            </a:r>
            <a:r>
              <a:rPr lang="pt-BR" sz="3200" b="1" dirty="0" smtClean="0">
                <a:solidFill>
                  <a:srgbClr val="2AA22A"/>
                </a:solidFill>
              </a:rPr>
              <a:t> = </a:t>
            </a:r>
            <a:r>
              <a:rPr lang="pt-BR" sz="3200" b="1" dirty="0">
                <a:solidFill>
                  <a:srgbClr val="2AA22A"/>
                </a:solidFill>
              </a:rPr>
              <a:t>20 </a:t>
            </a:r>
            <a:r>
              <a:rPr lang="pt-BR" sz="3200" b="1" dirty="0" smtClean="0">
                <a:solidFill>
                  <a:srgbClr val="2AA22A"/>
                </a:solidFill>
              </a:rPr>
              <a:t>mm).</a:t>
            </a:r>
          </a:p>
          <a:p>
            <a:pPr algn="just"/>
            <a:r>
              <a:rPr lang="pt-BR" sz="3200" b="1" dirty="0">
                <a:solidFill>
                  <a:srgbClr val="0070C0"/>
                </a:solidFill>
              </a:rPr>
              <a:t>A tolerância da viga relativa ao </a:t>
            </a:r>
            <a:r>
              <a:rPr lang="pt-BR" sz="3200" b="1" u="sng" dirty="0">
                <a:solidFill>
                  <a:srgbClr val="0070C0"/>
                </a:solidFill>
              </a:rPr>
              <a:t>esquadro</a:t>
            </a:r>
            <a:r>
              <a:rPr lang="pt-BR" sz="3200" b="1" dirty="0">
                <a:solidFill>
                  <a:srgbClr val="0070C0"/>
                </a:solidFill>
              </a:rPr>
              <a:t> é </a:t>
            </a:r>
            <a:br>
              <a:rPr lang="pt-BR" sz="3200" b="1" dirty="0">
                <a:solidFill>
                  <a:srgbClr val="0070C0"/>
                </a:solidFill>
              </a:rPr>
            </a:br>
            <a:r>
              <a:rPr lang="pt-BR" sz="3200" b="1" dirty="0">
                <a:solidFill>
                  <a:srgbClr val="0070C0"/>
                </a:solidFill>
              </a:rPr>
              <a:t>± 5 mm (</a:t>
            </a:r>
            <a:r>
              <a:rPr lang="pt-BR" sz="3200" b="1" dirty="0" err="1">
                <a:solidFill>
                  <a:srgbClr val="0070C0"/>
                </a:solidFill>
              </a:rPr>
              <a:t>t</a:t>
            </a:r>
            <a:r>
              <a:rPr lang="pt-BR" sz="3200" b="1" baseline="-25000" dirty="0" err="1">
                <a:solidFill>
                  <a:srgbClr val="0070C0"/>
                </a:solidFill>
              </a:rPr>
              <a:t>vig,esq</a:t>
            </a:r>
            <a:r>
              <a:rPr lang="pt-BR" sz="3200" b="1" dirty="0">
                <a:solidFill>
                  <a:srgbClr val="0070C0"/>
                </a:solidFill>
              </a:rPr>
              <a:t> = 5 mm</a:t>
            </a:r>
            <a:r>
              <a:rPr lang="pt-BR" sz="3200" b="1" dirty="0" smtClean="0">
                <a:solidFill>
                  <a:srgbClr val="0070C0"/>
                </a:solidFill>
              </a:rPr>
              <a:t>).</a:t>
            </a:r>
            <a:endParaRPr lang="pt-BR" sz="3200" b="1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6176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Fazendo </a:t>
            </a:r>
            <a:r>
              <a:rPr lang="pt-BR" sz="3200" b="1" dirty="0">
                <a:solidFill>
                  <a:srgbClr val="0000FF"/>
                </a:solidFill>
              </a:rPr>
              <a:t>a superposição estatística das </a:t>
            </a:r>
            <a:r>
              <a:rPr lang="pt-BR" sz="3200" b="1" dirty="0" smtClean="0">
                <a:solidFill>
                  <a:srgbClr val="0000FF"/>
                </a:solidFill>
              </a:rPr>
              <a:t>tolerâncias da viga: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911195"/>
              </p:ext>
            </p:extLst>
          </p:nvPr>
        </p:nvGraphicFramePr>
        <p:xfrm>
          <a:off x="971600" y="2276872"/>
          <a:ext cx="4005263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8" name="Equation" r:id="rId3" imgW="1587240" imgH="304560" progId="Equation.3">
                  <p:embed/>
                </p:oleObj>
              </mc:Choice>
              <mc:Fallback>
                <p:oleObj name="Equation" r:id="rId3" imgW="1587240" imgH="30456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276872"/>
                        <a:ext cx="4005263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60407"/>
              </p:ext>
            </p:extLst>
          </p:nvPr>
        </p:nvGraphicFramePr>
        <p:xfrm>
          <a:off x="1043608" y="3429000"/>
          <a:ext cx="3973512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99" name="Equation" r:id="rId5" imgW="1574640" imgH="279360" progId="Equation.3">
                  <p:embed/>
                </p:oleObj>
              </mc:Choice>
              <mc:Fallback>
                <p:oleObj name="Equation" r:id="rId5" imgW="1574640" imgH="27936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429000"/>
                        <a:ext cx="3973512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899592" y="4437112"/>
            <a:ext cx="77048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7030A0"/>
                </a:solidFill>
              </a:rPr>
              <a:t>Como se pode notar, o efeito da tolerância de </a:t>
            </a:r>
            <a:r>
              <a:rPr lang="pt-BR" sz="3200" b="1" u="sng" dirty="0" smtClean="0">
                <a:solidFill>
                  <a:srgbClr val="7030A0"/>
                </a:solidFill>
              </a:rPr>
              <a:t>esquadro</a:t>
            </a:r>
            <a:r>
              <a:rPr lang="pt-BR" sz="3200" b="1" dirty="0" smtClean="0">
                <a:solidFill>
                  <a:srgbClr val="7030A0"/>
                </a:solidFill>
              </a:rPr>
              <a:t> para </a:t>
            </a:r>
            <a:r>
              <a:rPr lang="pt-BR" sz="3200" b="1" dirty="0">
                <a:solidFill>
                  <a:srgbClr val="7030A0"/>
                </a:solidFill>
              </a:rPr>
              <a:t>vigas compridas é muito </a:t>
            </a:r>
            <a:r>
              <a:rPr lang="pt-BR" sz="3200" b="1" dirty="0" smtClean="0">
                <a:solidFill>
                  <a:srgbClr val="7030A0"/>
                </a:solidFill>
              </a:rPr>
              <a:t>pequeno, e neste caso pode ser desprezado.  </a:t>
            </a:r>
            <a:r>
              <a:rPr lang="pt-BR" sz="3200" b="1" dirty="0">
                <a:solidFill>
                  <a:srgbClr val="1F771F"/>
                </a:solidFill>
              </a:rPr>
              <a:t>Assim, </a:t>
            </a:r>
            <a:r>
              <a:rPr lang="pt-BR" sz="3200" b="1" dirty="0" err="1" smtClean="0">
                <a:solidFill>
                  <a:srgbClr val="1F771F"/>
                </a:solidFill>
              </a:rPr>
              <a:t>t</a:t>
            </a:r>
            <a:r>
              <a:rPr lang="pt-BR" sz="3200" b="1" baseline="-25000" dirty="0" err="1" smtClean="0">
                <a:solidFill>
                  <a:srgbClr val="1F771F"/>
                </a:solidFill>
              </a:rPr>
              <a:t>vig</a:t>
            </a:r>
            <a:r>
              <a:rPr lang="pt-BR" sz="3200" b="1" dirty="0">
                <a:solidFill>
                  <a:srgbClr val="1F771F"/>
                </a:solidFill>
              </a:rPr>
              <a:t> </a:t>
            </a:r>
            <a:r>
              <a:rPr lang="pt-BR" sz="3200" b="1" dirty="0" smtClean="0">
                <a:solidFill>
                  <a:srgbClr val="1F771F"/>
                </a:solidFill>
              </a:rPr>
              <a:t>= 20,0 mm.</a:t>
            </a:r>
          </a:p>
        </p:txBody>
      </p:sp>
    </p:spTree>
    <p:extLst>
      <p:ext uri="{BB962C8B-B14F-4D97-AF65-F5344CB8AC3E}">
        <p14:creationId xmlns:p14="http://schemas.microsoft.com/office/powerpoint/2010/main" val="6176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8" b="2549"/>
          <a:stretch/>
        </p:blipFill>
        <p:spPr bwMode="auto">
          <a:xfrm>
            <a:off x="5076056" y="2730971"/>
            <a:ext cx="3791322" cy="408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683568" y="692696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O </a:t>
            </a:r>
            <a:r>
              <a:rPr lang="pt-BR" sz="3200" b="1" u="sng" dirty="0">
                <a:solidFill>
                  <a:srgbClr val="0000FF"/>
                </a:solidFill>
              </a:rPr>
              <a:t>comprimento nominal da viga</a:t>
            </a:r>
            <a:r>
              <a:rPr lang="pt-BR" sz="3200" b="1" dirty="0">
                <a:solidFill>
                  <a:srgbClr val="0000FF"/>
                </a:solidFill>
              </a:rPr>
              <a:t> </a:t>
            </a:r>
            <a:r>
              <a:rPr lang="pt-BR" sz="3200" b="1" dirty="0" smtClean="0">
                <a:solidFill>
                  <a:srgbClr val="0000FF"/>
                </a:solidFill>
              </a:rPr>
              <a:t>é:</a:t>
            </a:r>
            <a:endParaRPr lang="pt-BR" sz="3200" b="1" dirty="0">
              <a:solidFill>
                <a:srgbClr val="0000FF"/>
              </a:solidFill>
            </a:endParaRP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-25000" dirty="0" err="1" smtClean="0"/>
              <a:t>vig,nom</a:t>
            </a:r>
            <a:r>
              <a:rPr lang="pt-BR" sz="3200" b="1" dirty="0" smtClean="0"/>
              <a:t> </a:t>
            </a:r>
            <a:r>
              <a:rPr lang="pt-BR" sz="3200" b="1" dirty="0"/>
              <a:t>= </a:t>
            </a:r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-25000" dirty="0" smtClean="0"/>
              <a:t>m</a:t>
            </a:r>
            <a:r>
              <a:rPr lang="pt-BR" sz="3200" b="1" dirty="0" smtClean="0"/>
              <a:t> </a:t>
            </a:r>
            <a:r>
              <a:rPr lang="pt-BR" sz="3200" b="1" dirty="0"/>
              <a:t>– b – </a:t>
            </a:r>
            <a:r>
              <a:rPr lang="pt-BR" sz="3200" b="1" dirty="0" smtClean="0"/>
              <a:t>2t</a:t>
            </a:r>
            <a:r>
              <a:rPr lang="pt-BR" sz="3200" b="1" baseline="-25000" dirty="0" smtClean="0"/>
              <a:t>pil</a:t>
            </a:r>
            <a:r>
              <a:rPr lang="pt-BR" sz="3200" b="1" baseline="30000" dirty="0" smtClean="0"/>
              <a:t> </a:t>
            </a:r>
            <a:r>
              <a:rPr lang="pt-BR" sz="3200" b="1" dirty="0"/>
              <a:t>– </a:t>
            </a:r>
            <a:r>
              <a:rPr lang="pt-BR" sz="3200" b="1" dirty="0" smtClean="0"/>
              <a:t>2e</a:t>
            </a:r>
            <a:r>
              <a:rPr lang="pt-BR" sz="3200" b="1" baseline="-25000" dirty="0" smtClean="0"/>
              <a:t>mín</a:t>
            </a:r>
            <a:r>
              <a:rPr lang="pt-BR" sz="3200" b="1" dirty="0" smtClean="0"/>
              <a:t> </a:t>
            </a:r>
            <a:r>
              <a:rPr lang="pt-BR" sz="3200" b="1" dirty="0"/>
              <a:t>– </a:t>
            </a:r>
            <a:r>
              <a:rPr lang="pt-BR" sz="3200" b="1" dirty="0" smtClean="0">
                <a:sym typeface="Symbol"/>
              </a:rPr>
              <a:t></a:t>
            </a:r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30000" dirty="0" smtClean="0">
                <a:sym typeface="MT Extra"/>
              </a:rPr>
              <a:t>+ </a:t>
            </a:r>
            <a:r>
              <a:rPr lang="pt-BR" sz="3200" b="1" dirty="0" smtClean="0"/>
              <a:t>– </a:t>
            </a:r>
            <a:r>
              <a:rPr lang="pt-BR" sz="3200" b="1" dirty="0" err="1" smtClean="0"/>
              <a:t>t</a:t>
            </a:r>
            <a:r>
              <a:rPr lang="pt-BR" sz="3200" b="1" baseline="-25000" dirty="0" err="1" smtClean="0"/>
              <a:t>vig</a:t>
            </a:r>
            <a:endParaRPr lang="pt-BR" sz="3200" b="1" dirty="0" smtClean="0"/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/>
              <a:t>= 15000 – 500 – 2 . 24,4 – 2 . 5 – 1,45 – 20,0 </a:t>
            </a:r>
          </a:p>
          <a:p>
            <a:pPr algn="just"/>
            <a:r>
              <a:rPr lang="pt-BR" sz="3200" b="1" dirty="0" smtClean="0"/>
              <a:t>= 14.420 mm</a:t>
            </a:r>
          </a:p>
          <a:p>
            <a:pPr algn="just"/>
            <a:endParaRPr lang="pt-BR" sz="2000" b="1" dirty="0" smtClean="0">
              <a:solidFill>
                <a:srgbClr val="0000FF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o </a:t>
            </a:r>
            <a:r>
              <a:rPr lang="pt-BR" sz="3200" b="1" dirty="0">
                <a:solidFill>
                  <a:srgbClr val="0000FF"/>
                </a:solidFill>
              </a:rPr>
              <a:t>que corresponde </a:t>
            </a:r>
            <a:endParaRPr lang="pt-BR" sz="3200" b="1" dirty="0" smtClean="0">
              <a:solidFill>
                <a:srgbClr val="0000FF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a </a:t>
            </a:r>
            <a:r>
              <a:rPr lang="pt-BR" sz="3200" b="1" dirty="0">
                <a:solidFill>
                  <a:srgbClr val="0000FF"/>
                </a:solidFill>
              </a:rPr>
              <a:t>uma </a:t>
            </a:r>
            <a:r>
              <a:rPr lang="pt-BR" sz="3200" b="1" u="sng" dirty="0">
                <a:solidFill>
                  <a:srgbClr val="0000FF"/>
                </a:solidFill>
              </a:rPr>
              <a:t>folga</a:t>
            </a:r>
            <a:r>
              <a:rPr lang="pt-BR" sz="3200" b="1" dirty="0">
                <a:solidFill>
                  <a:srgbClr val="0000FF"/>
                </a:solidFill>
              </a:rPr>
              <a:t> de 40,0 </a:t>
            </a:r>
            <a:r>
              <a:rPr lang="pt-BR" sz="3200" b="1" dirty="0" smtClean="0">
                <a:solidFill>
                  <a:srgbClr val="0000FF"/>
                </a:solidFill>
              </a:rPr>
              <a:t>mm</a:t>
            </a: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= 4 cm de </a:t>
            </a:r>
            <a:r>
              <a:rPr lang="pt-BR" sz="3200" b="1" dirty="0">
                <a:solidFill>
                  <a:srgbClr val="0000FF"/>
                </a:solidFill>
              </a:rPr>
              <a:t>cada </a:t>
            </a:r>
            <a:r>
              <a:rPr lang="pt-BR" sz="3200" b="1" dirty="0" smtClean="0">
                <a:solidFill>
                  <a:srgbClr val="0000FF"/>
                </a:solidFill>
              </a:rPr>
              <a:t>lado: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547932"/>
              </p:ext>
            </p:extLst>
          </p:nvPr>
        </p:nvGraphicFramePr>
        <p:xfrm>
          <a:off x="598488" y="5300663"/>
          <a:ext cx="442118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2" name="Equação" r:id="rId4" imgW="1752480" imgH="368280" progId="Equation.3">
                  <p:embed/>
                </p:oleObj>
              </mc:Choice>
              <mc:Fallback>
                <p:oleObj name="Equação" r:id="rId4" imgW="1752480" imgH="36828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5300663"/>
                        <a:ext cx="4421187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6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764704"/>
            <a:ext cx="770485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7030A0"/>
                </a:solidFill>
              </a:rPr>
              <a:t>O </a:t>
            </a:r>
            <a:r>
              <a:rPr lang="pt-BR" sz="3200" b="1" u="sng" dirty="0">
                <a:solidFill>
                  <a:srgbClr val="7030A0"/>
                </a:solidFill>
              </a:rPr>
              <a:t>comprimento mínimo do consolo</a:t>
            </a:r>
            <a:r>
              <a:rPr lang="pt-BR" sz="3200" b="1" dirty="0">
                <a:solidFill>
                  <a:srgbClr val="7030A0"/>
                </a:solidFill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</a:rPr>
              <a:t>é: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-25000" dirty="0">
                <a:sym typeface="MT Extra"/>
              </a:rPr>
              <a:t>c</a:t>
            </a:r>
            <a:r>
              <a:rPr lang="pt-BR" sz="3200" b="1" dirty="0" smtClean="0"/>
              <a:t> </a:t>
            </a:r>
            <a:r>
              <a:rPr lang="pt-BR" sz="3200" b="1" dirty="0"/>
              <a:t>= </a:t>
            </a:r>
            <a:r>
              <a:rPr lang="pt-BR" sz="3200" b="1" dirty="0" smtClean="0"/>
              <a:t>2t</a:t>
            </a:r>
            <a:r>
              <a:rPr lang="pt-BR" sz="3200" b="1" baseline="-25000" dirty="0" smtClean="0"/>
              <a:t>pil</a:t>
            </a:r>
            <a:r>
              <a:rPr lang="pt-BR" sz="3200" b="1" baseline="30000" dirty="0" smtClean="0"/>
              <a:t> </a:t>
            </a:r>
            <a:r>
              <a:rPr lang="pt-BR" sz="3200" b="1" dirty="0"/>
              <a:t>+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e</a:t>
            </a:r>
            <a:r>
              <a:rPr lang="pt-BR" sz="3200" b="1" baseline="-25000" dirty="0" err="1" smtClean="0"/>
              <a:t>mín</a:t>
            </a:r>
            <a:r>
              <a:rPr lang="pt-BR" sz="3200" b="1" dirty="0" smtClean="0"/>
              <a:t> + </a:t>
            </a:r>
            <a:r>
              <a:rPr lang="pt-BR" sz="3200" b="1" dirty="0">
                <a:sym typeface="Symbol"/>
              </a:rPr>
              <a:t>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30000" dirty="0" smtClean="0">
                <a:sym typeface="MT Extra"/>
              </a:rPr>
              <a:t>+</a:t>
            </a:r>
            <a:r>
              <a:rPr lang="pt-BR" sz="3200" b="1" dirty="0" smtClean="0">
                <a:sym typeface="MT Extra"/>
              </a:rPr>
              <a:t>/2</a:t>
            </a:r>
            <a:r>
              <a:rPr lang="pt-BR" sz="3200" b="1" baseline="30000" dirty="0" smtClean="0">
                <a:sym typeface="MT Extra"/>
              </a:rPr>
              <a:t> </a:t>
            </a:r>
            <a:r>
              <a:rPr lang="pt-BR" sz="3200" b="1" dirty="0" smtClean="0">
                <a:sym typeface="MT Extra"/>
              </a:rPr>
              <a:t> +</a:t>
            </a:r>
            <a:r>
              <a:rPr lang="pt-BR" sz="3200" b="1" dirty="0" smtClean="0"/>
              <a:t> </a:t>
            </a:r>
            <a:r>
              <a:rPr lang="pt-BR" sz="3200" b="1" dirty="0" smtClean="0">
                <a:sym typeface="Symbol"/>
              </a:rPr>
              <a:t></a:t>
            </a:r>
            <a:r>
              <a:rPr lang="pt-BR" sz="3200" b="1" dirty="0" smtClean="0">
                <a:sym typeface="MT Extra"/>
              </a:rPr>
              <a:t></a:t>
            </a:r>
            <a:r>
              <a:rPr lang="pt-BR" sz="3200" b="1" baseline="30000" dirty="0" smtClean="0">
                <a:sym typeface="MT Extra"/>
              </a:rPr>
              <a:t>-</a:t>
            </a:r>
            <a:r>
              <a:rPr lang="pt-BR" sz="3200" b="1" dirty="0" smtClean="0">
                <a:sym typeface="MT Extra"/>
              </a:rPr>
              <a:t>/</a:t>
            </a:r>
            <a:r>
              <a:rPr lang="pt-BR" sz="3200" b="1" dirty="0">
                <a:sym typeface="MT Extra"/>
              </a:rPr>
              <a:t>2</a:t>
            </a:r>
            <a:r>
              <a:rPr lang="pt-BR" sz="3200" b="1" baseline="30000" dirty="0">
                <a:sym typeface="MT Extra"/>
              </a:rPr>
              <a:t> </a:t>
            </a:r>
            <a:r>
              <a:rPr lang="pt-BR" sz="3200" b="1" baseline="30000" dirty="0" smtClean="0">
                <a:sym typeface="MT Extra"/>
              </a:rPr>
              <a:t> </a:t>
            </a:r>
            <a:r>
              <a:rPr lang="pt-BR" sz="3200" b="1" dirty="0" smtClean="0">
                <a:sym typeface="MT Extra"/>
              </a:rPr>
              <a:t>+ </a:t>
            </a:r>
            <a:r>
              <a:rPr lang="pt-BR" sz="3200" b="1" dirty="0" err="1" smtClean="0"/>
              <a:t>t</a:t>
            </a:r>
            <a:r>
              <a:rPr lang="pt-BR" sz="3200" b="1" baseline="-25000" dirty="0" err="1" smtClean="0"/>
              <a:t>vig</a:t>
            </a:r>
            <a:r>
              <a:rPr lang="pt-BR" sz="3200" b="1" baseline="-25000" dirty="0" smtClean="0"/>
              <a:t> </a:t>
            </a:r>
            <a:r>
              <a:rPr lang="pt-BR" sz="3200" b="1" dirty="0" smtClean="0"/>
              <a:t>+ </a:t>
            </a:r>
            <a:r>
              <a:rPr lang="pt-BR" sz="3200" b="1" dirty="0" err="1" smtClean="0"/>
              <a:t>a</a:t>
            </a:r>
            <a:r>
              <a:rPr lang="pt-BR" sz="3200" b="1" baseline="-25000" dirty="0" err="1" smtClean="0"/>
              <a:t>ap,mín</a:t>
            </a:r>
            <a:endParaRPr lang="pt-BR" sz="3200" b="1" dirty="0"/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/>
              <a:t>= </a:t>
            </a:r>
            <a:r>
              <a:rPr lang="pt-BR" sz="3200" b="1" dirty="0" smtClean="0"/>
              <a:t>2 . 24,0 + 5 + 1,45/2 + 3,63/2 + 20,0 + 250</a:t>
            </a:r>
            <a:endParaRPr lang="pt-BR" sz="3200" b="1" dirty="0"/>
          </a:p>
          <a:p>
            <a:pPr algn="just"/>
            <a:r>
              <a:rPr lang="pt-BR" sz="3200" b="1" dirty="0"/>
              <a:t>= </a:t>
            </a:r>
            <a:r>
              <a:rPr lang="pt-BR" sz="3200" b="1" dirty="0" smtClean="0"/>
              <a:t>325 mm = 32,5 cm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3000" b="1" dirty="0">
                <a:solidFill>
                  <a:srgbClr val="0000FF"/>
                </a:solidFill>
              </a:rPr>
              <a:t>Caso tivesse sido considerado apenas o valor </a:t>
            </a:r>
            <a:r>
              <a:rPr lang="pt-BR" sz="3000" b="1" dirty="0" smtClean="0">
                <a:solidFill>
                  <a:srgbClr val="0000FF"/>
                </a:solidFill>
              </a:rPr>
              <a:t>maior da tolerância </a:t>
            </a:r>
            <a:r>
              <a:rPr lang="pt-BR" sz="3000" b="1" dirty="0">
                <a:solidFill>
                  <a:srgbClr val="0000FF"/>
                </a:solidFill>
              </a:rPr>
              <a:t>da seção </a:t>
            </a:r>
            <a:r>
              <a:rPr lang="pt-BR" sz="3000" b="1" dirty="0" smtClean="0">
                <a:solidFill>
                  <a:srgbClr val="0000FF"/>
                </a:solidFill>
              </a:rPr>
              <a:t>transversal do pilar, </a:t>
            </a:r>
            <a:r>
              <a:rPr lang="pt-BR" sz="3000" b="1" dirty="0">
                <a:solidFill>
                  <a:srgbClr val="0000FF"/>
                </a:solidFill>
              </a:rPr>
              <a:t>de 10 mm, o </a:t>
            </a:r>
            <a:r>
              <a:rPr lang="pt-BR" sz="3000" b="1" dirty="0" smtClean="0">
                <a:solidFill>
                  <a:srgbClr val="0000FF"/>
                </a:solidFill>
              </a:rPr>
              <a:t>comprimento do consolo </a:t>
            </a:r>
            <a:r>
              <a:rPr lang="pt-BR" sz="3000" b="1" dirty="0">
                <a:solidFill>
                  <a:srgbClr val="0000FF"/>
                </a:solidFill>
              </a:rPr>
              <a:t>passaria a 326 mm. Portanto, para </a:t>
            </a:r>
            <a:r>
              <a:rPr lang="pt-BR" sz="3000" b="1" dirty="0" smtClean="0">
                <a:solidFill>
                  <a:srgbClr val="0000FF"/>
                </a:solidFill>
              </a:rPr>
              <a:t>efeito prático, poderia </a:t>
            </a:r>
            <a:r>
              <a:rPr lang="pt-BR" sz="3000" b="1" dirty="0">
                <a:solidFill>
                  <a:srgbClr val="0000FF"/>
                </a:solidFill>
              </a:rPr>
              <a:t>se considerar para esse tipo de análise </a:t>
            </a:r>
            <a:r>
              <a:rPr lang="pt-BR" sz="3000" b="1" dirty="0" smtClean="0">
                <a:solidFill>
                  <a:srgbClr val="0000FF"/>
                </a:solidFill>
              </a:rPr>
              <a:t>apenas o valor </a:t>
            </a:r>
            <a:r>
              <a:rPr lang="pt-BR" sz="3000" b="1" dirty="0">
                <a:solidFill>
                  <a:srgbClr val="0000FF"/>
                </a:solidFill>
              </a:rPr>
              <a:t>maior da tolerância da seção transversal</a:t>
            </a:r>
            <a:r>
              <a:rPr lang="pt-BR" sz="3000" b="1" dirty="0" smtClean="0">
                <a:solidFill>
                  <a:srgbClr val="0000FF"/>
                </a:solidFill>
              </a:rPr>
              <a:t>.</a:t>
            </a:r>
            <a:endParaRPr lang="pt-BR" sz="30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6176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20688"/>
            <a:ext cx="770485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900" b="1" dirty="0">
                <a:solidFill>
                  <a:srgbClr val="C00000"/>
                </a:solidFill>
              </a:rPr>
              <a:t>A.1.3 Cálculo considerando as </a:t>
            </a:r>
            <a:r>
              <a:rPr lang="pt-BR" sz="2900" b="1" dirty="0" smtClean="0">
                <a:solidFill>
                  <a:srgbClr val="C00000"/>
                </a:solidFill>
              </a:rPr>
              <a:t>tolerâncias dos </a:t>
            </a:r>
            <a:r>
              <a:rPr lang="pt-BR" sz="2900" b="1" dirty="0">
                <a:solidFill>
                  <a:srgbClr val="C00000"/>
                </a:solidFill>
              </a:rPr>
              <a:t>pilares e da </a:t>
            </a:r>
            <a:r>
              <a:rPr lang="pt-BR" sz="2900" b="1" dirty="0" smtClean="0">
                <a:solidFill>
                  <a:srgbClr val="C00000"/>
                </a:solidFill>
              </a:rPr>
              <a:t>viga </a:t>
            </a:r>
            <a:r>
              <a:rPr lang="pt-BR" sz="2900" b="1" dirty="0">
                <a:solidFill>
                  <a:srgbClr val="C00000"/>
                </a:solidFill>
              </a:rPr>
              <a:t>de forma </a:t>
            </a:r>
            <a:r>
              <a:rPr lang="pt-BR" sz="2900" b="1" dirty="0" smtClean="0">
                <a:solidFill>
                  <a:srgbClr val="C00000"/>
                </a:solidFill>
              </a:rPr>
              <a:t>estatística</a:t>
            </a:r>
            <a:endParaRPr lang="pt-BR" sz="2900" b="1" dirty="0">
              <a:solidFill>
                <a:srgbClr val="C00000"/>
              </a:solidFill>
            </a:endParaRPr>
          </a:p>
          <a:p>
            <a:pPr algn="just"/>
            <a:endParaRPr lang="pt-BR" sz="1600" b="1" dirty="0">
              <a:solidFill>
                <a:srgbClr val="7030A0"/>
              </a:solidFill>
            </a:endParaRPr>
          </a:p>
          <a:p>
            <a:pPr algn="just"/>
            <a:r>
              <a:rPr lang="pt-BR" sz="2800" b="1" dirty="0">
                <a:solidFill>
                  <a:srgbClr val="7030A0"/>
                </a:solidFill>
              </a:rPr>
              <a:t>Considerando a </a:t>
            </a:r>
            <a:r>
              <a:rPr lang="pt-BR" sz="2800" b="1" u="sng" dirty="0">
                <a:solidFill>
                  <a:srgbClr val="7030A0"/>
                </a:solidFill>
              </a:rPr>
              <a:t>tolerância global</a:t>
            </a:r>
            <a:r>
              <a:rPr lang="pt-BR" sz="2800" b="1" dirty="0">
                <a:solidFill>
                  <a:srgbClr val="7030A0"/>
                </a:solidFill>
              </a:rPr>
              <a:t>, que </a:t>
            </a:r>
            <a:r>
              <a:rPr lang="pt-BR" sz="2800" b="1" dirty="0" smtClean="0">
                <a:solidFill>
                  <a:srgbClr val="7030A0"/>
                </a:solidFill>
              </a:rPr>
              <a:t>envolve duas vezes </a:t>
            </a:r>
            <a:r>
              <a:rPr lang="pt-BR" sz="2800" b="1" dirty="0">
                <a:solidFill>
                  <a:srgbClr val="7030A0"/>
                </a:solidFill>
              </a:rPr>
              <a:t>a tolerância do pilar e uma vez a </a:t>
            </a:r>
            <a:r>
              <a:rPr lang="pt-BR" sz="2800" b="1" dirty="0" smtClean="0">
                <a:solidFill>
                  <a:srgbClr val="7030A0"/>
                </a:solidFill>
              </a:rPr>
              <a:t>tolerância da viga, e levando </a:t>
            </a:r>
            <a:r>
              <a:rPr lang="pt-BR" sz="2800" b="1" dirty="0">
                <a:solidFill>
                  <a:srgbClr val="7030A0"/>
                </a:solidFill>
              </a:rPr>
              <a:t>em conta apenas o </a:t>
            </a:r>
            <a:r>
              <a:rPr lang="pt-BR" sz="2800" b="1" u="sng" dirty="0">
                <a:solidFill>
                  <a:srgbClr val="7030A0"/>
                </a:solidFill>
              </a:rPr>
              <a:t>maior valor da </a:t>
            </a:r>
            <a:r>
              <a:rPr lang="pt-BR" sz="2800" b="1" u="sng" dirty="0" smtClean="0">
                <a:solidFill>
                  <a:srgbClr val="7030A0"/>
                </a:solidFill>
              </a:rPr>
              <a:t>tolerância da seção transversal do pilar</a:t>
            </a:r>
            <a:r>
              <a:rPr lang="pt-BR" sz="2800" b="1" dirty="0" smtClean="0">
                <a:solidFill>
                  <a:srgbClr val="7030A0"/>
                </a:solidFill>
              </a:rPr>
              <a:t> (</a:t>
            </a:r>
            <a:r>
              <a:rPr lang="pt-BR" sz="2800" b="1" dirty="0" err="1" smtClean="0">
                <a:solidFill>
                  <a:srgbClr val="7030A0"/>
                </a:solidFill>
              </a:rPr>
              <a:t>t</a:t>
            </a:r>
            <a:r>
              <a:rPr lang="pt-BR" sz="2800" b="1" baseline="-25000" dirty="0" err="1" smtClean="0">
                <a:solidFill>
                  <a:srgbClr val="7030A0"/>
                </a:solidFill>
              </a:rPr>
              <a:t>pil,t</a:t>
            </a:r>
            <a:r>
              <a:rPr lang="pt-BR" sz="2800" b="1" dirty="0" smtClean="0">
                <a:solidFill>
                  <a:srgbClr val="7030A0"/>
                </a:solidFill>
              </a:rPr>
              <a:t> = 10 mm):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601974"/>
              </p:ext>
            </p:extLst>
          </p:nvPr>
        </p:nvGraphicFramePr>
        <p:xfrm>
          <a:off x="823056" y="4077072"/>
          <a:ext cx="70485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9" name="Equation" r:id="rId3" imgW="2793960" imgH="520560" progId="Equation.3">
                  <p:embed/>
                </p:oleObj>
              </mc:Choice>
              <mc:Fallback>
                <p:oleObj name="Equation" r:id="rId3" imgW="2793960" imgH="52056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056" y="4077072"/>
                        <a:ext cx="70485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184803"/>
              </p:ext>
            </p:extLst>
          </p:nvPr>
        </p:nvGraphicFramePr>
        <p:xfrm>
          <a:off x="811937" y="5589240"/>
          <a:ext cx="7177087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" name="Equation" r:id="rId5" imgW="2844720" imgH="482400" progId="Equation.3">
                  <p:embed/>
                </p:oleObj>
              </mc:Choice>
              <mc:Fallback>
                <p:oleObj name="Equation" r:id="rId5" imgW="2844720" imgH="48240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937" y="5589240"/>
                        <a:ext cx="7177087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26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99592" y="828725"/>
            <a:ext cx="77048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O </a:t>
            </a:r>
            <a:r>
              <a:rPr lang="pt-BR" sz="3200" b="1" u="sng" dirty="0">
                <a:solidFill>
                  <a:srgbClr val="0000FF"/>
                </a:solidFill>
              </a:rPr>
              <a:t>comprimento nominal da viga</a:t>
            </a:r>
            <a:r>
              <a:rPr lang="pt-BR" sz="3200" b="1" dirty="0">
                <a:solidFill>
                  <a:srgbClr val="0000FF"/>
                </a:solidFill>
              </a:rPr>
              <a:t> </a:t>
            </a:r>
            <a:r>
              <a:rPr lang="pt-BR" sz="3200" b="1" dirty="0" smtClean="0">
                <a:solidFill>
                  <a:srgbClr val="0000FF"/>
                </a:solidFill>
              </a:rPr>
              <a:t>é:</a:t>
            </a:r>
            <a:endParaRPr lang="pt-BR" sz="3200" b="1" dirty="0">
              <a:solidFill>
                <a:srgbClr val="0000FF"/>
              </a:solidFill>
            </a:endParaRP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ym typeface="MT Extra"/>
              </a:rPr>
              <a:t></a:t>
            </a:r>
            <a:r>
              <a:rPr lang="pt-BR" sz="3200" b="1" baseline="-25000" dirty="0" err="1"/>
              <a:t>vig,nom</a:t>
            </a:r>
            <a:r>
              <a:rPr lang="pt-BR" sz="3200" b="1" dirty="0"/>
              <a:t> = 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-25000" dirty="0"/>
              <a:t>m</a:t>
            </a:r>
            <a:r>
              <a:rPr lang="pt-BR" sz="3200" b="1" dirty="0"/>
              <a:t> – b – </a:t>
            </a:r>
            <a:r>
              <a:rPr lang="pt-BR" sz="3200" b="1" dirty="0" smtClean="0"/>
              <a:t>2e</a:t>
            </a:r>
            <a:r>
              <a:rPr lang="pt-BR" sz="3200" b="1" baseline="-25000" dirty="0" smtClean="0"/>
              <a:t>mín</a:t>
            </a:r>
            <a:r>
              <a:rPr lang="pt-BR" sz="3200" b="1" dirty="0" smtClean="0"/>
              <a:t> </a:t>
            </a:r>
            <a:r>
              <a:rPr lang="pt-BR" sz="3200" b="1" dirty="0"/>
              <a:t>– </a:t>
            </a:r>
            <a:r>
              <a:rPr lang="pt-BR" sz="3200" b="1" dirty="0" err="1" smtClean="0"/>
              <a:t>t</a:t>
            </a:r>
            <a:r>
              <a:rPr lang="pt-BR" sz="3200" b="1" baseline="-25000" dirty="0" err="1" smtClean="0"/>
              <a:t>g</a:t>
            </a:r>
            <a:r>
              <a:rPr lang="pt-BR" sz="3200" b="1" dirty="0" smtClean="0"/>
              <a:t> – </a:t>
            </a:r>
            <a:r>
              <a:rPr lang="pt-BR" sz="3200" b="1" dirty="0">
                <a:sym typeface="Symbol"/>
              </a:rPr>
              <a:t>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30000" dirty="0" smtClean="0">
                <a:sym typeface="MT Extra"/>
              </a:rPr>
              <a:t>+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/>
              <a:t>= 15000 – 500 – 2 . </a:t>
            </a:r>
            <a:r>
              <a:rPr lang="pt-BR" sz="3200" b="1" dirty="0" smtClean="0"/>
              <a:t>5 </a:t>
            </a:r>
            <a:r>
              <a:rPr lang="pt-BR" sz="3200" b="1" dirty="0"/>
              <a:t>– </a:t>
            </a:r>
            <a:r>
              <a:rPr lang="pt-BR" sz="3200" b="1" dirty="0" smtClean="0"/>
              <a:t>39,9 – 1,45 </a:t>
            </a:r>
            <a:endParaRPr lang="pt-BR" sz="3200" b="1" dirty="0"/>
          </a:p>
          <a:p>
            <a:pPr algn="just"/>
            <a:r>
              <a:rPr lang="pt-BR" sz="3200" b="1" dirty="0"/>
              <a:t>= </a:t>
            </a:r>
            <a:r>
              <a:rPr lang="pt-BR" sz="3200" b="1" dirty="0" smtClean="0"/>
              <a:t>14.448 mm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3200" b="1" dirty="0">
                <a:solidFill>
                  <a:srgbClr val="0000FF"/>
                </a:solidFill>
              </a:rPr>
              <a:t>o que corresponde a uma </a:t>
            </a:r>
            <a:r>
              <a:rPr lang="pt-BR" sz="3200" b="1" u="sng" dirty="0">
                <a:solidFill>
                  <a:srgbClr val="0000FF"/>
                </a:solidFill>
              </a:rPr>
              <a:t>folga</a:t>
            </a:r>
            <a:r>
              <a:rPr lang="pt-BR" sz="3200" b="1" dirty="0">
                <a:solidFill>
                  <a:srgbClr val="0000FF"/>
                </a:solidFill>
              </a:rPr>
              <a:t> de </a:t>
            </a:r>
            <a:r>
              <a:rPr lang="pt-BR" sz="3200" b="1" dirty="0" smtClean="0">
                <a:solidFill>
                  <a:srgbClr val="0000FF"/>
                </a:solidFill>
              </a:rPr>
              <a:t>26,0 mm = 2,6 cm </a:t>
            </a:r>
            <a:r>
              <a:rPr lang="pt-BR" sz="3200" b="1" dirty="0">
                <a:solidFill>
                  <a:srgbClr val="0000FF"/>
                </a:solidFill>
              </a:rPr>
              <a:t>de cada </a:t>
            </a:r>
            <a:r>
              <a:rPr lang="pt-BR" sz="3200" b="1" dirty="0" smtClean="0">
                <a:solidFill>
                  <a:srgbClr val="0000FF"/>
                </a:solidFill>
              </a:rPr>
              <a:t>lado</a:t>
            </a:r>
            <a:r>
              <a:rPr lang="pt-BR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561321"/>
              </p:ext>
            </p:extLst>
          </p:nvPr>
        </p:nvGraphicFramePr>
        <p:xfrm>
          <a:off x="911647" y="5157192"/>
          <a:ext cx="531653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9" name="Equação" r:id="rId3" imgW="2108160" imgH="368280" progId="Equation.3">
                  <p:embed/>
                </p:oleObj>
              </mc:Choice>
              <mc:Fallback>
                <p:oleObj name="Equação" r:id="rId3" imgW="2108160" imgH="36828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647" y="5157192"/>
                        <a:ext cx="5316537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26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763960" y="78139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Coordenação modular: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63960" y="1412776"/>
            <a:ext cx="812852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projeto é desenvolvido utilizando uma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malha de projeto</a:t>
            </a:r>
            <a:r>
              <a:rPr lang="pt-BR" altLang="pt-BR" b="1" dirty="0" smtClean="0">
                <a:solidFill>
                  <a:srgbClr val="7030A0"/>
                </a:solidFill>
              </a:rPr>
              <a:t>, feita a partir de uma malha modular, cuja unidade básica é 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módulo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As dimensões dos componentes devem se ajustar à essa malha de projeto.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Cantos e cruzamentos podem apresentar problemas.</a:t>
            </a:r>
          </a:p>
        </p:txBody>
      </p:sp>
    </p:spTree>
    <p:extLst>
      <p:ext uri="{BB962C8B-B14F-4D97-AF65-F5344CB8AC3E}">
        <p14:creationId xmlns:p14="http://schemas.microsoft.com/office/powerpoint/2010/main" val="38359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O </a:t>
            </a:r>
            <a:r>
              <a:rPr lang="pt-BR" sz="3200" b="1" u="sng" dirty="0" smtClean="0">
                <a:solidFill>
                  <a:srgbClr val="7030A0"/>
                </a:solidFill>
              </a:rPr>
              <a:t>comprimento </a:t>
            </a:r>
            <a:r>
              <a:rPr lang="pt-BR" sz="3200" b="1" u="sng" dirty="0">
                <a:solidFill>
                  <a:srgbClr val="7030A0"/>
                </a:solidFill>
              </a:rPr>
              <a:t>mínimo do consolo</a:t>
            </a:r>
            <a:r>
              <a:rPr lang="pt-BR" sz="3200" b="1" dirty="0">
                <a:solidFill>
                  <a:srgbClr val="7030A0"/>
                </a:solidFill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</a:rPr>
              <a:t>é:</a:t>
            </a:r>
          </a:p>
          <a:p>
            <a:pPr algn="just"/>
            <a:endParaRPr lang="pt-BR" sz="32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ym typeface="MT Extra"/>
              </a:rPr>
              <a:t></a:t>
            </a:r>
            <a:r>
              <a:rPr lang="pt-BR" sz="3200" b="1" baseline="-25000" dirty="0">
                <a:sym typeface="MT Extra"/>
              </a:rPr>
              <a:t>c</a:t>
            </a:r>
            <a:r>
              <a:rPr lang="pt-BR" sz="3200" b="1" dirty="0"/>
              <a:t> = </a:t>
            </a:r>
            <a:r>
              <a:rPr lang="pt-BR" sz="3200" b="1" dirty="0" err="1" smtClean="0"/>
              <a:t>a</a:t>
            </a:r>
            <a:r>
              <a:rPr lang="pt-BR" sz="3200" b="1" baseline="-25000" dirty="0" err="1" smtClean="0"/>
              <a:t>ap,mín</a:t>
            </a:r>
            <a:r>
              <a:rPr lang="pt-BR" sz="3200" b="1" dirty="0" smtClean="0"/>
              <a:t> +</a:t>
            </a:r>
            <a:r>
              <a:rPr lang="pt-BR" sz="3200" b="1" baseline="30000" dirty="0" smtClean="0"/>
              <a:t> </a:t>
            </a:r>
            <a:r>
              <a:rPr lang="pt-BR" sz="3200" b="1" dirty="0" err="1" smtClean="0"/>
              <a:t>e</a:t>
            </a:r>
            <a:r>
              <a:rPr lang="pt-BR" sz="3200" b="1" baseline="-25000" dirty="0" err="1" smtClean="0"/>
              <a:t>mín</a:t>
            </a:r>
            <a:r>
              <a:rPr lang="pt-BR" sz="3200" b="1" dirty="0" smtClean="0"/>
              <a:t> </a:t>
            </a:r>
            <a:r>
              <a:rPr lang="pt-BR" sz="3200" b="1" dirty="0"/>
              <a:t>+ </a:t>
            </a:r>
            <a:r>
              <a:rPr lang="pt-BR" sz="3200" b="1" dirty="0">
                <a:sym typeface="Symbol"/>
              </a:rPr>
              <a:t>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30000" dirty="0">
                <a:sym typeface="MT Extra"/>
              </a:rPr>
              <a:t>+</a:t>
            </a:r>
            <a:r>
              <a:rPr lang="pt-BR" sz="3200" b="1" dirty="0">
                <a:sym typeface="MT Extra"/>
              </a:rPr>
              <a:t>/2</a:t>
            </a:r>
            <a:r>
              <a:rPr lang="pt-BR" sz="3200" b="1" baseline="30000" dirty="0">
                <a:sym typeface="MT Extra"/>
              </a:rPr>
              <a:t> </a:t>
            </a:r>
            <a:r>
              <a:rPr lang="pt-BR" sz="3200" b="1" dirty="0">
                <a:sym typeface="MT Extra"/>
              </a:rPr>
              <a:t> +</a:t>
            </a:r>
            <a:r>
              <a:rPr lang="pt-BR" sz="3200" b="1" dirty="0"/>
              <a:t> </a:t>
            </a:r>
            <a:r>
              <a:rPr lang="pt-BR" sz="3200" b="1" dirty="0">
                <a:sym typeface="Symbol"/>
              </a:rPr>
              <a:t></a:t>
            </a:r>
            <a:r>
              <a:rPr lang="pt-BR" sz="3200" b="1" dirty="0">
                <a:sym typeface="MT Extra"/>
              </a:rPr>
              <a:t></a:t>
            </a:r>
            <a:r>
              <a:rPr lang="pt-BR" sz="3200" b="1" baseline="30000" dirty="0">
                <a:sym typeface="MT Extra"/>
              </a:rPr>
              <a:t>-</a:t>
            </a:r>
            <a:r>
              <a:rPr lang="pt-BR" sz="3200" b="1" dirty="0">
                <a:sym typeface="MT Extra"/>
              </a:rPr>
              <a:t>/2</a:t>
            </a:r>
            <a:r>
              <a:rPr lang="pt-BR" sz="3200" b="1" baseline="30000" dirty="0">
                <a:sym typeface="MT Extra"/>
              </a:rPr>
              <a:t>  </a:t>
            </a:r>
            <a:r>
              <a:rPr lang="pt-BR" sz="3200" b="1" dirty="0">
                <a:sym typeface="MT Extra"/>
              </a:rPr>
              <a:t>+ </a:t>
            </a:r>
            <a:r>
              <a:rPr lang="pt-BR" sz="3200" b="1" dirty="0" err="1" smtClean="0"/>
              <a:t>t</a:t>
            </a:r>
            <a:r>
              <a:rPr lang="pt-BR" sz="3200" b="1" baseline="-25000" dirty="0" err="1" smtClean="0"/>
              <a:t>g</a:t>
            </a:r>
            <a:endParaRPr lang="pt-BR" sz="2000" b="1" dirty="0">
              <a:solidFill>
                <a:srgbClr val="7030A0"/>
              </a:solidFill>
            </a:endParaRPr>
          </a:p>
          <a:p>
            <a:pPr algn="just"/>
            <a:endParaRPr lang="pt-BR" sz="3200" b="1" dirty="0" smtClean="0"/>
          </a:p>
          <a:p>
            <a:pPr algn="just"/>
            <a:r>
              <a:rPr lang="pt-BR" sz="3200" b="1" dirty="0" smtClean="0"/>
              <a:t>= 250 </a:t>
            </a:r>
            <a:r>
              <a:rPr lang="pt-BR" sz="3200" b="1" dirty="0"/>
              <a:t>+ 5 + </a:t>
            </a:r>
            <a:r>
              <a:rPr lang="pt-BR" sz="3200" b="1" dirty="0" smtClean="0"/>
              <a:t>1,45/2 </a:t>
            </a:r>
            <a:r>
              <a:rPr lang="pt-BR" sz="3200" b="1" dirty="0"/>
              <a:t>+ 3,63/2 + </a:t>
            </a:r>
            <a:r>
              <a:rPr lang="pt-BR" sz="3200" b="1" dirty="0" smtClean="0"/>
              <a:t>39,9</a:t>
            </a:r>
            <a:endParaRPr lang="pt-BR" sz="3200" b="1" dirty="0"/>
          </a:p>
          <a:p>
            <a:pPr algn="just"/>
            <a:r>
              <a:rPr lang="pt-BR" sz="3200" b="1" dirty="0"/>
              <a:t>= </a:t>
            </a:r>
            <a:r>
              <a:rPr lang="pt-BR" sz="3200" b="1" dirty="0" smtClean="0"/>
              <a:t>297 mm</a:t>
            </a:r>
            <a:endParaRPr lang="pt-BR" sz="32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9326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100" b="1" u="sng" dirty="0" smtClean="0">
                <a:solidFill>
                  <a:srgbClr val="00B050"/>
                </a:solidFill>
              </a:rPr>
              <a:t>Resultados</a:t>
            </a:r>
            <a:r>
              <a:rPr lang="pt-BR" sz="3100" b="1" dirty="0" smtClean="0">
                <a:solidFill>
                  <a:srgbClr val="00B050"/>
                </a:solidFill>
              </a:rPr>
              <a:t>:</a:t>
            </a:r>
          </a:p>
          <a:p>
            <a:pPr algn="just"/>
            <a:endParaRPr lang="pt-BR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100" b="1" dirty="0">
                <a:solidFill>
                  <a:srgbClr val="FF0000"/>
                </a:solidFill>
              </a:rPr>
              <a:t>Com </a:t>
            </a:r>
            <a:r>
              <a:rPr lang="pt-BR" sz="3100" b="1" u="sng" dirty="0" smtClean="0">
                <a:solidFill>
                  <a:srgbClr val="FF0000"/>
                </a:solidFill>
              </a:rPr>
              <a:t>tolerâncias individuais</a:t>
            </a:r>
            <a:r>
              <a:rPr lang="pt-BR" sz="3100" b="1" dirty="0" smtClean="0">
                <a:solidFill>
                  <a:srgbClr val="FF0000"/>
                </a:solidFill>
              </a:rPr>
              <a:t>:</a:t>
            </a:r>
            <a:endParaRPr lang="pt-BR" sz="3100" b="1" dirty="0">
              <a:solidFill>
                <a:srgbClr val="FF0000"/>
              </a:solidFill>
            </a:endParaRPr>
          </a:p>
          <a:p>
            <a:pPr algn="just"/>
            <a:r>
              <a:rPr lang="pt-BR" sz="3100" b="1" dirty="0">
                <a:solidFill>
                  <a:srgbClr val="0000FF"/>
                </a:solidFill>
              </a:rPr>
              <a:t>- comprimento nominal da viga: </a:t>
            </a:r>
            <a:r>
              <a:rPr lang="pt-BR" sz="3100" b="1" dirty="0" smtClean="0">
                <a:solidFill>
                  <a:srgbClr val="0000FF"/>
                </a:solidFill>
              </a:rPr>
              <a:t>14.420 </a:t>
            </a:r>
            <a:r>
              <a:rPr lang="pt-BR" sz="3100" b="1" dirty="0">
                <a:solidFill>
                  <a:srgbClr val="0000FF"/>
                </a:solidFill>
              </a:rPr>
              <a:t>mm;</a:t>
            </a:r>
          </a:p>
          <a:p>
            <a:pPr algn="just"/>
            <a:r>
              <a:rPr lang="pt-BR" sz="3100" b="1" dirty="0">
                <a:solidFill>
                  <a:srgbClr val="0000FF"/>
                </a:solidFill>
              </a:rPr>
              <a:t>- comprimento mínimo do consolo: </a:t>
            </a:r>
            <a:r>
              <a:rPr lang="pt-BR" sz="3100" b="1" dirty="0" smtClean="0">
                <a:solidFill>
                  <a:srgbClr val="0000FF"/>
                </a:solidFill>
              </a:rPr>
              <a:t>325 </a:t>
            </a:r>
            <a:r>
              <a:rPr lang="pt-BR" sz="3100" b="1" dirty="0">
                <a:solidFill>
                  <a:srgbClr val="0000FF"/>
                </a:solidFill>
              </a:rPr>
              <a:t>mm;</a:t>
            </a:r>
          </a:p>
          <a:p>
            <a:pPr algn="just"/>
            <a:r>
              <a:rPr lang="pt-BR" sz="3100" b="1" dirty="0">
                <a:solidFill>
                  <a:srgbClr val="0000FF"/>
                </a:solidFill>
              </a:rPr>
              <a:t>- </a:t>
            </a:r>
            <a:r>
              <a:rPr lang="pt-BR" sz="3100" b="1" dirty="0" smtClean="0">
                <a:solidFill>
                  <a:srgbClr val="0000FF"/>
                </a:solidFill>
              </a:rPr>
              <a:t>folga: 40,0 mm (4,0 cm) de cada lado.</a:t>
            </a:r>
            <a:endParaRPr lang="pt-BR" sz="3100" b="1" dirty="0">
              <a:solidFill>
                <a:srgbClr val="0000FF"/>
              </a:solidFill>
            </a:endParaRP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100" b="1" dirty="0" smtClean="0">
                <a:solidFill>
                  <a:srgbClr val="FF0000"/>
                </a:solidFill>
              </a:rPr>
              <a:t>Com </a:t>
            </a:r>
            <a:r>
              <a:rPr lang="pt-BR" sz="3100" b="1" u="sng" dirty="0">
                <a:solidFill>
                  <a:srgbClr val="FF0000"/>
                </a:solidFill>
              </a:rPr>
              <a:t>tolerância </a:t>
            </a:r>
            <a:r>
              <a:rPr lang="pt-BR" sz="3100" b="1" u="sng" dirty="0" smtClean="0">
                <a:solidFill>
                  <a:srgbClr val="FF0000"/>
                </a:solidFill>
              </a:rPr>
              <a:t>global</a:t>
            </a:r>
            <a:r>
              <a:rPr lang="pt-BR" sz="3100" b="1" dirty="0" smtClean="0">
                <a:solidFill>
                  <a:srgbClr val="FF0000"/>
                </a:solidFill>
              </a:rPr>
              <a:t>:</a:t>
            </a:r>
          </a:p>
          <a:p>
            <a:pPr algn="just"/>
            <a:r>
              <a:rPr lang="pt-BR" sz="3100" b="1" dirty="0" smtClean="0">
                <a:solidFill>
                  <a:srgbClr val="0000FF"/>
                </a:solidFill>
              </a:rPr>
              <a:t>- </a:t>
            </a:r>
            <a:r>
              <a:rPr lang="pt-BR" sz="3100" b="1" dirty="0">
                <a:solidFill>
                  <a:srgbClr val="0000FF"/>
                </a:solidFill>
              </a:rPr>
              <a:t>comprimento nominal da </a:t>
            </a:r>
            <a:r>
              <a:rPr lang="pt-BR" sz="3100" b="1" dirty="0" smtClean="0">
                <a:solidFill>
                  <a:srgbClr val="0000FF"/>
                </a:solidFill>
              </a:rPr>
              <a:t>viga: 14.448 mm;</a:t>
            </a:r>
          </a:p>
          <a:p>
            <a:pPr algn="just"/>
            <a:r>
              <a:rPr lang="pt-BR" sz="3100" b="1" dirty="0" smtClean="0">
                <a:solidFill>
                  <a:srgbClr val="0000FF"/>
                </a:solidFill>
              </a:rPr>
              <a:t>- comprimento </a:t>
            </a:r>
            <a:r>
              <a:rPr lang="pt-BR" sz="3100" b="1" dirty="0">
                <a:solidFill>
                  <a:srgbClr val="0000FF"/>
                </a:solidFill>
              </a:rPr>
              <a:t>mínimo do </a:t>
            </a:r>
            <a:r>
              <a:rPr lang="pt-BR" sz="3100" b="1" dirty="0" smtClean="0">
                <a:solidFill>
                  <a:srgbClr val="0000FF"/>
                </a:solidFill>
              </a:rPr>
              <a:t>consolo: 297 mm;</a:t>
            </a:r>
          </a:p>
          <a:p>
            <a:pPr algn="just"/>
            <a:r>
              <a:rPr lang="pt-BR" sz="3100" b="1" dirty="0" smtClean="0">
                <a:solidFill>
                  <a:srgbClr val="0000FF"/>
                </a:solidFill>
              </a:rPr>
              <a:t>- folga: </a:t>
            </a:r>
            <a:r>
              <a:rPr lang="pt-BR" sz="3100" b="1" dirty="0">
                <a:solidFill>
                  <a:srgbClr val="0000FF"/>
                </a:solidFill>
              </a:rPr>
              <a:t>26,0 mm </a:t>
            </a:r>
            <a:r>
              <a:rPr lang="pt-BR" sz="3100" b="1" dirty="0" smtClean="0">
                <a:solidFill>
                  <a:srgbClr val="0000FF"/>
                </a:solidFill>
              </a:rPr>
              <a:t>(2,6 </a:t>
            </a:r>
            <a:r>
              <a:rPr lang="pt-BR" sz="3100" b="1" dirty="0">
                <a:solidFill>
                  <a:srgbClr val="0000FF"/>
                </a:solidFill>
              </a:rPr>
              <a:t>cm) </a:t>
            </a:r>
            <a:r>
              <a:rPr lang="pt-BR" sz="3100" b="1" dirty="0" smtClean="0">
                <a:solidFill>
                  <a:srgbClr val="0000FF"/>
                </a:solidFill>
              </a:rPr>
              <a:t>de cada lado.</a:t>
            </a:r>
          </a:p>
          <a:p>
            <a:pPr algn="ctr"/>
            <a:r>
              <a:rPr lang="pt-BR" sz="3100" b="1" dirty="0" smtClean="0">
                <a:solidFill>
                  <a:srgbClr val="1F771F"/>
                </a:solidFill>
              </a:rPr>
              <a:t>(valores </a:t>
            </a:r>
            <a:r>
              <a:rPr lang="pt-BR" sz="3100" b="1" dirty="0">
                <a:solidFill>
                  <a:srgbClr val="1F771F"/>
                </a:solidFill>
              </a:rPr>
              <a:t>com abordagem menos </a:t>
            </a:r>
            <a:r>
              <a:rPr lang="pt-BR" sz="3100" b="1" dirty="0" smtClean="0">
                <a:solidFill>
                  <a:srgbClr val="1F771F"/>
                </a:solidFill>
              </a:rPr>
              <a:t>pessimista</a:t>
            </a:r>
            <a:r>
              <a:rPr lang="pt-BR" sz="3100" b="1" dirty="0">
                <a:solidFill>
                  <a:srgbClr val="1F771F"/>
                </a:solidFill>
              </a:rPr>
              <a:t>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9326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C00000"/>
                </a:solidFill>
              </a:rPr>
              <a:t>A.1.4 Análise dos resultados</a:t>
            </a:r>
          </a:p>
          <a:p>
            <a:pPr algn="just"/>
            <a:endParaRPr lang="pt-BR" sz="20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>
                <a:solidFill>
                  <a:srgbClr val="FF0000"/>
                </a:solidFill>
              </a:rPr>
              <a:t>Da análise dos resultados pode-se observar os </a:t>
            </a:r>
            <a:r>
              <a:rPr lang="pt-BR" sz="3200" b="1" dirty="0" smtClean="0">
                <a:solidFill>
                  <a:srgbClr val="FF0000"/>
                </a:solidFill>
              </a:rPr>
              <a:t>seguintes aspectos</a:t>
            </a:r>
            <a:r>
              <a:rPr lang="pt-BR" sz="3200" b="1" dirty="0">
                <a:solidFill>
                  <a:srgbClr val="FF0000"/>
                </a:solidFill>
              </a:rPr>
              <a:t>:</a:t>
            </a:r>
          </a:p>
          <a:p>
            <a:pPr algn="just"/>
            <a:endParaRPr lang="pt-BR" sz="2400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- </a:t>
            </a:r>
            <a:r>
              <a:rPr lang="pt-BR" sz="3200" b="1" dirty="0">
                <a:solidFill>
                  <a:srgbClr val="0000FF"/>
                </a:solidFill>
              </a:rPr>
              <a:t>A consideração das </a:t>
            </a:r>
            <a:r>
              <a:rPr lang="pt-BR" sz="3200" b="1" u="sng" dirty="0">
                <a:solidFill>
                  <a:srgbClr val="0000FF"/>
                </a:solidFill>
              </a:rPr>
              <a:t>tolerâncias </a:t>
            </a:r>
            <a:r>
              <a:rPr lang="pt-BR" sz="3200" b="1" u="sng" dirty="0" smtClean="0">
                <a:solidFill>
                  <a:srgbClr val="0000FF"/>
                </a:solidFill>
              </a:rPr>
              <a:t>individuais</a:t>
            </a:r>
            <a:r>
              <a:rPr lang="pt-BR" sz="3200" b="1" dirty="0" smtClean="0">
                <a:solidFill>
                  <a:srgbClr val="0000FF"/>
                </a:solidFill>
              </a:rPr>
              <a:t> facilita </a:t>
            </a:r>
            <a:r>
              <a:rPr lang="pt-BR" sz="3200" b="1" dirty="0">
                <a:solidFill>
                  <a:srgbClr val="0000FF"/>
                </a:solidFill>
              </a:rPr>
              <a:t>o entendimento e </a:t>
            </a:r>
            <a:r>
              <a:rPr lang="pt-BR" sz="3200" b="1" dirty="0" smtClean="0">
                <a:solidFill>
                  <a:srgbClr val="0000FF"/>
                </a:solidFill>
              </a:rPr>
              <a:t>o </a:t>
            </a:r>
            <a:r>
              <a:rPr lang="pt-BR" sz="3200" b="1" u="sng" dirty="0" smtClean="0">
                <a:solidFill>
                  <a:srgbClr val="0000FF"/>
                </a:solidFill>
              </a:rPr>
              <a:t>resultado </a:t>
            </a:r>
            <a:r>
              <a:rPr lang="pt-BR" sz="3200" b="1" u="sng" dirty="0">
                <a:solidFill>
                  <a:srgbClr val="0000FF"/>
                </a:solidFill>
              </a:rPr>
              <a:t>serve </a:t>
            </a:r>
            <a:r>
              <a:rPr lang="pt-BR" sz="3200" b="1" u="sng" dirty="0" smtClean="0">
                <a:solidFill>
                  <a:srgbClr val="0000FF"/>
                </a:solidFill>
              </a:rPr>
              <a:t>como referência</a:t>
            </a:r>
            <a:r>
              <a:rPr lang="pt-BR" sz="3200" b="1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endParaRPr lang="pt-BR" b="1" dirty="0" smtClean="0">
              <a:solidFill>
                <a:srgbClr val="0000FF"/>
              </a:solidFill>
            </a:endParaRPr>
          </a:p>
          <a:p>
            <a:pPr algn="just"/>
            <a:r>
              <a:rPr lang="pt-BR" sz="3600" b="1" u="sng" dirty="0" smtClean="0">
                <a:solidFill>
                  <a:srgbClr val="2AA22A"/>
                </a:solidFill>
              </a:rPr>
              <a:t>As </a:t>
            </a:r>
            <a:r>
              <a:rPr lang="pt-BR" sz="3600" b="1" u="sng" dirty="0">
                <a:solidFill>
                  <a:srgbClr val="2AA22A"/>
                </a:solidFill>
              </a:rPr>
              <a:t>medidas dos elementos devem ser </a:t>
            </a:r>
            <a:r>
              <a:rPr lang="pt-BR" sz="3600" b="1" u="sng" dirty="0" smtClean="0">
                <a:solidFill>
                  <a:srgbClr val="2AA22A"/>
                </a:solidFill>
              </a:rPr>
              <a:t>fixadas com </a:t>
            </a:r>
            <a:r>
              <a:rPr lang="pt-BR" sz="3600" b="1" u="sng" dirty="0">
                <a:solidFill>
                  <a:srgbClr val="2AA22A"/>
                </a:solidFill>
              </a:rPr>
              <a:t>base na </a:t>
            </a:r>
            <a:r>
              <a:rPr lang="pt-BR" sz="3600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tolerância global</a:t>
            </a:r>
            <a:r>
              <a:rPr lang="pt-BR" sz="3600" b="1" dirty="0" smtClean="0">
                <a:solidFill>
                  <a:srgbClr val="2AA22A"/>
                </a:solidFill>
              </a:rPr>
              <a:t>.</a:t>
            </a:r>
            <a:endParaRPr lang="pt-BR" sz="3600" b="1" dirty="0">
              <a:solidFill>
                <a:srgbClr val="2AA22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9326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836712"/>
            <a:ext cx="770485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- Considerando </a:t>
            </a:r>
            <a:r>
              <a:rPr lang="pt-BR" sz="3200" b="1" u="sng" dirty="0" smtClean="0">
                <a:solidFill>
                  <a:srgbClr val="7030A0"/>
                </a:solidFill>
              </a:rPr>
              <a:t>zero para o </a:t>
            </a:r>
            <a:r>
              <a:rPr lang="pt-BR" sz="3200" b="1" u="sng" dirty="0">
                <a:solidFill>
                  <a:srgbClr val="7030A0"/>
                </a:solidFill>
              </a:rPr>
              <a:t>espaço mínimo</a:t>
            </a:r>
            <a:r>
              <a:rPr lang="pt-BR" sz="3200" b="1" dirty="0">
                <a:solidFill>
                  <a:srgbClr val="7030A0"/>
                </a:solidFill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</a:rPr>
              <a:t>na montagem (ao invés de </a:t>
            </a:r>
            <a:r>
              <a:rPr lang="pt-BR" sz="3200" b="1" dirty="0">
                <a:solidFill>
                  <a:srgbClr val="7030A0"/>
                </a:solidFill>
              </a:rPr>
              <a:t>5 </a:t>
            </a:r>
            <a:r>
              <a:rPr lang="pt-BR" sz="3200" b="1" dirty="0" smtClean="0">
                <a:solidFill>
                  <a:srgbClr val="7030A0"/>
                </a:solidFill>
              </a:rPr>
              <a:t>mm</a:t>
            </a:r>
            <a:r>
              <a:rPr lang="pt-BR" sz="3200" b="1" dirty="0" smtClean="0">
                <a:solidFill>
                  <a:srgbClr val="7030A0"/>
                </a:solidFill>
              </a:rPr>
              <a:t>) </a:t>
            </a:r>
            <a:r>
              <a:rPr lang="pt-BR" sz="3200" b="1" dirty="0">
                <a:solidFill>
                  <a:srgbClr val="7030A0"/>
                </a:solidFill>
              </a:rPr>
              <a:t>a </a:t>
            </a:r>
            <a:r>
              <a:rPr lang="pt-BR" sz="3200" b="1" u="sng" dirty="0">
                <a:solidFill>
                  <a:srgbClr val="7030A0"/>
                </a:solidFill>
              </a:rPr>
              <a:t>folga</a:t>
            </a:r>
            <a:r>
              <a:rPr lang="pt-BR" sz="3200" b="1" dirty="0">
                <a:solidFill>
                  <a:srgbClr val="7030A0"/>
                </a:solidFill>
              </a:rPr>
              <a:t> para determinação </a:t>
            </a:r>
            <a:r>
              <a:rPr lang="pt-BR" sz="3200" b="1" dirty="0" smtClean="0">
                <a:solidFill>
                  <a:srgbClr val="7030A0"/>
                </a:solidFill>
              </a:rPr>
              <a:t>do comprimento </a:t>
            </a:r>
            <a:r>
              <a:rPr lang="pt-BR" sz="3200" b="1" dirty="0">
                <a:solidFill>
                  <a:srgbClr val="7030A0"/>
                </a:solidFill>
              </a:rPr>
              <a:t>da viga </a:t>
            </a:r>
            <a:r>
              <a:rPr lang="pt-BR" sz="3200" b="1" dirty="0" smtClean="0">
                <a:solidFill>
                  <a:srgbClr val="7030A0"/>
                </a:solidFill>
              </a:rPr>
              <a:t>diminui para </a:t>
            </a:r>
            <a:r>
              <a:rPr lang="pt-BR" sz="3200" b="1" dirty="0">
                <a:solidFill>
                  <a:srgbClr val="7030A0"/>
                </a:solidFill>
              </a:rPr>
              <a:t>20 </a:t>
            </a:r>
            <a:r>
              <a:rPr lang="pt-BR" sz="3200" b="1" dirty="0" smtClean="0">
                <a:solidFill>
                  <a:srgbClr val="7030A0"/>
                </a:solidFill>
              </a:rPr>
              <a:t>mm = 2,0 cm </a:t>
            </a:r>
            <a:r>
              <a:rPr lang="pt-BR" sz="3200" b="1" dirty="0">
                <a:solidFill>
                  <a:srgbClr val="7030A0"/>
                </a:solidFill>
              </a:rPr>
              <a:t>(de cada lado</a:t>
            </a:r>
            <a:r>
              <a:rPr lang="pt-BR" sz="3200" b="1" dirty="0" smtClean="0">
                <a:solidFill>
                  <a:srgbClr val="7030A0"/>
                </a:solidFill>
              </a:rPr>
              <a:t>) com </a:t>
            </a:r>
            <a:r>
              <a:rPr lang="pt-BR" sz="3200" b="1" u="sng" dirty="0" smtClean="0">
                <a:solidFill>
                  <a:srgbClr val="7030A0"/>
                </a:solidFill>
              </a:rPr>
              <a:t>tolerância global</a:t>
            </a:r>
            <a:r>
              <a:rPr lang="pt-BR" sz="3200" b="1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endParaRPr lang="pt-BR" b="1" dirty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Não foram </a:t>
            </a:r>
            <a:r>
              <a:rPr lang="pt-BR" sz="3200" b="1" dirty="0">
                <a:solidFill>
                  <a:srgbClr val="0000FF"/>
                </a:solidFill>
              </a:rPr>
              <a:t>consideradas medidas de </a:t>
            </a:r>
            <a:r>
              <a:rPr lang="pt-BR" sz="3200" b="1" dirty="0" err="1" smtClean="0">
                <a:solidFill>
                  <a:srgbClr val="0000FF"/>
                </a:solidFill>
              </a:rPr>
              <a:t>auto-ajuste</a:t>
            </a:r>
            <a:r>
              <a:rPr lang="pt-BR" sz="3200" b="1" dirty="0">
                <a:solidFill>
                  <a:srgbClr val="0000FF"/>
                </a:solidFill>
              </a:rPr>
              <a:t>, </a:t>
            </a:r>
            <a:r>
              <a:rPr lang="pt-BR" sz="3200" b="1" dirty="0" smtClean="0">
                <a:solidFill>
                  <a:srgbClr val="0000FF"/>
                </a:solidFill>
              </a:rPr>
              <a:t>intencionais </a:t>
            </a:r>
            <a:r>
              <a:rPr lang="pt-BR" sz="3200" b="1" dirty="0">
                <a:solidFill>
                  <a:srgbClr val="0000FF"/>
                </a:solidFill>
              </a:rPr>
              <a:t>e não intencionais, que </a:t>
            </a:r>
            <a:r>
              <a:rPr lang="pt-BR" sz="3200" b="1" dirty="0" smtClean="0">
                <a:solidFill>
                  <a:srgbClr val="0000FF"/>
                </a:solidFill>
              </a:rPr>
              <a:t>podem ser feitas durante a </a:t>
            </a:r>
            <a:r>
              <a:rPr lang="pt-BR" sz="3200" b="1" dirty="0">
                <a:solidFill>
                  <a:srgbClr val="0000FF"/>
                </a:solidFill>
              </a:rPr>
              <a:t>montagem, </a:t>
            </a:r>
            <a:r>
              <a:rPr lang="pt-BR" sz="3200" b="1" dirty="0" smtClean="0">
                <a:solidFill>
                  <a:srgbClr val="0000FF"/>
                </a:solidFill>
              </a:rPr>
              <a:t>com </a:t>
            </a:r>
            <a:r>
              <a:rPr lang="pt-BR" sz="3200" b="1" dirty="0">
                <a:solidFill>
                  <a:srgbClr val="0000FF"/>
                </a:solidFill>
              </a:rPr>
              <a:t>base na experiência</a:t>
            </a:r>
            <a:r>
              <a:rPr lang="pt-BR" sz="3200" b="1" dirty="0" smtClean="0">
                <a:solidFill>
                  <a:srgbClr val="0000FF"/>
                </a:solidFill>
              </a:rPr>
              <a:t>, e consequente redução da folga </a:t>
            </a:r>
            <a:r>
              <a:rPr lang="pt-BR" sz="3200" b="1" dirty="0">
                <a:solidFill>
                  <a:srgbClr val="0000FF"/>
                </a:solidFill>
              </a:rPr>
              <a:t>no comprimento da viga</a:t>
            </a:r>
            <a:r>
              <a:rPr lang="pt-BR" sz="3200" b="1" dirty="0" smtClean="0">
                <a:solidFill>
                  <a:srgbClr val="0000FF"/>
                </a:solidFill>
              </a:rPr>
              <a:t>.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5415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184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6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Como </a:t>
            </a:r>
            <a:r>
              <a:rPr lang="pt-BR" sz="3200" b="1" dirty="0">
                <a:solidFill>
                  <a:srgbClr val="0000FF"/>
                </a:solidFill>
              </a:rPr>
              <a:t>foi considerada viga de </a:t>
            </a:r>
            <a:r>
              <a:rPr lang="pt-BR" sz="3200" b="1" dirty="0">
                <a:solidFill>
                  <a:srgbClr val="FF0000"/>
                </a:solidFill>
              </a:rPr>
              <a:t>CA</a:t>
            </a:r>
            <a:r>
              <a:rPr lang="pt-BR" sz="3200" b="1" dirty="0">
                <a:solidFill>
                  <a:srgbClr val="0000FF"/>
                </a:solidFill>
              </a:rPr>
              <a:t>, as variações </a:t>
            </a:r>
            <a:r>
              <a:rPr lang="pt-BR" sz="3200" b="1" dirty="0" smtClean="0">
                <a:solidFill>
                  <a:srgbClr val="0000FF"/>
                </a:solidFill>
              </a:rPr>
              <a:t>volumétricas </a:t>
            </a:r>
            <a:r>
              <a:rPr lang="pt-BR" sz="3200" b="1" dirty="0">
                <a:solidFill>
                  <a:srgbClr val="0000FF"/>
                </a:solidFill>
              </a:rPr>
              <a:t>tiveram pouca influência no resultado, </a:t>
            </a:r>
            <a:r>
              <a:rPr lang="pt-BR" sz="3200" b="1" dirty="0" smtClean="0">
                <a:solidFill>
                  <a:srgbClr val="0000FF"/>
                </a:solidFill>
              </a:rPr>
              <a:t>e podem </a:t>
            </a:r>
            <a:r>
              <a:rPr lang="pt-BR" sz="3200" b="1" dirty="0">
                <a:solidFill>
                  <a:srgbClr val="0000FF"/>
                </a:solidFill>
              </a:rPr>
              <a:t>ser desprezadas  para vãos </a:t>
            </a:r>
            <a:r>
              <a:rPr lang="pt-BR" sz="3200" b="1" dirty="0" smtClean="0">
                <a:solidFill>
                  <a:srgbClr val="0000FF"/>
                </a:solidFill>
              </a:rPr>
              <a:t>menores. </a:t>
            </a:r>
            <a:r>
              <a:rPr lang="pt-BR" sz="3200" b="1" dirty="0">
                <a:solidFill>
                  <a:srgbClr val="0000FF"/>
                </a:solidFill>
              </a:rPr>
              <a:t>Por outro lado, em se tratando de viga de </a:t>
            </a:r>
            <a:r>
              <a:rPr lang="pt-BR" sz="3200" b="1" dirty="0">
                <a:solidFill>
                  <a:srgbClr val="FF0000"/>
                </a:solidFill>
              </a:rPr>
              <a:t>CP</a:t>
            </a:r>
            <a:r>
              <a:rPr lang="pt-BR" sz="3200" b="1" dirty="0" smtClean="0">
                <a:solidFill>
                  <a:srgbClr val="0000FF"/>
                </a:solidFill>
              </a:rPr>
              <a:t>, teria</a:t>
            </a:r>
            <a:r>
              <a:rPr lang="pt-BR" sz="3200" b="1" dirty="0">
                <a:solidFill>
                  <a:srgbClr val="0000FF"/>
                </a:solidFill>
              </a:rPr>
              <a:t>, além da deformação inicial </a:t>
            </a:r>
            <a:r>
              <a:rPr lang="pt-BR" sz="3200" b="1" dirty="0" smtClean="0">
                <a:solidFill>
                  <a:srgbClr val="0000FF"/>
                </a:solidFill>
              </a:rPr>
              <a:t>devida </a:t>
            </a:r>
            <a:r>
              <a:rPr lang="pt-BR" sz="3200" b="1" dirty="0">
                <a:solidFill>
                  <a:srgbClr val="0000FF"/>
                </a:solidFill>
              </a:rPr>
              <a:t>à retração</a:t>
            </a:r>
            <a:r>
              <a:rPr lang="pt-BR" sz="3200" b="1" dirty="0" smtClean="0">
                <a:solidFill>
                  <a:srgbClr val="0000FF"/>
                </a:solidFill>
              </a:rPr>
              <a:t>, o </a:t>
            </a:r>
            <a:r>
              <a:rPr lang="pt-BR" sz="3200" b="1" dirty="0">
                <a:solidFill>
                  <a:srgbClr val="0000FF"/>
                </a:solidFill>
              </a:rPr>
              <a:t>efeito da fluência</a:t>
            </a:r>
            <a:r>
              <a:rPr lang="pt-BR" sz="3200" b="1" dirty="0" smtClean="0">
                <a:solidFill>
                  <a:srgbClr val="0000FF"/>
                </a:solidFill>
              </a:rPr>
              <a:t>.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35415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817451" y="692696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0FF"/>
                </a:solidFill>
              </a:rPr>
              <a:t>Em </a:t>
            </a:r>
            <a:r>
              <a:rPr lang="pt-BR" sz="3200" b="1" dirty="0">
                <a:solidFill>
                  <a:srgbClr val="0000FF"/>
                </a:solidFill>
              </a:rPr>
              <a:t>uma estimativa para a </a:t>
            </a:r>
            <a:r>
              <a:rPr lang="pt-BR" sz="3200" b="1" dirty="0" smtClean="0">
                <a:solidFill>
                  <a:srgbClr val="0000FF"/>
                </a:solidFill>
              </a:rPr>
              <a:t>mesma </a:t>
            </a:r>
            <a:r>
              <a:rPr lang="pt-BR" sz="3200" b="1" dirty="0">
                <a:solidFill>
                  <a:srgbClr val="0000FF"/>
                </a:solidFill>
              </a:rPr>
              <a:t>viga em </a:t>
            </a:r>
            <a:r>
              <a:rPr lang="pt-BR" sz="3200" b="1" dirty="0">
                <a:solidFill>
                  <a:srgbClr val="FF0000"/>
                </a:solidFill>
              </a:rPr>
              <a:t>CP</a:t>
            </a:r>
            <a:r>
              <a:rPr lang="pt-BR" sz="3200" b="1" dirty="0">
                <a:solidFill>
                  <a:srgbClr val="0000FF"/>
                </a:solidFill>
              </a:rPr>
              <a:t>, as variações volumétricas </a:t>
            </a:r>
            <a:r>
              <a:rPr lang="pt-BR" sz="3200" b="1" dirty="0" smtClean="0">
                <a:solidFill>
                  <a:srgbClr val="0000FF"/>
                </a:solidFill>
              </a:rPr>
              <a:t>passariam de </a:t>
            </a:r>
            <a:r>
              <a:rPr lang="pt-BR" sz="3200" b="1" dirty="0">
                <a:solidFill>
                  <a:srgbClr val="0000FF"/>
                </a:solidFill>
              </a:rPr>
              <a:t>um alongamento da ordem de 1,5 mm para </a:t>
            </a:r>
            <a:r>
              <a:rPr lang="pt-BR" sz="3200" b="1" dirty="0" smtClean="0">
                <a:solidFill>
                  <a:srgbClr val="0000FF"/>
                </a:solidFill>
              </a:rPr>
              <a:t>um encurtamento </a:t>
            </a:r>
            <a:r>
              <a:rPr lang="pt-BR" sz="3200" b="1" dirty="0">
                <a:solidFill>
                  <a:srgbClr val="0000FF"/>
                </a:solidFill>
              </a:rPr>
              <a:t>mínimo de 3 mm, e o </a:t>
            </a:r>
            <a:r>
              <a:rPr lang="pt-BR" sz="3200" b="1" dirty="0" smtClean="0">
                <a:solidFill>
                  <a:srgbClr val="0000FF"/>
                </a:solidFill>
              </a:rPr>
              <a:t>encurtamento máximo </a:t>
            </a:r>
            <a:r>
              <a:rPr lang="pt-BR" sz="3200" b="1" dirty="0">
                <a:solidFill>
                  <a:srgbClr val="0000FF"/>
                </a:solidFill>
              </a:rPr>
              <a:t>passaria de 3,6 mm para 12 mm. Assim, </a:t>
            </a:r>
            <a:r>
              <a:rPr lang="pt-BR" sz="3200" b="1" dirty="0" smtClean="0">
                <a:solidFill>
                  <a:srgbClr val="0000FF"/>
                </a:solidFill>
              </a:rPr>
              <a:t>em se </a:t>
            </a:r>
            <a:r>
              <a:rPr lang="pt-BR" sz="3200" b="1" dirty="0">
                <a:solidFill>
                  <a:srgbClr val="0000FF"/>
                </a:solidFill>
              </a:rPr>
              <a:t>tratando de viga de </a:t>
            </a:r>
            <a:r>
              <a:rPr lang="pt-BR" sz="3200" b="1" dirty="0">
                <a:solidFill>
                  <a:srgbClr val="FF0000"/>
                </a:solidFill>
              </a:rPr>
              <a:t>CP</a:t>
            </a:r>
            <a:r>
              <a:rPr lang="pt-BR" sz="3200" b="1" dirty="0">
                <a:solidFill>
                  <a:srgbClr val="0000FF"/>
                </a:solidFill>
              </a:rPr>
              <a:t>, o </a:t>
            </a:r>
            <a:r>
              <a:rPr lang="pt-BR" sz="3200" b="1" u="sng" dirty="0">
                <a:solidFill>
                  <a:srgbClr val="0000FF"/>
                </a:solidFill>
              </a:rPr>
              <a:t>comprimento mínimo </a:t>
            </a:r>
            <a:r>
              <a:rPr lang="pt-BR" sz="3200" b="1" u="sng" dirty="0" smtClean="0">
                <a:solidFill>
                  <a:srgbClr val="0000FF"/>
                </a:solidFill>
              </a:rPr>
              <a:t>do consolo </a:t>
            </a:r>
            <a:r>
              <a:rPr lang="pt-BR" sz="3200" b="1" u="sng" dirty="0">
                <a:solidFill>
                  <a:srgbClr val="0000FF"/>
                </a:solidFill>
              </a:rPr>
              <a:t>deve ser aumentado</a:t>
            </a:r>
            <a:r>
              <a:rPr lang="pt-BR" sz="3200" b="1" dirty="0">
                <a:solidFill>
                  <a:srgbClr val="0000FF"/>
                </a:solidFill>
              </a:rPr>
              <a:t> para compensar o </a:t>
            </a:r>
            <a:r>
              <a:rPr lang="pt-BR" sz="3200" b="1" dirty="0" smtClean="0">
                <a:solidFill>
                  <a:srgbClr val="0000FF"/>
                </a:solidFill>
              </a:rPr>
              <a:t>maior encurtamento </a:t>
            </a:r>
            <a:r>
              <a:rPr lang="pt-BR" sz="3200" b="1" dirty="0">
                <a:solidFill>
                  <a:srgbClr val="0000FF"/>
                </a:solidFill>
              </a:rPr>
              <a:t>da viga</a:t>
            </a:r>
            <a:r>
              <a:rPr lang="pt-BR" sz="3200" b="1" dirty="0" smtClean="0">
                <a:solidFill>
                  <a:srgbClr val="0000FF"/>
                </a:solidFill>
              </a:rPr>
              <a:t>.</a:t>
            </a:r>
            <a:endParaRPr lang="pt-BR" sz="32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A.1 - TOLERÂNCIAS E FOLGAS</a:t>
            </a:r>
          </a:p>
        </p:txBody>
      </p:sp>
    </p:spTree>
    <p:extLst>
      <p:ext uri="{BB962C8B-B14F-4D97-AF65-F5344CB8AC3E}">
        <p14:creationId xmlns:p14="http://schemas.microsoft.com/office/powerpoint/2010/main" val="15768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4341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2.6 COBRIMENTO DA ARMADURA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908720"/>
            <a:ext cx="8136904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cobrimento</a:t>
            </a:r>
            <a:r>
              <a:rPr lang="pt-BR" altLang="pt-BR" b="1" dirty="0" smtClean="0">
                <a:solidFill>
                  <a:srgbClr val="7030A0"/>
                </a:solidFill>
              </a:rPr>
              <a:t> da armadura tem a finalidade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proteger</a:t>
            </a:r>
            <a:r>
              <a:rPr lang="pt-BR" altLang="pt-BR" b="1" dirty="0" smtClean="0">
                <a:solidFill>
                  <a:srgbClr val="7030A0"/>
                </a:solidFill>
              </a:rPr>
              <a:t> a armadura e de garantir </a:t>
            </a:r>
            <a:r>
              <a:rPr lang="pt-BR" altLang="pt-BR" b="1" u="sng" dirty="0" err="1" smtClean="0">
                <a:solidFill>
                  <a:srgbClr val="7030A0"/>
                </a:solidFill>
              </a:rPr>
              <a:t>transfe-rência</a:t>
            </a:r>
            <a:r>
              <a:rPr lang="pt-BR" altLang="pt-BR" b="1" dirty="0" smtClean="0">
                <a:solidFill>
                  <a:srgbClr val="7030A0"/>
                </a:solidFill>
              </a:rPr>
              <a:t> adequada de tensões da armadura para o concreto.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cobrimento</a:t>
            </a:r>
            <a:r>
              <a:rPr lang="pt-BR" altLang="pt-BR" b="1" dirty="0" smtClean="0">
                <a:solidFill>
                  <a:srgbClr val="0000FF"/>
                </a:solidFill>
              </a:rPr>
              <a:t> protege a armadura contra a corrosão, choques e elevação prejudicial da temperatura no caso de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incêndio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9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4341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2.6 COBRIMENTO DA ARMADURA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908720"/>
            <a:ext cx="8136904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Em relação ao CML, 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CPM apresenta melhor qualidade</a:t>
            </a:r>
            <a:r>
              <a:rPr lang="pt-BR" altLang="pt-BR" b="1" dirty="0" smtClean="0">
                <a:solidFill>
                  <a:srgbClr val="7030A0"/>
                </a:solidFill>
              </a:rPr>
              <a:t> (maior resistência do concreto e melhor adensamento), melhor controle de execução das dimensões dos elementos e melhor controle dos desvios da posição da armadura.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De modo que seria possível a redução da espessura do cobrimento no CPM, com os benefícios de diminuição do consumo de concreto (especialmente lajes), e diminuição do peso dos elementos.</a:t>
            </a:r>
          </a:p>
        </p:txBody>
      </p:sp>
    </p:spTree>
    <p:extLst>
      <p:ext uri="{BB962C8B-B14F-4D97-AF65-F5344CB8AC3E}">
        <p14:creationId xmlns:p14="http://schemas.microsoft.com/office/powerpoint/2010/main" val="36429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4341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2.6 COBRIMENTO DA ARMADURA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908720"/>
            <a:ext cx="8136904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cobrimento da armadura </a:t>
            </a:r>
            <a:r>
              <a:rPr lang="pt-BR" altLang="pt-BR" b="1" dirty="0">
                <a:solidFill>
                  <a:srgbClr val="7030A0"/>
                </a:solidFill>
              </a:rPr>
              <a:t>deve </a:t>
            </a:r>
            <a:r>
              <a:rPr lang="pt-BR" altLang="pt-BR" b="1" dirty="0" smtClean="0">
                <a:solidFill>
                  <a:srgbClr val="7030A0"/>
                </a:solidFill>
              </a:rPr>
              <a:t>ser determinado na NBR 6118, em função da classe de agressividade ambiental (CAA) no qual a estrutura (ou o elemento) estará em serviço. Pode ser considerada a tolerância de posicionamento da armadura de 5 mm (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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Symbol"/>
              </a:rPr>
              <a:t>c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).</a:t>
            </a: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 NBR 9062 estabelece que em elementos pré-fabricados com concretos C40 ou superiores e relação a/c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 0,45, pode-se fazer uma redução de 5 mm no cobrimento.</a:t>
            </a:r>
            <a:endParaRPr lang="pt-BR" altLang="pt-BR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4341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2.6 COBRIMENTO DA ARMADURA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836712"/>
            <a:ext cx="81369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No caso de estruturas que devem ser projetadas para situações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incêndio</a:t>
            </a:r>
            <a:r>
              <a:rPr lang="pt-BR" altLang="pt-BR" b="1" dirty="0" smtClean="0">
                <a:solidFill>
                  <a:srgbClr val="7030A0"/>
                </a:solidFill>
              </a:rPr>
              <a:t>, o cobrimento deve ser verificado segundo normas específicas.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70823"/>
            <a:ext cx="5532090" cy="357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6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Coordenação modular: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47" y="1276747"/>
            <a:ext cx="83185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165304"/>
            <a:ext cx="476360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4341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2.7 SITUAÇÕES TRANSITÓRIAS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908720"/>
            <a:ext cx="813690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Devem ser feitas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verificações da segurança estrutural </a:t>
            </a:r>
            <a:r>
              <a:rPr lang="pt-BR" altLang="pt-BR" b="1" dirty="0" smtClean="0">
                <a:solidFill>
                  <a:srgbClr val="7030A0"/>
                </a:solidFill>
              </a:rPr>
              <a:t>dos elementos pré-moldados nas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situações transitórias</a:t>
            </a:r>
            <a:r>
              <a:rPr lang="pt-BR" altLang="pt-BR" b="1" dirty="0" smtClean="0">
                <a:solidFill>
                  <a:srgbClr val="7030A0"/>
                </a:solidFill>
              </a:rPr>
              <a:t>, desde a desmoldagem até a situação antecedente da efetivação das ligações definitivas.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As solicitações nos elementos podem ser diferentes e 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resistência do concreto menor que a resistência de projeto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0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88739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2.7 SITUAÇÕES TRANSITÓRIAS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620688"/>
            <a:ext cx="813690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aspectos</a:t>
            </a:r>
            <a:r>
              <a:rPr lang="pt-BR" altLang="pt-BR" b="1" dirty="0" smtClean="0">
                <a:solidFill>
                  <a:srgbClr val="7030A0"/>
                </a:solidFill>
              </a:rPr>
              <a:t> que devem ser considerados nas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situações transitórias</a:t>
            </a:r>
            <a:r>
              <a:rPr lang="pt-BR" altLang="pt-BR" b="1" dirty="0" smtClean="0">
                <a:solidFill>
                  <a:srgbClr val="7030A0"/>
                </a:solidFill>
              </a:rPr>
              <a:t> são: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u="sng" dirty="0" smtClean="0">
                <a:solidFill>
                  <a:srgbClr val="0000FF"/>
                </a:solidFill>
              </a:rPr>
              <a:t>Efeito dinâmico</a:t>
            </a:r>
            <a:r>
              <a:rPr lang="pt-BR" altLang="pt-BR" b="1" dirty="0" smtClean="0">
                <a:solidFill>
                  <a:srgbClr val="0000FF"/>
                </a:solidFill>
              </a:rPr>
              <a:t> devido à movimentação do elemento;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2AA22A"/>
                </a:solidFill>
              </a:rPr>
              <a:t>Valores específicos relativos à segurança;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D125B8"/>
                </a:solidFill>
              </a:rPr>
              <a:t>Esforços solicitantes que ocorrem nas situações transitórias;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u="sng" dirty="0" smtClean="0">
                <a:solidFill>
                  <a:srgbClr val="2AA22A"/>
                </a:solidFill>
              </a:rPr>
              <a:t>Tombamento e estabilidade lateral de vigas </a:t>
            </a:r>
            <a:r>
              <a:rPr lang="pt-BR" altLang="pt-BR" b="1" dirty="0" smtClean="0">
                <a:solidFill>
                  <a:srgbClr val="2AA22A"/>
                </a:solidFill>
              </a:rPr>
              <a:t>devido a vínculos incompletos;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70C0"/>
                </a:solidFill>
              </a:rPr>
              <a:t>Dimensionamento dos </a:t>
            </a:r>
            <a:r>
              <a:rPr lang="pt-BR" altLang="pt-BR" b="1" u="sng" dirty="0" smtClean="0">
                <a:solidFill>
                  <a:srgbClr val="0070C0"/>
                </a:solidFill>
              </a:rPr>
              <a:t>dispositivos de içamento</a:t>
            </a:r>
            <a:r>
              <a:rPr lang="pt-BR" altLang="pt-BR" b="1" dirty="0" smtClean="0">
                <a:solidFill>
                  <a:srgbClr val="0070C0"/>
                </a:solidFill>
              </a:rPr>
              <a:t>.</a:t>
            </a:r>
            <a:endParaRPr lang="pt-BR" altLang="pt-BR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1556792"/>
            <a:ext cx="813690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falta de uma análise mais exata, pode-se empregar um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coeficiente de ação dinâmica</a:t>
            </a:r>
            <a:r>
              <a:rPr lang="pt-BR" altLang="pt-BR" b="1" dirty="0" smtClean="0">
                <a:solidFill>
                  <a:srgbClr val="7030A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        </a:t>
            </a:r>
            <a:r>
              <a:rPr lang="pt-BR" altLang="pt-BR" b="1" dirty="0" err="1" smtClean="0"/>
              <a:t>g</a:t>
            </a:r>
            <a:r>
              <a:rPr lang="pt-BR" altLang="pt-BR" b="1" baseline="-25000" dirty="0" err="1" smtClean="0"/>
              <a:t>eq</a:t>
            </a:r>
            <a:r>
              <a:rPr lang="pt-BR" altLang="pt-BR" b="1" baseline="30000" dirty="0" smtClean="0"/>
              <a:t> </a:t>
            </a:r>
            <a:r>
              <a:rPr lang="pt-BR" altLang="pt-BR" b="1" dirty="0" smtClean="0"/>
              <a:t>= </a:t>
            </a:r>
            <a:r>
              <a:rPr lang="pt-BR" altLang="pt-BR" b="1" dirty="0" smtClean="0">
                <a:sym typeface="Symbol"/>
              </a:rPr>
              <a:t> </a:t>
            </a:r>
            <a:r>
              <a:rPr lang="pt-BR" altLang="pt-BR" b="1" dirty="0" smtClean="0"/>
              <a:t>g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err="1">
                <a:solidFill>
                  <a:srgbClr val="1F771F"/>
                </a:solidFill>
              </a:rPr>
              <a:t>g</a:t>
            </a:r>
            <a:r>
              <a:rPr lang="pt-BR" altLang="pt-BR" b="1" baseline="-25000" dirty="0" err="1">
                <a:solidFill>
                  <a:srgbClr val="1F771F"/>
                </a:solidFill>
              </a:rPr>
              <a:t>eq</a:t>
            </a:r>
            <a:r>
              <a:rPr lang="pt-BR" altLang="pt-BR" b="1" baseline="30000" dirty="0">
                <a:solidFill>
                  <a:srgbClr val="1F771F"/>
                </a:solidFill>
              </a:rPr>
              <a:t> </a:t>
            </a:r>
            <a:r>
              <a:rPr lang="pt-BR" altLang="pt-BR" b="1" dirty="0" smtClean="0">
                <a:solidFill>
                  <a:srgbClr val="1F771F"/>
                </a:solidFill>
              </a:rPr>
              <a:t>– força equivalente considerada estática;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 </a:t>
            </a:r>
            <a:r>
              <a:rPr lang="pt-BR" altLang="pt-BR" b="1" dirty="0">
                <a:solidFill>
                  <a:srgbClr val="1F771F"/>
                </a:solidFill>
              </a:rPr>
              <a:t>– </a:t>
            </a:r>
            <a:r>
              <a:rPr lang="pt-BR" altLang="pt-BR" b="1" dirty="0" smtClean="0">
                <a:solidFill>
                  <a:srgbClr val="1F771F"/>
                </a:solidFill>
              </a:rPr>
              <a:t>coeficiente </a:t>
            </a:r>
            <a:r>
              <a:rPr lang="pt-BR" altLang="pt-BR" b="1" dirty="0">
                <a:solidFill>
                  <a:srgbClr val="1F771F"/>
                </a:solidFill>
              </a:rPr>
              <a:t>de ação </a:t>
            </a:r>
            <a:r>
              <a:rPr lang="pt-BR" altLang="pt-BR" b="1" dirty="0" smtClean="0">
                <a:solidFill>
                  <a:srgbClr val="1F771F"/>
                </a:solidFill>
              </a:rPr>
              <a:t>dinâmica;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g – força estática.</a:t>
            </a:r>
            <a:endParaRPr lang="pt-BR" altLang="pt-BR" b="1" dirty="0">
              <a:solidFill>
                <a:srgbClr val="1F771F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64594" y="188640"/>
            <a:ext cx="8273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2.7.1 EFEITO DINÂMICO DEVIDO À MOVIMENTAÇÃO DO ELEMENTO</a:t>
            </a:r>
            <a:endParaRPr lang="pt-BR" altLang="pt-BR" sz="32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3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2106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23528" y="188640"/>
            <a:ext cx="8814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2.7.1 EFEITO DINÂMICO DEVIDO À</a:t>
            </a:r>
          </a:p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MOVIMENTAÇÃO DO ELEMENTO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732240" y="1556792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1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0" y="1268760"/>
            <a:ext cx="822452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23528" y="188640"/>
            <a:ext cx="8814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2.7.1 EFEITO DINÂMICO DEVIDO À</a:t>
            </a:r>
          </a:p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MOVIMENTAÇÃO DO ELEMENTO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195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3225" y="1340768"/>
            <a:ext cx="813690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NBR 9062 são indicadas algumas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particu-laridades</a:t>
            </a:r>
            <a:r>
              <a:rPr lang="pt-BR" altLang="pt-BR" b="1" dirty="0" smtClean="0">
                <a:solidFill>
                  <a:srgbClr val="7030A0"/>
                </a:solidFill>
              </a:rPr>
              <a:t> em relação ao coeficiente de ação dinâmica.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PCI (2010) recomenda os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coeficientes de segurança</a:t>
            </a:r>
            <a:r>
              <a:rPr lang="pt-BR" altLang="pt-BR" b="1" dirty="0" smtClean="0">
                <a:solidFill>
                  <a:srgbClr val="0000FF"/>
                </a:solidFill>
              </a:rPr>
              <a:t> para:</a:t>
            </a:r>
          </a:p>
          <a:p>
            <a:pPr marL="273050" indent="-273050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- 3 para insertos para montagem moldados em elementos pré-moldados;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- </a:t>
            </a:r>
            <a:r>
              <a:rPr lang="pt-BR" altLang="pt-BR" b="1" dirty="0" smtClean="0">
                <a:solidFill>
                  <a:srgbClr val="1F771F"/>
                </a:solidFill>
              </a:rPr>
              <a:t>4 para dispositivos de içamento;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- </a:t>
            </a:r>
            <a:r>
              <a:rPr lang="pt-BR" altLang="pt-BR" b="1" dirty="0" smtClean="0">
                <a:solidFill>
                  <a:srgbClr val="0070C0"/>
                </a:solidFill>
              </a:rPr>
              <a:t>5 para dispositivos reutilizáveis.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23528" y="188640"/>
            <a:ext cx="8814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2.7.1 EFEITO DINÂMICO DEVIDO À</a:t>
            </a:r>
          </a:p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MOVIMENTAÇÃO DO ELEMENTO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196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1628800"/>
            <a:ext cx="813690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verificação da segurança nas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situações transitórias </a:t>
            </a:r>
            <a:r>
              <a:rPr lang="pt-BR" altLang="pt-BR" b="1" dirty="0" smtClean="0">
                <a:solidFill>
                  <a:srgbClr val="7030A0"/>
                </a:solidFill>
              </a:rPr>
              <a:t>deve incluir o ELU e o ELS.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No ELS  geralmente verifica-se o Estado-Limite de Formação de Fissuras (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ELS-F</a:t>
            </a:r>
            <a:r>
              <a:rPr lang="pt-BR" altLang="pt-BR" b="1" dirty="0" smtClean="0">
                <a:solidFill>
                  <a:srgbClr val="0000FF"/>
                </a:solidFill>
              </a:rPr>
              <a:t>) e o de Abertura das Fissuras (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ELS-W</a:t>
            </a:r>
            <a:r>
              <a:rPr lang="pt-BR" altLang="pt-BR" b="1" dirty="0" smtClean="0">
                <a:solidFill>
                  <a:srgbClr val="0000FF"/>
                </a:solidFill>
              </a:rPr>
              <a:t>). Pode ser necessário também determinar as </a:t>
            </a:r>
            <a:r>
              <a:rPr lang="pt-BR" altLang="pt-B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deforma-ções</a:t>
            </a:r>
            <a:r>
              <a:rPr lang="pt-BR" altLang="pt-BR" b="1" dirty="0" smtClean="0">
                <a:solidFill>
                  <a:srgbClr val="0000FF"/>
                </a:solidFill>
              </a:rPr>
              <a:t>, tendo em vista a obediência às tolerâncias.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88640"/>
            <a:ext cx="8273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2.7.2 VALORES ESPECÍFICOS RELATIVOS À SEGURANÇA</a:t>
            </a:r>
          </a:p>
        </p:txBody>
      </p:sp>
    </p:spTree>
    <p:extLst>
      <p:ext uri="{BB962C8B-B14F-4D97-AF65-F5344CB8AC3E}">
        <p14:creationId xmlns:p14="http://schemas.microsoft.com/office/powerpoint/2010/main" val="17780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197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4341" y="908720"/>
            <a:ext cx="81369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Quando se deseja evitar o aparecimento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fissuras</a:t>
            </a:r>
            <a:r>
              <a:rPr lang="pt-BR" altLang="pt-BR" b="1" dirty="0" smtClean="0">
                <a:solidFill>
                  <a:srgbClr val="7030A0"/>
                </a:solidFill>
              </a:rPr>
              <a:t> deve-se limitar os momentos fletores solicitantes ao valor do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momento fletor  de fissuração</a:t>
            </a:r>
            <a:r>
              <a:rPr lang="pt-BR" altLang="pt-BR" b="1" dirty="0" smtClean="0">
                <a:solidFill>
                  <a:srgbClr val="7030A0"/>
                </a:solidFill>
              </a:rPr>
              <a:t>, dividido por um coeficiente de ponderação.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539552" y="188640"/>
            <a:ext cx="8598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2.7.2 VALORES ESPECÍFICOS RELATIVOS À SEGURANÇA</a:t>
            </a:r>
          </a:p>
        </p:txBody>
      </p:sp>
    </p:spTree>
    <p:extLst>
      <p:ext uri="{BB962C8B-B14F-4D97-AF65-F5344CB8AC3E}">
        <p14:creationId xmlns:p14="http://schemas.microsoft.com/office/powerpoint/2010/main" val="8978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198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82265" y="908720"/>
            <a:ext cx="8136904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7030A0"/>
                </a:solidFill>
              </a:rPr>
              <a:t>Quanto ao ELU, deve-se considerar a resistência do concreto na data da situação prevista e determinar a ação de cálculo (F</a:t>
            </a:r>
            <a:r>
              <a:rPr lang="pt-BR" altLang="pt-BR" sz="3100" b="1" baseline="-25000" dirty="0" smtClean="0">
                <a:solidFill>
                  <a:srgbClr val="7030A0"/>
                </a:solidFill>
              </a:rPr>
              <a:t>d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14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     F</a:t>
            </a:r>
            <a:r>
              <a:rPr lang="pt-BR" altLang="pt-BR" b="1" baseline="-25000" dirty="0" smtClean="0"/>
              <a:t>d</a:t>
            </a:r>
            <a:r>
              <a:rPr lang="pt-BR" altLang="pt-BR" b="1" baseline="30000" dirty="0" smtClean="0"/>
              <a:t> </a:t>
            </a:r>
            <a:r>
              <a:rPr lang="pt-BR" altLang="pt-BR" b="1" dirty="0" smtClean="0"/>
              <a:t>= </a:t>
            </a:r>
            <a:r>
              <a:rPr lang="pt-BR" altLang="pt-BR" b="1" dirty="0" smtClean="0">
                <a:sym typeface="Symbol"/>
              </a:rPr>
              <a:t></a:t>
            </a:r>
            <a:r>
              <a:rPr lang="pt-BR" altLang="pt-BR" b="1" baseline="-25000" dirty="0" smtClean="0">
                <a:sym typeface="Symbol"/>
              </a:rPr>
              <a:t>f</a:t>
            </a:r>
            <a:r>
              <a:rPr lang="pt-BR" altLang="pt-BR" b="1" dirty="0" smtClean="0">
                <a:sym typeface="Symbol"/>
              </a:rPr>
              <a:t>  F</a:t>
            </a:r>
            <a:r>
              <a:rPr lang="pt-BR" altLang="pt-BR" b="1" baseline="-25000" dirty="0" smtClean="0">
                <a:sym typeface="Symbol"/>
              </a:rPr>
              <a:t>g</a:t>
            </a:r>
            <a:endParaRPr lang="pt-BR" altLang="pt-BR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2AA22A"/>
                </a:solidFill>
                <a:sym typeface="Symbol"/>
              </a:rPr>
              <a:t></a:t>
            </a:r>
            <a:r>
              <a:rPr lang="pt-BR" altLang="pt-BR" sz="3100" b="1" baseline="-25000" dirty="0" smtClean="0">
                <a:solidFill>
                  <a:srgbClr val="2AA22A"/>
                </a:solidFill>
                <a:sym typeface="Symbol"/>
              </a:rPr>
              <a:t>f</a:t>
            </a:r>
            <a:r>
              <a:rPr lang="pt-BR" altLang="pt-BR" sz="3100" b="1" dirty="0" smtClean="0">
                <a:solidFill>
                  <a:srgbClr val="2AA22A"/>
                </a:solidFill>
                <a:sym typeface="Symbol"/>
              </a:rPr>
              <a:t> </a:t>
            </a:r>
            <a:r>
              <a:rPr lang="pt-BR" altLang="pt-BR" sz="3100" b="1" baseline="30000" dirty="0" smtClean="0">
                <a:solidFill>
                  <a:srgbClr val="2AA22A"/>
                </a:solidFill>
              </a:rPr>
              <a:t> </a:t>
            </a:r>
            <a:r>
              <a:rPr lang="pt-BR" altLang="pt-BR" sz="3100" b="1" dirty="0" smtClean="0">
                <a:solidFill>
                  <a:srgbClr val="2AA22A"/>
                </a:solidFill>
              </a:rPr>
              <a:t>– </a:t>
            </a:r>
            <a:r>
              <a:rPr lang="pt-BR" altLang="pt-BR" sz="3100" b="1" dirty="0">
                <a:solidFill>
                  <a:srgbClr val="2AA22A"/>
                </a:solidFill>
              </a:rPr>
              <a:t>coeficiente de </a:t>
            </a:r>
            <a:r>
              <a:rPr lang="pt-BR" altLang="pt-BR" sz="3100" b="1" dirty="0" smtClean="0">
                <a:solidFill>
                  <a:srgbClr val="2AA22A"/>
                </a:solidFill>
              </a:rPr>
              <a:t>ponderação que a NBR 9062 indica 1,3. Segundo a </a:t>
            </a:r>
            <a:r>
              <a:rPr lang="pt-BR" altLang="pt-BR" sz="3100" b="1" dirty="0">
                <a:solidFill>
                  <a:srgbClr val="2AA22A"/>
                </a:solidFill>
              </a:rPr>
              <a:t>NBR </a:t>
            </a:r>
            <a:r>
              <a:rPr lang="pt-BR" altLang="pt-BR" sz="3100" b="1" dirty="0" smtClean="0">
                <a:solidFill>
                  <a:srgbClr val="2AA22A"/>
                </a:solidFill>
              </a:rPr>
              <a:t>8681 o valor poderia ser 1,2;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D125B8"/>
                </a:solidFill>
                <a:sym typeface="Symbol"/>
              </a:rPr>
              <a:t> - </a:t>
            </a:r>
            <a:r>
              <a:rPr lang="pt-BR" altLang="pt-BR" sz="3100" b="1" dirty="0" smtClean="0">
                <a:solidFill>
                  <a:srgbClr val="D125B8"/>
                </a:solidFill>
              </a:rPr>
              <a:t>coeficiente de ação dinâmica.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</a:rPr>
              <a:t>O coeficiente 0,15 (efeito </a:t>
            </a:r>
            <a:r>
              <a:rPr lang="pt-BR" altLang="pt-BR" sz="3100" b="1" dirty="0" err="1" smtClean="0">
                <a:solidFill>
                  <a:srgbClr val="0000FF"/>
                </a:solidFill>
              </a:rPr>
              <a:t>Rüsch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) relativo à ação de longa duração </a:t>
            </a:r>
            <a:r>
              <a:rPr lang="pt-BR" altLang="pt-BR" sz="3100" b="1" u="sng" dirty="0" smtClean="0">
                <a:solidFill>
                  <a:srgbClr val="0000FF"/>
                </a:solidFill>
              </a:rPr>
              <a:t>não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 necessita ser considerado.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39552" y="188640"/>
            <a:ext cx="8598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2.7.2 VALORES ESPECÍFICOS RELATIVOS À SEGURANÇA</a:t>
            </a:r>
          </a:p>
        </p:txBody>
      </p:sp>
    </p:spTree>
    <p:extLst>
      <p:ext uri="{BB962C8B-B14F-4D97-AF65-F5344CB8AC3E}">
        <p14:creationId xmlns:p14="http://schemas.microsoft.com/office/powerpoint/2010/main" val="35463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23416" y="1556792"/>
            <a:ext cx="813690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Nas situações transitórias podem ocorrer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solicitações diferentes das situações </a:t>
            </a:r>
            <a:r>
              <a:rPr lang="pt-BR" altLang="pt-BR" b="1" u="sng" dirty="0" err="1" smtClean="0">
                <a:solidFill>
                  <a:srgbClr val="7030A0"/>
                </a:solidFill>
              </a:rPr>
              <a:t>defini-tivas</a:t>
            </a:r>
            <a:r>
              <a:rPr lang="pt-BR" altLang="pt-BR" b="1" dirty="0" smtClean="0">
                <a:solidFill>
                  <a:srgbClr val="7030A0"/>
                </a:solidFill>
              </a:rPr>
              <a:t>, tanto de intensidade quanto de sentido.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Depende basicamente da forma de içamento da peça.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7" y="18864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2.7.3 ESFORÇOS SOLICITANTES QUE OCORREM NAS SITUAÇÕES TRANSITÓRIAS</a:t>
            </a:r>
          </a:p>
        </p:txBody>
      </p:sp>
    </p:spTree>
    <p:extLst>
      <p:ext uri="{BB962C8B-B14F-4D97-AF65-F5344CB8AC3E}">
        <p14:creationId xmlns:p14="http://schemas.microsoft.com/office/powerpoint/2010/main" val="3989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99318" y="116632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LIVRO BASE PARA A DISCIPLINA: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4283968" y="1114475"/>
            <a:ext cx="4501183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EL DEBS, MOUNIR K. </a:t>
            </a:r>
            <a:r>
              <a:rPr lang="pt-BR" altLang="pt-BR" b="1" i="1" dirty="0" smtClean="0">
                <a:solidFill>
                  <a:srgbClr val="0005CC"/>
                </a:solidFill>
              </a:rPr>
              <a:t>Concreto pré-moldado: fundamentos e </a:t>
            </a:r>
            <a:r>
              <a:rPr lang="pt-BR" altLang="pt-BR" b="1" i="1" dirty="0" err="1" smtClean="0">
                <a:solidFill>
                  <a:srgbClr val="0005CC"/>
                </a:solidFill>
              </a:rPr>
              <a:t>aplica-ções</a:t>
            </a:r>
            <a:r>
              <a:rPr lang="pt-BR" altLang="pt-BR" b="1" dirty="0" smtClean="0">
                <a:solidFill>
                  <a:srgbClr val="0005CC"/>
                </a:solidFill>
              </a:rPr>
              <a:t>. São Paulo, Ed. Oficina de Textos, 2</a:t>
            </a:r>
            <a:r>
              <a:rPr lang="pt-BR" altLang="pt-BR" b="1" baseline="30000" dirty="0" smtClean="0">
                <a:solidFill>
                  <a:srgbClr val="0005CC"/>
                </a:solidFill>
              </a:rPr>
              <a:t>ª</a:t>
            </a:r>
            <a:r>
              <a:rPr lang="pt-BR" altLang="pt-BR" b="1" dirty="0" smtClean="0">
                <a:solidFill>
                  <a:srgbClr val="0005CC"/>
                </a:solidFill>
              </a:rPr>
              <a:t> ed., 2017, 456p.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40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aluno deve complementar o estudo com a leitura do Capítulo no livro.</a:t>
            </a:r>
            <a:endParaRPr lang="pt-BR" altLang="pt-BR" sz="2800" b="1" dirty="0">
              <a:solidFill>
                <a:srgbClr val="D12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99B4E-C3E9-4EBB-ABC4-5233ECBD06AF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5433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4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Coordenação modular: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6500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2.7.3 ESFORÇOS SOLICITANTES QUE OCORREM</a:t>
            </a:r>
          </a:p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NAS SITUAÇÕES TRANSITÓRIAS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185863"/>
            <a:ext cx="8424767" cy="46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31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2.7.3 ESFORÇOS SOLICITANTES QUE OCORREM</a:t>
            </a:r>
          </a:p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NAS SITUAÇÕES TRANSITÓRIAS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2" y="1267594"/>
            <a:ext cx="7705383" cy="49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1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202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2.7.3 ESFORÇOS SOLICITANTES QUE OCORREM</a:t>
            </a:r>
          </a:p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NAS SITUAÇÕES TRANSITÓRIAS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16407"/>
            <a:ext cx="7677205" cy="490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6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92559" y="1916832"/>
            <a:ext cx="8136904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Deve ser verificada a possibilidade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tombamento e estabilidade lateral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durante 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içamento </a:t>
            </a:r>
            <a:r>
              <a:rPr lang="pt-BR" altLang="pt-BR" b="1" dirty="0" smtClean="0">
                <a:solidFill>
                  <a:srgbClr val="7030A0"/>
                </a:solidFill>
              </a:rPr>
              <a:t>de vigas.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2AA22A"/>
                </a:solidFill>
              </a:rPr>
              <a:t>Vigas altas</a:t>
            </a:r>
            <a:r>
              <a:rPr lang="pt-BR" altLang="pt-BR" b="1" dirty="0" smtClean="0">
                <a:solidFill>
                  <a:srgbClr val="2AA22A"/>
                </a:solidFill>
              </a:rPr>
              <a:t> com pequena rigidez lateral devem ser verificadas na fase de transporte devido à possibilidade de rotação dos apoios em superelevação da pista de rolamento.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2.7.4 TOMBAMENTO E ESTABILIDADE LATERAL DE VIGAS POR CAUSA DE VÍNCULOS INCOMPLETOS</a:t>
            </a:r>
          </a:p>
        </p:txBody>
      </p:sp>
    </p:spTree>
    <p:extLst>
      <p:ext uri="{BB962C8B-B14F-4D97-AF65-F5344CB8AC3E}">
        <p14:creationId xmlns:p14="http://schemas.microsoft.com/office/powerpoint/2010/main" val="984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204</a:t>
            </a:fld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2.7.4 TOMBAMENTO E ESTABILIDADE LATERAL DE VIGAS POR CAUSA DE VÍNCULOS INCOMPLETOS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84" y="1268760"/>
            <a:ext cx="7465120" cy="38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92559" y="5517232"/>
            <a:ext cx="8136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smtClean="0"/>
              <a:t>Fig. 2.32 Deformação de  viga esbelta durante o içamento.</a:t>
            </a:r>
          </a:p>
        </p:txBody>
      </p:sp>
    </p:spTree>
    <p:extLst>
      <p:ext uri="{BB962C8B-B14F-4D97-AF65-F5344CB8AC3E}">
        <p14:creationId xmlns:p14="http://schemas.microsoft.com/office/powerpoint/2010/main" val="28582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3248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64594" y="188640"/>
            <a:ext cx="8273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2.7.4 TOMBAMENTO E ESTABILIDADE LATERAL DE VIGAS POR CAUSA DE VÍNCULOS INCOMPLETOS</a:t>
            </a:r>
          </a:p>
        </p:txBody>
      </p:sp>
    </p:spTree>
    <p:extLst>
      <p:ext uri="{BB962C8B-B14F-4D97-AF65-F5344CB8AC3E}">
        <p14:creationId xmlns:p14="http://schemas.microsoft.com/office/powerpoint/2010/main" val="30378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6252" y="1412776"/>
            <a:ext cx="8136904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7030A0"/>
                </a:solidFill>
              </a:rPr>
              <a:t>O dimensionamento consiste em avaliar a </a:t>
            </a:r>
            <a:r>
              <a:rPr lang="pt-BR" altLang="pt-BR" sz="2800" b="1" u="sng" dirty="0">
                <a:solidFill>
                  <a:srgbClr val="7030A0"/>
                </a:solidFill>
              </a:rPr>
              <a:t>resistência do dispositivo</a:t>
            </a:r>
            <a:r>
              <a:rPr lang="pt-BR" altLang="pt-BR" sz="2800" b="1" dirty="0">
                <a:solidFill>
                  <a:srgbClr val="7030A0"/>
                </a:solidFill>
              </a:rPr>
              <a:t> e a </a:t>
            </a:r>
            <a:r>
              <a:rPr lang="pt-BR" altLang="pt-BR" sz="2800" b="1" u="sng" dirty="0">
                <a:solidFill>
                  <a:srgbClr val="7030A0"/>
                </a:solidFill>
              </a:rPr>
              <a:t>transmissão da força para a </a:t>
            </a:r>
            <a:r>
              <a:rPr lang="pt-BR" altLang="pt-BR" sz="2800" b="1" u="sng" dirty="0" smtClean="0">
                <a:solidFill>
                  <a:srgbClr val="7030A0"/>
                </a:solidFill>
              </a:rPr>
              <a:t>peça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. As </a:t>
            </a:r>
            <a:r>
              <a:rPr lang="pt-BR" altLang="pt-BR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alças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 de içamento são os dispositivos mais comuns.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2AA22A"/>
                </a:solidFill>
              </a:rPr>
              <a:t>As </a:t>
            </a:r>
            <a:r>
              <a:rPr lang="pt-BR" altLang="pt-BR" sz="2800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alças</a:t>
            </a:r>
            <a:r>
              <a:rPr lang="pt-BR" altLang="pt-BR" sz="2800" b="1" dirty="0" smtClean="0">
                <a:solidFill>
                  <a:srgbClr val="2AA22A"/>
                </a:solidFill>
              </a:rPr>
              <a:t>, e outros dispositivos de levantamento, devem ser projetadas para 4 vezes o peso a ser levantado.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Nas </a:t>
            </a:r>
            <a:r>
              <a:rPr lang="pt-BR" altLang="pt-BR" sz="2800" b="1" u="sng" dirty="0" smtClean="0">
                <a:solidFill>
                  <a:srgbClr val="0000FF"/>
                </a:solidFill>
              </a:rPr>
              <a:t>alças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 podem ser empregados aços ASTM A36, cordoalhas de protensão e cabos de aço. Não devem ser empregados CA-25, 50 e 60 (falta de ductilidade adequada).</a:t>
            </a:r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2.7.5 DIMENSIONAMENTO DOS</a:t>
            </a:r>
          </a:p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DISPOSITIVOS DE IÇAMENTO</a:t>
            </a:r>
          </a:p>
        </p:txBody>
      </p:sp>
    </p:spTree>
    <p:extLst>
      <p:ext uri="{BB962C8B-B14F-4D97-AF65-F5344CB8AC3E}">
        <p14:creationId xmlns:p14="http://schemas.microsoft.com/office/powerpoint/2010/main" val="39043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704856" cy="576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2.7.5 DIMENSIONAMENTO DOS DISPOSITIVOS DE IÇAMENTO</a:t>
            </a:r>
          </a:p>
        </p:txBody>
      </p:sp>
    </p:spTree>
    <p:extLst>
      <p:ext uri="{BB962C8B-B14F-4D97-AF65-F5344CB8AC3E}">
        <p14:creationId xmlns:p14="http://schemas.microsoft.com/office/powerpoint/2010/main" val="16582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136904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Alças</a:t>
            </a:r>
            <a:r>
              <a:rPr lang="pt-BR" altLang="pt-BR" b="1" dirty="0" smtClean="0">
                <a:solidFill>
                  <a:srgbClr val="7030A0"/>
                </a:solidFill>
              </a:rPr>
              <a:t> com barras de aço, devido à curvatura, devem ter um coeficiente de redução para a resistência do material.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0FF"/>
                </a:solidFill>
              </a:rPr>
              <a:t>Deve-se ter atenção no detalhamento das alças  para a possibilidade de </a:t>
            </a:r>
            <a:r>
              <a:rPr lang="pt-BR" altLang="pt-BR" b="1" u="sng" dirty="0">
                <a:solidFill>
                  <a:srgbClr val="0000FF"/>
                </a:solidFill>
              </a:rPr>
              <a:t>rompimento superficial do concreto</a:t>
            </a:r>
            <a:r>
              <a:rPr lang="pt-BR" altLang="pt-BR" b="1" dirty="0">
                <a:solidFill>
                  <a:srgbClr val="0000FF"/>
                </a:solidFill>
              </a:rPr>
              <a:t>, para o caso de elementos de pequena espessura, como as lajes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2.7.5 DIMENSIONAMENTO DOS DISPOSITIVOS DE IÇAMENTO</a:t>
            </a:r>
          </a:p>
        </p:txBody>
      </p:sp>
    </p:spTree>
    <p:extLst>
      <p:ext uri="{BB962C8B-B14F-4D97-AF65-F5344CB8AC3E}">
        <p14:creationId xmlns:p14="http://schemas.microsoft.com/office/powerpoint/2010/main" val="10341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209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920880" cy="56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2.7.5 DIMENSIONAMENTO DOS DISPOSITIVOS DE IÇAMENTO</a:t>
            </a:r>
          </a:p>
        </p:txBody>
      </p:sp>
    </p:spTree>
    <p:extLst>
      <p:ext uri="{BB962C8B-B14F-4D97-AF65-F5344CB8AC3E}">
        <p14:creationId xmlns:p14="http://schemas.microsoft.com/office/powerpoint/2010/main" val="1274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763960" y="78139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Coordenação modular: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63960" y="1412776"/>
            <a:ext cx="812852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Consequências favoráveis: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1F771F"/>
                </a:solidFill>
              </a:rPr>
              <a:t>Promoção de uma padronização dos componentes da estrutura;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05CC"/>
                </a:solidFill>
              </a:rPr>
              <a:t>Redução ou eliminação de adaptações de componentes;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2AA22A"/>
                </a:solidFill>
              </a:rPr>
              <a:t>Possibilidade da escolha do componente mais apropriado entre os similares existentes.</a:t>
            </a:r>
          </a:p>
        </p:txBody>
      </p:sp>
    </p:spTree>
    <p:extLst>
      <p:ext uri="{BB962C8B-B14F-4D97-AF65-F5344CB8AC3E}">
        <p14:creationId xmlns:p14="http://schemas.microsoft.com/office/powerpoint/2010/main" val="24735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3568" y="980728"/>
            <a:ext cx="8064896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fase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desmoldagem</a:t>
            </a:r>
            <a:r>
              <a:rPr lang="pt-BR" altLang="pt-BR" b="1" dirty="0" smtClean="0">
                <a:solidFill>
                  <a:srgbClr val="7030A0"/>
                </a:solidFill>
              </a:rPr>
              <a:t> merecem ser destacados: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2AA22A"/>
                </a:solidFill>
              </a:rPr>
              <a:t>Resistência do concreto na data da desmoldagem;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b="1" dirty="0" smtClean="0">
                <a:solidFill>
                  <a:srgbClr val="0000FF"/>
                </a:solidFill>
              </a:rPr>
              <a:t>Tensões de sucção e de aderência do elemento na fôrma.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7630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211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3568" y="836712"/>
            <a:ext cx="81369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estimativa da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resistência </a:t>
            </a:r>
            <a:r>
              <a:rPr lang="pt-BR" altLang="pt-BR" b="1" u="sng" dirty="0">
                <a:solidFill>
                  <a:srgbClr val="7030A0"/>
                </a:solidFill>
              </a:rPr>
              <a:t>do concreto</a:t>
            </a:r>
            <a:r>
              <a:rPr lang="pt-BR" altLang="pt-BR" b="1" dirty="0">
                <a:solidFill>
                  <a:srgbClr val="7030A0"/>
                </a:solidFill>
              </a:rPr>
              <a:t> na data da </a:t>
            </a:r>
            <a:r>
              <a:rPr lang="pt-BR" altLang="pt-BR" b="1" dirty="0" smtClean="0">
                <a:solidFill>
                  <a:srgbClr val="7030A0"/>
                </a:solidFill>
              </a:rPr>
              <a:t>desmoldagem pode ser avaliada a partir de corpos de prova curados nas mesmas condições do concreto nos elementos.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846540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19313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212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3568" y="836712"/>
            <a:ext cx="8136904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Em relação às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tensões de aderência</a:t>
            </a:r>
            <a:r>
              <a:rPr lang="pt-BR" altLang="pt-BR" b="1" dirty="0" smtClean="0">
                <a:solidFill>
                  <a:srgbClr val="7030A0"/>
                </a:solidFill>
              </a:rPr>
              <a:t>, os valores indicados são de 1,3 kPa para fôrma de aço e 2,4 kPa para fôrma de madeira lisa.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Na fase de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armazenamento</a:t>
            </a:r>
            <a:r>
              <a:rPr lang="pt-BR" altLang="pt-BR" b="1" dirty="0" smtClean="0">
                <a:solidFill>
                  <a:srgbClr val="2AA22A"/>
                </a:solidFill>
              </a:rPr>
              <a:t>, normalmente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não ocorrem</a:t>
            </a:r>
            <a:r>
              <a:rPr lang="pt-BR" altLang="pt-BR" b="1" dirty="0" smtClean="0">
                <a:solidFill>
                  <a:srgbClr val="2AA22A"/>
                </a:solidFill>
              </a:rPr>
              <a:t> solicitações mais desfavoráveis do que na fase de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desmoldagem</a:t>
            </a:r>
            <a:r>
              <a:rPr lang="pt-BR" altLang="pt-BR" b="1" dirty="0" smtClean="0">
                <a:solidFill>
                  <a:srgbClr val="2AA22A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2AA22A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No entanto, pode ser necessário calcular as 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deformações</a:t>
            </a:r>
            <a:r>
              <a:rPr lang="pt-BR" altLang="pt-BR" b="1" dirty="0" smtClean="0">
                <a:solidFill>
                  <a:srgbClr val="0000FF"/>
                </a:solidFill>
              </a:rPr>
              <a:t>. A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fluência</a:t>
            </a:r>
            <a:r>
              <a:rPr lang="pt-BR" altLang="pt-BR" b="1" dirty="0" smtClean="0">
                <a:solidFill>
                  <a:srgbClr val="0000FF"/>
                </a:solidFill>
              </a:rPr>
              <a:t> do concreto é um fator agravante, pelo fato do concreto ter pequena idade.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407592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213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3568" y="836712"/>
            <a:ext cx="8136904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Atenção ao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 externo</a:t>
            </a:r>
            <a:r>
              <a:rPr lang="pt-BR" altLang="pt-BR" b="1" dirty="0" smtClean="0">
                <a:solidFill>
                  <a:srgbClr val="7030A0"/>
                </a:solidFill>
              </a:rPr>
              <a:t>, devido aos maiores efeitos dinâmicos,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rotação da carroceria devido a  buracos e superelevação</a:t>
            </a:r>
            <a:r>
              <a:rPr lang="pt-BR" altLang="pt-BR" b="1" dirty="0" smtClean="0">
                <a:solidFill>
                  <a:srgbClr val="7030A0"/>
                </a:solidFill>
              </a:rPr>
              <a:t>. Quanto pior o estado da pista, maiores os efeitos dinâmicos.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Muito cuidado com vigas longas protendidas devido à rotação da carroceria.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9056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993" y="1412776"/>
            <a:ext cx="786668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9376" y="6120387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(http://www.aggregateresearch.com/articles/26346/Giant-concrete-beams-arrives.aspx)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356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Efeitos dinâmicos na movimentação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214</a:t>
            </a:fld>
            <a:endParaRPr lang="en-US" dirty="0"/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962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9C624-7BAF-41E4-8774-1F166EAF3722}" type="slidenum">
              <a:rPr lang="en-US" altLang="pt-BR" sz="1400" b="1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215</a:t>
            </a:fld>
            <a:endParaRPr lang="en-US" altLang="pt-BR" sz="1400" b="1" smtClean="0"/>
          </a:p>
        </p:txBody>
      </p:sp>
      <p:sp>
        <p:nvSpPr>
          <p:cNvPr id="2" name="Retângulo 1"/>
          <p:cNvSpPr/>
          <p:nvPr/>
        </p:nvSpPr>
        <p:spPr>
          <a:xfrm>
            <a:off x="3253823" y="6309320"/>
            <a:ext cx="2944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</a:t>
            </a:r>
            <a:r>
              <a:rPr lang="pt-BR" sz="1600" dirty="0">
                <a:solidFill>
                  <a:srgbClr val="0000FF"/>
                </a:solidFill>
              </a:rPr>
              <a:t>://www.markaweb.com.br</a:t>
            </a:r>
            <a:r>
              <a:rPr lang="pt-BR" sz="1600" dirty="0" smtClean="0">
                <a:solidFill>
                  <a:srgbClr val="0000FF"/>
                </a:solidFill>
              </a:rPr>
              <a:t>/)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7" y="1022361"/>
            <a:ext cx="8329802" cy="528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83568" y="572925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Efeitos dinâmicos na movimentação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166234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216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7544" y="768761"/>
            <a:ext cx="842493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fase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montagem</a:t>
            </a:r>
            <a:r>
              <a:rPr lang="pt-BR" altLang="pt-BR" b="1" dirty="0" smtClean="0">
                <a:solidFill>
                  <a:srgbClr val="7030A0"/>
                </a:solidFill>
              </a:rPr>
              <a:t> de estruturas pré-moldadas deve ser objeto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grande atenção</a:t>
            </a:r>
            <a:r>
              <a:rPr lang="pt-BR" altLang="pt-BR" b="1" dirty="0" smtClean="0">
                <a:solidFill>
                  <a:srgbClr val="7030A0"/>
                </a:solidFill>
              </a:rPr>
              <a:t>, devido principalmente à atuação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cargas não simétricas</a:t>
            </a:r>
            <a:r>
              <a:rPr lang="pt-BR" altLang="pt-BR" b="1" dirty="0" smtClean="0">
                <a:solidFill>
                  <a:srgbClr val="7030A0"/>
                </a:solidFill>
              </a:rPr>
              <a:t>,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ação do vento</a:t>
            </a:r>
            <a:r>
              <a:rPr lang="pt-BR" altLang="pt-BR" b="1" dirty="0" smtClean="0">
                <a:solidFill>
                  <a:srgbClr val="7030A0"/>
                </a:solidFill>
              </a:rPr>
              <a:t>,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desvios de execução dos elementos e de montagem</a:t>
            </a:r>
            <a:r>
              <a:rPr lang="pt-BR" altLang="pt-BR" b="1" dirty="0" smtClean="0">
                <a:solidFill>
                  <a:srgbClr val="7030A0"/>
                </a:solidFill>
              </a:rPr>
              <a:t>, e ao fato de 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</a:t>
            </a:r>
            <a:r>
              <a:rPr lang="pt-BR" altLang="pt-BR" b="1" dirty="0" smtClean="0">
                <a:solidFill>
                  <a:srgbClr val="7030A0"/>
                </a:solidFill>
              </a:rPr>
              <a:t> não serem, em muitos casos,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efeti-vadas</a:t>
            </a:r>
            <a:r>
              <a:rPr lang="pt-BR" altLang="pt-BR" b="1" dirty="0" smtClean="0">
                <a:solidFill>
                  <a:srgbClr val="7030A0"/>
                </a:solidFill>
              </a:rPr>
              <a:t> logo após a colocação dos elementos pré-moldados.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C00000"/>
                </a:solidFill>
              </a:rPr>
              <a:t>Existe indicação de que ¾ dos </a:t>
            </a:r>
            <a:r>
              <a:rPr lang="pt-BR" altLang="pt-BR" sz="3600" b="1" u="sng" dirty="0" smtClean="0">
                <a:solidFill>
                  <a:srgbClr val="C00000"/>
                </a:solidFill>
              </a:rPr>
              <a:t>problemas</a:t>
            </a:r>
            <a:r>
              <a:rPr lang="pt-BR" altLang="pt-BR" sz="3600" b="1" dirty="0" smtClean="0">
                <a:solidFill>
                  <a:srgbClr val="C00000"/>
                </a:solidFill>
              </a:rPr>
              <a:t> das estruturas pré-moldadas ocorrem na </a:t>
            </a:r>
            <a:r>
              <a:rPr lang="pt-BR" altLang="pt-BR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montagem</a:t>
            </a:r>
            <a:r>
              <a:rPr lang="pt-BR" altLang="pt-BR" sz="3600" b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843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217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7544" y="692696"/>
            <a:ext cx="842493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Durante a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montagem</a:t>
            </a:r>
            <a:r>
              <a:rPr lang="pt-BR" altLang="pt-BR" b="1" dirty="0" smtClean="0">
                <a:solidFill>
                  <a:srgbClr val="7030A0"/>
                </a:solidFill>
              </a:rPr>
              <a:t> verificar as condições de segurança, considerando 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vento e desvios dos elementos</a:t>
            </a:r>
            <a:r>
              <a:rPr lang="pt-BR" altLang="pt-BR" b="1" dirty="0" smtClean="0">
                <a:solidFill>
                  <a:srgbClr val="7030A0"/>
                </a:solidFill>
              </a:rPr>
              <a:t>.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Recorrer a ligações e escoramentos provisórios</a:t>
            </a:r>
            <a:r>
              <a:rPr lang="pt-BR" altLang="pt-BR" b="1" dirty="0" smtClean="0">
                <a:solidFill>
                  <a:srgbClr val="7030A0"/>
                </a:solidFill>
              </a:rPr>
              <a:t>, se necessário. Atentar para possíveis deformações dos elementos, que podem resultar dificuldades na montagem de outros elementos.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9734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4" y="692696"/>
            <a:ext cx="8424935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No caso de </a:t>
            </a:r>
            <a:r>
              <a:rPr lang="pt-BR" altLang="pt-BR" b="1" u="sng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painéis de laje sobre viga</a:t>
            </a:r>
            <a:r>
              <a:rPr lang="pt-BR" altLang="pt-BR" b="1" dirty="0" smtClean="0">
                <a:solidFill>
                  <a:srgbClr val="1F771F"/>
                </a:solidFill>
              </a:rPr>
              <a:t>, quando colocados </a:t>
            </a:r>
            <a:r>
              <a:rPr lang="pt-BR" altLang="pt-BR" b="1" u="sng" dirty="0" smtClean="0">
                <a:solidFill>
                  <a:srgbClr val="1F771F"/>
                </a:solidFill>
              </a:rPr>
              <a:t>não simetricamente</a:t>
            </a:r>
            <a:r>
              <a:rPr lang="pt-BR" altLang="pt-BR" b="1" dirty="0" smtClean="0">
                <a:solidFill>
                  <a:srgbClr val="1F771F"/>
                </a:solidFill>
              </a:rPr>
              <a:t>, deve-se verificar a excentricidade da carga para um certo número de painéis, compatível com o esquema de montagem previsto.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excentricidade da carga produz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torção na viga</a:t>
            </a:r>
            <a:r>
              <a:rPr lang="pt-BR" altLang="pt-BR" b="1" dirty="0" smtClean="0">
                <a:solidFill>
                  <a:srgbClr val="0000FF"/>
                </a:solidFill>
              </a:rPr>
              <a:t> e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em sua ligação com o pilar</a:t>
            </a:r>
            <a:r>
              <a:rPr lang="pt-BR" altLang="pt-BR" b="1" dirty="0" smtClean="0">
                <a:solidFill>
                  <a:srgbClr val="0000FF"/>
                </a:solidFill>
              </a:rPr>
              <a:t>. O pilar e sua ligação com a fundação são submetidos à flexão correspondente à torção aplicada na viga.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</a:rPr>
              <a:t>A montagem de painéis sobre fachadas também devem ser objeto de análise.</a:t>
            </a:r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9454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219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5907"/>
            <a:ext cx="7056784" cy="59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6706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0648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Utilização de balanços: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balanço</a:t>
            </a:r>
            <a:r>
              <a:rPr lang="pt-BR" altLang="pt-BR" b="1" dirty="0" smtClean="0">
                <a:solidFill>
                  <a:srgbClr val="7030A0"/>
                </a:solidFill>
              </a:rPr>
              <a:t> em vigas ou sacadas pode representar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dificuldade</a:t>
            </a:r>
            <a:r>
              <a:rPr lang="pt-BR" altLang="pt-BR" b="1" dirty="0" smtClean="0">
                <a:solidFill>
                  <a:srgbClr val="7030A0"/>
                </a:solidFill>
              </a:rPr>
              <a:t> para a estrutura pré-moldada. Vigas paralelas podem ser utilizadas, entre outras possíveis soluções.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7030A0"/>
                </a:solidFill>
              </a:rPr>
              <a:t>Lajes alveolares</a:t>
            </a:r>
            <a:r>
              <a:rPr lang="pt-BR" altLang="pt-BR" b="1" dirty="0" smtClean="0">
                <a:solidFill>
                  <a:srgbClr val="7030A0"/>
                </a:solidFill>
              </a:rPr>
              <a:t> possibilitam vãos em balanço pequenos.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220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174112" cy="50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83232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87017" y="790833"/>
            <a:ext cx="818944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No caso de edifícios de múltiplos pavimentos, há a recomendação de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não fazer a montagem de mais de dois pavimentos sobre o último com ligações efetivadas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864594" y="188640"/>
            <a:ext cx="827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2.7.6 OUTRAS 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30136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1113706"/>
            <a:ext cx="842493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Estabilidade Global</a:t>
            </a:r>
            <a:r>
              <a:rPr lang="pt-BR" altLang="pt-BR" b="1" dirty="0">
                <a:solidFill>
                  <a:srgbClr val="7030A0"/>
                </a:solidFill>
              </a:rPr>
              <a:t> é relativa à capacidade da estrutura transmitir com segurança (incluindo efeitos de </a:t>
            </a:r>
            <a:r>
              <a:rPr lang="pt-BR" altLang="pt-BR" b="1" dirty="0" smtClean="0">
                <a:solidFill>
                  <a:srgbClr val="7030A0"/>
                </a:solidFill>
              </a:rPr>
              <a:t>2</a:t>
            </a:r>
            <a:r>
              <a:rPr lang="pt-BR" altLang="pt-BR" b="1" baseline="30000" dirty="0" smtClean="0">
                <a:solidFill>
                  <a:srgbClr val="7030A0"/>
                </a:solidFill>
              </a:rPr>
              <a:t>a</a:t>
            </a:r>
            <a:r>
              <a:rPr lang="pt-BR" altLang="pt-BR" b="1" dirty="0" smtClean="0">
                <a:solidFill>
                  <a:srgbClr val="7030A0"/>
                </a:solidFill>
              </a:rPr>
              <a:t> ordem, que são aqueles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decor-rentes</a:t>
            </a:r>
            <a:r>
              <a:rPr lang="pt-BR" altLang="pt-BR" b="1" dirty="0" smtClean="0">
                <a:solidFill>
                  <a:srgbClr val="7030A0"/>
                </a:solidFill>
              </a:rPr>
              <a:t> da estrutura na posição deformada) </a:t>
            </a:r>
            <a:r>
              <a:rPr lang="pt-BR" altLang="pt-BR" b="1" dirty="0">
                <a:solidFill>
                  <a:srgbClr val="7030A0"/>
                </a:solidFill>
              </a:rPr>
              <a:t>as ações laterais (vento, desaprumo), para as fundações e apresentar rigidez para limitar os movimentos provocados pelas ações.</a:t>
            </a:r>
          </a:p>
        </p:txBody>
      </p:sp>
    </p:spTree>
    <p:extLst>
      <p:ext uri="{BB962C8B-B14F-4D97-AF65-F5344CB8AC3E}">
        <p14:creationId xmlns:p14="http://schemas.microsoft.com/office/powerpoint/2010/main" val="25949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836712"/>
            <a:ext cx="842493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cargas verticais causam momentos fletores de 2</a:t>
            </a:r>
            <a:r>
              <a:rPr lang="pt-BR" altLang="pt-BR" b="1" baseline="30000" dirty="0" smtClean="0">
                <a:solidFill>
                  <a:srgbClr val="7030A0"/>
                </a:solidFill>
              </a:rPr>
              <a:t>a</a:t>
            </a:r>
            <a:r>
              <a:rPr lang="pt-BR" altLang="pt-BR" b="1" dirty="0" smtClean="0">
                <a:solidFill>
                  <a:srgbClr val="7030A0"/>
                </a:solidFill>
              </a:rPr>
              <a:t> ordem nos pilares, devido à posição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defor-mada</a:t>
            </a:r>
            <a:r>
              <a:rPr lang="pt-BR" altLang="pt-BR" b="1" dirty="0" smtClean="0">
                <a:solidFill>
                  <a:srgbClr val="7030A0"/>
                </a:solidFill>
              </a:rPr>
              <a:t> da estrutura.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Os momentos fletores de 1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ordem são aqueles devidos à estrutura não deformada.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6" y="3573016"/>
            <a:ext cx="8360152" cy="300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linearidades geométrica</a:t>
            </a:r>
            <a:r>
              <a:rPr lang="pt-BR" altLang="pt-BR" b="1" dirty="0" smtClean="0">
                <a:solidFill>
                  <a:srgbClr val="7030A0"/>
                </a:solidFill>
              </a:rPr>
              <a:t> (mudança de posição da estrutura) 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</a:t>
            </a:r>
            <a:r>
              <a:rPr lang="pt-BR" altLang="pt-BR" b="1" dirty="0" smtClean="0">
                <a:solidFill>
                  <a:srgbClr val="7030A0"/>
                </a:solidFill>
              </a:rPr>
              <a:t> devem ser consideradas, sendo a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física</a:t>
            </a:r>
            <a:r>
              <a:rPr lang="pt-BR" altLang="pt-BR" b="1" dirty="0" smtClean="0">
                <a:solidFill>
                  <a:srgbClr val="7030A0"/>
                </a:solidFill>
              </a:rPr>
              <a:t> relativa à mudança de comportamento do concreto com o nível de solicitação (tensão).</a:t>
            </a:r>
          </a:p>
        </p:txBody>
      </p:sp>
    </p:spTree>
    <p:extLst>
      <p:ext uri="{BB962C8B-B14F-4D97-AF65-F5344CB8AC3E}">
        <p14:creationId xmlns:p14="http://schemas.microsoft.com/office/powerpoint/2010/main" val="39395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225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verificação da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Estabilidade Global</a:t>
            </a:r>
            <a:r>
              <a:rPr lang="pt-BR" altLang="pt-BR" b="1" dirty="0" smtClean="0">
                <a:solidFill>
                  <a:srgbClr val="7030A0"/>
                </a:solidFill>
              </a:rPr>
              <a:t> é semelhante nas estruturas de CML e CPM, considerando a questão das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ligações</a:t>
            </a:r>
            <a:r>
              <a:rPr lang="pt-BR" altLang="pt-BR" b="1" dirty="0" smtClean="0">
                <a:solidFill>
                  <a:srgbClr val="7030A0"/>
                </a:solidFill>
              </a:rPr>
              <a:t> no CPM, que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entre viga e pilar podem ser tratadas como semirrígidas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Dois parâmetros,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 e 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, podem ser utilizados para verificação da estabilidade. </a:t>
            </a:r>
            <a:r>
              <a:rPr lang="pt-BR" altLang="pt-BR" b="1" u="sng" dirty="0" smtClean="0">
                <a:solidFill>
                  <a:srgbClr val="0000FF"/>
                </a:solidFill>
                <a:sym typeface="Symbol"/>
              </a:rPr>
              <a:t> verifica a necessidade de considerar os efeitos de 2</a:t>
            </a:r>
            <a:r>
              <a:rPr lang="pt-BR" altLang="pt-BR" b="1" u="sng" baseline="30000" dirty="0" smtClean="0">
                <a:solidFill>
                  <a:srgbClr val="0000FF"/>
                </a:solidFill>
                <a:sym typeface="Symbol"/>
              </a:rPr>
              <a:t>a</a:t>
            </a:r>
            <a:r>
              <a:rPr lang="pt-BR" altLang="pt-BR" b="1" u="sng" dirty="0" smtClean="0">
                <a:solidFill>
                  <a:srgbClr val="0000FF"/>
                </a:solidFill>
                <a:sym typeface="Symbol"/>
              </a:rPr>
              <a:t> ordem, e </a:t>
            </a:r>
            <a:r>
              <a:rPr lang="pt-BR" altLang="pt-BR" b="1" u="sng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u="sng" baseline="-25000" dirty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u="sng" dirty="0">
                <a:solidFill>
                  <a:srgbClr val="0000FF"/>
                </a:solidFill>
                <a:sym typeface="Symbol"/>
              </a:rPr>
              <a:t> </a:t>
            </a:r>
            <a:r>
              <a:rPr lang="pt-BR" altLang="pt-BR" b="1" u="sng" dirty="0" smtClean="0">
                <a:solidFill>
                  <a:srgbClr val="0000FF"/>
                </a:solidFill>
                <a:sym typeface="Symbol"/>
              </a:rPr>
              <a:t>possibilita considerar esses efeitos, de maneira simplificada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.</a:t>
            </a:r>
            <a:endParaRPr lang="pt-BR" altLang="pt-BR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parâmetro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 é: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800" b="1" dirty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3600" b="1" dirty="0" smtClean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h = altura total do edifício;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 </a:t>
            </a:r>
            <a:r>
              <a:rPr lang="pt-BR" altLang="pt-BR" b="1" dirty="0" err="1" smtClean="0">
                <a:solidFill>
                  <a:srgbClr val="7030A0"/>
                </a:solidFill>
                <a:sym typeface="Symbol"/>
              </a:rPr>
              <a:t>N</a:t>
            </a:r>
            <a:r>
              <a:rPr lang="pt-BR" altLang="pt-BR" b="1" baseline="-25000" dirty="0" err="1" smtClean="0">
                <a:solidFill>
                  <a:srgbClr val="7030A0"/>
                </a:solidFill>
                <a:sym typeface="Symbol"/>
              </a:rPr>
              <a:t>k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= soma de todas as cargas verticais;</a:t>
            </a:r>
          </a:p>
          <a:p>
            <a:pPr marL="1349375" indent="-1349375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(EI)</a:t>
            </a:r>
            <a:r>
              <a:rPr lang="pt-BR" altLang="pt-BR" b="1" baseline="-25000" dirty="0" err="1" smtClean="0">
                <a:solidFill>
                  <a:srgbClr val="7030A0"/>
                </a:solidFill>
                <a:sym typeface="Symbol"/>
              </a:rPr>
              <a:t>eq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= rigidez à flexão equivalente na direção considerada.</a:t>
            </a:r>
            <a:endParaRPr lang="pt-BR" altLang="pt-BR" b="1" dirty="0">
              <a:solidFill>
                <a:srgbClr val="7030A0"/>
              </a:solidFill>
              <a:sym typeface="Symbol"/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904408"/>
              </p:ext>
            </p:extLst>
          </p:nvPr>
        </p:nvGraphicFramePr>
        <p:xfrm>
          <a:off x="1115616" y="1772816"/>
          <a:ext cx="3382963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1" name="Equation" r:id="rId3" imgW="1193760" imgH="482400" progId="Equation.3">
                  <p:embed/>
                </p:oleObj>
              </mc:Choice>
              <mc:Fallback>
                <p:oleObj name="Equation" r:id="rId3" imgW="1193760" imgH="482400" progId="Equation.3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772816"/>
                        <a:ext cx="3382963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Os limites para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 (NBR 6118) são: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>
              <a:solidFill>
                <a:srgbClr val="0000FF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</a:t>
            </a:r>
            <a:r>
              <a:rPr lang="pt-BR" altLang="pt-BR" b="1" baseline="-25000" dirty="0" err="1" smtClean="0">
                <a:solidFill>
                  <a:srgbClr val="1F771F"/>
                </a:solidFill>
                <a:sym typeface="Symbol"/>
              </a:rPr>
              <a:t>lim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 = 0,2 + 0,1n     , para n  3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endParaRPr lang="pt-BR" altLang="pt-BR" sz="2400" b="1" dirty="0" smtClean="0">
              <a:solidFill>
                <a:srgbClr val="1F771F"/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>
                <a:solidFill>
                  <a:srgbClr val="1F771F"/>
                </a:solidFill>
                <a:sym typeface="Symbol"/>
              </a:rPr>
              <a:t></a:t>
            </a:r>
            <a:r>
              <a:rPr lang="pt-BR" altLang="pt-BR" b="1" baseline="-25000" dirty="0" err="1">
                <a:solidFill>
                  <a:srgbClr val="1F771F"/>
                </a:solidFill>
                <a:sym typeface="Symbol"/>
              </a:rPr>
              <a:t>lim</a:t>
            </a:r>
            <a:r>
              <a:rPr lang="pt-BR" altLang="pt-BR" b="1" dirty="0">
                <a:solidFill>
                  <a:srgbClr val="1F771F"/>
                </a:solidFill>
                <a:sym typeface="Symbol"/>
              </a:rPr>
              <a:t> = 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0,6                 , </a:t>
            </a:r>
            <a:r>
              <a:rPr lang="pt-BR" altLang="pt-BR" b="1" dirty="0">
                <a:solidFill>
                  <a:srgbClr val="1F771F"/>
                </a:solidFill>
                <a:sym typeface="Symbol"/>
              </a:rPr>
              <a:t>para n 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 4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0000FF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(caso o contraventamento seja feito apenas por pórticos, esse limite deve ser reduzido para 0,5).</a:t>
            </a:r>
            <a:endParaRPr lang="pt-BR" altLang="pt-BR" b="1" dirty="0">
              <a:solidFill>
                <a:srgbClr val="0000FF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172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rigidez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(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EI)</a:t>
            </a:r>
            <a:r>
              <a:rPr lang="pt-BR" altLang="pt-BR" b="1" baseline="-25000" dirty="0" err="1" smtClean="0">
                <a:solidFill>
                  <a:srgbClr val="7030A0"/>
                </a:solidFill>
                <a:sym typeface="Symbol"/>
              </a:rPr>
              <a:t>eq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é diminuída com ligações articuladas (viga/pilar), sendo baixa, e à medida que aumenta a rigidez da ligação, aumenta a rigidez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(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EI)</a:t>
            </a:r>
            <a:r>
              <a:rPr lang="pt-BR" altLang="pt-BR" b="1" baseline="-25000" dirty="0" err="1" smtClean="0">
                <a:solidFill>
                  <a:srgbClr val="7030A0"/>
                </a:solidFill>
                <a:sym typeface="Symbol"/>
              </a:rPr>
              <a:t>eq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, e o parâmetro  diminui.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0000FF"/>
                </a:solidFill>
                <a:sym typeface="Symbol"/>
              </a:rPr>
              <a:t>Se o parâmetro  for menor que os valores limites, os efeitos globais de 2</a:t>
            </a:r>
            <a:r>
              <a:rPr lang="pt-BR" altLang="pt-BR" b="1" u="sng" baseline="30000" dirty="0" smtClean="0">
                <a:solidFill>
                  <a:srgbClr val="0000FF"/>
                </a:solidFill>
                <a:sym typeface="Symbol"/>
              </a:rPr>
              <a:t>a</a:t>
            </a:r>
            <a:r>
              <a:rPr lang="pt-BR" altLang="pt-BR" b="1" u="sng" dirty="0" smtClean="0">
                <a:solidFill>
                  <a:srgbClr val="0000FF"/>
                </a:solidFill>
                <a:sym typeface="Symbol"/>
              </a:rPr>
              <a:t> ordem não necessitam ser considerados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.</a:t>
            </a:r>
            <a:endParaRPr lang="pt-BR" altLang="pt-BR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229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Para estruturas em CPM em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pórticos</a:t>
            </a:r>
            <a:r>
              <a:rPr lang="pt-BR" altLang="pt-BR" b="1" dirty="0" smtClean="0">
                <a:solidFill>
                  <a:srgbClr val="0000FF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onde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 é o coeficiente redutor de rigidez das vigas e dos pilares do pórtico, 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n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é o número de pavimentos.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Para pórticos com ligações articuladas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e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 = 0,4 tem-se </a:t>
            </a:r>
            <a:r>
              <a:rPr lang="pt-BR" altLang="pt-BR" b="1" baseline="-25000" dirty="0" err="1" smtClean="0">
                <a:solidFill>
                  <a:srgbClr val="0000FF"/>
                </a:solidFill>
                <a:sym typeface="Symbol"/>
              </a:rPr>
              <a:t>lim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= 0,32 e 0,44 para um e quatro pavimentos.</a:t>
            </a:r>
            <a:endParaRPr lang="pt-BR" altLang="pt-BR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412358"/>
              </p:ext>
            </p:extLst>
          </p:nvPr>
        </p:nvGraphicFramePr>
        <p:xfrm>
          <a:off x="971550" y="1755775"/>
          <a:ext cx="474980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" name="Equação" r:id="rId3" imgW="1676160" imgH="444240" progId="Equation.3">
                  <p:embed/>
                </p:oleObj>
              </mc:Choice>
              <mc:Fallback>
                <p:oleObj name="Equação" r:id="rId3" imgW="1676160" imgH="444240" progId="Equation.3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755775"/>
                        <a:ext cx="4749800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sp>
        <p:nvSpPr>
          <p:cNvPr id="6" name="Rectangle 5"/>
          <p:cNvSpPr/>
          <p:nvPr/>
        </p:nvSpPr>
        <p:spPr>
          <a:xfrm>
            <a:off x="1979712" y="6372036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(http://galpaoprefabricado.com.br/coberturas.html)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71" y="1385835"/>
            <a:ext cx="664882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86" y="3068960"/>
            <a:ext cx="715579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8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smtClean="0">
                <a:solidFill>
                  <a:srgbClr val="7030A0"/>
                </a:solidFill>
              </a:rPr>
              <a:t>O coeficiente </a:t>
            </a:r>
            <a:r>
              <a:rPr lang="pt-BR" altLang="pt-BR" sz="2900" b="1" dirty="0" smtClean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sz="2900" b="1" baseline="-25000" dirty="0" smtClean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sz="2900" b="1" dirty="0" smtClean="0">
                <a:solidFill>
                  <a:srgbClr val="7030A0"/>
                </a:solidFill>
                <a:sym typeface="Symbol"/>
              </a:rPr>
              <a:t> multiplica os momentos fletores que tendem a provocar o tombamento da 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900" b="1" dirty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9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9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9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smtClean="0">
                <a:solidFill>
                  <a:srgbClr val="0000FF"/>
                </a:solidFill>
              </a:rPr>
              <a:t>M</a:t>
            </a:r>
            <a:r>
              <a:rPr lang="pt-BR" altLang="pt-BR" sz="2900" b="1" baseline="-25000" dirty="0" smtClean="0">
                <a:solidFill>
                  <a:srgbClr val="0000FF"/>
                </a:solidFill>
              </a:rPr>
              <a:t>1d</a:t>
            </a:r>
            <a:r>
              <a:rPr lang="pt-BR" altLang="pt-BR" sz="2900" b="1" dirty="0" smtClean="0">
                <a:solidFill>
                  <a:srgbClr val="0000FF"/>
                </a:solidFill>
              </a:rPr>
              <a:t> = momento fletor de 1</a:t>
            </a:r>
            <a:r>
              <a:rPr lang="pt-BR" altLang="pt-BR" sz="2900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sz="2900" b="1" dirty="0" smtClean="0">
                <a:solidFill>
                  <a:srgbClr val="0000FF"/>
                </a:solidFill>
              </a:rPr>
              <a:t> ordem na base da estrutura, devido às ações que tendem a produzir o tombamento;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smtClean="0">
                <a:solidFill>
                  <a:srgbClr val="2AA22A"/>
                </a:solidFill>
                <a:sym typeface="Symbol"/>
              </a:rPr>
              <a:t></a:t>
            </a:r>
            <a:r>
              <a:rPr lang="pt-BR" altLang="pt-BR" sz="2900" b="1" dirty="0" err="1" smtClean="0">
                <a:solidFill>
                  <a:srgbClr val="2AA22A"/>
                </a:solidFill>
                <a:sym typeface="Symbol"/>
              </a:rPr>
              <a:t>M</a:t>
            </a:r>
            <a:r>
              <a:rPr lang="pt-BR" altLang="pt-BR" sz="2900" b="1" baseline="-25000" dirty="0" err="1" smtClean="0">
                <a:solidFill>
                  <a:srgbClr val="2AA22A"/>
                </a:solidFill>
                <a:sym typeface="Symbol"/>
              </a:rPr>
              <a:t>d</a:t>
            </a:r>
            <a:r>
              <a:rPr lang="pt-BR" altLang="pt-BR" sz="2900" b="1" dirty="0" smtClean="0">
                <a:solidFill>
                  <a:srgbClr val="2AA22A"/>
                </a:solidFill>
                <a:sym typeface="Symbol"/>
              </a:rPr>
              <a:t> = primeira avaliação do momento fletor de 2</a:t>
            </a:r>
            <a:r>
              <a:rPr lang="pt-BR" altLang="pt-BR" sz="2900" b="1" baseline="30000" dirty="0" smtClean="0">
                <a:solidFill>
                  <a:srgbClr val="2AA22A"/>
                </a:solidFill>
                <a:sym typeface="Symbol"/>
              </a:rPr>
              <a:t>a</a:t>
            </a:r>
            <a:r>
              <a:rPr lang="pt-BR" altLang="pt-BR" sz="2900" b="1" dirty="0" smtClean="0">
                <a:solidFill>
                  <a:srgbClr val="2AA22A"/>
                </a:solidFill>
                <a:sym typeface="Symbol"/>
              </a:rPr>
              <a:t> ordem, calculado com a estrutura deslocada pelo momento fletor de 1</a:t>
            </a:r>
            <a:r>
              <a:rPr lang="pt-BR" altLang="pt-BR" sz="2900" b="1" baseline="30000" dirty="0" smtClean="0">
                <a:solidFill>
                  <a:srgbClr val="2AA22A"/>
                </a:solidFill>
                <a:sym typeface="Symbol"/>
              </a:rPr>
              <a:t>a</a:t>
            </a:r>
            <a:r>
              <a:rPr lang="pt-BR" altLang="pt-BR" sz="2900" b="1" dirty="0" smtClean="0">
                <a:solidFill>
                  <a:srgbClr val="2AA22A"/>
                </a:solidFill>
                <a:sym typeface="Symbol"/>
              </a:rPr>
              <a:t> ordem.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151611"/>
              </p:ext>
            </p:extLst>
          </p:nvPr>
        </p:nvGraphicFramePr>
        <p:xfrm>
          <a:off x="1475656" y="1986086"/>
          <a:ext cx="2339975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0" name="Equation" r:id="rId3" imgW="825480" imgH="583920" progId="Equation.3">
                  <p:embed/>
                </p:oleObj>
              </mc:Choice>
              <mc:Fallback>
                <p:oleObj name="Equation" r:id="rId3" imgW="825480" imgH="583920" progId="Equation.3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986086"/>
                        <a:ext cx="2339975" cy="165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11622"/>
            <a:ext cx="30243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M</a:t>
            </a:r>
            <a:r>
              <a:rPr lang="pt-BR" altLang="pt-BR" b="1" baseline="-25000" dirty="0" smtClean="0">
                <a:solidFill>
                  <a:srgbClr val="0000FF"/>
                </a:solidFill>
              </a:rPr>
              <a:t>1d</a:t>
            </a:r>
            <a:r>
              <a:rPr lang="pt-BR" altLang="pt-BR" b="1" dirty="0" smtClean="0">
                <a:solidFill>
                  <a:srgbClr val="0000FF"/>
                </a:solidFill>
              </a:rPr>
              <a:t> e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</a:t>
            </a:r>
            <a:r>
              <a:rPr lang="pt-BR" altLang="pt-BR" b="1" dirty="0" err="1" smtClean="0">
                <a:solidFill>
                  <a:srgbClr val="0000FF"/>
                </a:solidFill>
                <a:sym typeface="Symbol"/>
              </a:rPr>
              <a:t>M</a:t>
            </a:r>
            <a:r>
              <a:rPr lang="pt-BR" altLang="pt-BR" b="1" baseline="-25000" dirty="0" err="1" smtClean="0">
                <a:solidFill>
                  <a:srgbClr val="0000FF"/>
                </a:solidFill>
                <a:sym typeface="Symbol"/>
              </a:rPr>
              <a:t>d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são: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876349"/>
              </p:ext>
            </p:extLst>
          </p:nvPr>
        </p:nvGraphicFramePr>
        <p:xfrm>
          <a:off x="3905250" y="730250"/>
          <a:ext cx="273685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2" name="Equação" r:id="rId3" imgW="965160" imgH="711000" progId="Equation.3">
                  <p:embed/>
                </p:oleObj>
              </mc:Choice>
              <mc:Fallback>
                <p:oleObj name="Equação" r:id="rId3" imgW="965160" imgH="711000" progId="Equation.3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730250"/>
                        <a:ext cx="273685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068960"/>
            <a:ext cx="820759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1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Segundo a NBR 6118, a validade do coeficiente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é limitada a estruturas reticuladas de </a:t>
            </a:r>
            <a:r>
              <a:rPr lang="pt-BR" altLang="pt-BR" b="1" u="sng" dirty="0" smtClean="0">
                <a:solidFill>
                  <a:srgbClr val="7030A0"/>
                </a:solidFill>
                <a:sym typeface="Symbol"/>
              </a:rPr>
              <a:t>no mínimo quatro andares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, e: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Se </a:t>
            </a:r>
            <a:r>
              <a:rPr lang="pt-BR" altLang="pt-BR" b="1" baseline="-25000" dirty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for menor que 1,1, não será necessário considerar os efeitos globais de 2</a:t>
            </a:r>
            <a:r>
              <a:rPr lang="pt-BR" altLang="pt-BR" b="1" baseline="30000" dirty="0" smtClean="0">
                <a:solidFill>
                  <a:srgbClr val="0000FF"/>
                </a:solidFill>
                <a:sym typeface="Symbol"/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ordem;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Se </a:t>
            </a:r>
            <a:r>
              <a:rPr lang="pt-BR" altLang="pt-BR" b="1" baseline="-25000" dirty="0" smtClean="0">
                <a:solidFill>
                  <a:srgbClr val="D125B8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 for menor que 1,3 e maior que 1,1, multiplicam-se os esforços devidos aos momentos de 1</a:t>
            </a:r>
            <a:r>
              <a:rPr lang="pt-BR" altLang="pt-BR" b="1" baseline="30000" dirty="0" smtClean="0">
                <a:solidFill>
                  <a:srgbClr val="D125B8"/>
                </a:solidFill>
                <a:sym typeface="Symbol"/>
              </a:rPr>
              <a:t>a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 ordem por 0,95</a:t>
            </a:r>
            <a:r>
              <a:rPr lang="pt-BR" altLang="pt-BR" b="1" baseline="-25000" dirty="0">
                <a:solidFill>
                  <a:srgbClr val="D125B8"/>
                </a:solidFill>
                <a:sym typeface="Symbol"/>
              </a:rPr>
              <a:t>z</a:t>
            </a:r>
            <a:r>
              <a:rPr lang="pt-BR" altLang="pt-BR" b="1" dirty="0">
                <a:solidFill>
                  <a:srgbClr val="D125B8"/>
                </a:solidFill>
                <a:sym typeface="Symbol"/>
              </a:rPr>
              <a:t> 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>
                <a:solidFill>
                  <a:srgbClr val="1F771F"/>
                </a:solidFill>
                <a:sym typeface="Symbol"/>
              </a:rPr>
              <a:t>Se </a:t>
            </a:r>
            <a:r>
              <a:rPr lang="pt-BR" altLang="pt-BR" b="1" baseline="-25000" dirty="0">
                <a:solidFill>
                  <a:srgbClr val="1F771F"/>
                </a:solidFill>
                <a:sym typeface="Symbol"/>
              </a:rPr>
              <a:t>z</a:t>
            </a:r>
            <a:r>
              <a:rPr lang="pt-BR" altLang="pt-BR" b="1" dirty="0">
                <a:solidFill>
                  <a:srgbClr val="1F771F"/>
                </a:solidFill>
                <a:sym typeface="Symbol"/>
              </a:rPr>
              <a:t> for 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maior </a:t>
            </a:r>
            <a:r>
              <a:rPr lang="pt-BR" altLang="pt-BR" b="1" dirty="0">
                <a:solidFill>
                  <a:srgbClr val="1F771F"/>
                </a:solidFill>
                <a:sym typeface="Symbol"/>
              </a:rPr>
              <a:t>que 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1,3, o processo deixa de valer.</a:t>
            </a:r>
          </a:p>
        </p:txBody>
      </p:sp>
    </p:spTree>
    <p:extLst>
      <p:ext uri="{BB962C8B-B14F-4D97-AF65-F5344CB8AC3E}">
        <p14:creationId xmlns:p14="http://schemas.microsoft.com/office/powerpoint/2010/main" val="26861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233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NBR 9062 diz que o coeficiente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pode ser aplicado mesmo em estruturas com menos de quatro pavimentos, se o edifício apresentar geometria regular.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E os valores que multiplicam os esforços devidos aos momentos de 1</a:t>
            </a:r>
            <a:r>
              <a:rPr lang="pt-BR" altLang="pt-BR" b="1" baseline="30000" dirty="0" smtClean="0">
                <a:solidFill>
                  <a:srgbClr val="D125B8"/>
                </a:solidFill>
                <a:sym typeface="Symbol"/>
              </a:rPr>
              <a:t>a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 ordem são: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D125B8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0,95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 para 1,1 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 1,2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e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para 1,2 &lt;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 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1,3</a:t>
            </a:r>
          </a:p>
        </p:txBody>
      </p:sp>
    </p:spTree>
    <p:extLst>
      <p:ext uri="{BB962C8B-B14F-4D97-AF65-F5344CB8AC3E}">
        <p14:creationId xmlns:p14="http://schemas.microsoft.com/office/powerpoint/2010/main" val="4143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764704"/>
            <a:ext cx="8424935" cy="62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  <a:sym typeface="Symbol"/>
              </a:rPr>
              <a:t>A </a:t>
            </a:r>
            <a:r>
              <a:rPr lang="pt-BR" altLang="pt-BR" sz="3000" b="1" u="sng" dirty="0" smtClean="0">
                <a:solidFill>
                  <a:srgbClr val="7030A0"/>
                </a:solidFill>
                <a:sym typeface="Symbol"/>
              </a:rPr>
              <a:t>não linearidade física</a:t>
            </a:r>
            <a:r>
              <a:rPr lang="pt-BR" altLang="pt-BR" sz="3000" b="1" dirty="0" smtClean="0">
                <a:solidFill>
                  <a:srgbClr val="7030A0"/>
                </a:solidFill>
                <a:sym typeface="Symbol"/>
              </a:rPr>
              <a:t> deve ser considerada, e a rigidez à flexão é diminuída relativamente à rigidez integral da seção, por meio de coeficientes </a:t>
            </a:r>
            <a:r>
              <a:rPr lang="pt-BR" altLang="pt-BR" sz="3000" b="1" dirty="0" err="1" smtClean="0">
                <a:solidFill>
                  <a:srgbClr val="7030A0"/>
                </a:solidFill>
                <a:sym typeface="Symbol"/>
              </a:rPr>
              <a:t>redu-tores</a:t>
            </a:r>
            <a:r>
              <a:rPr lang="pt-BR" altLang="pt-BR" sz="3000" b="1" dirty="0" smtClean="0">
                <a:solidFill>
                  <a:srgbClr val="7030A0"/>
                </a:solidFill>
                <a:sym typeface="Symbol"/>
              </a:rPr>
              <a:t>. A NBR 6118 apresenta: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7030A0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Lajes: (EI)</a:t>
            </a:r>
            <a:r>
              <a:rPr lang="pt-BR" altLang="pt-BR" sz="3000" b="1" baseline="-25000" dirty="0" err="1" smtClean="0">
                <a:solidFill>
                  <a:srgbClr val="0000FF"/>
                </a:solidFill>
                <a:sym typeface="Symbol"/>
              </a:rPr>
              <a:t>sec</a:t>
            </a: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 = 0,3 </a:t>
            </a:r>
            <a:r>
              <a:rPr lang="pt-BR" altLang="pt-BR" sz="3000" b="1" dirty="0" err="1" smtClean="0">
                <a:solidFill>
                  <a:srgbClr val="0000FF"/>
                </a:solidFill>
                <a:sym typeface="Symbol"/>
              </a:rPr>
              <a:t>E</a:t>
            </a:r>
            <a:r>
              <a:rPr lang="pt-BR" altLang="pt-BR" sz="3000" b="1" baseline="-25000" dirty="0" err="1" smtClean="0">
                <a:solidFill>
                  <a:srgbClr val="0000FF"/>
                </a:solidFill>
                <a:sym typeface="Symbol"/>
              </a:rPr>
              <a:t>c</a:t>
            </a: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pt-BR" altLang="pt-BR" sz="3000" b="1" dirty="0" err="1" smtClean="0">
                <a:solidFill>
                  <a:srgbClr val="0000FF"/>
                </a:solidFill>
                <a:sym typeface="Symbol"/>
              </a:rPr>
              <a:t>I</a:t>
            </a:r>
            <a:r>
              <a:rPr lang="pt-BR" altLang="pt-BR" sz="3000" b="1" baseline="-25000" dirty="0" err="1" smtClean="0">
                <a:solidFill>
                  <a:srgbClr val="0000FF"/>
                </a:solidFill>
                <a:sym typeface="Symbol"/>
              </a:rPr>
              <a:t>c</a:t>
            </a:r>
            <a:endParaRPr lang="pt-BR" altLang="pt-BR" sz="3000" b="1" baseline="-25000" dirty="0" smtClean="0">
              <a:solidFill>
                <a:srgbClr val="0000FF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 smtClean="0">
              <a:solidFill>
                <a:srgbClr val="0000FF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Vigas: (EI)</a:t>
            </a:r>
            <a:r>
              <a:rPr lang="pt-BR" altLang="pt-BR" sz="3000" b="1" baseline="-25000" dirty="0" err="1" smtClean="0">
                <a:solidFill>
                  <a:srgbClr val="D125B8"/>
                </a:solidFill>
                <a:sym typeface="Symbol"/>
              </a:rPr>
              <a:t>sec</a:t>
            </a: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 </a:t>
            </a: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= </a:t>
            </a: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0,4 </a:t>
            </a:r>
            <a:r>
              <a:rPr lang="pt-BR" altLang="pt-BR" sz="3000" b="1" dirty="0" err="1">
                <a:solidFill>
                  <a:srgbClr val="D125B8"/>
                </a:solidFill>
                <a:sym typeface="Symbol"/>
              </a:rPr>
              <a:t>E</a:t>
            </a:r>
            <a:r>
              <a:rPr lang="pt-BR" altLang="pt-BR" sz="3000" b="1" baseline="-25000" dirty="0" err="1">
                <a:solidFill>
                  <a:srgbClr val="D125B8"/>
                </a:solidFill>
                <a:sym typeface="Symbol"/>
              </a:rPr>
              <a:t>c</a:t>
            </a: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 </a:t>
            </a:r>
            <a:r>
              <a:rPr lang="pt-BR" altLang="pt-BR" sz="3000" b="1" dirty="0" err="1" smtClean="0">
                <a:solidFill>
                  <a:srgbClr val="D125B8"/>
                </a:solidFill>
                <a:sym typeface="Symbol"/>
              </a:rPr>
              <a:t>I</a:t>
            </a:r>
            <a:r>
              <a:rPr lang="pt-BR" altLang="pt-BR" sz="3000" b="1" baseline="-25000" dirty="0" err="1" smtClean="0">
                <a:solidFill>
                  <a:srgbClr val="D125B8"/>
                </a:solidFill>
                <a:sym typeface="Symbol"/>
              </a:rPr>
              <a:t>c</a:t>
            </a: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 para </a:t>
            </a:r>
            <a:r>
              <a:rPr lang="pt-BR" altLang="pt-BR" sz="3000" b="1" dirty="0" err="1" smtClean="0">
                <a:solidFill>
                  <a:srgbClr val="D125B8"/>
                </a:solidFill>
                <a:sym typeface="Symbol"/>
              </a:rPr>
              <a:t>A’</a:t>
            </a:r>
            <a:r>
              <a:rPr lang="pt-BR" altLang="pt-BR" sz="3000" b="1" baseline="-25000" dirty="0" err="1" smtClean="0">
                <a:solidFill>
                  <a:srgbClr val="D125B8"/>
                </a:solidFill>
                <a:sym typeface="Symbol"/>
              </a:rPr>
              <a:t>s</a:t>
            </a: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  A</a:t>
            </a:r>
            <a:r>
              <a:rPr lang="pt-BR" altLang="pt-BR" sz="3000" b="1" baseline="-25000" dirty="0" smtClean="0">
                <a:solidFill>
                  <a:srgbClr val="D125B8"/>
                </a:solidFill>
                <a:sym typeface="Symbol"/>
              </a:rPr>
              <a:t>s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baseline="-25000" dirty="0" smtClean="0">
              <a:solidFill>
                <a:srgbClr val="D125B8"/>
              </a:solidFill>
              <a:sym typeface="Symbol"/>
            </a:endParaRPr>
          </a:p>
          <a:p>
            <a:pPr indent="1524000" algn="just" eaLnBrk="1" hangingPunct="1">
              <a:spcBef>
                <a:spcPct val="0"/>
              </a:spcBef>
              <a:buNone/>
            </a:pP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(EI)</a:t>
            </a:r>
            <a:r>
              <a:rPr lang="pt-BR" altLang="pt-BR" sz="3000" b="1" baseline="-25000" dirty="0" err="1">
                <a:solidFill>
                  <a:srgbClr val="D125B8"/>
                </a:solidFill>
                <a:sym typeface="Symbol"/>
              </a:rPr>
              <a:t>sec</a:t>
            </a: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 = </a:t>
            </a: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0,5 </a:t>
            </a:r>
            <a:r>
              <a:rPr lang="pt-BR" altLang="pt-BR" sz="3000" b="1" dirty="0" err="1">
                <a:solidFill>
                  <a:srgbClr val="D125B8"/>
                </a:solidFill>
                <a:sym typeface="Symbol"/>
              </a:rPr>
              <a:t>E</a:t>
            </a:r>
            <a:r>
              <a:rPr lang="pt-BR" altLang="pt-BR" sz="3000" b="1" baseline="-25000" dirty="0" err="1">
                <a:solidFill>
                  <a:srgbClr val="D125B8"/>
                </a:solidFill>
                <a:sym typeface="Symbol"/>
              </a:rPr>
              <a:t>c</a:t>
            </a: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 </a:t>
            </a:r>
            <a:r>
              <a:rPr lang="pt-BR" altLang="pt-BR" sz="3000" b="1" dirty="0" err="1">
                <a:solidFill>
                  <a:srgbClr val="D125B8"/>
                </a:solidFill>
                <a:sym typeface="Symbol"/>
              </a:rPr>
              <a:t>I</a:t>
            </a:r>
            <a:r>
              <a:rPr lang="pt-BR" altLang="pt-BR" sz="3000" b="1" baseline="-25000" dirty="0" err="1">
                <a:solidFill>
                  <a:srgbClr val="D125B8"/>
                </a:solidFill>
                <a:sym typeface="Symbol"/>
              </a:rPr>
              <a:t>c</a:t>
            </a: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 para </a:t>
            </a:r>
            <a:r>
              <a:rPr lang="pt-BR" altLang="pt-BR" sz="3000" b="1" dirty="0" err="1">
                <a:solidFill>
                  <a:srgbClr val="D125B8"/>
                </a:solidFill>
                <a:sym typeface="Symbol"/>
              </a:rPr>
              <a:t>A’</a:t>
            </a:r>
            <a:r>
              <a:rPr lang="pt-BR" altLang="pt-BR" sz="3000" b="1" baseline="-25000" dirty="0" err="1">
                <a:solidFill>
                  <a:srgbClr val="D125B8"/>
                </a:solidFill>
                <a:sym typeface="Symbol"/>
              </a:rPr>
              <a:t>s</a:t>
            </a:r>
            <a:r>
              <a:rPr lang="pt-BR" altLang="pt-BR" sz="3000" b="1" dirty="0">
                <a:solidFill>
                  <a:srgbClr val="D125B8"/>
                </a:solidFill>
                <a:sym typeface="Symbol"/>
              </a:rPr>
              <a:t> = </a:t>
            </a:r>
            <a:r>
              <a:rPr lang="pt-BR" altLang="pt-BR" sz="3000" b="1" dirty="0" smtClean="0">
                <a:solidFill>
                  <a:srgbClr val="D125B8"/>
                </a:solidFill>
                <a:sym typeface="Symbol"/>
              </a:rPr>
              <a:t>A</a:t>
            </a:r>
            <a:r>
              <a:rPr lang="pt-BR" altLang="pt-BR" sz="3000" b="1" baseline="-25000" dirty="0" smtClean="0">
                <a:solidFill>
                  <a:srgbClr val="D125B8"/>
                </a:solidFill>
                <a:sym typeface="Symbol"/>
              </a:rPr>
              <a:t>s</a:t>
            </a:r>
          </a:p>
          <a:p>
            <a:pPr indent="1524000"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D125B8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dirty="0" smtClean="0">
                <a:solidFill>
                  <a:srgbClr val="1F771F"/>
                </a:solidFill>
                <a:sym typeface="Symbol"/>
              </a:rPr>
              <a:t>Pilares: </a:t>
            </a:r>
            <a:r>
              <a:rPr lang="pt-BR" altLang="pt-BR" sz="3000" b="1" dirty="0">
                <a:solidFill>
                  <a:srgbClr val="1F771F"/>
                </a:solidFill>
                <a:sym typeface="Symbol"/>
              </a:rPr>
              <a:t>(EI)</a:t>
            </a:r>
            <a:r>
              <a:rPr lang="pt-BR" altLang="pt-BR" sz="3000" b="1" baseline="-25000" dirty="0" err="1">
                <a:solidFill>
                  <a:srgbClr val="1F771F"/>
                </a:solidFill>
                <a:sym typeface="Symbol"/>
              </a:rPr>
              <a:t>sec</a:t>
            </a:r>
            <a:r>
              <a:rPr lang="pt-BR" altLang="pt-BR" sz="3000" b="1" dirty="0">
                <a:solidFill>
                  <a:srgbClr val="1F771F"/>
                </a:solidFill>
                <a:sym typeface="Symbol"/>
              </a:rPr>
              <a:t> = </a:t>
            </a:r>
            <a:r>
              <a:rPr lang="pt-BR" altLang="pt-BR" sz="3000" b="1" dirty="0" smtClean="0">
                <a:solidFill>
                  <a:srgbClr val="1F771F"/>
                </a:solidFill>
                <a:sym typeface="Symbol"/>
              </a:rPr>
              <a:t>0,8 </a:t>
            </a:r>
            <a:r>
              <a:rPr lang="pt-BR" altLang="pt-BR" sz="3000" b="1" dirty="0" err="1">
                <a:solidFill>
                  <a:srgbClr val="1F771F"/>
                </a:solidFill>
                <a:sym typeface="Symbol"/>
              </a:rPr>
              <a:t>E</a:t>
            </a:r>
            <a:r>
              <a:rPr lang="pt-BR" altLang="pt-BR" sz="3000" b="1" baseline="-25000" dirty="0" err="1">
                <a:solidFill>
                  <a:srgbClr val="1F771F"/>
                </a:solidFill>
                <a:sym typeface="Symbol"/>
              </a:rPr>
              <a:t>c</a:t>
            </a:r>
            <a:r>
              <a:rPr lang="pt-BR" altLang="pt-BR" sz="3000" b="1" dirty="0">
                <a:solidFill>
                  <a:srgbClr val="1F771F"/>
                </a:solidFill>
                <a:sym typeface="Symbol"/>
              </a:rPr>
              <a:t> </a:t>
            </a:r>
            <a:r>
              <a:rPr lang="pt-BR" altLang="pt-BR" sz="3000" b="1" dirty="0" err="1" smtClean="0">
                <a:solidFill>
                  <a:srgbClr val="1F771F"/>
                </a:solidFill>
                <a:sym typeface="Symbol"/>
              </a:rPr>
              <a:t>I</a:t>
            </a:r>
            <a:r>
              <a:rPr lang="pt-BR" altLang="pt-BR" sz="3000" b="1" baseline="-25000" dirty="0" err="1" smtClean="0">
                <a:solidFill>
                  <a:srgbClr val="1F771F"/>
                </a:solidFill>
                <a:sym typeface="Symbol"/>
              </a:rPr>
              <a:t>c</a:t>
            </a:r>
            <a:endParaRPr lang="pt-BR" altLang="pt-BR" sz="3000" b="1" baseline="-25000" dirty="0" smtClean="0">
              <a:solidFill>
                <a:srgbClr val="1F771F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baseline="-25000" dirty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err="1" smtClean="0">
                <a:solidFill>
                  <a:srgbClr val="7030A0"/>
                </a:solidFill>
                <a:sym typeface="Symbol"/>
              </a:rPr>
              <a:t>E</a:t>
            </a:r>
            <a:r>
              <a:rPr lang="pt-BR" altLang="pt-BR" sz="2900" b="1" baseline="-25000" dirty="0" err="1" smtClean="0">
                <a:solidFill>
                  <a:srgbClr val="7030A0"/>
                </a:solidFill>
                <a:sym typeface="Symbol"/>
              </a:rPr>
              <a:t>c</a:t>
            </a:r>
            <a:r>
              <a:rPr lang="pt-BR" altLang="pt-BR" sz="2900" b="1" dirty="0" smtClean="0">
                <a:solidFill>
                  <a:srgbClr val="7030A0"/>
                </a:solidFill>
                <a:sym typeface="Symbol"/>
              </a:rPr>
              <a:t> = módulo de elasticidade </a:t>
            </a:r>
            <a:r>
              <a:rPr lang="pt-BR" altLang="pt-BR" sz="2900" b="1" u="sng" dirty="0" smtClean="0">
                <a:solidFill>
                  <a:srgbClr val="7030A0"/>
                </a:solidFill>
                <a:sym typeface="Symbol"/>
              </a:rPr>
              <a:t>secante</a:t>
            </a:r>
            <a:r>
              <a:rPr lang="pt-BR" altLang="pt-BR" sz="2900" b="1" dirty="0" smtClean="0">
                <a:solidFill>
                  <a:srgbClr val="7030A0"/>
                </a:solidFill>
                <a:sym typeface="Symbol"/>
              </a:rPr>
              <a:t> (pode ser majorado em 10 %);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900" b="1" dirty="0" err="1" smtClean="0">
                <a:solidFill>
                  <a:srgbClr val="7030A0"/>
                </a:solidFill>
                <a:sym typeface="Symbol"/>
              </a:rPr>
              <a:t>I</a:t>
            </a:r>
            <a:r>
              <a:rPr lang="pt-BR" altLang="pt-BR" sz="2900" b="1" baseline="-25000" dirty="0" err="1" smtClean="0">
                <a:solidFill>
                  <a:srgbClr val="7030A0"/>
                </a:solidFill>
                <a:sym typeface="Symbol"/>
              </a:rPr>
              <a:t>c</a:t>
            </a:r>
            <a:r>
              <a:rPr lang="pt-BR" altLang="pt-BR" sz="2900" b="1" dirty="0" smtClean="0">
                <a:solidFill>
                  <a:srgbClr val="7030A0"/>
                </a:solidFill>
                <a:sym typeface="Symbol"/>
              </a:rPr>
              <a:t> </a:t>
            </a:r>
            <a:r>
              <a:rPr lang="pt-BR" altLang="pt-BR" sz="2900" b="1" dirty="0">
                <a:solidFill>
                  <a:srgbClr val="7030A0"/>
                </a:solidFill>
                <a:sym typeface="Symbol"/>
              </a:rPr>
              <a:t>= momento de inércia da seção </a:t>
            </a:r>
            <a:r>
              <a:rPr lang="pt-BR" altLang="pt-BR" sz="2900" b="1" dirty="0" smtClean="0">
                <a:solidFill>
                  <a:srgbClr val="7030A0"/>
                </a:solidFill>
                <a:sym typeface="Symbol"/>
              </a:rPr>
              <a:t>bruta.</a:t>
            </a:r>
            <a:endParaRPr lang="pt-BR" altLang="pt-BR" sz="2900" b="1" dirty="0">
              <a:solidFill>
                <a:srgbClr val="7030A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30938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235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Os valores da NBR 6118 “podem” ser aplicados em estruturas em CPM com </a:t>
            </a:r>
            <a:r>
              <a:rPr lang="pt-BR" altLang="pt-BR" b="1" u="sng" dirty="0" smtClean="0">
                <a:solidFill>
                  <a:srgbClr val="7030A0"/>
                </a:solidFill>
                <a:sym typeface="Symbol"/>
              </a:rPr>
              <a:t>ligações rígidas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entre pilares e vigas. No entanto, no caso de ligações </a:t>
            </a:r>
            <a:r>
              <a:rPr lang="pt-BR" altLang="pt-BR" b="1" u="sng" dirty="0" smtClean="0">
                <a:solidFill>
                  <a:srgbClr val="7030A0"/>
                </a:solidFill>
                <a:sym typeface="Symbol"/>
              </a:rPr>
              <a:t>articuladas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, onde os pilares trabalham em balanço e engastados na fundação, pode ser usado o coeficiente 0,5 (viga) ou 0,4.</a:t>
            </a:r>
          </a:p>
        </p:txBody>
      </p:sp>
    </p:spTree>
    <p:extLst>
      <p:ext uri="{BB962C8B-B14F-4D97-AF65-F5344CB8AC3E}">
        <p14:creationId xmlns:p14="http://schemas.microsoft.com/office/powerpoint/2010/main" val="5650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692696"/>
            <a:ext cx="8424935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A NBR 9062 sugere os coeficientes, para 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&lt; 1,3: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7030A0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Lajes: 0,25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2060"/>
                </a:solidFill>
                <a:sym typeface="Symbol"/>
              </a:rPr>
              <a:t>Vigas em </a:t>
            </a:r>
            <a:r>
              <a:rPr lang="pt-BR" altLang="pt-BR" b="1" dirty="0" smtClean="0">
                <a:solidFill>
                  <a:srgbClr val="FF0000"/>
                </a:solidFill>
                <a:sym typeface="Symbol"/>
              </a:rPr>
              <a:t>CA</a:t>
            </a:r>
            <a:r>
              <a:rPr lang="pt-BR" altLang="pt-BR" b="1" dirty="0" smtClean="0">
                <a:solidFill>
                  <a:srgbClr val="002060"/>
                </a:solidFill>
                <a:sym typeface="Symbol"/>
              </a:rPr>
              <a:t>: 0,5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>
                <a:solidFill>
                  <a:srgbClr val="D125B8"/>
                </a:solidFill>
                <a:sym typeface="Symbol"/>
              </a:rPr>
              <a:t>Vigas em </a:t>
            </a:r>
            <a:r>
              <a:rPr lang="pt-BR" altLang="pt-BR" b="1" dirty="0" smtClean="0">
                <a:solidFill>
                  <a:srgbClr val="FF0000"/>
                </a:solidFill>
                <a:sym typeface="Symbol"/>
              </a:rPr>
              <a:t>CP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 para toda a seção composta: 0,8</a:t>
            </a:r>
            <a:endParaRPr lang="pt-BR" altLang="pt-BR" b="1" baseline="-25000" dirty="0">
              <a:solidFill>
                <a:srgbClr val="D125B8"/>
              </a:solidFill>
              <a:sym typeface="Symbol"/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u="sng" dirty="0" smtClean="0">
                <a:solidFill>
                  <a:srgbClr val="1F771F"/>
                </a:solidFill>
                <a:sym typeface="Symbol"/>
              </a:rPr>
              <a:t>Pilares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:</a:t>
            </a:r>
          </a:p>
          <a:p>
            <a:pPr marL="809625" indent="-809625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B0F0"/>
                </a:solidFill>
                <a:sym typeface="Symbol"/>
              </a:rPr>
              <a:t>0,4 para estruturas com ligação viga x pilar articulada com um pavimento ou galpões;</a:t>
            </a:r>
          </a:p>
          <a:p>
            <a:pPr marL="809625" indent="-809625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0,55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para estruturas com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ligações </a:t>
            </a:r>
            <a:r>
              <a:rPr lang="pt-BR" altLang="pt-BR" b="1" dirty="0" err="1" smtClean="0">
                <a:solidFill>
                  <a:srgbClr val="0000FF"/>
                </a:solidFill>
                <a:sym typeface="Symbol"/>
              </a:rPr>
              <a:t>semir-rígidas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com até quatro pavimentos;</a:t>
            </a:r>
          </a:p>
          <a:p>
            <a:pPr marL="809625" indent="-809625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0,7 para </a:t>
            </a:r>
            <a:r>
              <a:rPr lang="pt-BR" altLang="pt-BR" b="1" dirty="0">
                <a:solidFill>
                  <a:srgbClr val="1F771F"/>
                </a:solidFill>
                <a:sym typeface="Symbol"/>
              </a:rPr>
              <a:t>estruturas com ligações </a:t>
            </a:r>
            <a:r>
              <a:rPr lang="pt-BR" altLang="pt-BR" b="1" dirty="0" err="1" smtClean="0">
                <a:solidFill>
                  <a:srgbClr val="1F771F"/>
                </a:solidFill>
                <a:sym typeface="Symbol"/>
              </a:rPr>
              <a:t>semir-rígidas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 </a:t>
            </a:r>
            <a:r>
              <a:rPr lang="pt-BR" altLang="pt-BR" b="1" dirty="0">
                <a:solidFill>
                  <a:srgbClr val="1F771F"/>
                </a:solidFill>
                <a:sym typeface="Symbol"/>
              </a:rPr>
              <a:t>com </a:t>
            </a:r>
            <a:r>
              <a:rPr lang="pt-BR" altLang="pt-BR" b="1" dirty="0" smtClean="0">
                <a:solidFill>
                  <a:srgbClr val="1F771F"/>
                </a:solidFill>
                <a:sym typeface="Symbol"/>
              </a:rPr>
              <a:t>cinco ou mais pavimentos.</a:t>
            </a:r>
          </a:p>
        </p:txBody>
      </p:sp>
    </p:spTree>
    <p:extLst>
      <p:ext uri="{BB962C8B-B14F-4D97-AF65-F5344CB8AC3E}">
        <p14:creationId xmlns:p14="http://schemas.microsoft.com/office/powerpoint/2010/main" val="40024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2.8 ANÁLISE DA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determinação dos momentos fletores de 2</a:t>
            </a:r>
            <a:r>
              <a:rPr lang="pt-BR" altLang="pt-BR" b="1" baseline="30000" dirty="0" smtClean="0">
                <a:solidFill>
                  <a:srgbClr val="7030A0"/>
                </a:solidFill>
              </a:rPr>
              <a:t>ª </a:t>
            </a:r>
            <a:r>
              <a:rPr lang="pt-BR" altLang="pt-BR" b="1" dirty="0" smtClean="0">
                <a:solidFill>
                  <a:srgbClr val="7030A0"/>
                </a:solidFill>
              </a:rPr>
              <a:t> ordem pode ser indicado considerar a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defor-mação</a:t>
            </a:r>
            <a:r>
              <a:rPr lang="pt-BR" altLang="pt-BR" b="1" dirty="0" smtClean="0">
                <a:solidFill>
                  <a:srgbClr val="7030A0"/>
                </a:solidFill>
              </a:rPr>
              <a:t> da fundação da estrutura,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principal-mente</a:t>
            </a:r>
            <a:r>
              <a:rPr lang="pt-BR" altLang="pt-BR" b="1" dirty="0" smtClean="0">
                <a:solidFill>
                  <a:srgbClr val="7030A0"/>
                </a:solidFill>
              </a:rPr>
              <a:t> no caso de ligações articuladas.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livro apresenta também um método simplificado para avaliação dos efeitos de 2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ª</a:t>
            </a:r>
            <a:r>
              <a:rPr lang="pt-BR" altLang="pt-BR" b="1" dirty="0" smtClean="0">
                <a:solidFill>
                  <a:srgbClr val="0000FF"/>
                </a:solidFill>
              </a:rPr>
              <a:t> ordem, o “método da amplificação dos momentos” (</a:t>
            </a:r>
            <a:r>
              <a:rPr lang="pt-BR" altLang="pt-BR" b="1" i="1" dirty="0" err="1" smtClean="0">
                <a:solidFill>
                  <a:srgbClr val="0000FF"/>
                </a:solidFill>
              </a:rPr>
              <a:t>moment</a:t>
            </a:r>
            <a:r>
              <a:rPr lang="pt-BR" altLang="pt-BR" b="1" i="1" dirty="0" smtClean="0">
                <a:solidFill>
                  <a:srgbClr val="0000FF"/>
                </a:solidFill>
              </a:rPr>
              <a:t> </a:t>
            </a:r>
            <a:r>
              <a:rPr lang="pt-BR" altLang="pt-BR" b="1" i="1" dirty="0" err="1" smtClean="0">
                <a:solidFill>
                  <a:srgbClr val="0000FF"/>
                </a:solidFill>
              </a:rPr>
              <a:t>magnification</a:t>
            </a:r>
            <a:r>
              <a:rPr lang="pt-BR" altLang="pt-BR" b="1" i="1" dirty="0" smtClean="0">
                <a:solidFill>
                  <a:srgbClr val="0000FF"/>
                </a:solidFill>
              </a:rPr>
              <a:t> </a:t>
            </a:r>
            <a:r>
              <a:rPr lang="pt-BR" altLang="pt-BR" b="1" i="1" dirty="0" err="1" smtClean="0">
                <a:solidFill>
                  <a:srgbClr val="0000FF"/>
                </a:solidFill>
              </a:rPr>
              <a:t>method</a:t>
            </a:r>
            <a:r>
              <a:rPr lang="pt-BR" altLang="pt-BR" b="1" dirty="0" smtClean="0">
                <a:solidFill>
                  <a:srgbClr val="0000FF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082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53030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ANEXO A-2 - ESTABILIDADE GLOBAL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764704"/>
            <a:ext cx="842493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Para </a:t>
            </a:r>
            <a:r>
              <a:rPr lang="pt-BR" altLang="pt-BR" sz="3000" b="1" dirty="0">
                <a:solidFill>
                  <a:srgbClr val="0000FF"/>
                </a:solidFill>
                <a:sym typeface="Symbol"/>
              </a:rPr>
              <a:t>a estrutura, </a:t>
            </a: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c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alcular os momentos fletores na base e no topo dos pilares, considerando os efeitos de 1</a:t>
            </a:r>
            <a:r>
              <a:rPr lang="pt-BR" altLang="pt-BR" sz="3000" b="1" baseline="30000" dirty="0" smtClean="0">
                <a:solidFill>
                  <a:srgbClr val="0000FF"/>
                </a:solidFill>
              </a:rPr>
              <a:t>ª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 e de 2</a:t>
            </a:r>
            <a:r>
              <a:rPr lang="pt-BR" altLang="pt-BR" sz="3000" b="1" baseline="30000" dirty="0" smtClean="0">
                <a:solidFill>
                  <a:srgbClr val="0000FF"/>
                </a:solidFill>
              </a:rPr>
              <a:t>ª 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 ordem globais, pelo método do </a:t>
            </a: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sz="3000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sz="3000" b="1" dirty="0" smtClean="0">
                <a:solidFill>
                  <a:srgbClr val="0000FF"/>
                </a:solidFill>
                <a:sym typeface="Symbol"/>
              </a:rPr>
              <a:t> .</a:t>
            </a:r>
            <a:endParaRPr lang="pt-BR" altLang="pt-BR" sz="3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239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692696"/>
            <a:ext cx="8424935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Dados: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distância </a:t>
            </a:r>
            <a:r>
              <a:rPr lang="pt-BR" altLang="pt-BR" b="1" dirty="0">
                <a:solidFill>
                  <a:srgbClr val="7030A0"/>
                </a:solidFill>
              </a:rPr>
              <a:t>entre eixos dos </a:t>
            </a:r>
            <a:r>
              <a:rPr lang="pt-BR" altLang="pt-BR" b="1" dirty="0" smtClean="0">
                <a:solidFill>
                  <a:srgbClr val="7030A0"/>
                </a:solidFill>
              </a:rPr>
              <a:t>pilares: </a:t>
            </a:r>
            <a:r>
              <a:rPr lang="pt-BR" altLang="pt-BR" b="1" dirty="0" smtClean="0">
                <a:solidFill>
                  <a:srgbClr val="7030A0"/>
                </a:solidFill>
                <a:sym typeface="MT Extra"/>
              </a:rPr>
              <a:t>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MT Extra"/>
              </a:rPr>
              <a:t>m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= </a:t>
            </a:r>
            <a:r>
              <a:rPr lang="pt-BR" altLang="pt-BR" b="1" dirty="0" smtClean="0">
                <a:solidFill>
                  <a:srgbClr val="7030A0"/>
                </a:solidFill>
              </a:rPr>
              <a:t>15 </a:t>
            </a:r>
            <a:r>
              <a:rPr lang="pt-BR" altLang="pt-BR" b="1" dirty="0">
                <a:solidFill>
                  <a:srgbClr val="7030A0"/>
                </a:solidFill>
              </a:rPr>
              <a:t>m;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- seção </a:t>
            </a:r>
            <a:r>
              <a:rPr lang="pt-BR" altLang="pt-BR" b="1" dirty="0">
                <a:solidFill>
                  <a:srgbClr val="0000FF"/>
                </a:solidFill>
              </a:rPr>
              <a:t>transversal dos </a:t>
            </a:r>
            <a:r>
              <a:rPr lang="pt-BR" altLang="pt-BR" b="1" dirty="0" smtClean="0">
                <a:solidFill>
                  <a:srgbClr val="0000FF"/>
                </a:solidFill>
              </a:rPr>
              <a:t>pilares: </a:t>
            </a:r>
            <a:r>
              <a:rPr lang="pt-BR" altLang="pt-BR" b="1" dirty="0">
                <a:solidFill>
                  <a:srgbClr val="0000FF"/>
                </a:solidFill>
              </a:rPr>
              <a:t>0,4 </a:t>
            </a:r>
            <a:r>
              <a:rPr lang="pt-BR" altLang="pt-BR" b="1" dirty="0" smtClean="0">
                <a:solidFill>
                  <a:srgbClr val="0000FF"/>
                </a:solidFill>
              </a:rPr>
              <a:t>x </a:t>
            </a:r>
            <a:r>
              <a:rPr lang="pt-BR" altLang="pt-BR" b="1" dirty="0">
                <a:solidFill>
                  <a:srgbClr val="0000FF"/>
                </a:solidFill>
              </a:rPr>
              <a:t>0,4 </a:t>
            </a:r>
            <a:r>
              <a:rPr lang="pt-BR" altLang="pt-BR" b="1" dirty="0" smtClean="0">
                <a:solidFill>
                  <a:srgbClr val="0000FF"/>
                </a:solidFill>
              </a:rPr>
              <a:t>m;</a:t>
            </a:r>
            <a:endParaRPr lang="pt-BR" altLang="pt-BR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distância </a:t>
            </a:r>
            <a:r>
              <a:rPr lang="pt-BR" altLang="pt-BR" b="1" dirty="0">
                <a:solidFill>
                  <a:srgbClr val="7030A0"/>
                </a:solidFill>
              </a:rPr>
              <a:t>da fundação </a:t>
            </a:r>
            <a:r>
              <a:rPr lang="pt-BR" altLang="pt-BR" b="1" dirty="0" smtClean="0">
                <a:solidFill>
                  <a:srgbClr val="7030A0"/>
                </a:solidFill>
              </a:rPr>
              <a:t>ao consolo: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h</a:t>
            </a:r>
            <a:r>
              <a:rPr lang="pt-BR" altLang="pt-BR" b="1" baseline="-25000" dirty="0" err="1" smtClean="0">
                <a:solidFill>
                  <a:srgbClr val="7030A0"/>
                </a:solidFill>
              </a:rPr>
              <a:t>ap</a:t>
            </a:r>
            <a:r>
              <a:rPr lang="pt-BR" altLang="pt-BR" b="1" baseline="-25000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= 6,5 </a:t>
            </a:r>
            <a:r>
              <a:rPr lang="pt-BR" altLang="pt-BR" b="1" dirty="0">
                <a:solidFill>
                  <a:srgbClr val="7030A0"/>
                </a:solidFill>
              </a:rPr>
              <a:t>m;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- ações </a:t>
            </a:r>
            <a:r>
              <a:rPr lang="pt-BR" altLang="pt-BR" b="1" dirty="0">
                <a:solidFill>
                  <a:srgbClr val="0000FF"/>
                </a:solidFill>
              </a:rPr>
              <a:t>(valores característicos</a:t>
            </a:r>
            <a:r>
              <a:rPr lang="pt-BR" altLang="pt-BR" b="1" dirty="0" smtClean="0">
                <a:solidFill>
                  <a:srgbClr val="0000FF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g </a:t>
            </a:r>
            <a:r>
              <a:rPr lang="pt-BR" altLang="pt-BR" b="1" dirty="0">
                <a:solidFill>
                  <a:srgbClr val="0000FF"/>
                </a:solidFill>
              </a:rPr>
              <a:t>= 13 </a:t>
            </a:r>
            <a:r>
              <a:rPr lang="pt-BR" altLang="pt-BR" b="1" dirty="0" smtClean="0">
                <a:solidFill>
                  <a:srgbClr val="0000FF"/>
                </a:solidFill>
              </a:rPr>
              <a:t>kN/m,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q </a:t>
            </a:r>
            <a:r>
              <a:rPr lang="pt-BR" altLang="pt-BR" b="1" dirty="0">
                <a:solidFill>
                  <a:srgbClr val="0000FF"/>
                </a:solidFill>
              </a:rPr>
              <a:t>= 7 </a:t>
            </a:r>
            <a:r>
              <a:rPr lang="pt-BR" altLang="pt-BR" b="1" dirty="0" smtClean="0">
                <a:solidFill>
                  <a:srgbClr val="0000FF"/>
                </a:solidFill>
              </a:rPr>
              <a:t>kN/m,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W = 80 kN</a:t>
            </a:r>
            <a:r>
              <a:rPr lang="pt-BR" altLang="pt-BR" b="1" dirty="0">
                <a:solidFill>
                  <a:srgbClr val="0000FF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módulo </a:t>
            </a:r>
            <a:r>
              <a:rPr lang="pt-BR" altLang="pt-BR" b="1" dirty="0">
                <a:solidFill>
                  <a:srgbClr val="7030A0"/>
                </a:solidFill>
              </a:rPr>
              <a:t>de elasticidade </a:t>
            </a: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do concreto: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err="1" smtClean="0">
                <a:solidFill>
                  <a:srgbClr val="7030A0"/>
                </a:solidFill>
              </a:rPr>
              <a:t>E</a:t>
            </a:r>
            <a:r>
              <a:rPr lang="pt-BR" altLang="pt-BR" b="1" baseline="-25000" dirty="0" err="1" smtClean="0">
                <a:solidFill>
                  <a:srgbClr val="7030A0"/>
                </a:solidFill>
              </a:rPr>
              <a:t>c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= 30 </a:t>
            </a:r>
            <a:r>
              <a:rPr lang="pt-BR" altLang="pt-BR" b="1" dirty="0" err="1">
                <a:solidFill>
                  <a:srgbClr val="7030A0"/>
                </a:solidFill>
              </a:rPr>
              <a:t>GPa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A-2 - ESTABILIDADE GLOBAL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328539" cy="302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2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44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pic>
        <p:nvPicPr>
          <p:cNvPr id="52228" name="Picture 4" descr="http://www2.cassol.ind.br/wp-content/uploads/2011/11/cobertura_com_beiral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2085"/>
            <a:ext cx="6888248" cy="518683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6370589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(http://www2.cassol.ind.br/wp-content/uploads/2011/11/cobertura_com_beiral02.jpg)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Considerar</a:t>
            </a:r>
            <a:r>
              <a:rPr lang="pt-BR" altLang="pt-BR" b="1" dirty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</a:t>
            </a:r>
            <a:r>
              <a:rPr lang="pt-BR" altLang="pt-BR" b="1" dirty="0">
                <a:solidFill>
                  <a:srgbClr val="7030A0"/>
                </a:solidFill>
              </a:rPr>
              <a:t>a ligação da viga nos pilares como </a:t>
            </a:r>
            <a:r>
              <a:rPr lang="pt-BR" altLang="pt-BR" b="1" u="sng" dirty="0">
                <a:solidFill>
                  <a:srgbClr val="7030A0"/>
                </a:solidFill>
              </a:rPr>
              <a:t>articulação</a:t>
            </a:r>
            <a:r>
              <a:rPr lang="pt-BR" altLang="pt-BR" b="1" dirty="0">
                <a:solidFill>
                  <a:srgbClr val="7030A0"/>
                </a:solidFill>
              </a:rPr>
              <a:t> perfeita;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- </a:t>
            </a:r>
            <a:r>
              <a:rPr lang="pt-BR" altLang="pt-BR" b="1" dirty="0">
                <a:solidFill>
                  <a:srgbClr val="0000FF"/>
                </a:solidFill>
              </a:rPr>
              <a:t>desaprumo (</a:t>
            </a:r>
            <a:r>
              <a:rPr lang="pt-BR" altLang="pt-BR" b="1" dirty="0" smtClean="0">
                <a:solidFill>
                  <a:srgbClr val="0000FF"/>
                </a:solidFill>
              </a:rPr>
              <a:t>a</a:t>
            </a:r>
            <a:r>
              <a:rPr lang="pt-BR" altLang="pt-BR" b="1" baseline="-25000" dirty="0" smtClean="0">
                <a:solidFill>
                  <a:srgbClr val="0000FF"/>
                </a:solidFill>
              </a:rPr>
              <a:t>d</a:t>
            </a:r>
            <a:r>
              <a:rPr lang="pt-BR" altLang="pt-BR" b="1" dirty="0" smtClean="0">
                <a:solidFill>
                  <a:srgbClr val="0000FF"/>
                </a:solidFill>
              </a:rPr>
              <a:t>) </a:t>
            </a:r>
            <a:r>
              <a:rPr lang="pt-BR" altLang="pt-BR" b="1" dirty="0">
                <a:solidFill>
                  <a:srgbClr val="0000FF"/>
                </a:solidFill>
              </a:rPr>
              <a:t>de 21,7 mm no topo dos pilares;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- </a:t>
            </a:r>
            <a:r>
              <a:rPr lang="pt-BR" altLang="pt-BR" b="1" dirty="0">
                <a:solidFill>
                  <a:srgbClr val="1F771F"/>
                </a:solidFill>
              </a:rPr>
              <a:t>ligações dos pilares na </a:t>
            </a:r>
            <a:r>
              <a:rPr lang="pt-BR" altLang="pt-BR" b="1" u="sng" dirty="0">
                <a:solidFill>
                  <a:srgbClr val="1F771F"/>
                </a:solidFill>
              </a:rPr>
              <a:t>fundação</a:t>
            </a:r>
            <a:r>
              <a:rPr lang="pt-BR" altLang="pt-BR" b="1" dirty="0">
                <a:solidFill>
                  <a:srgbClr val="1F771F"/>
                </a:solidFill>
              </a:rPr>
              <a:t> perfeitamente </a:t>
            </a:r>
            <a:r>
              <a:rPr lang="pt-BR" altLang="pt-BR" b="1" dirty="0" smtClean="0">
                <a:solidFill>
                  <a:srgbClr val="1F771F"/>
                </a:solidFill>
              </a:rPr>
              <a:t>rígidas (</a:t>
            </a:r>
            <a:r>
              <a:rPr lang="pt-BR" altLang="pt-BR" b="1" u="sng" dirty="0">
                <a:solidFill>
                  <a:srgbClr val="1F771F"/>
                </a:solidFill>
              </a:rPr>
              <a:t>engastamento perfeito</a:t>
            </a:r>
            <a:r>
              <a:rPr lang="pt-BR" altLang="pt-BR" b="1" dirty="0" smtClean="0">
                <a:solidFill>
                  <a:srgbClr val="1F771F"/>
                </a:solidFill>
              </a:rPr>
              <a:t>);</a:t>
            </a:r>
            <a:endParaRPr lang="pt-BR" altLang="pt-BR" b="1" dirty="0">
              <a:solidFill>
                <a:srgbClr val="1F771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A-2 - ESTABILIDADE GLOBAL</a:t>
            </a:r>
          </a:p>
        </p:txBody>
      </p:sp>
    </p:spTree>
    <p:extLst>
      <p:ext uri="{BB962C8B-B14F-4D97-AF65-F5344CB8AC3E}">
        <p14:creationId xmlns:p14="http://schemas.microsoft.com/office/powerpoint/2010/main" val="33247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Considerar: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D125B8"/>
                </a:solidFill>
              </a:rPr>
              <a:t>- </a:t>
            </a:r>
            <a:r>
              <a:rPr lang="pt-BR" altLang="pt-BR" sz="3100" b="1" dirty="0">
                <a:solidFill>
                  <a:srgbClr val="D125B8"/>
                </a:solidFill>
              </a:rPr>
              <a:t>três </a:t>
            </a:r>
            <a:r>
              <a:rPr lang="pt-BR" altLang="pt-BR" sz="3100" b="1" dirty="0" smtClean="0">
                <a:solidFill>
                  <a:srgbClr val="D125B8"/>
                </a:solidFill>
              </a:rPr>
              <a:t>situações: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</a:rPr>
              <a:t>a</a:t>
            </a:r>
            <a:r>
              <a:rPr lang="pt-BR" altLang="pt-BR" sz="3100" b="1" dirty="0">
                <a:solidFill>
                  <a:srgbClr val="0000FF"/>
                </a:solidFill>
              </a:rPr>
              <a:t>) ações verticais permanentes e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variáveis (</a:t>
            </a:r>
            <a:r>
              <a:rPr lang="pt-BR" altLang="pt-BR" sz="3100" b="1" dirty="0">
                <a:solidFill>
                  <a:srgbClr val="0000FF"/>
                </a:solidFill>
              </a:rPr>
              <a:t>G e Q); </a:t>
            </a:r>
            <a:r>
              <a:rPr lang="pt-BR" altLang="pt-BR" sz="3100" b="1" dirty="0">
                <a:solidFill>
                  <a:srgbClr val="1F771F"/>
                </a:solidFill>
              </a:rPr>
              <a:t>b) ações verticais e ações laterais (G, Q e W + 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desaprumo);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</a:rPr>
              <a:t>c</a:t>
            </a:r>
            <a:r>
              <a:rPr lang="pt-BR" altLang="pt-BR" sz="3100" b="1" dirty="0">
                <a:solidFill>
                  <a:srgbClr val="0000FF"/>
                </a:solidFill>
              </a:rPr>
              <a:t>) ações verticais permanentes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G e </a:t>
            </a:r>
            <a:r>
              <a:rPr lang="pt-BR" altLang="pt-BR" sz="3100" b="1" dirty="0">
                <a:solidFill>
                  <a:srgbClr val="0000FF"/>
                </a:solidFill>
              </a:rPr>
              <a:t>ações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laterais </a:t>
            </a:r>
            <a:r>
              <a:rPr lang="pt-BR" altLang="pt-BR" sz="3100" b="1" dirty="0">
                <a:solidFill>
                  <a:srgbClr val="0000FF"/>
                </a:solidFill>
              </a:rPr>
              <a:t>W (+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desaprumo).</a:t>
            </a:r>
            <a:endParaRPr lang="pt-BR" altLang="pt-BR" sz="3100" b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A-2 - ESTABILIDADE GLOBAL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09120"/>
            <a:ext cx="5058530" cy="217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8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Analisar</a:t>
            </a:r>
            <a:r>
              <a:rPr lang="pt-BR" altLang="pt-BR" b="1" dirty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- </a:t>
            </a:r>
            <a:r>
              <a:rPr lang="pt-BR" altLang="pt-BR" b="1" dirty="0">
                <a:solidFill>
                  <a:srgbClr val="7030A0"/>
                </a:solidFill>
              </a:rPr>
              <a:t>os efeitos da ligação do pilar com a fundação com </a:t>
            </a:r>
            <a:r>
              <a:rPr lang="pt-BR" altLang="pt-BR" b="1" dirty="0" smtClean="0">
                <a:solidFill>
                  <a:srgbClr val="7030A0"/>
                </a:solidFill>
              </a:rPr>
              <a:t>uma rigidez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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Symbol"/>
              </a:rPr>
              <a:t>f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= 80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MN.m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(cada pilar</a:t>
            </a:r>
            <a:r>
              <a:rPr lang="pt-BR" altLang="pt-BR" b="1" dirty="0" smtClean="0">
                <a:solidFill>
                  <a:srgbClr val="7030A0"/>
                </a:solidFill>
              </a:rPr>
              <a:t>);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- </a:t>
            </a:r>
            <a:r>
              <a:rPr lang="pt-BR" altLang="pt-BR" b="1" dirty="0">
                <a:solidFill>
                  <a:srgbClr val="0000FF"/>
                </a:solidFill>
              </a:rPr>
              <a:t>as diferenças em relação ao procedimento apresentado </a:t>
            </a:r>
            <a:r>
              <a:rPr lang="pt-BR" altLang="pt-BR" b="1" dirty="0" smtClean="0">
                <a:solidFill>
                  <a:srgbClr val="0000FF"/>
                </a:solidFill>
              </a:rPr>
              <a:t>em </a:t>
            </a:r>
            <a:r>
              <a:rPr lang="pt-BR" altLang="pt-BR" b="1" dirty="0" err="1" smtClean="0">
                <a:solidFill>
                  <a:srgbClr val="0000FF"/>
                </a:solidFill>
              </a:rPr>
              <a:t>Hogeslag</a:t>
            </a:r>
            <a:r>
              <a:rPr lang="pt-BR" altLang="pt-BR" b="1" dirty="0" smtClean="0">
                <a:solidFill>
                  <a:srgbClr val="0000FF"/>
                </a:solidFill>
              </a:rPr>
              <a:t> </a:t>
            </a:r>
            <a:r>
              <a:rPr lang="pt-BR" altLang="pt-BR" b="1" dirty="0">
                <a:solidFill>
                  <a:srgbClr val="0000FF"/>
                </a:solidFill>
              </a:rPr>
              <a:t>(1990).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ANEXO A-2 - ESTABILIDADE GLOBAL</a:t>
            </a:r>
          </a:p>
        </p:txBody>
      </p:sp>
    </p:spTree>
    <p:extLst>
      <p:ext uri="{BB962C8B-B14F-4D97-AF65-F5344CB8AC3E}">
        <p14:creationId xmlns:p14="http://schemas.microsoft.com/office/powerpoint/2010/main" val="16871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243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1" y="1514395"/>
            <a:ext cx="842493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vento </a:t>
            </a:r>
            <a:r>
              <a:rPr lang="pt-BR" altLang="pt-BR" b="1" dirty="0">
                <a:solidFill>
                  <a:srgbClr val="7030A0"/>
                </a:solidFill>
              </a:rPr>
              <a:t>(W) e o </a:t>
            </a:r>
            <a:r>
              <a:rPr lang="pt-BR" altLang="pt-BR" b="1" dirty="0" smtClean="0">
                <a:solidFill>
                  <a:srgbClr val="7030A0"/>
                </a:solidFill>
              </a:rPr>
              <a:t>desaprumo da estrutura são as ações laterais que </a:t>
            </a:r>
            <a:r>
              <a:rPr lang="pt-BR" altLang="pt-BR" b="1" dirty="0">
                <a:solidFill>
                  <a:srgbClr val="7030A0"/>
                </a:solidFill>
              </a:rPr>
              <a:t>produzem momentos fletores de </a:t>
            </a:r>
            <a:r>
              <a:rPr lang="pt-BR" altLang="pt-BR" b="1" dirty="0" smtClean="0">
                <a:solidFill>
                  <a:srgbClr val="7030A0"/>
                </a:solidFill>
              </a:rPr>
              <a:t>1</a:t>
            </a:r>
            <a:r>
              <a:rPr lang="pt-BR" altLang="pt-BR" b="1" baseline="30000" dirty="0" smtClean="0">
                <a:solidFill>
                  <a:srgbClr val="7030A0"/>
                </a:solidFill>
              </a:rPr>
              <a:t>a</a:t>
            </a:r>
            <a:r>
              <a:rPr lang="pt-BR" altLang="pt-BR" b="1" dirty="0" smtClean="0">
                <a:solidFill>
                  <a:srgbClr val="7030A0"/>
                </a:solidFill>
              </a:rPr>
              <a:t> ordem (M</a:t>
            </a:r>
            <a:r>
              <a:rPr lang="pt-BR" altLang="pt-BR" b="1" baseline="-25000" dirty="0" smtClean="0">
                <a:solidFill>
                  <a:srgbClr val="7030A0"/>
                </a:solidFill>
              </a:rPr>
              <a:t>1d,t</a:t>
            </a:r>
            <a:r>
              <a:rPr lang="pt-BR" altLang="pt-BR" b="1" dirty="0" smtClean="0">
                <a:solidFill>
                  <a:srgbClr val="7030A0"/>
                </a:solidFill>
              </a:rPr>
              <a:t>) </a:t>
            </a:r>
            <a:r>
              <a:rPr lang="pt-BR" altLang="pt-BR" b="1" dirty="0">
                <a:solidFill>
                  <a:srgbClr val="7030A0"/>
                </a:solidFill>
              </a:rPr>
              <a:t>e tombamento da </a:t>
            </a:r>
            <a:r>
              <a:rPr lang="pt-BR" altLang="pt-BR" b="1" u="sng" dirty="0">
                <a:solidFill>
                  <a:srgbClr val="7030A0"/>
                </a:solidFill>
              </a:rPr>
              <a:t>estrutura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equivalente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0FF"/>
                </a:solidFill>
              </a:rPr>
              <a:t>Deve ser também prevista a ação de </a:t>
            </a:r>
            <a:r>
              <a:rPr lang="pt-BR" altLang="pt-BR" b="1" dirty="0" smtClean="0">
                <a:solidFill>
                  <a:srgbClr val="0000FF"/>
                </a:solidFill>
              </a:rPr>
              <a:t>frenagem de </a:t>
            </a:r>
            <a:r>
              <a:rPr lang="pt-BR" altLang="pt-BR" b="1" u="sng" dirty="0">
                <a:solidFill>
                  <a:srgbClr val="0000FF"/>
                </a:solidFill>
              </a:rPr>
              <a:t>pontes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rolantes</a:t>
            </a:r>
            <a:r>
              <a:rPr lang="pt-BR" altLang="pt-BR" b="1" dirty="0" smtClean="0">
                <a:solidFill>
                  <a:srgbClr val="0000FF"/>
                </a:solidFill>
              </a:rPr>
              <a:t> em galpões.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5209" y="260648"/>
            <a:ext cx="8229600" cy="936104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br>
              <a:rPr lang="en-US" altLang="pt-BR" sz="2000" b="1" dirty="0" smtClean="0">
                <a:solidFill>
                  <a:srgbClr val="0005CC"/>
                </a:solidFill>
              </a:rPr>
            </a:b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800" b="1" dirty="0">
                <a:solidFill>
                  <a:srgbClr val="C00000"/>
                </a:solidFill>
              </a:rPr>
              <a:t>A.2.1 </a:t>
            </a:r>
            <a:r>
              <a:rPr lang="pt-BR" altLang="pt-BR" sz="2800" b="1" dirty="0" smtClean="0">
                <a:solidFill>
                  <a:srgbClr val="C00000"/>
                </a:solidFill>
              </a:rPr>
              <a:t>CONSIDERAÇÕES INICIAIS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8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0" y="1052736"/>
            <a:ext cx="842493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Adota-se </a:t>
            </a:r>
            <a:r>
              <a:rPr lang="pt-BR" altLang="pt-BR" b="1" dirty="0">
                <a:solidFill>
                  <a:srgbClr val="7030A0"/>
                </a:solidFill>
              </a:rPr>
              <a:t>a situação extrema de todos os </a:t>
            </a:r>
            <a:r>
              <a:rPr lang="pt-BR" altLang="pt-BR" b="1" dirty="0" smtClean="0">
                <a:solidFill>
                  <a:srgbClr val="7030A0"/>
                </a:solidFill>
              </a:rPr>
              <a:t>desaprumos serem </a:t>
            </a:r>
            <a:r>
              <a:rPr lang="pt-BR" altLang="pt-BR" b="1" dirty="0">
                <a:solidFill>
                  <a:srgbClr val="7030A0"/>
                </a:solidFill>
              </a:rPr>
              <a:t>na mesma </a:t>
            </a:r>
            <a:r>
              <a:rPr lang="pt-BR" altLang="pt-BR" b="1" dirty="0" smtClean="0">
                <a:solidFill>
                  <a:srgbClr val="7030A0"/>
                </a:solidFill>
              </a:rPr>
              <a:t>direção.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Uma </a:t>
            </a:r>
            <a:r>
              <a:rPr lang="pt-BR" altLang="pt-BR" b="1" dirty="0">
                <a:solidFill>
                  <a:srgbClr val="0000FF"/>
                </a:solidFill>
              </a:rPr>
              <a:t>avaliação mais </a:t>
            </a:r>
            <a:r>
              <a:rPr lang="pt-BR" altLang="pt-BR" b="1" dirty="0" smtClean="0">
                <a:solidFill>
                  <a:srgbClr val="0000FF"/>
                </a:solidFill>
              </a:rPr>
              <a:t>realista seria </a:t>
            </a:r>
            <a:r>
              <a:rPr lang="pt-BR" altLang="pt-BR" b="1" dirty="0">
                <a:solidFill>
                  <a:srgbClr val="0000FF"/>
                </a:solidFill>
              </a:rPr>
              <a:t>com uma redução </a:t>
            </a:r>
            <a:r>
              <a:rPr lang="pt-BR" altLang="pt-BR" b="1" dirty="0" smtClean="0">
                <a:solidFill>
                  <a:srgbClr val="0000FF"/>
                </a:solidFill>
              </a:rPr>
              <a:t>para considerar a </a:t>
            </a:r>
            <a:r>
              <a:rPr lang="pt-BR" altLang="pt-BR" b="1" dirty="0">
                <a:solidFill>
                  <a:srgbClr val="0000FF"/>
                </a:solidFill>
              </a:rPr>
              <a:t>baixa </a:t>
            </a:r>
            <a:r>
              <a:rPr lang="pt-BR" altLang="pt-BR" b="1" dirty="0" smtClean="0">
                <a:solidFill>
                  <a:srgbClr val="0000FF"/>
                </a:solidFill>
              </a:rPr>
              <a:t>probabilidade de ocorrência de desaprumos </a:t>
            </a:r>
            <a:r>
              <a:rPr lang="pt-BR" altLang="pt-BR" b="1" dirty="0">
                <a:solidFill>
                  <a:srgbClr val="0000FF"/>
                </a:solidFill>
              </a:rPr>
              <a:t>máximos em todos os </a:t>
            </a:r>
            <a:r>
              <a:rPr lang="pt-BR" altLang="pt-BR" b="1" dirty="0" smtClean="0">
                <a:solidFill>
                  <a:srgbClr val="0000FF"/>
                </a:solidFill>
              </a:rPr>
              <a:t>pilares na </a:t>
            </a:r>
            <a:r>
              <a:rPr lang="pt-BR" altLang="pt-BR" b="1" dirty="0">
                <a:solidFill>
                  <a:srgbClr val="0000FF"/>
                </a:solidFill>
              </a:rPr>
              <a:t>mesma direção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5209" y="116632"/>
            <a:ext cx="8229600" cy="72008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A.2.1 CONSIDERAÇÕES INICIAIS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245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1124744"/>
            <a:ext cx="8424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7030A0"/>
                </a:solidFill>
              </a:rPr>
              <a:t>Estrutura equivalente</a:t>
            </a:r>
            <a:r>
              <a:rPr lang="pt-BR" altLang="pt-BR" b="1" dirty="0" smtClean="0">
                <a:solidFill>
                  <a:srgbClr val="7030A0"/>
                </a:solidFill>
              </a:rPr>
              <a:t>: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" y="2015480"/>
            <a:ext cx="8391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65209" y="116632"/>
            <a:ext cx="82296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A.2.1 CONSIDERAÇÕES INICIAIS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1124744"/>
            <a:ext cx="8424935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7030A0"/>
                </a:solidFill>
              </a:rPr>
              <a:t>De </a:t>
            </a:r>
            <a:r>
              <a:rPr lang="pt-BR" altLang="pt-BR" sz="3100" b="1" dirty="0">
                <a:solidFill>
                  <a:srgbClr val="7030A0"/>
                </a:solidFill>
              </a:rPr>
              <a:t>forma simplificada, os coeficientes de 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combinações das </a:t>
            </a:r>
            <a:r>
              <a:rPr lang="pt-BR" altLang="pt-BR" sz="3100" b="1" dirty="0">
                <a:solidFill>
                  <a:srgbClr val="7030A0"/>
                </a:solidFill>
              </a:rPr>
              <a:t>ações 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serão </a:t>
            </a:r>
            <a:r>
              <a:rPr lang="pt-BR" altLang="pt-BR" sz="3100" b="1" dirty="0">
                <a:solidFill>
                  <a:srgbClr val="7030A0"/>
                </a:solidFill>
              </a:rPr>
              <a:t>considerados 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com valor </a:t>
            </a:r>
            <a:r>
              <a:rPr lang="pt-BR" altLang="pt-BR" sz="3100" b="1" dirty="0">
                <a:solidFill>
                  <a:srgbClr val="7030A0"/>
                </a:solidFill>
              </a:rPr>
              <a:t>de 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1,4 (</a:t>
            </a:r>
            <a:r>
              <a:rPr lang="pt-BR" altLang="pt-BR" sz="3100" b="1" dirty="0" smtClean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sz="3100" b="1" baseline="-25000" dirty="0" smtClean="0">
                <a:solidFill>
                  <a:srgbClr val="7030A0"/>
                </a:solidFill>
                <a:sym typeface="Symbol"/>
              </a:rPr>
              <a:t>f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) </a:t>
            </a:r>
            <a:r>
              <a:rPr lang="pt-BR" altLang="pt-BR" sz="3100" b="1" dirty="0">
                <a:solidFill>
                  <a:srgbClr val="7030A0"/>
                </a:solidFill>
              </a:rPr>
              <a:t>para todas </a:t>
            </a:r>
            <a:r>
              <a:rPr lang="pt-BR" altLang="pt-BR" sz="3100" b="1" dirty="0" smtClean="0">
                <a:solidFill>
                  <a:srgbClr val="7030A0"/>
                </a:solidFill>
              </a:rPr>
              <a:t>as ações.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00FF"/>
                </a:solidFill>
              </a:rPr>
              <a:t>No caso de existirem diferentes ações variáveis, uma pode ser considerada principal, </a:t>
            </a:r>
            <a:r>
              <a:rPr lang="pt-BR" altLang="pt-BR" sz="3100" b="1" dirty="0">
                <a:solidFill>
                  <a:srgbClr val="0000FF"/>
                </a:solidFill>
              </a:rPr>
              <a:t>e as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demais secundárias</a:t>
            </a:r>
            <a:r>
              <a:rPr lang="pt-BR" altLang="pt-BR" sz="3100" b="1" dirty="0">
                <a:solidFill>
                  <a:srgbClr val="0000FF"/>
                </a:solidFill>
              </a:rPr>
              <a:t>, com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coeficientes </a:t>
            </a:r>
            <a:r>
              <a:rPr lang="pt-BR" altLang="pt-BR" sz="3100" b="1" dirty="0">
                <a:solidFill>
                  <a:srgbClr val="0000FF"/>
                </a:solidFill>
              </a:rPr>
              <a:t>de 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redução (</a:t>
            </a:r>
            <a:r>
              <a:rPr lang="pt-BR" altLang="pt-BR" sz="3100" b="1" dirty="0" smtClean="0">
                <a:solidFill>
                  <a:srgbClr val="0000FF"/>
                </a:solidFill>
                <a:sym typeface="Symbol"/>
              </a:rPr>
              <a:t></a:t>
            </a:r>
            <a:r>
              <a:rPr lang="pt-BR" altLang="pt-BR" sz="3100" b="1" dirty="0" smtClean="0">
                <a:solidFill>
                  <a:srgbClr val="0000FF"/>
                </a:solidFill>
              </a:rPr>
              <a:t>).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1F771F"/>
                </a:solidFill>
              </a:rPr>
              <a:t>Ações </a:t>
            </a:r>
            <a:r>
              <a:rPr lang="pt-BR" altLang="pt-BR" sz="3100" b="1" dirty="0">
                <a:solidFill>
                  <a:srgbClr val="1F771F"/>
                </a:solidFill>
              </a:rPr>
              <a:t>que produzem momentos fletores de 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1</a:t>
            </a:r>
            <a:r>
              <a:rPr lang="pt-BR" altLang="pt-BR" sz="3100" b="1" baseline="30000" dirty="0" smtClean="0">
                <a:solidFill>
                  <a:srgbClr val="1F771F"/>
                </a:solidFill>
              </a:rPr>
              <a:t>a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 ordem </a:t>
            </a:r>
            <a:r>
              <a:rPr lang="pt-BR" altLang="pt-BR" sz="3100" b="1" u="sng" dirty="0" smtClean="0">
                <a:solidFill>
                  <a:srgbClr val="1F771F"/>
                </a:solidFill>
              </a:rPr>
              <a:t>na estrutura real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, mas </a:t>
            </a:r>
            <a:r>
              <a:rPr lang="pt-BR" altLang="pt-BR" sz="3100" b="1" dirty="0">
                <a:solidFill>
                  <a:srgbClr val="1F771F"/>
                </a:solidFill>
              </a:rPr>
              <a:t>não produzem tombamento na </a:t>
            </a:r>
            <a:r>
              <a:rPr lang="pt-BR" altLang="pt-BR" sz="3100" b="1" u="sng" dirty="0">
                <a:solidFill>
                  <a:srgbClr val="1F771F"/>
                </a:solidFill>
              </a:rPr>
              <a:t>estrutura </a:t>
            </a:r>
            <a:r>
              <a:rPr lang="pt-BR" altLang="pt-BR" sz="3100" b="1" u="sng" dirty="0" smtClean="0">
                <a:solidFill>
                  <a:srgbClr val="1F771F"/>
                </a:solidFill>
              </a:rPr>
              <a:t>equivalente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, são </a:t>
            </a:r>
            <a:r>
              <a:rPr lang="pt-BR" altLang="pt-BR" sz="3100" b="1" dirty="0">
                <a:solidFill>
                  <a:srgbClr val="1F771F"/>
                </a:solidFill>
              </a:rPr>
              <a:t>a carga permanente 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(G) </a:t>
            </a:r>
            <a:r>
              <a:rPr lang="pt-BR" altLang="pt-BR" sz="3100" b="1" dirty="0">
                <a:solidFill>
                  <a:srgbClr val="1F771F"/>
                </a:solidFill>
              </a:rPr>
              <a:t>e a carga variável (Q) das vigas</a:t>
            </a:r>
            <a:r>
              <a:rPr lang="pt-BR" altLang="pt-BR" sz="3100" b="1" dirty="0" smtClean="0">
                <a:solidFill>
                  <a:srgbClr val="1F771F"/>
                </a:solidFill>
              </a:rPr>
              <a:t>.</a:t>
            </a:r>
            <a:endParaRPr lang="pt-BR" altLang="pt-BR" sz="3100" b="1" dirty="0">
              <a:solidFill>
                <a:srgbClr val="1F771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09" y="116632"/>
            <a:ext cx="8229600" cy="792088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A.2.1 CONSIDERAÇÕES INICIAIS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5285" y="836712"/>
            <a:ext cx="8424935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7030A0"/>
                </a:solidFill>
              </a:rPr>
              <a:t>Momentos </a:t>
            </a:r>
            <a:r>
              <a:rPr lang="pt-BR" altLang="pt-BR" sz="3000" b="1" dirty="0">
                <a:solidFill>
                  <a:srgbClr val="7030A0"/>
                </a:solidFill>
              </a:rPr>
              <a:t>fletores 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de 1</a:t>
            </a:r>
            <a:r>
              <a:rPr lang="pt-BR" altLang="pt-BR" sz="3000" b="1" baseline="30000" dirty="0" smtClean="0">
                <a:solidFill>
                  <a:srgbClr val="7030A0"/>
                </a:solidFill>
              </a:rPr>
              <a:t>ª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 </a:t>
            </a:r>
            <a:r>
              <a:rPr lang="pt-BR" altLang="pt-BR" sz="3000" b="1" dirty="0">
                <a:solidFill>
                  <a:srgbClr val="7030A0"/>
                </a:solidFill>
              </a:rPr>
              <a:t>ordem nos 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pilares da </a:t>
            </a:r>
            <a:r>
              <a:rPr lang="pt-BR" altLang="pt-BR" sz="3000" b="1" u="sng" dirty="0" smtClean="0">
                <a:solidFill>
                  <a:srgbClr val="7030A0"/>
                </a:solidFill>
              </a:rPr>
              <a:t>estrutura real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, </a:t>
            </a:r>
            <a:r>
              <a:rPr lang="pt-BR" altLang="pt-BR" sz="3000" b="1" dirty="0">
                <a:solidFill>
                  <a:srgbClr val="7030A0"/>
                </a:solidFill>
              </a:rPr>
              <a:t>devidos </a:t>
            </a:r>
            <a:r>
              <a:rPr lang="pt-BR" altLang="pt-BR" sz="3000" b="1" dirty="0" smtClean="0">
                <a:solidFill>
                  <a:srgbClr val="7030A0"/>
                </a:solidFill>
              </a:rPr>
              <a:t>aos carregamentos verticais: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0000FF"/>
                </a:solidFill>
              </a:rPr>
              <a:t>a) no topo</a:t>
            </a:r>
            <a:endParaRPr lang="pt-BR" altLang="pt-BR" sz="3000" b="1" dirty="0">
              <a:solidFill>
                <a:srgbClr val="0000FF"/>
              </a:solidFill>
            </a:endParaRPr>
          </a:p>
          <a:p>
            <a:pPr marL="1790700" indent="-1790700" algn="just" eaLnBrk="1" hangingPunct="1">
              <a:spcBef>
                <a:spcPct val="0"/>
              </a:spcBef>
              <a:buNone/>
            </a:pPr>
            <a:r>
              <a:rPr lang="pt-BR" altLang="pt-BR" sz="3000" b="1" dirty="0" err="1" smtClean="0"/>
              <a:t>M</a:t>
            </a:r>
            <a:r>
              <a:rPr lang="pt-BR" altLang="pt-BR" sz="3000" b="1" baseline="-25000" dirty="0" err="1" smtClean="0"/>
              <a:t>topo</a:t>
            </a:r>
            <a:r>
              <a:rPr lang="pt-BR" altLang="pt-BR" sz="3000" b="1" dirty="0" smtClean="0"/>
              <a:t> = [1,4 (7 + 13) . 14,0/2] . 0,5 +</a:t>
            </a:r>
          </a:p>
          <a:p>
            <a:pPr marL="1790700" indent="-447675"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/>
              <a:t>+ [1,4 (7 + 13) . 0,5</a:t>
            </a:r>
            <a:r>
              <a:rPr lang="pt-BR" altLang="pt-BR" sz="3000" b="1" baseline="30000" dirty="0" smtClean="0"/>
              <a:t>2</a:t>
            </a:r>
            <a:r>
              <a:rPr lang="pt-BR" altLang="pt-BR" sz="3000" b="1" dirty="0" smtClean="0"/>
              <a:t>/2] = 101,5 </a:t>
            </a:r>
            <a:r>
              <a:rPr lang="pt-BR" altLang="pt-BR" sz="3000" b="1" dirty="0" err="1" smtClean="0"/>
              <a:t>kN.m</a:t>
            </a:r>
            <a:endParaRPr lang="pt-BR" altLang="pt-BR" sz="3000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0000FF"/>
                </a:solidFill>
              </a:rPr>
              <a:t>b</a:t>
            </a:r>
            <a:r>
              <a:rPr lang="pt-BR" altLang="pt-BR" sz="3000" b="1" dirty="0">
                <a:solidFill>
                  <a:srgbClr val="0000FF"/>
                </a:solidFill>
              </a:rPr>
              <a:t>) na base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err="1" smtClean="0"/>
              <a:t>M</a:t>
            </a:r>
            <a:r>
              <a:rPr lang="pt-BR" altLang="pt-BR" sz="3000" b="1" baseline="-25000" dirty="0" err="1" smtClean="0"/>
              <a:t>base</a:t>
            </a:r>
            <a:r>
              <a:rPr lang="pt-BR" altLang="pt-BR" sz="3000" b="1" dirty="0" smtClean="0"/>
              <a:t> </a:t>
            </a:r>
            <a:r>
              <a:rPr lang="pt-BR" altLang="pt-BR" sz="3000" b="1" dirty="0"/>
              <a:t>= 101,5/2 = 50,7 </a:t>
            </a:r>
            <a:r>
              <a:rPr lang="pt-BR" altLang="pt-BR" sz="3000" b="1" dirty="0" err="1" smtClean="0"/>
              <a:t>kN.m</a:t>
            </a:r>
            <a:endParaRPr lang="pt-BR" altLang="pt-BR" sz="30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09" y="116632"/>
            <a:ext cx="8229600" cy="792088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A.2.1 CONSIDERAÇÕES INICIAIS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725144"/>
            <a:ext cx="7363073" cy="209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248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5209" y="188640"/>
            <a:ext cx="8229600" cy="2062103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br>
              <a:rPr lang="en-US" altLang="pt-BR" sz="2000" b="1" dirty="0" smtClean="0">
                <a:solidFill>
                  <a:srgbClr val="0005CC"/>
                </a:solidFill>
              </a:rPr>
            </a:b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800" b="1" dirty="0" smtClean="0">
                <a:solidFill>
                  <a:srgbClr val="C00000"/>
                </a:solidFill>
              </a:rPr>
              <a:t>A.2.2 CONSIDERANDO A LIGAÇÃO DO PILAR COM A  FUNDAÇÃO PERFEITAMENTE RÍGIDA (ENGASTAMENTO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)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51300" y="2492896"/>
            <a:ext cx="8208913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a) </a:t>
            </a:r>
            <a:r>
              <a:rPr lang="pt-BR" altLang="pt-BR" b="1" dirty="0">
                <a:solidFill>
                  <a:srgbClr val="FF0000"/>
                </a:solidFill>
              </a:rPr>
              <a:t>Combinação de ações </a:t>
            </a:r>
            <a:r>
              <a:rPr lang="pt-BR" altLang="pt-BR" b="1" dirty="0" smtClean="0">
                <a:solidFill>
                  <a:srgbClr val="FF0000"/>
                </a:solidFill>
              </a:rPr>
              <a:t>G </a:t>
            </a:r>
            <a:r>
              <a:rPr lang="pt-BR" altLang="pt-BR" b="1" dirty="0">
                <a:solidFill>
                  <a:srgbClr val="FF0000"/>
                </a:solidFill>
              </a:rPr>
              <a:t>e Q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Essas ações verticais provocam somente momentos fletores de 1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ª</a:t>
            </a:r>
            <a:r>
              <a:rPr lang="pt-BR" altLang="pt-BR" b="1" dirty="0" smtClean="0">
                <a:solidFill>
                  <a:srgbClr val="0000FF"/>
                </a:solidFill>
              </a:rPr>
              <a:t> ordem (M</a:t>
            </a:r>
            <a:r>
              <a:rPr lang="pt-BR" altLang="pt-BR" b="1" baseline="-25000" dirty="0" smtClean="0">
                <a:solidFill>
                  <a:srgbClr val="0000FF"/>
                </a:solidFill>
              </a:rPr>
              <a:t>1d</a:t>
            </a:r>
            <a:r>
              <a:rPr lang="pt-BR" altLang="pt-BR" b="1" dirty="0" smtClean="0">
                <a:solidFill>
                  <a:srgbClr val="0000FF"/>
                </a:solidFill>
              </a:rPr>
              <a:t>) na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estrutura real</a:t>
            </a:r>
            <a:r>
              <a:rPr lang="pt-BR" altLang="pt-BR" b="1" dirty="0" smtClean="0">
                <a:solidFill>
                  <a:srgbClr val="0000FF"/>
                </a:solidFill>
              </a:rPr>
              <a:t>, e não produzem </a:t>
            </a:r>
            <a:r>
              <a:rPr lang="pt-BR" altLang="pt-BR" b="1" dirty="0">
                <a:solidFill>
                  <a:srgbClr val="0000FF"/>
                </a:solidFill>
              </a:rPr>
              <a:t>tombamento na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estrutura equivalente</a:t>
            </a:r>
            <a:r>
              <a:rPr lang="pt-BR" altLang="pt-BR" b="1" dirty="0" smtClean="0">
                <a:solidFill>
                  <a:srgbClr val="0000FF"/>
                </a:solidFill>
              </a:rPr>
              <a:t>, nem </a:t>
            </a:r>
            <a:r>
              <a:rPr lang="pt-BR" altLang="pt-BR" b="1" dirty="0">
                <a:solidFill>
                  <a:srgbClr val="0000FF"/>
                </a:solidFill>
              </a:rPr>
              <a:t>produzem efeito de </a:t>
            </a:r>
            <a:r>
              <a:rPr lang="pt-BR" altLang="pt-BR" b="1" dirty="0" smtClean="0">
                <a:solidFill>
                  <a:srgbClr val="0000FF"/>
                </a:solidFill>
              </a:rPr>
              <a:t>2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 ordem </a:t>
            </a:r>
            <a:r>
              <a:rPr lang="pt-BR" altLang="pt-BR" b="1" dirty="0">
                <a:solidFill>
                  <a:srgbClr val="0000FF"/>
                </a:solidFill>
              </a:rPr>
              <a:t>global</a:t>
            </a:r>
            <a:r>
              <a:rPr lang="pt-BR" altLang="pt-BR" b="1" dirty="0" smtClean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2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249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67541" y="1268760"/>
            <a:ext cx="842493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b) </a:t>
            </a:r>
            <a:r>
              <a:rPr lang="pt-BR" altLang="pt-BR" b="1" dirty="0">
                <a:solidFill>
                  <a:srgbClr val="FF0000"/>
                </a:solidFill>
              </a:rPr>
              <a:t>Combinação </a:t>
            </a:r>
            <a:r>
              <a:rPr lang="pt-BR" altLang="pt-BR" b="1" dirty="0" smtClean="0">
                <a:solidFill>
                  <a:srgbClr val="FF0000"/>
                </a:solidFill>
              </a:rPr>
              <a:t>das </a:t>
            </a:r>
            <a:r>
              <a:rPr lang="pt-BR" altLang="pt-BR" b="1" dirty="0">
                <a:solidFill>
                  <a:srgbClr val="FF0000"/>
                </a:solidFill>
              </a:rPr>
              <a:t>ações </a:t>
            </a:r>
            <a:r>
              <a:rPr lang="pt-BR" altLang="pt-BR" b="1" dirty="0" smtClean="0">
                <a:solidFill>
                  <a:srgbClr val="FF0000"/>
                </a:solidFill>
              </a:rPr>
              <a:t>G, </a:t>
            </a:r>
            <a:r>
              <a:rPr lang="pt-BR" altLang="pt-BR" b="1" dirty="0">
                <a:solidFill>
                  <a:srgbClr val="FF0000"/>
                </a:solidFill>
              </a:rPr>
              <a:t>Q e W + </a:t>
            </a:r>
            <a:r>
              <a:rPr lang="pt-BR" altLang="pt-BR" b="1" dirty="0" smtClean="0">
                <a:solidFill>
                  <a:srgbClr val="FF0000"/>
                </a:solidFill>
              </a:rPr>
              <a:t>desaprumo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</a:t>
            </a:r>
            <a:r>
              <a:rPr lang="pt-BR" altLang="pt-BR" b="1" u="sng" dirty="0">
                <a:solidFill>
                  <a:srgbClr val="7030A0"/>
                </a:solidFill>
              </a:rPr>
              <a:t>estrutura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equivalente</a:t>
            </a:r>
            <a:r>
              <a:rPr lang="pt-BR" altLang="pt-BR" b="1" dirty="0" smtClean="0">
                <a:solidFill>
                  <a:srgbClr val="7030A0"/>
                </a:solidFill>
              </a:rPr>
              <a:t>:</a:t>
            </a:r>
            <a:endParaRPr lang="pt-BR" altLang="pt-BR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- força </a:t>
            </a:r>
            <a:r>
              <a:rPr lang="pt-BR" altLang="pt-BR" b="1" dirty="0">
                <a:solidFill>
                  <a:srgbClr val="0000FF"/>
                </a:solidFill>
              </a:rPr>
              <a:t>horizontal de </a:t>
            </a:r>
            <a:r>
              <a:rPr lang="pt-BR" altLang="pt-BR" b="1" dirty="0" smtClean="0">
                <a:solidFill>
                  <a:srgbClr val="0000FF"/>
                </a:solidFill>
              </a:rPr>
              <a:t>cálculo:</a:t>
            </a:r>
            <a:endParaRPr lang="pt-BR" altLang="pt-BR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ym typeface="Symbol"/>
              </a:rPr>
              <a:t></a:t>
            </a:r>
            <a:r>
              <a:rPr lang="pt-BR" altLang="pt-BR" b="1" dirty="0" err="1" smtClean="0">
                <a:sym typeface="Symbol"/>
              </a:rPr>
              <a:t>F</a:t>
            </a:r>
            <a:r>
              <a:rPr lang="pt-BR" altLang="pt-BR" b="1" baseline="-25000" dirty="0" err="1">
                <a:sym typeface="Symbol"/>
              </a:rPr>
              <a:t>h</a:t>
            </a:r>
            <a:r>
              <a:rPr lang="pt-BR" altLang="pt-BR" b="1" baseline="-25000" dirty="0" err="1" smtClean="0">
                <a:sym typeface="Symbol"/>
              </a:rPr>
              <a:t>d</a:t>
            </a:r>
            <a:r>
              <a:rPr lang="pt-BR" altLang="pt-BR" b="1" dirty="0" smtClean="0">
                <a:sym typeface="Symbol"/>
              </a:rPr>
              <a:t> = </a:t>
            </a:r>
            <a:r>
              <a:rPr lang="pt-BR" altLang="pt-BR" b="1" dirty="0" smtClean="0"/>
              <a:t>1,4 . 80 = 112 kN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- força </a:t>
            </a:r>
            <a:r>
              <a:rPr lang="pt-BR" altLang="pt-BR" b="1" dirty="0">
                <a:solidFill>
                  <a:srgbClr val="0000FF"/>
                </a:solidFill>
              </a:rPr>
              <a:t>vertical de </a:t>
            </a:r>
            <a:r>
              <a:rPr lang="pt-BR" altLang="pt-BR" b="1" dirty="0" smtClean="0">
                <a:solidFill>
                  <a:srgbClr val="0000FF"/>
                </a:solidFill>
              </a:rPr>
              <a:t>cálculo: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ym typeface="Symbol"/>
              </a:rPr>
              <a:t></a:t>
            </a:r>
            <a:r>
              <a:rPr lang="pt-BR" altLang="pt-BR" b="1" dirty="0" err="1" smtClean="0">
                <a:sym typeface="Symbol"/>
              </a:rPr>
              <a:t>F</a:t>
            </a:r>
            <a:r>
              <a:rPr lang="pt-BR" altLang="pt-BR" b="1" baseline="-25000" dirty="0" err="1" smtClean="0">
                <a:sym typeface="Symbol"/>
              </a:rPr>
              <a:t>vd</a:t>
            </a:r>
            <a:r>
              <a:rPr lang="pt-BR" altLang="pt-BR" b="1" dirty="0" smtClean="0">
                <a:sym typeface="Symbol"/>
              </a:rPr>
              <a:t> </a:t>
            </a:r>
            <a:r>
              <a:rPr lang="pt-BR" altLang="pt-BR" b="1" dirty="0">
                <a:sym typeface="Symbol"/>
              </a:rPr>
              <a:t>= </a:t>
            </a:r>
            <a:r>
              <a:rPr lang="pt-BR" altLang="pt-BR" b="1" dirty="0" smtClean="0"/>
              <a:t>(</a:t>
            </a:r>
            <a:r>
              <a:rPr lang="pt-BR" altLang="pt-BR" b="1" dirty="0"/>
              <a:t>1,4 </a:t>
            </a:r>
            <a:r>
              <a:rPr lang="pt-BR" altLang="pt-BR" b="1" dirty="0" smtClean="0"/>
              <a:t>. 13 </a:t>
            </a:r>
            <a:r>
              <a:rPr lang="pt-BR" altLang="pt-BR" b="1" dirty="0"/>
              <a:t>+ 1,4 </a:t>
            </a:r>
            <a:r>
              <a:rPr lang="pt-BR" altLang="pt-BR" b="1" dirty="0" smtClean="0"/>
              <a:t>. 7) . 15,0 . 2 = 840 kN</a:t>
            </a:r>
            <a:endParaRPr lang="pt-BR" altLang="pt-BR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91411"/>
            <a:ext cx="2033389" cy="252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69735"/>
            <a:ext cx="4256220" cy="124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7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59699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600400" cy="510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95536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(https://www.dywidag.com.br/projetos/protendidos-dywidag-projetos/ponte-de-laguna-brasil.html)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1340768"/>
            <a:ext cx="8424935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</a:t>
            </a:r>
            <a:r>
              <a:rPr lang="pt-BR" altLang="pt-BR" b="1" dirty="0">
                <a:solidFill>
                  <a:srgbClr val="0000FF"/>
                </a:solidFill>
              </a:rPr>
              <a:t>momento de inércia da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estrutura equivalente</a:t>
            </a:r>
            <a:r>
              <a:rPr lang="pt-BR" altLang="pt-BR" b="1" dirty="0" smtClean="0">
                <a:solidFill>
                  <a:srgbClr val="0000FF"/>
                </a:solidFill>
              </a:rPr>
              <a:t> para </a:t>
            </a:r>
            <a:r>
              <a:rPr lang="pt-BR" altLang="pt-BR" b="1" dirty="0">
                <a:solidFill>
                  <a:srgbClr val="0000FF"/>
                </a:solidFill>
              </a:rPr>
              <a:t>esse caso é a soma </a:t>
            </a:r>
            <a:r>
              <a:rPr lang="pt-BR" altLang="pt-BR" b="1" dirty="0" smtClean="0">
                <a:solidFill>
                  <a:srgbClr val="0000FF"/>
                </a:solidFill>
              </a:rPr>
              <a:t>do momento de inércia de cada um dos três pilares: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err="1" smtClean="0"/>
              <a:t>I</a:t>
            </a:r>
            <a:r>
              <a:rPr lang="pt-BR" altLang="pt-BR" b="1" baseline="-25000" dirty="0" err="1" smtClean="0"/>
              <a:t>eq</a:t>
            </a:r>
            <a:r>
              <a:rPr lang="pt-BR" altLang="pt-BR" b="1" dirty="0" smtClean="0"/>
              <a:t> = 3I</a:t>
            </a:r>
            <a:r>
              <a:rPr lang="pt-BR" altLang="pt-BR" b="1" baseline="-25000" dirty="0" smtClean="0"/>
              <a:t>p</a:t>
            </a:r>
            <a:r>
              <a:rPr lang="pt-BR" altLang="pt-BR" b="1" dirty="0" smtClean="0"/>
              <a:t> = 3 (0,40 . 0,40</a:t>
            </a:r>
            <a:r>
              <a:rPr lang="pt-BR" altLang="pt-BR" b="1" baseline="30000" dirty="0" smtClean="0"/>
              <a:t>3</a:t>
            </a:r>
            <a:r>
              <a:rPr lang="pt-BR" altLang="pt-BR" b="1" dirty="0" smtClean="0"/>
              <a:t>)/12 = 6,4 . 10</a:t>
            </a:r>
            <a:r>
              <a:rPr lang="pt-BR" altLang="pt-BR" b="1" baseline="30000" dirty="0" smtClean="0"/>
              <a:t>-3</a:t>
            </a:r>
            <a:r>
              <a:rPr lang="pt-BR" altLang="pt-BR" b="1" dirty="0" smtClean="0"/>
              <a:t> m</a:t>
            </a:r>
            <a:r>
              <a:rPr lang="pt-BR" altLang="pt-BR" b="1" baseline="30000" dirty="0" smtClean="0"/>
              <a:t>4</a:t>
            </a:r>
            <a:endParaRPr lang="pt-BR" altLang="pt-BR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Levando </a:t>
            </a:r>
            <a:r>
              <a:rPr lang="pt-BR" altLang="pt-BR" b="1" dirty="0">
                <a:solidFill>
                  <a:srgbClr val="7030A0"/>
                </a:solidFill>
              </a:rPr>
              <a:t>em conta a redução da </a:t>
            </a:r>
            <a:r>
              <a:rPr lang="pt-BR" altLang="pt-BR" b="1" dirty="0" smtClean="0">
                <a:solidFill>
                  <a:srgbClr val="7030A0"/>
                </a:solidFill>
              </a:rPr>
              <a:t>inércia de 0,4 (indicada </a:t>
            </a:r>
            <a:r>
              <a:rPr lang="pt-BR" altLang="pt-BR" b="1" dirty="0">
                <a:solidFill>
                  <a:srgbClr val="7030A0"/>
                </a:solidFill>
              </a:rPr>
              <a:t>para ligação viga x pilar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articulada</a:t>
            </a:r>
            <a:r>
              <a:rPr lang="pt-BR" altLang="pt-BR" b="1" dirty="0" smtClean="0">
                <a:solidFill>
                  <a:srgbClr val="7030A0"/>
                </a:solidFill>
              </a:rPr>
              <a:t>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err="1" smtClean="0"/>
              <a:t>El</a:t>
            </a:r>
            <a:r>
              <a:rPr lang="pt-BR" altLang="pt-BR" b="1" baseline="-25000" dirty="0" err="1" smtClean="0"/>
              <a:t>eq,red</a:t>
            </a:r>
            <a:r>
              <a:rPr lang="pt-BR" altLang="pt-BR" b="1" dirty="0" smtClean="0"/>
              <a:t> = 0,4El</a:t>
            </a:r>
            <a:r>
              <a:rPr lang="pt-BR" altLang="pt-BR" b="1" baseline="-25000" dirty="0" smtClean="0"/>
              <a:t>eq</a:t>
            </a:r>
            <a:r>
              <a:rPr lang="pt-BR" altLang="pt-BR" b="1" dirty="0" smtClean="0"/>
              <a:t> = 0,4 (30,0 . 10</a:t>
            </a:r>
            <a:r>
              <a:rPr lang="pt-BR" altLang="pt-BR" b="1" baseline="30000" dirty="0" smtClean="0"/>
              <a:t>6</a:t>
            </a:r>
            <a:r>
              <a:rPr lang="pt-BR" altLang="pt-BR" b="1" dirty="0" smtClean="0"/>
              <a:t>) . (6,4 . 10</a:t>
            </a:r>
            <a:r>
              <a:rPr lang="pt-BR" altLang="pt-BR" b="1" baseline="30000" dirty="0" smtClean="0"/>
              <a:t>-3</a:t>
            </a:r>
            <a:r>
              <a:rPr lang="pt-BR" altLang="pt-BR" b="1" dirty="0" smtClean="0"/>
              <a:t>)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            = 76,8 . 10</a:t>
            </a:r>
            <a:r>
              <a:rPr lang="pt-BR" altLang="pt-BR" b="1" baseline="30000" dirty="0" smtClean="0"/>
              <a:t>3</a:t>
            </a:r>
            <a:r>
              <a:rPr lang="pt-BR" altLang="pt-BR" b="1" dirty="0" smtClean="0"/>
              <a:t> kN.m</a:t>
            </a:r>
            <a:r>
              <a:rPr lang="pt-BR" altLang="pt-BR" b="1" baseline="30000" dirty="0" smtClean="0"/>
              <a:t>2</a:t>
            </a:r>
            <a:endParaRPr lang="pt-BR" altLang="pt-BR" b="1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1340768"/>
            <a:ext cx="8424935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Momento fletor de 1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ordem na base da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estrutura equivalente</a:t>
            </a:r>
            <a:r>
              <a:rPr lang="pt-BR" altLang="pt-BR" b="1" dirty="0" smtClean="0">
                <a:solidFill>
                  <a:srgbClr val="0000FF"/>
                </a:solidFill>
              </a:rPr>
              <a:t> devido à ação horizontal e desaprumo: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M</a:t>
            </a:r>
            <a:r>
              <a:rPr lang="pt-BR" altLang="pt-BR" b="1" baseline="-25000" dirty="0" smtClean="0"/>
              <a:t>1d,t</a:t>
            </a:r>
            <a:r>
              <a:rPr lang="pt-BR" altLang="pt-BR" b="1" dirty="0" smtClean="0"/>
              <a:t> = 112 . 6,5 + </a:t>
            </a:r>
            <a:r>
              <a:rPr lang="pt-BR" altLang="pt-BR" b="1" dirty="0"/>
              <a:t>840 </a:t>
            </a:r>
            <a:r>
              <a:rPr lang="pt-BR" altLang="pt-BR" b="1" dirty="0" smtClean="0"/>
              <a:t>. 0,0217</a:t>
            </a:r>
          </a:p>
          <a:p>
            <a:pPr marL="1081088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 efeito </a:t>
            </a:r>
            <a:r>
              <a:rPr lang="pt-BR" altLang="pt-BR" b="1" dirty="0">
                <a:solidFill>
                  <a:srgbClr val="0000FF"/>
                </a:solidFill>
              </a:rPr>
              <a:t>de </a:t>
            </a:r>
            <a:r>
              <a:rPr lang="pt-BR" altLang="pt-BR" b="1" dirty="0" smtClean="0">
                <a:solidFill>
                  <a:srgbClr val="0000FF"/>
                </a:solidFill>
              </a:rPr>
              <a:t>W</a:t>
            </a:r>
          </a:p>
          <a:p>
            <a:pPr marL="1081088"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 + efeito do desaprumo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M</a:t>
            </a:r>
            <a:r>
              <a:rPr lang="pt-BR" altLang="pt-BR" b="1" baseline="-25000" dirty="0" smtClean="0"/>
              <a:t>1d,t</a:t>
            </a:r>
            <a:r>
              <a:rPr lang="pt-BR" altLang="pt-BR" b="1" dirty="0" smtClean="0"/>
              <a:t> </a:t>
            </a:r>
            <a:r>
              <a:rPr lang="pt-BR" altLang="pt-BR" b="1" dirty="0"/>
              <a:t>= </a:t>
            </a:r>
            <a:r>
              <a:rPr lang="pt-BR" altLang="pt-BR" b="1" dirty="0" smtClean="0"/>
              <a:t>728,0 </a:t>
            </a:r>
            <a:r>
              <a:rPr lang="pt-BR" altLang="pt-BR" b="1" dirty="0"/>
              <a:t>+ </a:t>
            </a:r>
            <a:r>
              <a:rPr lang="pt-BR" altLang="pt-BR" b="1" dirty="0" smtClean="0"/>
              <a:t>18,0 </a:t>
            </a:r>
            <a:r>
              <a:rPr lang="pt-BR" altLang="pt-BR" b="1" dirty="0"/>
              <a:t>= </a:t>
            </a:r>
            <a:r>
              <a:rPr lang="pt-BR" altLang="pt-BR" b="1" dirty="0" smtClean="0"/>
              <a:t>746,0 </a:t>
            </a:r>
            <a:r>
              <a:rPr lang="pt-BR" altLang="pt-BR" b="1" dirty="0" err="1"/>
              <a:t>kN.m</a:t>
            </a:r>
            <a:endParaRPr lang="pt-BR" altLang="pt-BR" b="1" dirty="0"/>
          </a:p>
          <a:p>
            <a:pPr marL="1081088"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(o </a:t>
            </a:r>
            <a:r>
              <a:rPr lang="pt-BR" altLang="pt-BR" b="1" dirty="0">
                <a:solidFill>
                  <a:srgbClr val="7030A0"/>
                </a:solidFill>
              </a:rPr>
              <a:t>efeito do desaprumo é </a:t>
            </a:r>
            <a:r>
              <a:rPr lang="pt-BR" altLang="pt-BR" b="1" dirty="0" smtClean="0">
                <a:solidFill>
                  <a:srgbClr val="7030A0"/>
                </a:solidFill>
              </a:rPr>
              <a:t>pequeno </a:t>
            </a:r>
            <a:r>
              <a:rPr lang="pt-BR" altLang="pt-BR" b="1" dirty="0">
                <a:solidFill>
                  <a:srgbClr val="7030A0"/>
                </a:solidFill>
              </a:rPr>
              <a:t>nesse </a:t>
            </a:r>
            <a:r>
              <a:rPr lang="pt-BR" altLang="pt-BR" b="1" dirty="0" smtClean="0">
                <a:solidFill>
                  <a:srgbClr val="7030A0"/>
                </a:solidFill>
              </a:rPr>
              <a:t>caso)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83342"/>
            <a:ext cx="2327524" cy="300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1196752"/>
            <a:ext cx="66247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deslocamento horizontal no </a:t>
            </a:r>
            <a:r>
              <a:rPr lang="pt-BR" altLang="pt-BR" b="1" dirty="0">
                <a:solidFill>
                  <a:srgbClr val="0000FF"/>
                </a:solidFill>
              </a:rPr>
              <a:t>topo da </a:t>
            </a:r>
            <a:r>
              <a:rPr lang="pt-BR" altLang="pt-BR" b="1" u="sng" dirty="0">
                <a:solidFill>
                  <a:srgbClr val="0000FF"/>
                </a:solidFill>
              </a:rPr>
              <a:t>estrutura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equivalente</a:t>
            </a:r>
            <a:r>
              <a:rPr lang="pt-BR" altLang="pt-BR" b="1" dirty="0" smtClean="0">
                <a:solidFill>
                  <a:srgbClr val="0000FF"/>
                </a:solidFill>
              </a:rPr>
              <a:t>, calculada </a:t>
            </a:r>
            <a:r>
              <a:rPr lang="pt-BR" altLang="pt-BR" b="1" dirty="0">
                <a:solidFill>
                  <a:srgbClr val="0000FF"/>
                </a:solidFill>
              </a:rPr>
              <a:t>como viga em balanço sujeita a </a:t>
            </a:r>
            <a:r>
              <a:rPr lang="pt-BR" altLang="pt-BR" b="1" dirty="0" smtClean="0">
                <a:solidFill>
                  <a:srgbClr val="0000FF"/>
                </a:solidFill>
              </a:rPr>
              <a:t>forças na sua extremidade </a:t>
            </a:r>
            <a:r>
              <a:rPr lang="pt-BR" altLang="pt-BR" b="1" dirty="0">
                <a:solidFill>
                  <a:srgbClr val="0000FF"/>
                </a:solidFill>
              </a:rPr>
              <a:t>devidas à ação horizontal e </a:t>
            </a:r>
            <a:r>
              <a:rPr lang="pt-BR" altLang="pt-BR" b="1" dirty="0" smtClean="0">
                <a:solidFill>
                  <a:srgbClr val="0000FF"/>
                </a:solidFill>
              </a:rPr>
              <a:t>à componente da </a:t>
            </a:r>
            <a:r>
              <a:rPr lang="pt-BR" altLang="pt-BR" b="1" dirty="0">
                <a:solidFill>
                  <a:srgbClr val="0000FF"/>
                </a:solidFill>
              </a:rPr>
              <a:t>força vertical produzida pelo </a:t>
            </a:r>
            <a:r>
              <a:rPr lang="pt-BR" altLang="pt-BR" b="1" dirty="0" smtClean="0">
                <a:solidFill>
                  <a:srgbClr val="0000FF"/>
                </a:solidFill>
              </a:rPr>
              <a:t>desaprumo a</a:t>
            </a:r>
            <a:r>
              <a:rPr lang="pt-BR" altLang="pt-BR" b="1" baseline="-25000" dirty="0" smtClean="0">
                <a:solidFill>
                  <a:srgbClr val="0000FF"/>
                </a:solidFill>
              </a:rPr>
              <a:t>d</a:t>
            </a:r>
            <a:r>
              <a:rPr lang="pt-BR" altLang="pt-BR" b="1" dirty="0" smtClean="0">
                <a:solidFill>
                  <a:srgbClr val="0000FF"/>
                </a:solidFill>
              </a:rPr>
              <a:t>, é: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780019"/>
              </p:ext>
            </p:extLst>
          </p:nvPr>
        </p:nvGraphicFramePr>
        <p:xfrm>
          <a:off x="539552" y="4293096"/>
          <a:ext cx="8339138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6" name="Equação" r:id="rId3" imgW="3288960" imgH="876240" progId="Equation.3">
                  <p:embed/>
                </p:oleObj>
              </mc:Choice>
              <mc:Fallback>
                <p:oleObj name="Equação" r:id="rId3" imgW="3288960" imgH="876240" progId="Equation.3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293096"/>
                        <a:ext cx="8339138" cy="237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99" y="1772816"/>
            <a:ext cx="1690255" cy="218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2235" y="1268760"/>
            <a:ext cx="842493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valor do </a:t>
            </a:r>
            <a:r>
              <a:rPr lang="pt-BR" altLang="pt-BR" b="1" dirty="0">
                <a:solidFill>
                  <a:srgbClr val="0000FF"/>
                </a:solidFill>
              </a:rPr>
              <a:t>momento </a:t>
            </a:r>
            <a:r>
              <a:rPr lang="pt-BR" altLang="pt-BR" b="1" dirty="0" smtClean="0">
                <a:solidFill>
                  <a:srgbClr val="0000FF"/>
                </a:solidFill>
              </a:rPr>
              <a:t>fletor de 2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ordem</a:t>
            </a:r>
            <a:r>
              <a:rPr lang="pt-BR" altLang="pt-BR" b="1" dirty="0">
                <a:solidFill>
                  <a:srgbClr val="0000FF"/>
                </a:solidFill>
              </a:rPr>
              <a:t>, </a:t>
            </a:r>
            <a:r>
              <a:rPr lang="pt-BR" altLang="pt-BR" b="1" dirty="0" smtClean="0">
                <a:solidFill>
                  <a:srgbClr val="0000FF"/>
                </a:solidFill>
              </a:rPr>
              <a:t>calculado </a:t>
            </a:r>
            <a:r>
              <a:rPr lang="pt-BR" altLang="pt-BR" b="1" dirty="0">
                <a:solidFill>
                  <a:srgbClr val="0000FF"/>
                </a:solidFill>
              </a:rPr>
              <a:t>com 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estrutura equivalente</a:t>
            </a:r>
            <a:r>
              <a:rPr lang="pt-BR" altLang="pt-BR" b="1" dirty="0" smtClean="0">
                <a:solidFill>
                  <a:srgbClr val="0000FF"/>
                </a:solidFill>
              </a:rPr>
              <a:t> </a:t>
            </a:r>
            <a:r>
              <a:rPr lang="pt-BR" altLang="pt-BR" b="1" dirty="0">
                <a:solidFill>
                  <a:srgbClr val="0000FF"/>
                </a:solidFill>
              </a:rPr>
              <a:t>deslocada </a:t>
            </a:r>
            <a:r>
              <a:rPr lang="pt-BR" altLang="pt-BR" b="1" dirty="0" smtClean="0">
                <a:solidFill>
                  <a:srgbClr val="0000FF"/>
                </a:solidFill>
              </a:rPr>
              <a:t>pelo momento fletor </a:t>
            </a:r>
            <a:r>
              <a:rPr lang="pt-BR" altLang="pt-BR" b="1" dirty="0">
                <a:solidFill>
                  <a:srgbClr val="0000FF"/>
                </a:solidFill>
              </a:rPr>
              <a:t>de </a:t>
            </a:r>
            <a:r>
              <a:rPr lang="pt-BR" altLang="pt-BR" b="1" dirty="0" smtClean="0">
                <a:solidFill>
                  <a:srgbClr val="0000FF"/>
                </a:solidFill>
              </a:rPr>
              <a:t>1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ordem (M</a:t>
            </a:r>
            <a:r>
              <a:rPr lang="pt-BR" altLang="pt-BR" b="1" baseline="-25000" dirty="0" smtClean="0">
                <a:solidFill>
                  <a:srgbClr val="0000FF"/>
                </a:solidFill>
              </a:rPr>
              <a:t>1d,t</a:t>
            </a:r>
            <a:r>
              <a:rPr lang="pt-BR" altLang="pt-BR" b="1" dirty="0" smtClean="0">
                <a:solidFill>
                  <a:srgbClr val="0000FF"/>
                </a:solidFill>
              </a:rPr>
              <a:t>), é: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ym typeface="Symbol"/>
              </a:rPr>
              <a:t></a:t>
            </a:r>
            <a:r>
              <a:rPr lang="pt-BR" altLang="pt-BR" b="1" dirty="0" err="1" smtClean="0"/>
              <a:t>M</a:t>
            </a:r>
            <a:r>
              <a:rPr lang="pt-BR" altLang="pt-BR" b="1" baseline="-25000" dirty="0" err="1" smtClean="0"/>
              <a:t>d</a:t>
            </a:r>
            <a:r>
              <a:rPr lang="pt-BR" altLang="pt-BR" b="1" dirty="0" smtClean="0"/>
              <a:t> = </a:t>
            </a:r>
            <a:r>
              <a:rPr lang="pt-BR" altLang="pt-BR" b="1" dirty="0" err="1" smtClean="0"/>
              <a:t>F</a:t>
            </a:r>
            <a:r>
              <a:rPr lang="pt-BR" altLang="pt-BR" b="1" baseline="-25000" dirty="0" err="1" smtClean="0"/>
              <a:t>vd</a:t>
            </a:r>
            <a:r>
              <a:rPr lang="pt-BR" altLang="pt-BR" b="1" dirty="0" smtClean="0"/>
              <a:t> . a = 840 . 0,1368 = 114,9 </a:t>
            </a:r>
            <a:r>
              <a:rPr lang="pt-BR" altLang="pt-BR" b="1" dirty="0" err="1" smtClean="0"/>
              <a:t>kN.m</a:t>
            </a:r>
            <a:endParaRPr lang="pt-BR" altLang="pt-BR" b="1" dirty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7030A0"/>
                </a:solidFill>
              </a:rPr>
              <a:t>e</a:t>
            </a:r>
            <a:r>
              <a:rPr lang="pt-BR" altLang="pt-BR" b="1" dirty="0" smtClean="0">
                <a:solidFill>
                  <a:srgbClr val="7030A0"/>
                </a:solidFill>
              </a:rPr>
              <a:t>: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44931"/>
              </p:ext>
            </p:extLst>
          </p:nvPr>
        </p:nvGraphicFramePr>
        <p:xfrm>
          <a:off x="1038225" y="3749675"/>
          <a:ext cx="3027363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0" name="Equação" r:id="rId3" imgW="1193760" imgH="419040" progId="Equation.3">
                  <p:embed/>
                </p:oleObj>
              </mc:Choice>
              <mc:Fallback>
                <p:oleObj name="Equação" r:id="rId3" imgW="1193760" imgH="41904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" y="3749675"/>
                        <a:ext cx="3027363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447180" y="4941168"/>
            <a:ext cx="70051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000" b="1" dirty="0" smtClean="0">
                <a:solidFill>
                  <a:srgbClr val="0000FF"/>
                </a:solidFill>
              </a:rPr>
              <a:t>M</a:t>
            </a:r>
            <a:r>
              <a:rPr lang="pt-BR" altLang="pt-BR" sz="2000" b="1" baseline="-25000" dirty="0" smtClean="0">
                <a:solidFill>
                  <a:srgbClr val="0000FF"/>
                </a:solidFill>
              </a:rPr>
              <a:t>1d,t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 </a:t>
            </a:r>
            <a:r>
              <a:rPr lang="pt-BR" altLang="pt-BR" sz="2000" b="1" dirty="0">
                <a:solidFill>
                  <a:srgbClr val="0000FF"/>
                </a:solidFill>
              </a:rPr>
              <a:t>= momento fletor de 1</a:t>
            </a:r>
            <a:r>
              <a:rPr lang="pt-BR" altLang="pt-BR" sz="2000" b="1" baseline="30000" dirty="0">
                <a:solidFill>
                  <a:srgbClr val="0000FF"/>
                </a:solidFill>
              </a:rPr>
              <a:t>a</a:t>
            </a:r>
            <a:r>
              <a:rPr lang="pt-BR" altLang="pt-BR" sz="2000" b="1" dirty="0">
                <a:solidFill>
                  <a:srgbClr val="0000FF"/>
                </a:solidFill>
              </a:rPr>
              <a:t> ordem na base da </a:t>
            </a:r>
            <a:r>
              <a:rPr lang="pt-BR" altLang="pt-BR" sz="2000" b="1" u="sng" dirty="0" smtClean="0">
                <a:solidFill>
                  <a:srgbClr val="0000FF"/>
                </a:solidFill>
              </a:rPr>
              <a:t>estrutura equivalente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, </a:t>
            </a:r>
            <a:r>
              <a:rPr lang="pt-BR" altLang="pt-BR" sz="2000" b="1" dirty="0">
                <a:solidFill>
                  <a:srgbClr val="0000FF"/>
                </a:solidFill>
              </a:rPr>
              <a:t>devido às ações que tendem a produzir o tombamento;</a:t>
            </a:r>
          </a:p>
          <a:p>
            <a:pPr algn="just"/>
            <a:r>
              <a:rPr lang="pt-BR" altLang="pt-BR" sz="2000" b="1" dirty="0">
                <a:solidFill>
                  <a:srgbClr val="2AA22A"/>
                </a:solidFill>
                <a:sym typeface="Symbol"/>
              </a:rPr>
              <a:t></a:t>
            </a:r>
            <a:r>
              <a:rPr lang="pt-BR" altLang="pt-BR" sz="2000" b="1" dirty="0" err="1">
                <a:solidFill>
                  <a:srgbClr val="2AA22A"/>
                </a:solidFill>
                <a:sym typeface="Symbol"/>
              </a:rPr>
              <a:t>M</a:t>
            </a:r>
            <a:r>
              <a:rPr lang="pt-BR" altLang="pt-BR" sz="2000" b="1" baseline="-25000" dirty="0" err="1">
                <a:solidFill>
                  <a:srgbClr val="2AA22A"/>
                </a:solidFill>
                <a:sym typeface="Symbol"/>
              </a:rPr>
              <a:t>d</a:t>
            </a:r>
            <a:r>
              <a:rPr lang="pt-BR" altLang="pt-BR" sz="2000" b="1" dirty="0">
                <a:solidFill>
                  <a:srgbClr val="2AA22A"/>
                </a:solidFill>
                <a:sym typeface="Symbol"/>
              </a:rPr>
              <a:t> = primeira avaliação do momento fletor de 2</a:t>
            </a:r>
            <a:r>
              <a:rPr lang="pt-BR" altLang="pt-BR" sz="2000" b="1" baseline="30000" dirty="0">
                <a:solidFill>
                  <a:srgbClr val="2AA22A"/>
                </a:solidFill>
                <a:sym typeface="Symbol"/>
              </a:rPr>
              <a:t>a</a:t>
            </a:r>
            <a:r>
              <a:rPr lang="pt-BR" altLang="pt-BR" sz="2000" b="1" dirty="0">
                <a:solidFill>
                  <a:srgbClr val="2AA22A"/>
                </a:solidFill>
                <a:sym typeface="Symbol"/>
              </a:rPr>
              <a:t> ordem, calculado com a </a:t>
            </a:r>
            <a:r>
              <a:rPr lang="pt-BR" altLang="pt-BR" sz="2000" b="1" u="sng" dirty="0">
                <a:solidFill>
                  <a:srgbClr val="2AA22A"/>
                </a:solidFill>
                <a:sym typeface="Symbol"/>
              </a:rPr>
              <a:t>estrutura </a:t>
            </a:r>
            <a:r>
              <a:rPr lang="pt-BR" altLang="pt-BR" sz="2000" b="1" u="sng" dirty="0" smtClean="0">
                <a:solidFill>
                  <a:srgbClr val="2AA22A"/>
                </a:solidFill>
                <a:sym typeface="Symbol"/>
              </a:rPr>
              <a:t>equivalente</a:t>
            </a:r>
            <a:r>
              <a:rPr lang="pt-BR" altLang="pt-BR" sz="2000" b="1" dirty="0" smtClean="0">
                <a:solidFill>
                  <a:srgbClr val="2AA22A"/>
                </a:solidFill>
                <a:sym typeface="Symbol"/>
              </a:rPr>
              <a:t> deslocada </a:t>
            </a:r>
            <a:r>
              <a:rPr lang="pt-BR" altLang="pt-BR" sz="2000" b="1" dirty="0">
                <a:solidFill>
                  <a:srgbClr val="2AA22A"/>
                </a:solidFill>
                <a:sym typeface="Symbol"/>
              </a:rPr>
              <a:t>pelo momento fletor de 1</a:t>
            </a:r>
            <a:r>
              <a:rPr lang="pt-BR" altLang="pt-BR" sz="2000" b="1" baseline="30000" dirty="0">
                <a:solidFill>
                  <a:srgbClr val="2AA22A"/>
                </a:solidFill>
                <a:sym typeface="Symbol"/>
              </a:rPr>
              <a:t>a</a:t>
            </a:r>
            <a:r>
              <a:rPr lang="pt-BR" altLang="pt-BR" sz="2000" b="1" dirty="0">
                <a:solidFill>
                  <a:srgbClr val="2AA22A"/>
                </a:solidFill>
                <a:sym typeface="Symbol"/>
              </a:rPr>
              <a:t> </a:t>
            </a:r>
            <a:r>
              <a:rPr lang="pt-BR" altLang="pt-BR" sz="2000" b="1" dirty="0" smtClean="0">
                <a:solidFill>
                  <a:srgbClr val="2AA22A"/>
                </a:solidFill>
                <a:sym typeface="Symbol"/>
              </a:rPr>
              <a:t>ordem (M</a:t>
            </a:r>
            <a:r>
              <a:rPr lang="pt-BR" altLang="pt-BR" sz="2000" b="1" baseline="-25000" dirty="0" smtClean="0">
                <a:solidFill>
                  <a:srgbClr val="2AA22A"/>
                </a:solidFill>
                <a:sym typeface="Symbol"/>
              </a:rPr>
              <a:t>1d,t</a:t>
            </a:r>
            <a:r>
              <a:rPr lang="pt-BR" altLang="pt-BR" sz="2000" b="1" dirty="0" smtClean="0">
                <a:solidFill>
                  <a:srgbClr val="2AA22A"/>
                </a:solidFill>
                <a:sym typeface="Symbol"/>
              </a:rPr>
              <a:t>).</a:t>
            </a:r>
            <a:endParaRPr lang="pt-BR" altLang="pt-BR" sz="2000" b="1" dirty="0">
              <a:solidFill>
                <a:srgbClr val="2AA22A"/>
              </a:solidFill>
              <a:sym typeface="Symbol"/>
            </a:endParaRPr>
          </a:p>
        </p:txBody>
      </p:sp>
      <p:pic>
        <p:nvPicPr>
          <p:cNvPr id="39991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95" y="2715344"/>
            <a:ext cx="12477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2235" y="1268760"/>
            <a:ext cx="84249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valor de 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é:</a:t>
            </a:r>
            <a:endParaRPr lang="pt-BR" altLang="pt-BR" b="1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092908"/>
              </p:ext>
            </p:extLst>
          </p:nvPr>
        </p:nvGraphicFramePr>
        <p:xfrm>
          <a:off x="836613" y="1916832"/>
          <a:ext cx="4894262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Equação" r:id="rId3" imgW="1930320" imgH="596880" progId="Equation.3">
                  <p:embed/>
                </p:oleObj>
              </mc:Choice>
              <mc:Fallback>
                <p:oleObj name="Equação" r:id="rId3" imgW="193032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1916832"/>
                        <a:ext cx="4894262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4222" y="3573016"/>
            <a:ext cx="842493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Com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</a:rPr>
              <a:t> = 1,182 &gt; 1,1 </a:t>
            </a:r>
            <a:r>
              <a:rPr lang="pt-BR" altLang="pt-BR" b="1" dirty="0">
                <a:solidFill>
                  <a:srgbClr val="0000FF"/>
                </a:solidFill>
              </a:rPr>
              <a:t>e </a:t>
            </a:r>
            <a:r>
              <a:rPr lang="pt-BR" altLang="pt-BR" b="1" dirty="0" smtClean="0">
                <a:solidFill>
                  <a:srgbClr val="0000FF"/>
                </a:solidFill>
              </a:rPr>
              <a:t>&lt; 1,3</a:t>
            </a:r>
            <a:r>
              <a:rPr lang="pt-BR" altLang="pt-BR" b="1" dirty="0">
                <a:solidFill>
                  <a:srgbClr val="0000FF"/>
                </a:solidFill>
              </a:rPr>
              <a:t>, pode-se considerar o efeito de </a:t>
            </a:r>
            <a:r>
              <a:rPr lang="pt-BR" altLang="pt-BR" b="1" dirty="0" smtClean="0">
                <a:solidFill>
                  <a:srgbClr val="0000FF"/>
                </a:solidFill>
              </a:rPr>
              <a:t>2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</a:t>
            </a:r>
            <a:r>
              <a:rPr lang="pt-BR" altLang="pt-BR" b="1" dirty="0">
                <a:solidFill>
                  <a:srgbClr val="0000FF"/>
                </a:solidFill>
              </a:rPr>
              <a:t>ordem utilizando </a:t>
            </a:r>
            <a:r>
              <a:rPr lang="pt-BR" altLang="pt-BR" b="1" dirty="0" smtClean="0">
                <a:solidFill>
                  <a:srgbClr val="0000FF"/>
                </a:solidFill>
              </a:rPr>
              <a:t>o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0000FF"/>
                </a:solidFill>
                <a:sym typeface="Symbol"/>
              </a:rPr>
              <a:t>z </a:t>
            </a:r>
            <a:r>
              <a:rPr lang="pt-BR" altLang="pt-BR" b="1" dirty="0" smtClean="0">
                <a:solidFill>
                  <a:srgbClr val="0000FF"/>
                </a:solidFill>
              </a:rPr>
              <a:t>. </a:t>
            </a:r>
            <a:r>
              <a:rPr lang="pt-BR" altLang="pt-BR" b="1" dirty="0">
                <a:solidFill>
                  <a:srgbClr val="0000FF"/>
                </a:solidFill>
              </a:rPr>
              <a:t>Como </a:t>
            </a:r>
            <a:r>
              <a:rPr lang="pt-BR" altLang="pt-BR" b="1" dirty="0" smtClean="0">
                <a:solidFill>
                  <a:srgbClr val="0000FF"/>
                </a:solidFill>
              </a:rPr>
              <a:t>está no intervalo entre 1,1 </a:t>
            </a:r>
            <a:r>
              <a:rPr lang="pt-BR" altLang="pt-BR" b="1" dirty="0">
                <a:solidFill>
                  <a:srgbClr val="0000FF"/>
                </a:solidFill>
              </a:rPr>
              <a:t>e </a:t>
            </a:r>
            <a:r>
              <a:rPr lang="pt-BR" altLang="pt-BR" b="1" dirty="0" smtClean="0">
                <a:solidFill>
                  <a:srgbClr val="0000FF"/>
                </a:solidFill>
              </a:rPr>
              <a:t>1,2, o momento fletor </a:t>
            </a:r>
            <a:r>
              <a:rPr lang="pt-BR" altLang="pt-BR" b="1" dirty="0">
                <a:solidFill>
                  <a:srgbClr val="0000FF"/>
                </a:solidFill>
              </a:rPr>
              <a:t>de </a:t>
            </a:r>
            <a:r>
              <a:rPr lang="pt-BR" altLang="pt-BR" b="1" dirty="0" smtClean="0">
                <a:solidFill>
                  <a:srgbClr val="0000FF"/>
                </a:solidFill>
              </a:rPr>
              <a:t>1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a</a:t>
            </a:r>
            <a:r>
              <a:rPr lang="pt-BR" altLang="pt-BR" b="1" dirty="0" smtClean="0">
                <a:solidFill>
                  <a:srgbClr val="0000FF"/>
                </a:solidFill>
              </a:rPr>
              <a:t> ordem da </a:t>
            </a:r>
            <a:r>
              <a:rPr lang="pt-BR" altLang="pt-BR" b="1" u="sng" dirty="0" smtClean="0">
                <a:solidFill>
                  <a:srgbClr val="0000FF"/>
                </a:solidFill>
              </a:rPr>
              <a:t>estrutura equivalente</a:t>
            </a:r>
            <a:r>
              <a:rPr lang="pt-BR" altLang="pt-BR" b="1" dirty="0">
                <a:solidFill>
                  <a:srgbClr val="0000FF"/>
                </a:solidFill>
              </a:rPr>
              <a:t> </a:t>
            </a:r>
            <a:r>
              <a:rPr lang="pt-BR" altLang="pt-BR" b="1" dirty="0" smtClean="0">
                <a:solidFill>
                  <a:srgbClr val="0000FF"/>
                </a:solidFill>
              </a:rPr>
              <a:t>(M</a:t>
            </a:r>
            <a:r>
              <a:rPr lang="pt-BR" altLang="pt-BR" b="1" baseline="-25000" dirty="0" smtClean="0">
                <a:solidFill>
                  <a:srgbClr val="0000FF"/>
                </a:solidFill>
              </a:rPr>
              <a:t>1d,t</a:t>
            </a:r>
            <a:r>
              <a:rPr lang="pt-BR" altLang="pt-BR" b="1" dirty="0" smtClean="0">
                <a:solidFill>
                  <a:srgbClr val="0000FF"/>
                </a:solidFill>
              </a:rPr>
              <a:t>) pode ser corrigido pelo fator 0,95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</a:rPr>
              <a:t> :</a:t>
            </a:r>
            <a:endParaRPr lang="pt-BR" altLang="pt-BR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M</a:t>
            </a:r>
            <a:r>
              <a:rPr lang="pt-BR" altLang="pt-BR" b="1" baseline="-25000" dirty="0" smtClean="0"/>
              <a:t>1d,t,corr</a:t>
            </a:r>
            <a:r>
              <a:rPr lang="pt-BR" altLang="pt-BR" b="1" dirty="0" smtClean="0"/>
              <a:t> = (0,95 . 1,182) 746,0 = 837,7 </a:t>
            </a:r>
            <a:r>
              <a:rPr lang="pt-BR" altLang="pt-BR" b="1" dirty="0" err="1" smtClean="0"/>
              <a:t>kN.m</a:t>
            </a:r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val="29850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54222" y="1340768"/>
            <a:ext cx="8424935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 diferença entre os momentos fletores é a estimativa do momento fletor de 2</a:t>
            </a:r>
            <a:r>
              <a:rPr lang="pt-BR" altLang="pt-BR" b="1" baseline="30000" dirty="0" smtClean="0">
                <a:solidFill>
                  <a:srgbClr val="0000FF"/>
                </a:solidFill>
              </a:rPr>
              <a:t>ª</a:t>
            </a:r>
            <a:r>
              <a:rPr lang="pt-BR" altLang="pt-BR" b="1" dirty="0" smtClean="0">
                <a:solidFill>
                  <a:srgbClr val="0000FF"/>
                </a:solidFill>
              </a:rPr>
              <a:t> ordem: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M</a:t>
            </a:r>
            <a:r>
              <a:rPr lang="pt-BR" altLang="pt-BR" b="1" baseline="-25000" dirty="0" smtClean="0"/>
              <a:t>2d,est</a:t>
            </a:r>
            <a:r>
              <a:rPr lang="pt-BR" altLang="pt-BR" b="1" dirty="0" smtClean="0"/>
              <a:t> </a:t>
            </a:r>
            <a:r>
              <a:rPr lang="pt-BR" altLang="pt-BR" b="1" dirty="0"/>
              <a:t>= </a:t>
            </a:r>
            <a:r>
              <a:rPr lang="pt-BR" altLang="pt-BR" b="1" dirty="0" smtClean="0"/>
              <a:t>837,7 </a:t>
            </a:r>
            <a:r>
              <a:rPr lang="pt-BR" altLang="pt-BR" b="1" dirty="0" smtClean="0">
                <a:sym typeface="Symbol"/>
              </a:rPr>
              <a:t> </a:t>
            </a:r>
            <a:r>
              <a:rPr lang="pt-BR" altLang="pt-BR" b="1" dirty="0" smtClean="0"/>
              <a:t>746,0 </a:t>
            </a:r>
            <a:r>
              <a:rPr lang="pt-BR" altLang="pt-BR" b="1" dirty="0"/>
              <a:t>= </a:t>
            </a:r>
            <a:r>
              <a:rPr lang="pt-BR" altLang="pt-BR" b="1" dirty="0" smtClean="0"/>
              <a:t>91,7 </a:t>
            </a:r>
            <a:r>
              <a:rPr lang="pt-BR" altLang="pt-BR" b="1" dirty="0" err="1" smtClean="0"/>
              <a:t>kN.m</a:t>
            </a:r>
            <a:endParaRPr lang="pt-BR" altLang="pt-BR" b="1" dirty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Se não for aplicado o fator redutor 0,95, o momento torna-se: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/>
              <a:t>M</a:t>
            </a:r>
            <a:r>
              <a:rPr lang="pt-BR" altLang="pt-BR" b="1" baseline="-25000" dirty="0"/>
              <a:t>2d,est</a:t>
            </a:r>
            <a:r>
              <a:rPr lang="pt-BR" altLang="pt-BR" b="1" dirty="0"/>
              <a:t> = </a:t>
            </a:r>
            <a:r>
              <a:rPr lang="pt-BR" altLang="pt-BR" b="1" dirty="0" smtClean="0"/>
              <a:t>1,182 . 746,0 </a:t>
            </a:r>
            <a:r>
              <a:rPr lang="pt-BR" altLang="pt-BR" b="1" dirty="0"/>
              <a:t>= </a:t>
            </a:r>
            <a:r>
              <a:rPr lang="pt-BR" altLang="pt-BR" b="1" dirty="0" smtClean="0"/>
              <a:t>881,8 </a:t>
            </a:r>
            <a:r>
              <a:rPr lang="pt-BR" altLang="pt-BR" b="1" dirty="0" err="1" smtClean="0"/>
              <a:t>kN.m</a:t>
            </a:r>
            <a:endParaRPr lang="pt-BR" altLang="pt-BR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E a diferença aumenta para 135,8 </a:t>
            </a:r>
            <a:r>
              <a:rPr lang="pt-BR" altLang="pt-BR" b="1" dirty="0" err="1" smtClean="0">
                <a:solidFill>
                  <a:srgbClr val="0000FF"/>
                </a:solidFill>
              </a:rPr>
              <a:t>kN.m</a:t>
            </a:r>
            <a:r>
              <a:rPr lang="pt-BR" altLang="pt-BR" b="1" dirty="0" smtClean="0">
                <a:solidFill>
                  <a:srgbClr val="0000FF"/>
                </a:solidFill>
              </a:rPr>
              <a:t>, maior que a primeira estimativa (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</a:t>
            </a:r>
            <a:r>
              <a:rPr lang="pt-BR" altLang="pt-BR" b="1" dirty="0" err="1">
                <a:solidFill>
                  <a:srgbClr val="0000FF"/>
                </a:solidFill>
              </a:rPr>
              <a:t>M</a:t>
            </a:r>
            <a:r>
              <a:rPr lang="pt-BR" altLang="pt-BR" b="1" baseline="-25000" dirty="0" err="1">
                <a:solidFill>
                  <a:srgbClr val="0000FF"/>
                </a:solidFill>
              </a:rPr>
              <a:t>d</a:t>
            </a:r>
            <a:r>
              <a:rPr lang="pt-BR" altLang="pt-BR" b="1" dirty="0">
                <a:solidFill>
                  <a:srgbClr val="0000FF"/>
                </a:solidFill>
              </a:rPr>
              <a:t> = </a:t>
            </a:r>
            <a:r>
              <a:rPr lang="pt-BR" altLang="pt-BR" b="1" dirty="0" smtClean="0">
                <a:solidFill>
                  <a:srgbClr val="0000FF"/>
                </a:solidFill>
              </a:rPr>
              <a:t>114,9 </a:t>
            </a:r>
            <a:r>
              <a:rPr lang="pt-BR" altLang="pt-BR" b="1" dirty="0" err="1" smtClean="0">
                <a:solidFill>
                  <a:srgbClr val="0000FF"/>
                </a:solidFill>
              </a:rPr>
              <a:t>kN.m</a:t>
            </a:r>
            <a:r>
              <a:rPr lang="pt-BR" altLang="pt-BR" b="1" dirty="0" smtClean="0">
                <a:solidFill>
                  <a:srgbClr val="0000FF"/>
                </a:solidFill>
              </a:rPr>
              <a:t>).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1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52438" y="1201107"/>
            <a:ext cx="842493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000" b="1" dirty="0" smtClean="0">
                <a:solidFill>
                  <a:srgbClr val="0000FF"/>
                </a:solidFill>
              </a:rPr>
              <a:t>Os momentos fletores na base dos três pilares são os resultantes da superposição dos momentos fletores de 1</a:t>
            </a:r>
            <a:r>
              <a:rPr lang="pt-BR" altLang="pt-BR" sz="3000" b="1" baseline="30000" dirty="0" smtClean="0">
                <a:solidFill>
                  <a:srgbClr val="0000FF"/>
                </a:solidFill>
              </a:rPr>
              <a:t>ª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 ordem (da </a:t>
            </a:r>
            <a:r>
              <a:rPr lang="pt-BR" altLang="pt-BR" sz="3000" b="1" u="sng" dirty="0" smtClean="0">
                <a:solidFill>
                  <a:srgbClr val="0000FF"/>
                </a:solidFill>
              </a:rPr>
              <a:t>estrutura real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) com o momento fletor que produz tombamento (M</a:t>
            </a:r>
            <a:r>
              <a:rPr lang="pt-BR" altLang="pt-BR" sz="3000" b="1" baseline="-25000" dirty="0" smtClean="0">
                <a:solidFill>
                  <a:srgbClr val="0000FF"/>
                </a:solidFill>
              </a:rPr>
              <a:t>1d,t,corr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 = 837,7 </a:t>
            </a:r>
            <a:r>
              <a:rPr lang="pt-BR" altLang="pt-BR" sz="3000" b="1" dirty="0" err="1" smtClean="0">
                <a:solidFill>
                  <a:srgbClr val="0000FF"/>
                </a:solidFill>
              </a:rPr>
              <a:t>kN.m</a:t>
            </a:r>
            <a:r>
              <a:rPr lang="pt-BR" altLang="pt-BR" sz="3000" b="1" dirty="0" smtClean="0">
                <a:solidFill>
                  <a:srgbClr val="0000FF"/>
                </a:solidFill>
              </a:rPr>
              <a:t>), dividido pelos três pilares.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3861048"/>
            <a:ext cx="8332028" cy="27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936104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83568" y="6341258"/>
            <a:ext cx="2808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000" b="1" dirty="0" smtClean="0">
                <a:solidFill>
                  <a:srgbClr val="0000FF"/>
                </a:solidFill>
              </a:rPr>
              <a:t>837,7/3 </a:t>
            </a:r>
            <a:r>
              <a:rPr lang="pt-BR" altLang="pt-BR" sz="2000" b="1" dirty="0">
                <a:solidFill>
                  <a:srgbClr val="0000FF"/>
                </a:solidFill>
                <a:sym typeface="Symbol"/>
              </a:rPr>
              <a:t>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 279 </a:t>
            </a:r>
            <a:r>
              <a:rPr lang="pt-BR" altLang="pt-BR" sz="2000" b="1" dirty="0" err="1" smtClean="0">
                <a:solidFill>
                  <a:srgbClr val="0000FF"/>
                </a:solidFill>
              </a:rPr>
              <a:t>kN.m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2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52438" y="1255400"/>
            <a:ext cx="842493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0000FF"/>
                </a:solidFill>
              </a:rPr>
              <a:t>Não considerando a redução de </a:t>
            </a:r>
            <a:r>
              <a:rPr lang="pt-BR" altLang="pt-BR" sz="2800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sz="2800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sz="2800" b="1" dirty="0" smtClean="0">
                <a:solidFill>
                  <a:srgbClr val="0000FF"/>
                </a:solidFill>
                <a:sym typeface="Symbol"/>
              </a:rPr>
              <a:t> (o fator 0,95), os 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momentos fletores na base dos pilares passariam para 243, 294 e 345 </a:t>
            </a:r>
            <a:r>
              <a:rPr lang="pt-BR" altLang="pt-BR" sz="2800" b="1" dirty="0" err="1" smtClean="0">
                <a:solidFill>
                  <a:srgbClr val="0000FF"/>
                </a:solidFill>
              </a:rPr>
              <a:t>kN.m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, valores muito próximos àqueles calculados com auxílio de um programa computacional de análise estrutural, </a:t>
            </a:r>
            <a:r>
              <a:rPr lang="pt-BR" altLang="pt-BR" sz="2800" b="1" dirty="0">
                <a:solidFill>
                  <a:srgbClr val="0000FF"/>
                </a:solidFill>
              </a:rPr>
              <a:t>com 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a consideração mais </a:t>
            </a:r>
            <a:r>
              <a:rPr lang="pt-BR" altLang="pt-BR" sz="2800" b="1" dirty="0">
                <a:solidFill>
                  <a:srgbClr val="0000FF"/>
                </a:solidFill>
              </a:rPr>
              <a:t>precisa da </a:t>
            </a:r>
            <a:r>
              <a:rPr lang="pt-BR" altLang="pt-BR" sz="2800" b="1" dirty="0" smtClean="0">
                <a:solidFill>
                  <a:srgbClr val="0000FF"/>
                </a:solidFill>
              </a:rPr>
              <a:t>não linearidade geométrica.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2" y="4077072"/>
            <a:ext cx="82391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936104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1196752"/>
            <a:ext cx="842493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c) Ações </a:t>
            </a:r>
            <a:r>
              <a:rPr lang="pt-BR" altLang="pt-BR" b="1" dirty="0">
                <a:solidFill>
                  <a:srgbClr val="FF0000"/>
                </a:solidFill>
              </a:rPr>
              <a:t>G, </a:t>
            </a:r>
            <a:r>
              <a:rPr lang="pt-BR" altLang="pt-BR" b="1" dirty="0" smtClean="0">
                <a:solidFill>
                  <a:srgbClr val="FF0000"/>
                </a:solidFill>
              </a:rPr>
              <a:t>W e </a:t>
            </a:r>
            <a:r>
              <a:rPr lang="pt-BR" altLang="pt-BR" b="1" dirty="0">
                <a:solidFill>
                  <a:srgbClr val="FF0000"/>
                </a:solidFill>
              </a:rPr>
              <a:t>desaprumo </a:t>
            </a:r>
            <a:r>
              <a:rPr lang="pt-BR" altLang="pt-BR" b="1" dirty="0" smtClean="0">
                <a:solidFill>
                  <a:srgbClr val="FF0000"/>
                </a:solidFill>
              </a:rPr>
              <a:t>(sem Q)</a:t>
            </a:r>
            <a:endParaRPr lang="pt-BR" altLang="pt-BR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São os </a:t>
            </a:r>
            <a:r>
              <a:rPr lang="pt-BR" altLang="pt-BR" b="1" dirty="0">
                <a:solidFill>
                  <a:srgbClr val="0000FF"/>
                </a:solidFill>
              </a:rPr>
              <a:t>seguintes resultados: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err="1" smtClean="0"/>
              <a:t>F</a:t>
            </a:r>
            <a:r>
              <a:rPr lang="pt-BR" altLang="pt-BR" b="1" baseline="-25000" dirty="0" err="1" smtClean="0"/>
              <a:t>vd</a:t>
            </a:r>
            <a:r>
              <a:rPr lang="pt-BR" altLang="pt-BR" b="1" dirty="0" smtClean="0"/>
              <a:t> = (</a:t>
            </a:r>
            <a:r>
              <a:rPr lang="pt-BR" altLang="pt-BR" b="1" dirty="0"/>
              <a:t>1,4 </a:t>
            </a:r>
            <a:r>
              <a:rPr lang="pt-BR" altLang="pt-BR" b="1" dirty="0" smtClean="0"/>
              <a:t>. 13</a:t>
            </a:r>
            <a:r>
              <a:rPr lang="pt-BR" altLang="pt-BR" b="1" dirty="0"/>
              <a:t>) </a:t>
            </a:r>
            <a:r>
              <a:rPr lang="pt-BR" altLang="pt-BR" b="1" dirty="0" smtClean="0"/>
              <a:t>. 15,0 . 2 =  </a:t>
            </a:r>
            <a:r>
              <a:rPr lang="pt-BR" altLang="pt-BR" b="1" dirty="0"/>
              <a:t>546 </a:t>
            </a:r>
            <a:r>
              <a:rPr lang="pt-BR" altLang="pt-BR" b="1" dirty="0" err="1" smtClean="0"/>
              <a:t>kN.m</a:t>
            </a:r>
            <a:endParaRPr lang="pt-BR" altLang="pt-BR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M</a:t>
            </a:r>
            <a:r>
              <a:rPr lang="pt-BR" altLang="pt-BR" b="1" baseline="-25000" dirty="0" smtClean="0"/>
              <a:t>1d,t</a:t>
            </a:r>
            <a:r>
              <a:rPr lang="pt-BR" altLang="pt-BR" b="1" dirty="0" smtClean="0"/>
              <a:t> = (1,4 . 80) 6,5 + </a:t>
            </a:r>
            <a:r>
              <a:rPr lang="pt-BR" altLang="pt-BR" b="1" dirty="0"/>
              <a:t>546 </a:t>
            </a:r>
            <a:r>
              <a:rPr lang="pt-BR" altLang="pt-BR" b="1" dirty="0" smtClean="0"/>
              <a:t>. 0,0217 = 740,0 </a:t>
            </a:r>
            <a:r>
              <a:rPr lang="pt-BR" altLang="pt-BR" b="1" dirty="0" err="1"/>
              <a:t>kN.m</a:t>
            </a:r>
            <a:endParaRPr lang="pt-BR" altLang="pt-BR" b="1" dirty="0"/>
          </a:p>
          <a:p>
            <a:pPr marL="1160463"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 </a:t>
            </a:r>
            <a:r>
              <a:rPr lang="pt-BR" altLang="pt-BR" b="1" dirty="0" smtClean="0">
                <a:solidFill>
                  <a:srgbClr val="0000FF"/>
                </a:solidFill>
              </a:rPr>
              <a:t>W</a:t>
            </a:r>
            <a:r>
              <a:rPr lang="pt-BR" altLang="pt-BR" b="1" dirty="0" smtClean="0"/>
              <a:t>                  </a:t>
            </a:r>
            <a:r>
              <a:rPr lang="pt-BR" altLang="pt-BR" b="1" dirty="0" smtClean="0">
                <a:solidFill>
                  <a:srgbClr val="0000FF"/>
                </a:solidFill>
              </a:rPr>
              <a:t> +  desaprumo</a:t>
            </a:r>
            <a:endParaRPr lang="pt-BR" altLang="pt-BR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47938"/>
              </p:ext>
            </p:extLst>
          </p:nvPr>
        </p:nvGraphicFramePr>
        <p:xfrm>
          <a:off x="407988" y="4476750"/>
          <a:ext cx="8339137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3" name="Equação" r:id="rId3" imgW="3288960" imgH="876240" progId="Equation.3">
                  <p:embed/>
                </p:oleObj>
              </mc:Choice>
              <mc:Fallback>
                <p:oleObj name="Equação" r:id="rId3" imgW="3288960" imgH="876240" progId="Equation.3">
                  <p:embed/>
                  <p:pic>
                    <p:nvPicPr>
                      <p:cNvPr id="0" name="Obje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4476750"/>
                        <a:ext cx="8339137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8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2235" y="1412776"/>
            <a:ext cx="842493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ym typeface="Symbol"/>
              </a:rPr>
              <a:t></a:t>
            </a:r>
            <a:r>
              <a:rPr lang="pt-BR" altLang="pt-BR" b="1" dirty="0" err="1" smtClean="0"/>
              <a:t>M</a:t>
            </a:r>
            <a:r>
              <a:rPr lang="pt-BR" altLang="pt-BR" b="1" baseline="-25000" dirty="0" err="1" smtClean="0"/>
              <a:t>d</a:t>
            </a:r>
            <a:r>
              <a:rPr lang="pt-BR" altLang="pt-BR" b="1" dirty="0" smtClean="0"/>
              <a:t> = </a:t>
            </a:r>
            <a:r>
              <a:rPr lang="pt-BR" altLang="pt-BR" b="1" dirty="0" err="1" smtClean="0"/>
              <a:t>F</a:t>
            </a:r>
            <a:r>
              <a:rPr lang="pt-BR" altLang="pt-BR" b="1" baseline="-25000" dirty="0" err="1" smtClean="0"/>
              <a:t>vd</a:t>
            </a:r>
            <a:r>
              <a:rPr lang="pt-BR" altLang="pt-BR" b="1" dirty="0" smtClean="0"/>
              <a:t> . a = 546 . 0,1356 = 74,0 </a:t>
            </a:r>
            <a:r>
              <a:rPr lang="pt-BR" altLang="pt-BR" b="1" dirty="0" err="1" smtClean="0"/>
              <a:t>kN.m</a:t>
            </a:r>
            <a:endParaRPr lang="pt-BR" altLang="pt-BR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800" b="1" dirty="0" smtClean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/>
              <a:t>M</a:t>
            </a:r>
            <a:r>
              <a:rPr lang="pt-BR" altLang="pt-BR" b="1" baseline="-25000" dirty="0" smtClean="0"/>
              <a:t>1d,t,corr</a:t>
            </a:r>
            <a:r>
              <a:rPr lang="pt-BR" altLang="pt-BR" b="1" dirty="0" smtClean="0"/>
              <a:t> </a:t>
            </a:r>
            <a:r>
              <a:rPr lang="pt-BR" altLang="pt-BR" b="1" dirty="0"/>
              <a:t>= </a:t>
            </a:r>
            <a:r>
              <a:rPr lang="pt-BR" altLang="pt-BR" b="1" dirty="0" smtClean="0"/>
              <a:t>(0,95 </a:t>
            </a:r>
            <a:r>
              <a:rPr lang="pt-BR" altLang="pt-BR" b="1" dirty="0"/>
              <a:t>. </a:t>
            </a:r>
            <a:r>
              <a:rPr lang="pt-BR" altLang="pt-BR" b="1" dirty="0" smtClean="0"/>
              <a:t>1,111) 740,0 </a:t>
            </a:r>
            <a:r>
              <a:rPr lang="pt-BR" altLang="pt-BR" b="1" dirty="0"/>
              <a:t>= </a:t>
            </a:r>
            <a:r>
              <a:rPr lang="pt-BR" altLang="pt-BR" b="1" dirty="0" smtClean="0"/>
              <a:t>781,0 </a:t>
            </a:r>
            <a:r>
              <a:rPr lang="pt-BR" altLang="pt-BR" b="1" dirty="0" err="1" smtClean="0"/>
              <a:t>kN.m</a:t>
            </a:r>
            <a:endParaRPr lang="pt-BR" altLang="pt-BR" b="1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794601"/>
              </p:ext>
            </p:extLst>
          </p:nvPr>
        </p:nvGraphicFramePr>
        <p:xfrm>
          <a:off x="706438" y="2476500"/>
          <a:ext cx="4862512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7" name="Equação" r:id="rId3" imgW="1917360" imgH="596880" progId="Equation.3">
                  <p:embed/>
                </p:oleObj>
              </mc:Choice>
              <mc:Fallback>
                <p:oleObj name="Equação" r:id="rId3" imgW="191736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2476500"/>
                        <a:ext cx="4862512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99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0584" y="2780928"/>
            <a:ext cx="5012554" cy="346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7544" y="6211669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(https://www.dywidag.com.br/projetos/protendidos-dywidag-projetos/ponte-de-laguna-brasil.html)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5256584" cy="267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1268760"/>
            <a:ext cx="842493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Como é de esperar, os efeitos de 2</a:t>
            </a:r>
            <a:r>
              <a:rPr lang="pt-BR" altLang="pt-BR" b="1" baseline="30000" dirty="0" smtClean="0">
                <a:solidFill>
                  <a:srgbClr val="7030A0"/>
                </a:solidFill>
              </a:rPr>
              <a:t>ª</a:t>
            </a:r>
            <a:r>
              <a:rPr lang="pt-BR" altLang="pt-BR" b="1" dirty="0" smtClean="0">
                <a:solidFill>
                  <a:srgbClr val="7030A0"/>
                </a:solidFill>
              </a:rPr>
              <a:t> ordem são menores e os momentos fletores nos pilares são menores que no caso anterior. No entanto, essa combinação de ações pode </a:t>
            </a:r>
            <a:r>
              <a:rPr lang="pt-BR" altLang="pt-BR" b="1" dirty="0">
                <a:solidFill>
                  <a:srgbClr val="7030A0"/>
                </a:solidFill>
              </a:rPr>
              <a:t>ser </a:t>
            </a:r>
            <a:r>
              <a:rPr lang="pt-BR" altLang="pt-BR" b="1" dirty="0" smtClean="0">
                <a:solidFill>
                  <a:srgbClr val="7030A0"/>
                </a:solidFill>
              </a:rPr>
              <a:t>crítica no </a:t>
            </a:r>
            <a:r>
              <a:rPr lang="pt-BR" altLang="pt-BR" b="1" dirty="0">
                <a:solidFill>
                  <a:srgbClr val="7030A0"/>
                </a:solidFill>
              </a:rPr>
              <a:t>dimensionamento dos pilares </a:t>
            </a:r>
            <a:r>
              <a:rPr lang="pt-BR" altLang="pt-BR" b="1" dirty="0" smtClean="0">
                <a:solidFill>
                  <a:srgbClr val="7030A0"/>
                </a:solidFill>
              </a:rPr>
              <a:t>quando se considera a força normal.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09" y="188641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A.2.2 CONSIDERANDO A LIGAÇÃO DO PILAR COM A  FUNDAÇÃO PERFEITAMENTE RÍGIDA (ENGASTAMENTO)</a:t>
            </a:r>
            <a:endParaRPr lang="en-US" altLang="pt-BR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1268760"/>
            <a:ext cx="84249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O coeficiente </a:t>
            </a:r>
            <a:r>
              <a:rPr lang="pt-BR" altLang="pt-BR" b="1" dirty="0">
                <a:solidFill>
                  <a:srgbClr val="0000FF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0000FF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passa de 1,182 para 1,215, porque os momentos fletores de 2</a:t>
            </a:r>
            <a:r>
              <a:rPr lang="pt-BR" altLang="pt-BR" b="1" baseline="30000" dirty="0" smtClean="0">
                <a:solidFill>
                  <a:srgbClr val="0000FF"/>
                </a:solidFill>
                <a:sym typeface="Symbol"/>
              </a:rPr>
              <a:t>ª</a:t>
            </a:r>
            <a:r>
              <a:rPr lang="pt-BR" altLang="pt-BR" b="1" dirty="0" smtClean="0">
                <a:solidFill>
                  <a:srgbClr val="0000FF"/>
                </a:solidFill>
                <a:sym typeface="Symbol"/>
              </a:rPr>
              <a:t> ordem são maiores.</a:t>
            </a:r>
            <a:r>
              <a:rPr lang="pt-BR" altLang="pt-BR" b="1" dirty="0" smtClean="0">
                <a:solidFill>
                  <a:srgbClr val="0000FF"/>
                </a:solidFill>
              </a:rPr>
              <a:t> </a:t>
            </a:r>
            <a:endParaRPr lang="pt-BR" altLang="pt-BR" b="1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10" y="260648"/>
            <a:ext cx="8229600" cy="864096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400" b="1" dirty="0" smtClean="0">
                <a:solidFill>
                  <a:srgbClr val="C00000"/>
                </a:solidFill>
              </a:rPr>
              <a:t>A.2.3 CONSIDERANDO AS DEFORMAÇÕES DAS LIGAÇÕES DOS PILARES COM A FUNDAÇÃO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546" y="2833062"/>
            <a:ext cx="58769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1412776"/>
            <a:ext cx="842493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a) Para fundação indeformável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Resulta o valor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= 1,168, que pode ser comparado ao </a:t>
            </a:r>
            <a:r>
              <a:rPr lang="pt-BR" altLang="pt-BR" b="1" dirty="0" smtClean="0">
                <a:solidFill>
                  <a:srgbClr val="7030A0"/>
                </a:solidFill>
              </a:rPr>
              <a:t>coeficiente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(0,95 . 1,182 = 1,123).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  <a:sym typeface="Symbol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b) Para ligação deformável</a:t>
            </a:r>
            <a:endParaRPr lang="pt-BR" altLang="pt-BR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7030A0"/>
                </a:solidFill>
              </a:rPr>
              <a:t>Resulta o valor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 =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1,200,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que pode ser comparado ao </a:t>
            </a:r>
            <a:r>
              <a:rPr lang="pt-BR" altLang="pt-BR" b="1" dirty="0">
                <a:solidFill>
                  <a:srgbClr val="7030A0"/>
                </a:solidFill>
              </a:rPr>
              <a:t>coeficiente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(1,0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.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1,215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=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1,215).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10" y="260648"/>
            <a:ext cx="8229600" cy="1008112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400" b="1" dirty="0" smtClean="0">
                <a:solidFill>
                  <a:srgbClr val="C00000"/>
                </a:solidFill>
              </a:rPr>
              <a:t>A.2.4 COMPARAÇÃO COM O PROCEDIMENTO</a:t>
            </a:r>
            <a:br>
              <a:rPr lang="pt-BR" altLang="pt-BR" sz="2400" b="1" dirty="0" smtClean="0">
                <a:solidFill>
                  <a:srgbClr val="C00000"/>
                </a:solidFill>
              </a:rPr>
            </a:br>
            <a:r>
              <a:rPr lang="pt-BR" altLang="pt-BR" sz="2400" b="1" dirty="0" smtClean="0">
                <a:solidFill>
                  <a:srgbClr val="C00000"/>
                </a:solidFill>
              </a:rPr>
              <a:t>APRESENTADO EM </a:t>
            </a:r>
            <a:r>
              <a:rPr lang="pt-BR" altLang="pt-BR" sz="2400" b="1" u="sng" dirty="0" smtClean="0">
                <a:solidFill>
                  <a:srgbClr val="C00000"/>
                </a:solidFill>
              </a:rPr>
              <a:t>HOGESLAG</a:t>
            </a:r>
            <a:endParaRPr lang="en-US" altLang="pt-BR" sz="2400" b="1" u="sng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263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2" y="1268760"/>
            <a:ext cx="842493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exemplo </a:t>
            </a:r>
            <a:r>
              <a:rPr lang="pt-BR" altLang="pt-BR" b="1" dirty="0">
                <a:solidFill>
                  <a:srgbClr val="7030A0"/>
                </a:solidFill>
              </a:rPr>
              <a:t>foi </a:t>
            </a:r>
            <a:r>
              <a:rPr lang="pt-BR" altLang="pt-BR" b="1" dirty="0" smtClean="0">
                <a:solidFill>
                  <a:srgbClr val="7030A0"/>
                </a:solidFill>
              </a:rPr>
              <a:t>desenvolvido </a:t>
            </a:r>
            <a:r>
              <a:rPr lang="pt-BR" altLang="pt-BR" b="1" dirty="0">
                <a:solidFill>
                  <a:srgbClr val="7030A0"/>
                </a:solidFill>
              </a:rPr>
              <a:t>para ser feito </a:t>
            </a:r>
            <a:r>
              <a:rPr lang="pt-BR" altLang="pt-BR" b="1" dirty="0" smtClean="0">
                <a:solidFill>
                  <a:srgbClr val="7030A0"/>
                </a:solidFill>
              </a:rPr>
              <a:t>sem necessidade </a:t>
            </a:r>
            <a:r>
              <a:rPr lang="pt-BR" altLang="pt-BR" b="1" dirty="0">
                <a:solidFill>
                  <a:srgbClr val="7030A0"/>
                </a:solidFill>
              </a:rPr>
              <a:t>de </a:t>
            </a:r>
            <a:r>
              <a:rPr lang="pt-BR" altLang="pt-BR" b="1" dirty="0" smtClean="0">
                <a:solidFill>
                  <a:srgbClr val="7030A0"/>
                </a:solidFill>
              </a:rPr>
              <a:t>programas computacionais, </a:t>
            </a:r>
            <a:r>
              <a:rPr lang="pt-BR" altLang="pt-BR" b="1" dirty="0">
                <a:solidFill>
                  <a:srgbClr val="7030A0"/>
                </a:solidFill>
              </a:rPr>
              <a:t>e com </a:t>
            </a:r>
            <a:r>
              <a:rPr lang="pt-BR" altLang="pt-BR" b="1" dirty="0" smtClean="0">
                <a:solidFill>
                  <a:srgbClr val="7030A0"/>
                </a:solidFill>
              </a:rPr>
              <a:t>simplificações </a:t>
            </a:r>
            <a:r>
              <a:rPr lang="pt-BR" altLang="pt-BR" b="1" dirty="0">
                <a:solidFill>
                  <a:srgbClr val="7030A0"/>
                </a:solidFill>
              </a:rPr>
              <a:t>que podem não ser aceitáveis em projetos </a:t>
            </a:r>
            <a:r>
              <a:rPr lang="pt-BR" altLang="pt-BR" b="1" dirty="0" smtClean="0">
                <a:solidFill>
                  <a:srgbClr val="7030A0"/>
                </a:solidFill>
              </a:rPr>
              <a:t>reais.</a:t>
            </a:r>
            <a:endParaRPr lang="pt-BR" altLang="pt-BR" b="1" dirty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10" y="260648"/>
            <a:ext cx="8229600" cy="72008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400" b="1" dirty="0" smtClean="0">
                <a:solidFill>
                  <a:srgbClr val="C00000"/>
                </a:solidFill>
              </a:rPr>
              <a:t>A.2.5 ANÁLISE DOS RESULTADOS E CONSIDERAÇÕES FINAIS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7030A0"/>
                </a:solidFill>
              </a:rPr>
              <a:t>Para fazer uma combinação de ações referente a esse </a:t>
            </a:r>
            <a:r>
              <a:rPr lang="pt-BR" altLang="pt-BR" b="1" dirty="0" smtClean="0">
                <a:solidFill>
                  <a:srgbClr val="7030A0"/>
                </a:solidFill>
              </a:rPr>
              <a:t>assunto</a:t>
            </a:r>
            <a:r>
              <a:rPr lang="pt-BR" altLang="pt-BR" b="1" dirty="0">
                <a:solidFill>
                  <a:srgbClr val="7030A0"/>
                </a:solidFill>
              </a:rPr>
              <a:t>, recomenda-se ver a análise desenvolvida em </a:t>
            </a:r>
            <a:r>
              <a:rPr lang="pt-BR" altLang="pt-BR" b="1" dirty="0" smtClean="0">
                <a:solidFill>
                  <a:srgbClr val="7030A0"/>
                </a:solidFill>
              </a:rPr>
              <a:t>Marin </a:t>
            </a:r>
            <a:r>
              <a:rPr lang="pt-BR" altLang="pt-BR" b="1" dirty="0">
                <a:solidFill>
                  <a:srgbClr val="7030A0"/>
                </a:solidFill>
              </a:rPr>
              <a:t>(2009), voltada para edifícios de múltiplos </a:t>
            </a:r>
            <a:r>
              <a:rPr lang="pt-BR" altLang="pt-BR" b="1" dirty="0" smtClean="0">
                <a:solidFill>
                  <a:srgbClr val="7030A0"/>
                </a:solidFill>
              </a:rPr>
              <a:t>pavimentos</a:t>
            </a:r>
            <a:r>
              <a:rPr lang="pt-BR" altLang="pt-BR" b="1" dirty="0">
                <a:solidFill>
                  <a:srgbClr val="7030A0"/>
                </a:solidFill>
              </a:rPr>
              <a:t>, na qual se pode notar a importância de fazer as </a:t>
            </a:r>
            <a:r>
              <a:rPr lang="pt-BR" altLang="pt-BR" b="1" dirty="0" smtClean="0">
                <a:solidFill>
                  <a:srgbClr val="7030A0"/>
                </a:solidFill>
              </a:rPr>
              <a:t>várias </a:t>
            </a:r>
            <a:r>
              <a:rPr lang="pt-BR" altLang="pt-BR" b="1" dirty="0">
                <a:solidFill>
                  <a:srgbClr val="7030A0"/>
                </a:solidFill>
              </a:rPr>
              <a:t>combinações na análise </a:t>
            </a:r>
            <a:r>
              <a:rPr lang="pt-BR" altLang="pt-BR" b="1" dirty="0" smtClean="0">
                <a:solidFill>
                  <a:srgbClr val="7030A0"/>
                </a:solidFill>
              </a:rPr>
              <a:t>da Estabilidade Global </a:t>
            </a:r>
            <a:r>
              <a:rPr lang="pt-BR" altLang="pt-BR" b="1" dirty="0">
                <a:solidFill>
                  <a:srgbClr val="7030A0"/>
                </a:solidFill>
              </a:rPr>
              <a:t>e no </a:t>
            </a:r>
            <a:r>
              <a:rPr lang="pt-BR" altLang="pt-BR" b="1" dirty="0" smtClean="0">
                <a:solidFill>
                  <a:srgbClr val="7030A0"/>
                </a:solidFill>
              </a:rPr>
              <a:t>dimensionamento </a:t>
            </a:r>
            <a:r>
              <a:rPr lang="pt-BR" altLang="pt-BR" b="1" dirty="0">
                <a:solidFill>
                  <a:srgbClr val="7030A0"/>
                </a:solidFill>
              </a:rPr>
              <a:t>dos elementos estruturais. 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648072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A.2.5 ANÁLISE DOS RESULTADOS E CONSIDERAÇÕES FINAIS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21946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265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Nesse </a:t>
            </a:r>
            <a:r>
              <a:rPr lang="pt-BR" altLang="pt-BR" b="1" dirty="0">
                <a:solidFill>
                  <a:srgbClr val="7030A0"/>
                </a:solidFill>
              </a:rPr>
              <a:t>exemplo, o efeito da deformação da fundação não </a:t>
            </a:r>
            <a:r>
              <a:rPr lang="pt-BR" altLang="pt-BR" b="1" dirty="0" smtClean="0">
                <a:solidFill>
                  <a:srgbClr val="7030A0"/>
                </a:solidFill>
              </a:rPr>
              <a:t>foi significativo</a:t>
            </a:r>
            <a:r>
              <a:rPr lang="pt-BR" altLang="pt-BR" b="1" dirty="0">
                <a:solidFill>
                  <a:srgbClr val="7030A0"/>
                </a:solidFill>
              </a:rPr>
              <a:t>. No entanto, a rigidez da ligação do pilar </a:t>
            </a:r>
            <a:r>
              <a:rPr lang="pt-BR" altLang="pt-BR" b="1" dirty="0" smtClean="0">
                <a:solidFill>
                  <a:srgbClr val="7030A0"/>
                </a:solidFill>
              </a:rPr>
              <a:t>na base </a:t>
            </a:r>
            <a:r>
              <a:rPr lang="pt-BR" altLang="pt-BR" b="1" dirty="0">
                <a:solidFill>
                  <a:srgbClr val="7030A0"/>
                </a:solidFill>
              </a:rPr>
              <a:t>varia bastante em função do tipo de fundação e </a:t>
            </a:r>
            <a:r>
              <a:rPr lang="pt-BR" altLang="pt-BR" b="1" dirty="0" smtClean="0">
                <a:solidFill>
                  <a:srgbClr val="7030A0"/>
                </a:solidFill>
              </a:rPr>
              <a:t>das características </a:t>
            </a:r>
            <a:r>
              <a:rPr lang="pt-BR" altLang="pt-BR" b="1" dirty="0">
                <a:solidFill>
                  <a:srgbClr val="7030A0"/>
                </a:solidFill>
              </a:rPr>
              <a:t>do solo. Se a rigidez da ligação for, por </a:t>
            </a:r>
            <a:r>
              <a:rPr lang="pt-BR" altLang="pt-BR" b="1" dirty="0" smtClean="0">
                <a:solidFill>
                  <a:srgbClr val="7030A0"/>
                </a:solidFill>
              </a:rPr>
              <a:t>exemplo</a:t>
            </a:r>
            <a:r>
              <a:rPr lang="pt-BR" altLang="pt-BR" b="1" dirty="0">
                <a:solidFill>
                  <a:srgbClr val="7030A0"/>
                </a:solidFill>
              </a:rPr>
              <a:t>, </a:t>
            </a:r>
            <a:r>
              <a:rPr lang="pt-BR" altLang="pt-BR" b="1" dirty="0" smtClean="0">
                <a:solidFill>
                  <a:srgbClr val="7030A0"/>
                </a:solidFill>
              </a:rPr>
              <a:t>20 % </a:t>
            </a:r>
            <a:r>
              <a:rPr lang="pt-BR" altLang="pt-BR" b="1" dirty="0">
                <a:solidFill>
                  <a:srgbClr val="7030A0"/>
                </a:solidFill>
              </a:rPr>
              <a:t>da empregada, o que não seria incomum, o </a:t>
            </a:r>
            <a:r>
              <a:rPr lang="pt-BR" altLang="pt-BR" b="1" dirty="0" smtClean="0">
                <a:solidFill>
                  <a:srgbClr val="7030A0"/>
                </a:solidFill>
              </a:rPr>
              <a:t>valor do </a:t>
            </a:r>
            <a:r>
              <a:rPr lang="pt-BR" altLang="pt-BR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dirty="0">
                <a:solidFill>
                  <a:srgbClr val="7030A0"/>
                </a:solidFill>
              </a:rPr>
              <a:t>passaria de </a:t>
            </a:r>
            <a:r>
              <a:rPr lang="pt-BR" altLang="pt-BR" b="1" dirty="0" smtClean="0">
                <a:solidFill>
                  <a:srgbClr val="7030A0"/>
                </a:solidFill>
              </a:rPr>
              <a:t>1,215 </a:t>
            </a:r>
            <a:r>
              <a:rPr lang="pt-BR" altLang="pt-BR" b="1" dirty="0">
                <a:solidFill>
                  <a:srgbClr val="7030A0"/>
                </a:solidFill>
              </a:rPr>
              <a:t>para 1,365, o que extrapolaria </a:t>
            </a:r>
            <a:r>
              <a:rPr lang="pt-BR" altLang="pt-BR" b="1" dirty="0" smtClean="0">
                <a:solidFill>
                  <a:srgbClr val="7030A0"/>
                </a:solidFill>
              </a:rPr>
              <a:t>o seu </a:t>
            </a:r>
            <a:r>
              <a:rPr lang="pt-BR" altLang="pt-BR" b="1" dirty="0">
                <a:solidFill>
                  <a:srgbClr val="7030A0"/>
                </a:solidFill>
              </a:rPr>
              <a:t>campo de validade de processo aproximado.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648072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A.2.5 ANÁLISE DOS RESULTADOS E CONSIDERAÇÕES FINAIS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9984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3" y="908720"/>
            <a:ext cx="84249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7030A0"/>
                </a:solidFill>
              </a:rPr>
              <a:t>Os efeitos de segunda ordem avaliados com o coeficiente </a:t>
            </a:r>
            <a:r>
              <a:rPr lang="pt-BR" altLang="pt-BR" sz="2800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sz="2800" b="1" baseline="-25000" dirty="0" smtClean="0">
                <a:solidFill>
                  <a:srgbClr val="7030A0"/>
                </a:solidFill>
                <a:sym typeface="Symbol"/>
              </a:rPr>
              <a:t>z 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, </a:t>
            </a:r>
            <a:r>
              <a:rPr lang="pt-BR" altLang="pt-BR" sz="2800" b="1" dirty="0">
                <a:solidFill>
                  <a:srgbClr val="7030A0"/>
                </a:solidFill>
              </a:rPr>
              <a:t>com o procedimento apresentado em </a:t>
            </a:r>
            <a:r>
              <a:rPr lang="pt-BR" altLang="pt-BR" sz="2800" b="1" dirty="0" err="1">
                <a:solidFill>
                  <a:srgbClr val="7030A0"/>
                </a:solidFill>
              </a:rPr>
              <a:t>Hogeslag</a:t>
            </a:r>
            <a:r>
              <a:rPr lang="pt-BR" altLang="pt-BR" sz="2800" b="1" dirty="0">
                <a:solidFill>
                  <a:srgbClr val="7030A0"/>
                </a:solidFill>
              </a:rPr>
              <a:t> (1990) são 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relativamente </a:t>
            </a:r>
            <a:r>
              <a:rPr lang="pt-BR" altLang="pt-BR" sz="2800" b="1" dirty="0">
                <a:solidFill>
                  <a:srgbClr val="7030A0"/>
                </a:solidFill>
              </a:rPr>
              <a:t>próximos, principalmente se levar o valor 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integral </a:t>
            </a:r>
            <a:r>
              <a:rPr lang="pt-BR" altLang="pt-BR" sz="2800" b="1" dirty="0">
                <a:solidFill>
                  <a:srgbClr val="7030A0"/>
                </a:solidFill>
              </a:rPr>
              <a:t>de </a:t>
            </a:r>
            <a:r>
              <a:rPr lang="pt-BR" altLang="pt-BR" sz="2800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sz="2800" b="1" baseline="-25000" dirty="0" smtClean="0">
                <a:solidFill>
                  <a:srgbClr val="7030A0"/>
                </a:solidFill>
                <a:sym typeface="Symbol"/>
              </a:rPr>
              <a:t>z .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 </a:t>
            </a:r>
            <a:r>
              <a:rPr lang="pt-BR" altLang="pt-BR" sz="2800" b="1" dirty="0">
                <a:solidFill>
                  <a:srgbClr val="7030A0"/>
                </a:solidFill>
              </a:rPr>
              <a:t>Cabe também registrar que o coeficiente </a:t>
            </a:r>
            <a:r>
              <a:rPr lang="pt-BR" altLang="pt-BR" sz="2800" b="1" dirty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sz="2800" b="1" baseline="-25000" dirty="0">
                <a:solidFill>
                  <a:srgbClr val="7030A0"/>
                </a:solidFill>
                <a:sym typeface="Symbol"/>
              </a:rPr>
              <a:t>z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 é de entendimento </a:t>
            </a:r>
            <a:r>
              <a:rPr lang="pt-BR" altLang="pt-BR" sz="2800" b="1" dirty="0">
                <a:solidFill>
                  <a:srgbClr val="7030A0"/>
                </a:solidFill>
              </a:rPr>
              <a:t>mais fácil e não necessita do cálculo da força de flambagem, que pode exigir um cálculo mais trabalhoso. Cabe registrar, conforme adiantado na seção 3.8, 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que </a:t>
            </a:r>
            <a:r>
              <a:rPr lang="pt-BR" altLang="pt-BR" sz="2800" b="1" dirty="0">
                <a:solidFill>
                  <a:srgbClr val="7030A0"/>
                </a:solidFill>
              </a:rPr>
              <a:t>a tendência é de considerar a não linearidade geométrica de forma mais precisa diretamente nos programas computacionais, o que tornaria desnecessária a utilização desses processos aproximados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.</a:t>
            </a:r>
            <a:endParaRPr lang="pt-BR" altLang="pt-BR" sz="2800" b="1" dirty="0">
              <a:solidFill>
                <a:srgbClr val="7030A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10" y="188640"/>
            <a:ext cx="8229600" cy="648072"/>
          </a:xfrm>
        </p:spPr>
        <p:txBody>
          <a:bodyPr/>
          <a:lstStyle/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ANEXO A-2 - ESTABILIDADE GLOBAL</a:t>
            </a:r>
            <a:r>
              <a:rPr lang="en-US" altLang="pt-BR" sz="2400" b="1" dirty="0" smtClean="0">
                <a:solidFill>
                  <a:srgbClr val="0005CC"/>
                </a:solidFill>
              </a:rPr>
              <a:t/>
            </a:r>
            <a:br>
              <a:rPr lang="en-US" altLang="pt-BR" sz="2400" b="1" dirty="0" smtClean="0">
                <a:solidFill>
                  <a:srgbClr val="0005CC"/>
                </a:solidFill>
              </a:rPr>
            </a:br>
            <a:r>
              <a:rPr lang="pt-BR" altLang="pt-BR" sz="2000" b="1" dirty="0" smtClean="0">
                <a:solidFill>
                  <a:srgbClr val="C00000"/>
                </a:solidFill>
              </a:rPr>
              <a:t>A.2.5 ANÁLISE DOS RESULTADOS E CONSIDERAÇÕES FINAIS</a:t>
            </a:r>
            <a:endParaRPr lang="en-US" altLang="pt-BR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748" y="764704"/>
            <a:ext cx="7074668" cy="535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59632" y="623731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(http://www.bethlehemconstruction.com/sw/concrete/beams/)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</p:spTree>
    <p:extLst>
      <p:ext uri="{BB962C8B-B14F-4D97-AF65-F5344CB8AC3E}">
        <p14:creationId xmlns:p14="http://schemas.microsoft.com/office/powerpoint/2010/main" val="22567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2100" b="1" dirty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pic>
        <p:nvPicPr>
          <p:cNvPr id="57349" name="Picture 5" descr="Montagem de escada pré-moldada Q3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5715000" cy="3943350"/>
          </a:xfrm>
          <a:prstGeom prst="rect">
            <a:avLst/>
          </a:prstGeo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268760"/>
            <a:ext cx="2232248" cy="390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23528" y="5295314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(http://www.internacional.com.br/conteudo?modulo=2&amp;setor=19&amp;codigo=1334)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2" descr="http://pcidesignawards.org/pages/ZZ/links/full/82_file_Ima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28" y="1182638"/>
            <a:ext cx="6408712" cy="494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11734" y="6235749"/>
            <a:ext cx="6544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rgbClr val="0000FF"/>
                </a:solidFill>
              </a:rPr>
              <a:t>(http</a:t>
            </a:r>
            <a:r>
              <a:rPr lang="pt-BR" altLang="pt-BR" sz="1800" dirty="0">
                <a:solidFill>
                  <a:srgbClr val="0000FF"/>
                </a:solidFill>
              </a:rPr>
              <a:t>://</a:t>
            </a:r>
            <a:r>
              <a:rPr lang="pt-BR" altLang="pt-BR" sz="1800" dirty="0" smtClean="0">
                <a:solidFill>
                  <a:srgbClr val="0000FF"/>
                </a:solidFill>
              </a:rPr>
              <a:t>pcidesignawards.org/pages/ZZ/links/full/82_file_Image1.jpg)</a:t>
            </a:r>
            <a:endParaRPr lang="pt-BR" altLang="pt-BR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368152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0005CC"/>
                </a:solidFill>
              </a:rPr>
              <a:t>2 - PROJETO DOS ELEMENTOS E DAS ESTRUTURAS DE CONCRETO</a:t>
            </a:r>
            <a:br>
              <a:rPr lang="en-US" altLang="pt-BR" sz="3600" b="1" dirty="0" smtClean="0">
                <a:solidFill>
                  <a:srgbClr val="0005CC"/>
                </a:solidFill>
              </a:rPr>
            </a:br>
            <a:r>
              <a:rPr lang="en-US" altLang="pt-BR" sz="3600" b="1" dirty="0" smtClean="0">
                <a:solidFill>
                  <a:srgbClr val="0005CC"/>
                </a:solidFill>
              </a:rPr>
              <a:t>PRÉ-MOLDADO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3717032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Os </a:t>
            </a:r>
            <a:r>
              <a:rPr lang="pt-BR" altLang="pt-BR" b="1" dirty="0" smtClean="0">
                <a:solidFill>
                  <a:srgbClr val="C00000"/>
                </a:solidFill>
              </a:rPr>
              <a:t>princípios gerais </a:t>
            </a:r>
            <a:r>
              <a:rPr lang="pt-BR" altLang="pt-BR" b="1" dirty="0" smtClean="0">
                <a:solidFill>
                  <a:srgbClr val="1F771F"/>
                </a:solidFill>
              </a:rPr>
              <a:t>que devem nortear o </a:t>
            </a:r>
            <a:r>
              <a:rPr lang="pt-BR" altLang="pt-BR" b="1" dirty="0" smtClean="0">
                <a:solidFill>
                  <a:srgbClr val="C00000"/>
                </a:solidFill>
              </a:rPr>
              <a:t>projeto</a:t>
            </a:r>
            <a:r>
              <a:rPr lang="pt-BR" altLang="pt-BR" b="1" dirty="0" smtClean="0">
                <a:solidFill>
                  <a:srgbClr val="1F771F"/>
                </a:solidFill>
              </a:rPr>
              <a:t> da estruturas formadas por elementos pré-moldados de concreto são:</a:t>
            </a:r>
            <a:endParaRPr lang="pt-BR" altLang="pt-BR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3568" y="2420888"/>
            <a:ext cx="82296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3200" b="1" dirty="0" smtClean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2.1.1 PRINCÍPIOS GERAIS</a:t>
            </a:r>
            <a:endParaRPr kumimoji="0" lang="en-US" alt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5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5633864" y="314096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rgbClr val="0000FF"/>
                </a:solidFill>
              </a:rPr>
              <a:t>(http</a:t>
            </a:r>
            <a:r>
              <a:rPr lang="pt-BR" altLang="pt-BR" sz="1800" dirty="0">
                <a:solidFill>
                  <a:srgbClr val="0000FF"/>
                </a:solidFill>
              </a:rPr>
              <a:t>://</a:t>
            </a:r>
            <a:r>
              <a:rPr lang="pt-BR" altLang="pt-BR" sz="1800" dirty="0" smtClean="0">
                <a:solidFill>
                  <a:srgbClr val="0000FF"/>
                </a:solidFill>
              </a:rPr>
              <a:t>www.thiel.eng.br)</a:t>
            </a:r>
            <a:endParaRPr lang="pt-BR" altLang="pt-BR" sz="1800" dirty="0">
              <a:solidFill>
                <a:srgbClr val="0000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8" y="1268760"/>
            <a:ext cx="487599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35" y="3645024"/>
            <a:ext cx="4165784" cy="28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8" y="4421336"/>
            <a:ext cx="2935096" cy="22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2574032" y="558924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rgbClr val="0000FF"/>
                </a:solidFill>
              </a:rPr>
              <a:t>(http</a:t>
            </a:r>
            <a:r>
              <a:rPr lang="pt-BR" altLang="pt-BR" sz="1800" dirty="0">
                <a:solidFill>
                  <a:srgbClr val="0000FF"/>
                </a:solidFill>
              </a:rPr>
              <a:t>://</a:t>
            </a:r>
            <a:r>
              <a:rPr lang="pt-BR" altLang="pt-BR" sz="1800" dirty="0" smtClean="0">
                <a:solidFill>
                  <a:srgbClr val="0000FF"/>
                </a:solidFill>
              </a:rPr>
              <a:t>www.thiel.eng.br)</a:t>
            </a:r>
            <a:endParaRPr lang="pt-BR" altLang="pt-BR" sz="1800" dirty="0">
              <a:solidFill>
                <a:srgbClr val="0000FF"/>
              </a:solidFill>
            </a:endParaRPr>
          </a:p>
        </p:txBody>
      </p:sp>
      <p:pic>
        <p:nvPicPr>
          <p:cNvPr id="13" name="Picture 2" descr="http://lajespatagonia.com/v1/wp-content/uploads/2013/11/laje_alveolar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3798"/>
            <a:ext cx="6336704" cy="42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6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2100" b="1" dirty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.1 PRINCÍPIOS E RECOMENDAÇÕES GERAIS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Utilização de balanços: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1979712" y="630932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rgbClr val="0000FF"/>
                </a:solidFill>
              </a:rPr>
              <a:t>(http</a:t>
            </a:r>
            <a:r>
              <a:rPr lang="pt-BR" altLang="pt-BR" sz="1800" dirty="0">
                <a:solidFill>
                  <a:srgbClr val="0000FF"/>
                </a:solidFill>
              </a:rPr>
              <a:t>://</a:t>
            </a:r>
            <a:r>
              <a:rPr lang="pt-BR" altLang="pt-BR" sz="1800" dirty="0" smtClean="0">
                <a:solidFill>
                  <a:srgbClr val="0000FF"/>
                </a:solidFill>
              </a:rPr>
              <a:t>www.thiel.eng.br)</a:t>
            </a:r>
            <a:endParaRPr lang="pt-BR" altLang="pt-BR" sz="1800" dirty="0">
              <a:solidFill>
                <a:srgbClr val="0000FF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68760"/>
            <a:ext cx="2880321" cy="492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3888432" cy="487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3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13690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Desmontabilidade da 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Na elaboração do projeto pode-se prever a possibilidade de prever a demolição ou reforma da edificação.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Estruturas mistas: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0FF"/>
                </a:solidFill>
              </a:rPr>
              <a:t>É o emprego de mais de um material estrutural na construção. O concreto moldado no local (CML) pode ser considerado um outro material, formando uma “estrutura híbrida”.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20688"/>
            <a:ext cx="82089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Tanto a estrutura quanto os elementos em CPM podem ser híbridos. Nos galpões é comum a cobertura em estrutura metálica, bem como o fechamento com paredes em Alvenaria Estrutural (blocos de concreto ou cerâmicos).</a:t>
            </a:r>
          </a:p>
        </p:txBody>
      </p:sp>
      <p:pic>
        <p:nvPicPr>
          <p:cNvPr id="2" name="Picture 2" descr="Galpão Pré Moldado Metál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146196"/>
            <a:ext cx="4296477" cy="32223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55576" y="544522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(http://www.portalestruturasmetalicas.com.br/galpao-pre-moldado-metalico.php)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tea.com.br/wp-content/uploads/2011/07/Conti03.jpg"/>
          <p:cNvPicPr>
            <a:picLocks noChangeAspect="1" noChangeArrowheads="1"/>
          </p:cNvPicPr>
          <p:nvPr/>
        </p:nvPicPr>
        <p:blipFill rotWithShape="1">
          <a:blip r:embed="rId2" cstate="print"/>
          <a:srcRect l="4605" t="5098"/>
          <a:stretch/>
        </p:blipFill>
        <p:spPr bwMode="auto">
          <a:xfrm>
            <a:off x="465923" y="1052736"/>
            <a:ext cx="5200893" cy="4461174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3577" y="5571429"/>
            <a:ext cx="322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(http://www.tea.com.br/?cat=9)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70660" name="Picture 4" descr="http://www.tea.com.br/wp-content/uploads/2011/07/Conti.jpg"/>
          <p:cNvPicPr>
            <a:picLocks noChangeAspect="1" noChangeArrowheads="1"/>
          </p:cNvPicPr>
          <p:nvPr/>
        </p:nvPicPr>
        <p:blipFill rotWithShape="1">
          <a:blip r:embed="rId3" cstate="print"/>
          <a:srcRect t="4664"/>
          <a:stretch/>
        </p:blipFill>
        <p:spPr bwMode="auto">
          <a:xfrm>
            <a:off x="5796136" y="1052736"/>
            <a:ext cx="3175918" cy="4461174"/>
          </a:xfrm>
          <a:prstGeom prst="rect">
            <a:avLst/>
          </a:prstGeom>
          <a:noFill/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052736"/>
            <a:ext cx="80648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No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r>
              <a:rPr lang="pt-BR" altLang="pt-BR" b="1" dirty="0" smtClean="0">
                <a:solidFill>
                  <a:srgbClr val="7030A0"/>
                </a:solidFill>
              </a:rPr>
              <a:t> de elementos pré-moldados procura-se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minimizar o consumo de materiais</a:t>
            </a:r>
            <a:r>
              <a:rPr lang="pt-BR" altLang="pt-BR" b="1" dirty="0" smtClean="0">
                <a:solidFill>
                  <a:srgbClr val="7030A0"/>
                </a:solidFill>
              </a:rPr>
              <a:t>, para resultar no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menor peso</a:t>
            </a:r>
            <a:r>
              <a:rPr lang="pt-BR" altLang="pt-BR" b="1" dirty="0" smtClean="0">
                <a:solidFill>
                  <a:srgbClr val="7030A0"/>
                </a:solidFill>
              </a:rPr>
              <a:t>. As variáveis mais importantes são 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forma da seção transversal</a:t>
            </a:r>
            <a:r>
              <a:rPr lang="pt-BR" altLang="pt-BR" b="1" dirty="0" smtClean="0">
                <a:solidFill>
                  <a:srgbClr val="7030A0"/>
                </a:solidFill>
              </a:rPr>
              <a:t> e 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forma do elemento ao longo do </a:t>
            </a:r>
            <a:r>
              <a:rPr lang="pt-BR" altLang="pt-BR" b="1" u="sng" dirty="0" err="1" smtClean="0">
                <a:solidFill>
                  <a:srgbClr val="7030A0"/>
                </a:solidFill>
              </a:rPr>
              <a:t>compri-mento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Ver equações pág. 76 e 77.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908720"/>
            <a:ext cx="756591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021288"/>
            <a:ext cx="69341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9658" y="692696"/>
            <a:ext cx="4656757" cy="59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67544" y="5661248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(http://www.protensul.com.br/pdf/Catalogo-Protensul-2010.pdf)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7966" y="21590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FORMA DOS ELEMENTOS PRÉ-MOLDADOS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295232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7030A0"/>
                </a:solidFill>
                <a:sym typeface="Symbol"/>
              </a:rPr>
              <a:t>As empresas de pré-fabricados têm, de modo geral, os perfis já padronizados para os diversos elementos estruturais.</a:t>
            </a:r>
          </a:p>
        </p:txBody>
      </p:sp>
    </p:spTree>
    <p:extLst>
      <p:ext uri="{BB962C8B-B14F-4D97-AF65-F5344CB8AC3E}">
        <p14:creationId xmlns:p14="http://schemas.microsoft.com/office/powerpoint/2010/main" val="25404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msb.com.my/concrete/images/jkr_std_ib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972" y="764704"/>
            <a:ext cx="6984776" cy="523858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413992" y="6021288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(http://www.cmsb.com.my/concrete/images/jkr_std_ibeam.jpg)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2400" b="1" dirty="0">
                <a:solidFill>
                  <a:srgbClr val="0005CC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en-US" alt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.2 FORMA DOS ELEMENTOS PRÉ-MOLDADOS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0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539552" y="1052736"/>
            <a:ext cx="8208962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sz="3000" b="1" dirty="0" smtClean="0">
                <a:solidFill>
                  <a:srgbClr val="7030A0"/>
                </a:solidFill>
              </a:rPr>
              <a:t>Conceber o projeto da obra visando a utilização do CPM;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sz="3000" b="1" dirty="0" smtClean="0">
                <a:solidFill>
                  <a:srgbClr val="0005CC"/>
                </a:solidFill>
              </a:rPr>
              <a:t>Resolver as interações da estrutura com as outras partes da construção;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sz="3000" b="1" dirty="0" smtClean="0">
                <a:solidFill>
                  <a:srgbClr val="1F771F"/>
                </a:solidFill>
              </a:rPr>
              <a:t>Minimizar o número de ligações;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 smtClean="0">
              <a:solidFill>
                <a:srgbClr val="1F771F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sz="3000" b="1" dirty="0" smtClean="0">
                <a:solidFill>
                  <a:srgbClr val="0005CC"/>
                </a:solidFill>
              </a:rPr>
              <a:t>Minimizar o número de tipos de elementos;</a:t>
            </a: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AutoNum type="alphaLcParenR"/>
            </a:pPr>
            <a:r>
              <a:rPr lang="pt-BR" altLang="pt-BR" sz="3000" b="1" dirty="0" smtClean="0">
                <a:solidFill>
                  <a:srgbClr val="7030A0"/>
                </a:solidFill>
              </a:rPr>
              <a:t>Utilizar elementos de mesma faixa de peso.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13690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Para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reduzir o peso</a:t>
            </a:r>
            <a:r>
              <a:rPr lang="pt-BR" altLang="pt-BR" b="1" dirty="0" smtClean="0">
                <a:solidFill>
                  <a:srgbClr val="7030A0"/>
                </a:solidFill>
              </a:rPr>
              <a:t> de elementos pode-se aumentar a resistência do concreto, reduzir o peso específico do concreto (</a:t>
            </a:r>
            <a:r>
              <a:rPr lang="pt-BR" altLang="pt-BR" b="1" i="1" dirty="0" smtClean="0">
                <a:solidFill>
                  <a:srgbClr val="7030A0"/>
                </a:solidFill>
              </a:rPr>
              <a:t>concreto leve</a:t>
            </a:r>
            <a:r>
              <a:rPr lang="pt-BR" altLang="pt-BR" b="1" dirty="0" smtClean="0">
                <a:solidFill>
                  <a:srgbClr val="7030A0"/>
                </a:solidFill>
              </a:rPr>
              <a:t> por exemplo), aumentar o coeficiente de rendimento da seção (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), ou a combinação desses fatores.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Há também a possibilidade de executar elementos com armadura externa rígida.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3"/>
            <a:ext cx="7954443" cy="367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07" y="5235103"/>
            <a:ext cx="59547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7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1216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791896" cy="465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3906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" y="1052736"/>
            <a:ext cx="8111307" cy="41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5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1" y="764704"/>
            <a:ext cx="821277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9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2.2 FORMA DOS ELEMENTOS PRÉ-MOLDADOS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2089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Outros fatores devem ser considerados, como 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do concreto</a:t>
            </a:r>
            <a:r>
              <a:rPr lang="pt-BR" altLang="pt-BR" b="1" dirty="0" smtClean="0">
                <a:solidFill>
                  <a:srgbClr val="7030A0"/>
                </a:solidFill>
              </a:rPr>
              <a:t> (verificar o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concreto</a:t>
            </a:r>
            <a:r>
              <a:rPr lang="pt-BR" altLang="pt-BR" b="1" dirty="0" smtClean="0">
                <a:solidFill>
                  <a:srgbClr val="7030A0"/>
                </a:solidFill>
              </a:rPr>
              <a:t>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autoadensável</a:t>
            </a:r>
            <a:r>
              <a:rPr lang="pt-BR" altLang="pt-BR" b="1" dirty="0" smtClean="0">
                <a:solidFill>
                  <a:srgbClr val="7030A0"/>
                </a:solidFill>
              </a:rPr>
              <a:t>, e o UHPC –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ultra-alto</a:t>
            </a:r>
            <a:r>
              <a:rPr lang="pt-BR" altLang="pt-BR" b="1" dirty="0" smtClean="0">
                <a:solidFill>
                  <a:srgbClr val="7030A0"/>
                </a:solidFill>
              </a:rPr>
              <a:t> desempenho) e da armadura, e </a:t>
            </a:r>
            <a:r>
              <a:rPr lang="pt-BR" altLang="pt-BR" b="1" dirty="0" smtClean="0">
                <a:solidFill>
                  <a:srgbClr val="C00000"/>
                </a:solidFill>
              </a:rPr>
              <a:t>principalmente o custo da execução </a:t>
            </a:r>
            <a:r>
              <a:rPr lang="pt-BR" altLang="pt-BR" b="1" dirty="0" smtClean="0">
                <a:solidFill>
                  <a:srgbClr val="7030A0"/>
                </a:solidFill>
              </a:rPr>
              <a:t>(que depende do número de elementos, do grau de dificuldade de execução do elemento e do tamanho e peso). 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flecha e a resistência à força cortante</a:t>
            </a:r>
            <a:r>
              <a:rPr lang="pt-BR" altLang="pt-BR" b="1" dirty="0" smtClean="0">
                <a:solidFill>
                  <a:srgbClr val="7030A0"/>
                </a:solidFill>
              </a:rPr>
              <a:t> também devem ser considerados.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124744"/>
            <a:ext cx="820896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2.3.1 ANÁLISE DO COMPORTAMENTO DA ESTRUTURA PRONTA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Após 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 definitivas </a:t>
            </a:r>
            <a:r>
              <a:rPr lang="pt-BR" altLang="pt-BR" b="1" dirty="0" smtClean="0">
                <a:solidFill>
                  <a:srgbClr val="7030A0"/>
                </a:solidFill>
              </a:rPr>
              <a:t>serem efetivadas, merecem destaque 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modelagem</a:t>
            </a:r>
            <a:r>
              <a:rPr lang="pt-BR" altLang="pt-BR" b="1" dirty="0" smtClean="0">
                <a:solidFill>
                  <a:srgbClr val="7030A0"/>
                </a:solidFill>
              </a:rPr>
              <a:t> do compor-tamento da estrutura e a modelagem das ligações.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No cálculo da estrutura pronta empregam-se os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mesmos procedimentos das estruturas de </a:t>
            </a:r>
            <a:r>
              <a:rPr lang="pt-BR" altLang="pt-BR" b="1" u="sng" dirty="0" smtClean="0">
                <a:solidFill>
                  <a:srgbClr val="FF0000"/>
                </a:solidFill>
              </a:rPr>
              <a:t>CA</a:t>
            </a:r>
            <a:r>
              <a:rPr lang="pt-BR" altLang="pt-BR" b="1" dirty="0" smtClean="0">
                <a:solidFill>
                  <a:srgbClr val="2AA22A"/>
                </a:solidFill>
              </a:rPr>
              <a:t>, normalmente com o comportamento elástico linear dos materiais.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0922" y="332656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2.3 ELEMENTOS PARA A ANÁLISE ESTRUTURAL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482453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ligações</a:t>
            </a:r>
            <a:r>
              <a:rPr lang="pt-BR" altLang="pt-BR" b="1" dirty="0" smtClean="0">
                <a:solidFill>
                  <a:srgbClr val="7030A0"/>
                </a:solidFill>
              </a:rPr>
              <a:t> são idealizadas com vinculação ideal, como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articulações e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perfeitamen-te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rígidas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No entanto, o </a:t>
            </a:r>
            <a:r>
              <a:rPr lang="pt-BR" altLang="pt-BR" b="1" u="sng" dirty="0" err="1" smtClean="0">
                <a:solidFill>
                  <a:srgbClr val="2AA22A"/>
                </a:solidFill>
              </a:rPr>
              <a:t>compor-tamento</a:t>
            </a:r>
            <a:r>
              <a:rPr lang="pt-BR" altLang="pt-BR" b="1" u="sng" dirty="0" smtClean="0">
                <a:solidFill>
                  <a:srgbClr val="2AA22A"/>
                </a:solidFill>
              </a:rPr>
              <a:t> real</a:t>
            </a:r>
            <a:r>
              <a:rPr lang="pt-BR" altLang="pt-BR" b="1" dirty="0" smtClean="0">
                <a:solidFill>
                  <a:srgbClr val="2AA22A"/>
                </a:solidFill>
              </a:rPr>
              <a:t> da ligação pode distanciar-se dessas idealizações, e pode ser simulada a consideração da deformação.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2.3.1 ANÁLISE DO COMPORTAMENTO DA ESTRUTURA PRONTA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6187332" y="5733204"/>
            <a:ext cx="230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D125B8"/>
                </a:solidFill>
              </a:rPr>
              <a:t>Melo (</a:t>
            </a:r>
            <a:r>
              <a:rPr lang="pt-BR" altLang="pt-BR" b="1" dirty="0" smtClean="0">
                <a:solidFill>
                  <a:srgbClr val="D125B8"/>
                </a:solidFill>
              </a:rPr>
              <a:t>Manual </a:t>
            </a:r>
            <a:r>
              <a:rPr lang="pt-BR" altLang="pt-BR" b="1" dirty="0" err="1" smtClean="0">
                <a:solidFill>
                  <a:srgbClr val="D125B8"/>
                </a:solidFill>
              </a:rPr>
              <a:t>Munte</a:t>
            </a:r>
            <a:r>
              <a:rPr lang="pt-BR" altLang="pt-BR" b="1" dirty="0" smtClean="0">
                <a:solidFill>
                  <a:srgbClr val="D125B8"/>
                </a:solidFill>
              </a:rPr>
              <a:t>)</a:t>
            </a:r>
            <a:endParaRPr lang="pt-BR" altLang="pt-BR" b="1" dirty="0">
              <a:solidFill>
                <a:srgbClr val="2AA22A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1"/>
          <a:stretch/>
        </p:blipFill>
        <p:spPr bwMode="auto">
          <a:xfrm>
            <a:off x="5580112" y="724054"/>
            <a:ext cx="3230116" cy="50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1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1008112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2.3.2 </a:t>
            </a:r>
            <a:r>
              <a:rPr lang="pt-BR" altLang="pt-BR" sz="3200" b="1" dirty="0" smtClean="0">
                <a:solidFill>
                  <a:srgbClr val="0005CC"/>
                </a:solidFill>
              </a:rPr>
              <a:t>INCERTEZAS NA TRANSMISSÃO DE FORÇAS NAS LIGAÇÕES</a:t>
            </a:r>
            <a:endParaRPr lang="en-US" altLang="pt-BR" sz="3200" b="1" dirty="0" smtClean="0">
              <a:solidFill>
                <a:srgbClr val="0005CC"/>
              </a:solidFill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484784"/>
            <a:ext cx="820896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São consequência direta dos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desvios da geometria</a:t>
            </a:r>
            <a:r>
              <a:rPr lang="pt-BR" altLang="pt-BR" b="1" u="sng" dirty="0" smtClean="0">
                <a:solidFill>
                  <a:srgbClr val="7030A0"/>
                </a:solidFill>
              </a:rPr>
              <a:t> e do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posicionamento dos elementos e dos apoios</a:t>
            </a:r>
            <a:r>
              <a:rPr lang="pt-BR" altLang="pt-BR" b="1" u="sng" dirty="0" smtClean="0">
                <a:solidFill>
                  <a:srgbClr val="7030A0"/>
                </a:solidFill>
              </a:rPr>
              <a:t>,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variações volumétricas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que ocorrem nos elementos, bem como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de conhecimento </a:t>
            </a:r>
            <a:r>
              <a:rPr lang="pt-BR" altLang="pt-BR" b="1" dirty="0" smtClean="0">
                <a:solidFill>
                  <a:srgbClr val="7030A0"/>
                </a:solidFill>
              </a:rPr>
              <a:t>do comportamento de certos tipos de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As incertezas afetam o dimensionamento das ligações e dos elementos.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u="sng" dirty="0" smtClean="0">
                <a:solidFill>
                  <a:srgbClr val="7030A0"/>
                </a:solidFill>
              </a:rPr>
              <a:t>Causas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: cargas assimétricas, vento, desvios na montagem da viga, etc., que ocasionam </a:t>
            </a:r>
            <a:r>
              <a:rPr lang="pt-BR" altLang="pt-BR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torção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 na viga.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714" y="1700808"/>
            <a:ext cx="5453622" cy="467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452742"/>
            <a:ext cx="6478053" cy="3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0922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2.3.2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INCERTEZAS NA TRANSMISSÃO DE FORÇAS NAS LIGAÇÕES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836712"/>
            <a:ext cx="8208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a) Conceber o projeto da obra visando a utilização do CPM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2060848"/>
            <a:ext cx="813690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900" b="1" dirty="0" smtClean="0">
                <a:solidFill>
                  <a:srgbClr val="7030A0"/>
                </a:solidFill>
              </a:rPr>
              <a:t>A construção deve ser projetada desde o início já prevendo a aplicação do CPM, para tirar melhor proveito de suas potencialidades.</a:t>
            </a:r>
          </a:p>
          <a:p>
            <a:pPr algn="just"/>
            <a:endParaRPr lang="pt-BR" sz="20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2900" b="1" dirty="0" smtClean="0">
                <a:solidFill>
                  <a:srgbClr val="0005CC"/>
                </a:solidFill>
              </a:rPr>
              <a:t>A forma de </a:t>
            </a:r>
            <a:r>
              <a:rPr lang="pt-BR" sz="2900" b="1" dirty="0" smtClean="0">
                <a:solidFill>
                  <a:srgbClr val="1F771F"/>
                </a:solidFill>
              </a:rPr>
              <a:t>produção</a:t>
            </a:r>
            <a:r>
              <a:rPr lang="pt-BR" sz="2900" b="1" dirty="0" smtClean="0">
                <a:solidFill>
                  <a:srgbClr val="0005CC"/>
                </a:solidFill>
              </a:rPr>
              <a:t> das peças pré-moldadas (</a:t>
            </a:r>
            <a:r>
              <a:rPr lang="pt-BR" sz="2900" b="1" dirty="0" smtClean="0">
                <a:solidFill>
                  <a:srgbClr val="C00000"/>
                </a:solidFill>
              </a:rPr>
              <a:t>execução, transporte, montagem e realização das ligações</a:t>
            </a:r>
            <a:r>
              <a:rPr lang="pt-BR" sz="2900" b="1" dirty="0" smtClean="0">
                <a:solidFill>
                  <a:srgbClr val="0005CC"/>
                </a:solidFill>
              </a:rPr>
              <a:t>) deve ser considerada na concepção do projeto da edificação. O projeto deve levar em conta os aspectos favoráveis e desfavoráveis das várias etapas da produção.</a:t>
            </a:r>
            <a:endParaRPr lang="pt-BR" sz="29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581869" y="764704"/>
            <a:ext cx="82089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7030A0"/>
                </a:solidFill>
              </a:rPr>
              <a:t>Causas de ocorrência de </a:t>
            </a:r>
            <a:r>
              <a:rPr lang="pt-BR" altLang="pt-BR" sz="2800" b="1" u="sng" dirty="0" smtClean="0">
                <a:solidFill>
                  <a:srgbClr val="7030A0"/>
                </a:solidFill>
              </a:rPr>
              <a:t>força horizontal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: </a:t>
            </a:r>
            <a:r>
              <a:rPr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retração e fluência do concreto e variação de temperatura</a:t>
            </a:r>
            <a:r>
              <a:rPr lang="pt-BR" altLang="pt-BR" sz="2800" b="1" dirty="0" smtClean="0">
                <a:solidFill>
                  <a:srgbClr val="7030A0"/>
                </a:solidFill>
              </a:rPr>
              <a:t>. O valor da força depende do grau de restrição ao movimento da viga, promovida pela ligação.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309320"/>
            <a:ext cx="6478053" cy="3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708920"/>
            <a:ext cx="803115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0922" y="116632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2.3.2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INCERTEZAS NA TRANSMISSÃO DE FORÇAS NAS LIGAÇÕES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21110" y="260648"/>
            <a:ext cx="8229600" cy="864096"/>
          </a:xfrm>
        </p:spPr>
        <p:txBody>
          <a:bodyPr/>
          <a:lstStyle/>
          <a:p>
            <a:pPr eaLnBrk="1" hangingPunct="1"/>
            <a:r>
              <a:rPr lang="pt-BR" altLang="pt-BR" sz="3200" b="1" dirty="0" smtClean="0">
                <a:solidFill>
                  <a:srgbClr val="0005CC"/>
                </a:solidFill>
              </a:rPr>
              <a:t>2.3.3 AJUSTES NA INTRODUÇÃO DE COEFICIENTES DE SEGURANÇA</a:t>
            </a:r>
            <a:endParaRPr lang="pt-BR" altLang="pt-BR" sz="3200" b="1" dirty="0">
              <a:solidFill>
                <a:srgbClr val="0005CC"/>
              </a:solidFill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412776"/>
            <a:ext cx="820896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coeficientes de ponderação das resistências dos materiais</a:t>
            </a:r>
            <a:r>
              <a:rPr lang="pt-BR" altLang="pt-BR" b="1" dirty="0" smtClean="0">
                <a:solidFill>
                  <a:srgbClr val="7030A0"/>
                </a:solidFill>
              </a:rPr>
              <a:t> podem ser considerados conforme 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de qualidade</a:t>
            </a:r>
            <a:r>
              <a:rPr lang="pt-BR" altLang="pt-BR" b="1" dirty="0" smtClean="0">
                <a:solidFill>
                  <a:srgbClr val="7030A0"/>
                </a:solidFill>
              </a:rPr>
              <a:t>. A NBR 9062 indica para: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u="sng" dirty="0" smtClean="0">
                <a:solidFill>
                  <a:srgbClr val="D125B8"/>
                </a:solidFill>
              </a:rPr>
              <a:t>pré-fabricados</a:t>
            </a:r>
            <a:r>
              <a:rPr lang="pt-BR" altLang="pt-BR" b="1" dirty="0" smtClean="0">
                <a:solidFill>
                  <a:srgbClr val="D125B8"/>
                </a:solidFill>
              </a:rPr>
              <a:t>: 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D125B8"/>
                </a:solidFill>
                <a:sym typeface="Symbol"/>
              </a:rPr>
              <a:t>c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 = 1,3 para o concreto </a:t>
            </a:r>
            <a:r>
              <a:rPr lang="pt-BR" altLang="pt-BR" b="1" dirty="0">
                <a:solidFill>
                  <a:srgbClr val="D125B8"/>
                </a:solidFill>
                <a:sym typeface="Symbol"/>
              </a:rPr>
              <a:t>e 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/>
            </a:r>
            <a:br>
              <a:rPr lang="pt-BR" altLang="pt-BR" b="1" dirty="0" smtClean="0">
                <a:solidFill>
                  <a:srgbClr val="D125B8"/>
                </a:solidFill>
                <a:sym typeface="Symbol"/>
              </a:rPr>
            </a:b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D125B8"/>
                </a:solidFill>
                <a:sym typeface="Symbol"/>
              </a:rPr>
              <a:t>s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 </a:t>
            </a:r>
            <a:r>
              <a:rPr lang="pt-BR" altLang="pt-BR" b="1" dirty="0">
                <a:solidFill>
                  <a:srgbClr val="D125B8"/>
                </a:solidFill>
                <a:sym typeface="Symbol"/>
              </a:rPr>
              <a:t>= </a:t>
            </a:r>
            <a:r>
              <a:rPr lang="pt-BR" altLang="pt-BR" b="1" dirty="0" smtClean="0">
                <a:solidFill>
                  <a:srgbClr val="D125B8"/>
                </a:solidFill>
                <a:sym typeface="Symbol"/>
              </a:rPr>
              <a:t>1,10 para o aço;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u="sng" dirty="0" smtClean="0">
                <a:solidFill>
                  <a:srgbClr val="0005CC"/>
                </a:solidFill>
                <a:sym typeface="Symbol"/>
              </a:rPr>
              <a:t>pré-moldados</a:t>
            </a: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>: </a:t>
            </a:r>
            <a:r>
              <a:rPr lang="pt-BR" altLang="pt-BR" b="1" baseline="-25000" dirty="0">
                <a:solidFill>
                  <a:srgbClr val="0005CC"/>
                </a:solidFill>
                <a:sym typeface="Symbol"/>
              </a:rPr>
              <a:t>c</a:t>
            </a:r>
            <a:r>
              <a:rPr lang="pt-BR" altLang="pt-BR" b="1" dirty="0">
                <a:solidFill>
                  <a:srgbClr val="0005CC"/>
                </a:solidFill>
                <a:sym typeface="Symbol"/>
              </a:rPr>
              <a:t> = 1,4 para o concreto e </a:t>
            </a: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/>
            </a:r>
            <a:br>
              <a:rPr lang="pt-BR" altLang="pt-BR" b="1" dirty="0" smtClean="0">
                <a:solidFill>
                  <a:srgbClr val="0005CC"/>
                </a:solidFill>
                <a:sym typeface="Symbol"/>
              </a:rPr>
            </a:b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></a:t>
            </a:r>
            <a:r>
              <a:rPr lang="pt-BR" altLang="pt-BR" b="1" baseline="-25000" dirty="0">
                <a:solidFill>
                  <a:srgbClr val="0005CC"/>
                </a:solidFill>
                <a:sym typeface="Symbol"/>
              </a:rPr>
              <a:t>s</a:t>
            </a:r>
            <a:r>
              <a:rPr lang="pt-BR" altLang="pt-BR" b="1" dirty="0">
                <a:solidFill>
                  <a:srgbClr val="0005CC"/>
                </a:solidFill>
                <a:sym typeface="Symbol"/>
              </a:rPr>
              <a:t> = 1,15 para o </a:t>
            </a: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>aço.</a:t>
            </a:r>
            <a:endParaRPr lang="pt-BR" altLang="pt-BR" b="1" dirty="0">
              <a:solidFill>
                <a:srgbClr val="0005CC"/>
              </a:solidFill>
              <a:sym typeface="Symbol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23045" y="1377727"/>
            <a:ext cx="82089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Devido ao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controle de execução e menor variabilidade no processo</a:t>
            </a:r>
            <a:r>
              <a:rPr lang="pt-BR" altLang="pt-BR" b="1" dirty="0" smtClean="0">
                <a:solidFill>
                  <a:srgbClr val="7030A0"/>
                </a:solidFill>
              </a:rPr>
              <a:t>, o coeficiente de ponderação do peso próprio pode ser 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7030A0"/>
                </a:solidFill>
                <a:sym typeface="Symbol"/>
              </a:rPr>
              <a:t>f</a:t>
            </a:r>
            <a:r>
              <a:rPr lang="pt-BR" altLang="pt-BR" b="1" dirty="0" smtClean="0">
                <a:solidFill>
                  <a:srgbClr val="7030A0"/>
                </a:solidFill>
                <a:sym typeface="Symbol"/>
              </a:rPr>
              <a:t> = 1,3 (pré-fabricados e pré-moldados), e 1,35 para concreto moldado no local (CML), aplicado nas estruturas em CPM.</a:t>
            </a:r>
            <a:endParaRPr lang="pt-BR" altLang="pt-BR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Nas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ligações</a:t>
            </a:r>
            <a:r>
              <a:rPr lang="pt-BR" altLang="pt-BR" b="1" dirty="0" smtClean="0">
                <a:solidFill>
                  <a:srgbClr val="0005CC"/>
                </a:solidFill>
              </a:rPr>
              <a:t> pode ser empregado um </a:t>
            </a:r>
            <a:r>
              <a:rPr lang="pt-BR" altLang="pt-BR" b="1" u="sng" dirty="0" err="1" smtClean="0">
                <a:solidFill>
                  <a:srgbClr val="0005CC"/>
                </a:solidFill>
              </a:rPr>
              <a:t>coefi-ciente</a:t>
            </a:r>
            <a:r>
              <a:rPr lang="pt-BR" altLang="pt-BR" b="1" u="sng" dirty="0" smtClean="0">
                <a:solidFill>
                  <a:srgbClr val="0005CC"/>
                </a:solidFill>
              </a:rPr>
              <a:t> de ajustamento</a:t>
            </a:r>
            <a:r>
              <a:rPr lang="pt-BR" altLang="pt-BR" b="1" dirty="0" smtClean="0">
                <a:solidFill>
                  <a:srgbClr val="0005CC"/>
                </a:solidFill>
              </a:rPr>
              <a:t> (</a:t>
            </a: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></a:t>
            </a:r>
            <a:r>
              <a:rPr lang="pt-BR" altLang="pt-BR" b="1" baseline="-25000" dirty="0" smtClean="0">
                <a:solidFill>
                  <a:srgbClr val="0005CC"/>
                </a:solidFill>
                <a:sym typeface="Symbol"/>
              </a:rPr>
              <a:t>n</a:t>
            </a:r>
            <a:r>
              <a:rPr lang="pt-BR" altLang="pt-BR" b="1" dirty="0" smtClean="0">
                <a:solidFill>
                  <a:srgbClr val="0005CC"/>
                </a:solidFill>
                <a:sym typeface="Symbol"/>
              </a:rPr>
              <a:t> – NBR 8681 e 9062), devido a incertezas no comportamento e também devido ao risco de ruptura frágil.</a:t>
            </a:r>
            <a:endParaRPr lang="pt-BR" altLang="pt-BR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864096"/>
          </a:xfrm>
        </p:spPr>
        <p:txBody>
          <a:bodyPr/>
          <a:lstStyle/>
          <a:p>
            <a:pPr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2.3.3 AJUSTES NA INTRODUÇÃO DE </a:t>
            </a:r>
            <a:br>
              <a:rPr lang="pt-BR" altLang="pt-BR" sz="2400" b="1" dirty="0" smtClean="0">
                <a:solidFill>
                  <a:srgbClr val="0005CC"/>
                </a:solidFill>
              </a:rPr>
            </a:br>
            <a:r>
              <a:rPr lang="pt-BR" altLang="pt-BR" sz="2400" b="1" dirty="0" smtClean="0">
                <a:solidFill>
                  <a:srgbClr val="0005CC"/>
                </a:solidFill>
              </a:rPr>
              <a:t>COEFICIENTES DE SEGURANÇA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26765" y="332656"/>
            <a:ext cx="8229600" cy="431800"/>
          </a:xfrm>
        </p:spPr>
        <p:txBody>
          <a:bodyPr/>
          <a:lstStyle/>
          <a:p>
            <a:pPr eaLnBrk="1" hangingPunct="1"/>
            <a:r>
              <a:rPr lang="pt-BR" altLang="pt-BR" sz="3200" b="1" dirty="0" smtClean="0">
                <a:solidFill>
                  <a:srgbClr val="0005CC"/>
                </a:solidFill>
              </a:rPr>
              <a:t>2.3.4 DISPOSIÇÕES CONSTRUTIVAS ESPECÍFICAS</a:t>
            </a:r>
            <a:endParaRPr lang="en-US" altLang="pt-BR" sz="3200" b="1" dirty="0" smtClean="0">
              <a:solidFill>
                <a:srgbClr val="0005CC"/>
              </a:solidFill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052736"/>
            <a:ext cx="820896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Para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disposições construtivas</a:t>
            </a:r>
            <a:r>
              <a:rPr lang="pt-BR" altLang="pt-BR" b="1" dirty="0" smtClean="0">
                <a:solidFill>
                  <a:srgbClr val="7030A0"/>
                </a:solidFill>
              </a:rPr>
              <a:t>, como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dimensões e armaduras mínimas, espaçamentos máximos e mínimos da armadura</a:t>
            </a:r>
            <a:r>
              <a:rPr lang="pt-BR" altLang="pt-BR" b="1" dirty="0" smtClean="0">
                <a:solidFill>
                  <a:srgbClr val="7030A0"/>
                </a:solidFill>
              </a:rPr>
              <a:t>,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cobrimento</a:t>
            </a:r>
            <a:r>
              <a:rPr lang="pt-BR" altLang="pt-BR" b="1" dirty="0" smtClean="0">
                <a:solidFill>
                  <a:srgbClr val="7030A0"/>
                </a:solidFill>
              </a:rPr>
              <a:t>, etc., empregam-se as regras aplicadas ao </a:t>
            </a:r>
            <a:r>
              <a:rPr lang="pt-BR" altLang="pt-BR" b="1" dirty="0" smtClean="0">
                <a:solidFill>
                  <a:srgbClr val="C00000"/>
                </a:solidFill>
              </a:rPr>
              <a:t>CA </a:t>
            </a:r>
            <a:r>
              <a:rPr lang="pt-BR" altLang="pt-BR" b="1" dirty="0" smtClean="0">
                <a:solidFill>
                  <a:srgbClr val="7030A0"/>
                </a:solidFill>
              </a:rPr>
              <a:t>e</a:t>
            </a:r>
            <a:r>
              <a:rPr lang="pt-BR" altLang="pt-BR" b="1" dirty="0" smtClean="0">
                <a:solidFill>
                  <a:srgbClr val="C00000"/>
                </a:solidFill>
              </a:rPr>
              <a:t> CP</a:t>
            </a:r>
            <a:r>
              <a:rPr lang="pt-BR" altLang="pt-BR" b="1" dirty="0">
                <a:solidFill>
                  <a:srgbClr val="7030A0"/>
                </a:solidFill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(NBR 6118). No entanto, podem existir particularidades que justificam um tratamento diferenciado, consideradas em normas específicas.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80728"/>
            <a:ext cx="82089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lajes alveolares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</a:rPr>
              <a:t>têm recomendações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especí-ficas</a:t>
            </a:r>
            <a:r>
              <a:rPr lang="pt-BR" altLang="pt-BR" b="1" dirty="0" smtClean="0">
                <a:solidFill>
                  <a:srgbClr val="7030A0"/>
                </a:solidFill>
              </a:rPr>
              <a:t> quanto à tensão limite de cisalhamento,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não havendo</a:t>
            </a:r>
            <a:r>
              <a:rPr lang="pt-BR" altLang="pt-BR" b="1" dirty="0" smtClean="0">
                <a:solidFill>
                  <a:srgbClr val="7030A0"/>
                </a:solidFill>
              </a:rPr>
              <a:t> usualmente armadura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transver-sal</a:t>
            </a:r>
            <a:r>
              <a:rPr lang="pt-BR" altLang="pt-BR" b="1" dirty="0" smtClean="0">
                <a:solidFill>
                  <a:srgbClr val="7030A0"/>
                </a:solidFill>
              </a:rPr>
              <a:t>, com base em inúmeros estudos e ensaios experimentais.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2.3.4 DISPOSIÇÕES CONSTRUTIVAS ESPECÍFICAS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1"/>
            <a:ext cx="3816424" cy="248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72000" y="5310787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(https</a:t>
            </a:r>
            <a:r>
              <a:rPr lang="pt-BR" dirty="0">
                <a:solidFill>
                  <a:srgbClr val="0000FF"/>
                </a:solidFill>
              </a:rPr>
              <a:t>://</a:t>
            </a:r>
            <a:r>
              <a:rPr lang="pt-BR" dirty="0" smtClean="0">
                <a:solidFill>
                  <a:srgbClr val="0000FF"/>
                </a:solidFill>
              </a:rPr>
              <a:t>repositorio.ufscar.br/bitstream/handle/ufscar/4696/6039.pdf?sequence=1&amp;isAllowed=y)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03995" y="620688"/>
            <a:ext cx="8208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Alguns elementos seguem recomendações específicas, como postes, tubos e dormentes.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2.3.4 DISPOSIÇÕES CONSTRUTIVAS ESPECÍFICAS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pic>
        <p:nvPicPr>
          <p:cNvPr id="16386" name="Picture 2" descr="Postes padrÃ£o de entr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r="1238" b="9184"/>
          <a:stretch/>
        </p:blipFill>
        <p:spPr bwMode="auto">
          <a:xfrm>
            <a:off x="612801" y="1752612"/>
            <a:ext cx="4991422" cy="21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2512" y="39212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</a:t>
            </a:r>
            <a:r>
              <a:rPr lang="pt-BR" sz="1600" dirty="0">
                <a:solidFill>
                  <a:srgbClr val="0000FF"/>
                </a:solidFill>
              </a:rPr>
              <a:t>://</a:t>
            </a:r>
            <a:r>
              <a:rPr lang="pt-BR" sz="1600" dirty="0" smtClean="0">
                <a:solidFill>
                  <a:srgbClr val="0000FF"/>
                </a:solidFill>
              </a:rPr>
              <a:t>www.matra.ind.br/home.html#produtos)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16388" name="Picture 4" descr="Tubo-de-Concreto-8890-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22747" b="2320"/>
          <a:stretch/>
        </p:blipFill>
        <p:spPr bwMode="auto">
          <a:xfrm>
            <a:off x="595661" y="4297526"/>
            <a:ext cx="4040610" cy="25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08476" y="6165304"/>
            <a:ext cx="2793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</a:t>
            </a:r>
            <a:r>
              <a:rPr lang="pt-BR" sz="1600" dirty="0">
                <a:solidFill>
                  <a:srgbClr val="0000FF"/>
                </a:solidFill>
              </a:rPr>
              <a:t>://tuboscopel.com.br/produto-view/tubo-de-concreto</a:t>
            </a:r>
            <a:r>
              <a:rPr lang="pt-BR" sz="1600" dirty="0" smtClean="0">
                <a:solidFill>
                  <a:srgbClr val="0000FF"/>
                </a:solidFill>
              </a:rPr>
              <a:t>/)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16390" name="Picture 6" descr="ExcelÃªnc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/>
          <a:stretch/>
        </p:blipFill>
        <p:spPr bwMode="auto">
          <a:xfrm>
            <a:off x="5647977" y="1752612"/>
            <a:ext cx="3349241" cy="31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050710" y="4902123"/>
            <a:ext cx="2543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</a:t>
            </a:r>
            <a:r>
              <a:rPr lang="pt-BR" sz="1600" dirty="0">
                <a:solidFill>
                  <a:srgbClr val="0000FF"/>
                </a:solidFill>
              </a:rPr>
              <a:t>://www.cavan.com.br</a:t>
            </a:r>
            <a:r>
              <a:rPr lang="pt-BR" sz="1600" dirty="0" smtClean="0">
                <a:solidFill>
                  <a:srgbClr val="0000FF"/>
                </a:solidFill>
              </a:rPr>
              <a:t>/)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188" y="1412776"/>
            <a:ext cx="8208962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Estão relacionadas com a ocorrência de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estágios de construção </a:t>
            </a:r>
            <a:r>
              <a:rPr lang="pt-BR" altLang="pt-BR" b="1" dirty="0" smtClean="0">
                <a:solidFill>
                  <a:srgbClr val="7030A0"/>
                </a:solidFill>
              </a:rPr>
              <a:t>e das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 poderem ser realizadas por etapas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Nas vigas apoiadas consideradas com </a:t>
            </a:r>
            <a:r>
              <a:rPr lang="pt-BR" altLang="pt-BR" b="1" dirty="0" err="1" smtClean="0">
                <a:solidFill>
                  <a:srgbClr val="2AA22A"/>
                </a:solidFill>
              </a:rPr>
              <a:t>continui-dade</a:t>
            </a:r>
            <a:r>
              <a:rPr lang="pt-BR" altLang="pt-BR" b="1" dirty="0" smtClean="0">
                <a:solidFill>
                  <a:srgbClr val="2AA22A"/>
                </a:solidFill>
              </a:rPr>
              <a:t> estrutural ocorre o esquema estático de viga simplesmente apoiada, e as cargas variam nas diferentes etapas.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0869" y="215355"/>
            <a:ext cx="82296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2.3.5 POSSÍVEIS MUDANÇAS DO </a:t>
            </a:r>
          </a:p>
          <a:p>
            <a:pPr algn="ctr"/>
            <a:r>
              <a:rPr lang="pt-BR" altLang="pt-BR" sz="3200" b="1" dirty="0" smtClean="0">
                <a:solidFill>
                  <a:srgbClr val="0005CC"/>
                </a:solidFill>
              </a:rPr>
              <a:t>ESQUEMA ESTÁTICO</a:t>
            </a:r>
            <a:endParaRPr lang="pt-BR" altLang="pt-BR" sz="32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11188" y="188640"/>
            <a:ext cx="8229600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2400" b="1" dirty="0" smtClean="0">
                <a:solidFill>
                  <a:srgbClr val="0005CC"/>
                </a:solidFill>
              </a:rPr>
              <a:t>2.3.5 POSSÍVEIS MUDANÇAS DO ESQUEMA ESTÁTICO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881063"/>
            <a:ext cx="8169026" cy="521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90922" y="260648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2.3.6 </a:t>
            </a:r>
            <a:r>
              <a:rPr lang="pt-BR" altLang="pt-BR" sz="3200" b="1" dirty="0" smtClean="0">
                <a:solidFill>
                  <a:srgbClr val="0005CC"/>
                </a:solidFill>
              </a:rPr>
              <a:t>SITUAÇÕES TRANSITÓRIAS </a:t>
            </a:r>
            <a:endParaRPr lang="en-US" altLang="pt-BR" sz="3200" b="1" dirty="0" smtClean="0">
              <a:solidFill>
                <a:srgbClr val="0005CC"/>
              </a:solidFill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124744"/>
            <a:ext cx="820896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Essa análise surge em consequência das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situações transitórias</a:t>
            </a:r>
            <a:r>
              <a:rPr lang="pt-BR" altLang="pt-BR" b="1" dirty="0" smtClean="0">
                <a:solidFill>
                  <a:srgbClr val="7030A0"/>
                </a:solidFill>
              </a:rPr>
              <a:t> (</a:t>
            </a:r>
            <a:r>
              <a:rPr lang="pt-BR" altLang="pt-BR" b="1" dirty="0" smtClean="0">
                <a:solidFill>
                  <a:srgbClr val="FF0000"/>
                </a:solidFill>
              </a:rPr>
              <a:t>desmoldagem, armaze-namento, transporte e montagem</a:t>
            </a:r>
            <a:r>
              <a:rPr lang="pt-BR" altLang="pt-BR" b="1" dirty="0" smtClean="0">
                <a:solidFill>
                  <a:srgbClr val="7030A0"/>
                </a:solidFill>
              </a:rPr>
              <a:t>) a que as peças são submetidas.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2AA22A"/>
                </a:solidFill>
              </a:rPr>
              <a:t>Os elementos devem satisfazer a todas as etapas transitórias</a:t>
            </a:r>
            <a:r>
              <a:rPr lang="pt-BR" altLang="pt-BR" b="1" dirty="0" smtClean="0">
                <a:solidFill>
                  <a:srgbClr val="2AA22A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2AA22A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No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dimensionamento</a:t>
            </a:r>
            <a:r>
              <a:rPr lang="pt-BR" altLang="pt-BR" b="1" dirty="0" smtClean="0">
                <a:solidFill>
                  <a:srgbClr val="0005CC"/>
                </a:solidFill>
              </a:rPr>
              <a:t> deve ser considerado o  elemento isolado e a estrutura durante a montagem, com ligações provisórias ou com apenas parte das ligações definitivas.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7030A0"/>
                </a:solidFill>
              </a:rPr>
              <a:t>A resistência do concreto e a força de protensão devem ser avaliadas na data da etapa considerada</a:t>
            </a:r>
            <a:r>
              <a:rPr lang="pt-BR" altLang="pt-BR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2.3.6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SITUAÇÕES TRANSITÓRIAS 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294538" y="5517232"/>
            <a:ext cx="2949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</a:t>
            </a:r>
            <a:r>
              <a:rPr lang="pt-BR" sz="1600" dirty="0">
                <a:solidFill>
                  <a:srgbClr val="0000FF"/>
                </a:solidFill>
              </a:rPr>
              <a:t>://geconsul.com.br/index.php?ir=obras_detalhes&amp;id=31</a:t>
            </a:r>
            <a:r>
              <a:rPr lang="pt-BR" sz="1600" dirty="0" smtClean="0">
                <a:solidFill>
                  <a:srgbClr val="0000FF"/>
                </a:solidFill>
              </a:rPr>
              <a:t>#)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65995"/>
            <a:ext cx="4469413" cy="325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1560" y="2335103"/>
            <a:ext cx="3600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O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 dinâmico </a:t>
            </a:r>
            <a:r>
              <a:rPr lang="pt-BR" altLang="pt-BR" b="1" dirty="0" smtClean="0">
                <a:solidFill>
                  <a:srgbClr val="2AA22A"/>
                </a:solidFill>
              </a:rPr>
              <a:t>consequente da movimentação da peça deve ser </a:t>
            </a:r>
            <a:r>
              <a:rPr lang="pt-BR" altLang="pt-BR" b="1" dirty="0" err="1" smtClean="0">
                <a:solidFill>
                  <a:srgbClr val="2AA22A"/>
                </a:solidFill>
              </a:rPr>
              <a:t>consi-derado</a:t>
            </a:r>
            <a:r>
              <a:rPr lang="pt-BR" altLang="pt-BR" b="1" dirty="0" smtClean="0">
                <a:solidFill>
                  <a:srgbClr val="2AA22A"/>
                </a:solidFill>
              </a:rPr>
              <a:t>, usualmente via um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coeficiente</a:t>
            </a:r>
            <a:r>
              <a:rPr lang="pt-BR" altLang="pt-BR" b="1" dirty="0" smtClean="0">
                <a:solidFill>
                  <a:srgbClr val="2AA22A"/>
                </a:solidFill>
              </a:rPr>
              <a:t>, na situação mais desfavorável. </a:t>
            </a:r>
            <a:endParaRPr lang="pt-BR" altLang="pt-BR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08720"/>
            <a:ext cx="8208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</a:rPr>
              <a:t>b) Resolver as interações da estrutura com as outras partes da construção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2132856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7030A0"/>
                </a:solidFill>
              </a:rPr>
              <a:t>No projeto estrutural devem ser previstas as interações com outras partes que formam a construção, como as instalações (</a:t>
            </a:r>
            <a:r>
              <a:rPr lang="pt-BR" sz="3000" b="1" dirty="0" smtClean="0">
                <a:solidFill>
                  <a:srgbClr val="2AA22A"/>
                </a:solidFill>
              </a:rPr>
              <a:t>hidráulicas, sanitárias, elétricas, de águas pluviais, ar condicionado, etc.</a:t>
            </a:r>
            <a:r>
              <a:rPr lang="pt-BR" sz="3000" b="1" dirty="0" smtClean="0">
                <a:solidFill>
                  <a:srgbClr val="7030A0"/>
                </a:solidFill>
              </a:rPr>
              <a:t>), as esquadrias ou outros elementos, como impermeabilização e isolamento térmico.</a:t>
            </a:r>
          </a:p>
          <a:p>
            <a:pPr algn="just"/>
            <a:r>
              <a:rPr lang="pt-BR" sz="3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Improvisações não são compatíveis com pré-moldados</a:t>
            </a:r>
            <a:r>
              <a:rPr lang="pt-BR" sz="30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1008112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2.4 RECOMENDAÇÕES PARA O </a:t>
            </a:r>
            <a:br>
              <a:rPr lang="en-US" altLang="pt-BR" sz="3200" b="1" dirty="0" smtClean="0">
                <a:solidFill>
                  <a:srgbClr val="0005CC"/>
                </a:solidFill>
              </a:rPr>
            </a:br>
            <a:r>
              <a:rPr lang="en-US" altLang="pt-BR" sz="3200" b="1" dirty="0" smtClean="0">
                <a:solidFill>
                  <a:srgbClr val="0005CC"/>
                </a:solidFill>
              </a:rPr>
              <a:t>PROJETO  ESTRUTURAL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1412776"/>
            <a:ext cx="820896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projeto visa garantir a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rigidez e a estabilidade </a:t>
            </a:r>
            <a:r>
              <a:rPr lang="pt-BR" altLang="pt-BR" b="1" dirty="0" smtClean="0">
                <a:solidFill>
                  <a:srgbClr val="7030A0"/>
                </a:solidFill>
              </a:rPr>
              <a:t>da edificação.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Devido à existência de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 </a:t>
            </a:r>
            <a:r>
              <a:rPr lang="pt-BR" altLang="pt-BR" b="1" dirty="0" smtClean="0">
                <a:solidFill>
                  <a:srgbClr val="2AA22A"/>
                </a:solidFill>
              </a:rPr>
              <a:t>o projeto exige maior atenção, no arranjo e na interação entre os elementos.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2AA22A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Estruturas em CPM são mais sensíveis a explosões e ações sísmicas (ver </a:t>
            </a:r>
            <a:r>
              <a:rPr lang="pt-BR" altLang="pt-BR" b="1" dirty="0">
                <a:solidFill>
                  <a:srgbClr val="0005CC"/>
                </a:solidFill>
              </a:rPr>
              <a:t>NBR 15421 - </a:t>
            </a:r>
            <a:r>
              <a:rPr lang="pt-BR" altLang="pt-BR" b="1" i="1" dirty="0">
                <a:solidFill>
                  <a:srgbClr val="0005CC"/>
                </a:solidFill>
              </a:rPr>
              <a:t>Projeto de estruturas resistentes a sismos </a:t>
            </a:r>
            <a:r>
              <a:rPr lang="pt-BR" altLang="pt-BR" b="1" i="1" dirty="0" smtClean="0">
                <a:solidFill>
                  <a:srgbClr val="0005CC"/>
                </a:solidFill>
              </a:rPr>
              <a:t>– Procedimento</a:t>
            </a:r>
            <a:r>
              <a:rPr lang="pt-BR" altLang="pt-BR" b="1" dirty="0" smtClean="0">
                <a:solidFill>
                  <a:srgbClr val="0005CC"/>
                </a:solidFill>
              </a:rPr>
              <a:t>, 2015).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980728"/>
            <a:ext cx="82089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Também, devido às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 e maior esbeltez </a:t>
            </a:r>
            <a:r>
              <a:rPr lang="pt-BR" altLang="pt-BR" b="1" dirty="0" smtClean="0">
                <a:solidFill>
                  <a:srgbClr val="7030A0"/>
                </a:solidFill>
              </a:rPr>
              <a:t>dos elementos, as estruturas pré-moldadas são mais suscetíveis a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vibrações excessivas</a:t>
            </a:r>
            <a:r>
              <a:rPr lang="pt-BR" altLang="pt-BR" b="1" dirty="0" smtClean="0">
                <a:solidFill>
                  <a:srgbClr val="7030A0"/>
                </a:solidFill>
              </a:rPr>
              <a:t>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Cuidado ainda maior no projeto de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arquibancadas</a:t>
            </a:r>
            <a:r>
              <a:rPr lang="pt-BR" altLang="pt-BR" b="1" dirty="0" smtClean="0">
                <a:solidFill>
                  <a:srgbClr val="2AA22A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ethlehemconstruction.com/images/layout/photos/concrete_be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57646"/>
            <a:ext cx="4433633" cy="425958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2399" y="558924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(http://www.bethlehemconstruction.com/sw/concrete/beams/)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57646"/>
            <a:ext cx="4384736" cy="329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17601" y="63266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Esbeltez de elementos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188" y="188640"/>
            <a:ext cx="8229600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2.4 RECOMENDAÇÕES PARA O PROJETO  ESTRUTURAL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17601" y="63266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Esbeltez de elementos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24" y="1205472"/>
            <a:ext cx="6552728" cy="48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2339752" y="6165304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dirty="0" smtClean="0">
                <a:solidFill>
                  <a:srgbClr val="0000FF"/>
                </a:solidFill>
              </a:rPr>
              <a:t>(http</a:t>
            </a:r>
            <a:r>
              <a:rPr lang="pt-BR" altLang="pt-BR" dirty="0">
                <a:solidFill>
                  <a:srgbClr val="0000FF"/>
                </a:solidFill>
              </a:rPr>
              <a:t>://</a:t>
            </a:r>
            <a:r>
              <a:rPr lang="pt-BR" altLang="pt-BR" dirty="0" smtClean="0">
                <a:solidFill>
                  <a:srgbClr val="0000FF"/>
                </a:solidFill>
              </a:rPr>
              <a:t>www.thiel.eng.br)</a:t>
            </a:r>
            <a:endParaRPr lang="pt-BR" altLang="pt-BR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2.4 RECOMENDAÇÕES PARA O PROJETO  ESTRUTURAL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17601" y="63266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Esbeltez de elementos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9" y="1268760"/>
            <a:ext cx="780296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2409500" y="5887392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dirty="0" smtClean="0">
                <a:solidFill>
                  <a:srgbClr val="0000FF"/>
                </a:solidFill>
              </a:rPr>
              <a:t>(http</a:t>
            </a:r>
            <a:r>
              <a:rPr lang="pt-BR" altLang="pt-BR" dirty="0">
                <a:solidFill>
                  <a:srgbClr val="0000FF"/>
                </a:solidFill>
              </a:rPr>
              <a:t>://</a:t>
            </a:r>
            <a:r>
              <a:rPr lang="pt-BR" altLang="pt-BR" dirty="0" smtClean="0">
                <a:solidFill>
                  <a:srgbClr val="0000FF"/>
                </a:solidFill>
              </a:rPr>
              <a:t>www.thiel.eng.br)</a:t>
            </a:r>
            <a:endParaRPr lang="pt-BR" altLang="pt-BR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2.4 RECOMENDAÇÕES PARA O PROJETO  ESTRUTURAL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O </a:t>
            </a:r>
            <a:r>
              <a:rPr lang="pt-BR" altLang="pt-BR" b="1" dirty="0" smtClean="0">
                <a:solidFill>
                  <a:srgbClr val="FF0000"/>
                </a:solidFill>
              </a:rPr>
              <a:t>colapso progressivo</a:t>
            </a:r>
            <a:r>
              <a:rPr lang="pt-BR" altLang="pt-BR" b="1" dirty="0" smtClean="0">
                <a:solidFill>
                  <a:srgbClr val="7030A0"/>
                </a:solidFill>
              </a:rPr>
              <a:t> (ruína em cadeia) merece atenção especial, no arranjo dos elementos e detalhes construtivos.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6349985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79712" y="648866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(http://structuraldynamics.curtin.edu.au/research/)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571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1484784"/>
            <a:ext cx="736466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33552" y="5287466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(http://www.ctlgroup.com/projects/tropicana-reinforced-concrete-parking-garage-collapse-evaluation/)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21507" y="65296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Colapso progressivo</a:t>
            </a:r>
            <a:endParaRPr lang="pt-BR" altLang="pt-BR" sz="2400" b="1" dirty="0" smtClean="0">
              <a:solidFill>
                <a:srgbClr val="7030A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188" y="188640"/>
            <a:ext cx="8229600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2.4 RECOMENDAÇÕES PARA O PROJETO  ESTRUTURAL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034" y="1268760"/>
            <a:ext cx="444928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8708" y="3365165"/>
            <a:ext cx="37220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7544" y="5949280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(http://southeast.construction.com/southeast_construction_news/2012/1017-fla-garage-project-suffers-progressive-collapse-killing-four.asp)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21507" y="65296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Colapso progressivo</a:t>
            </a:r>
            <a:endParaRPr lang="pt-BR" altLang="pt-BR" sz="2400" b="1" dirty="0" smtClean="0">
              <a:solidFill>
                <a:srgbClr val="7030A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188" y="188640"/>
            <a:ext cx="8229600" cy="5040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2.4 RECOMENDAÇÕES PARA O PROJETO  ESTRUTURAL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A concepção e a análise estrutural são feitas com base no “</a:t>
            </a:r>
            <a:r>
              <a:rPr lang="pt-BR" altLang="pt-BR" b="1" i="1" dirty="0" smtClean="0">
                <a:solidFill>
                  <a:srgbClr val="7030A0"/>
                </a:solidFill>
              </a:rPr>
              <a:t>caminho das forças</a:t>
            </a:r>
            <a:r>
              <a:rPr lang="pt-BR" altLang="pt-BR" b="1" dirty="0" smtClean="0">
                <a:solidFill>
                  <a:srgbClr val="7030A0"/>
                </a:solidFill>
              </a:rPr>
              <a:t>”, até as fundações.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3" y="2262356"/>
            <a:ext cx="7734976" cy="404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26" y="6420569"/>
            <a:ext cx="51530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1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56904"/>
            <a:ext cx="7750026" cy="60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2.4 RECOMENDAÇÕES PARA O PROJETO  ESTRUTURAL</a:t>
            </a:r>
          </a:p>
        </p:txBody>
      </p:sp>
    </p:spTree>
    <p:extLst>
      <p:ext uri="{BB962C8B-B14F-4D97-AF65-F5344CB8AC3E}">
        <p14:creationId xmlns:p14="http://schemas.microsoft.com/office/powerpoint/2010/main" val="22666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686" y="764704"/>
            <a:ext cx="5241616" cy="574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381328"/>
            <a:ext cx="485897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2" y="594915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(http://www.atcestruturas.com.br/)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529" y="3140967"/>
            <a:ext cx="4833631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764704"/>
            <a:ext cx="48759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116632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416824" cy="294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63688" y="6457890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(http://premoldadospadrao.com.br/obras-realizadas/)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65" y="3212976"/>
            <a:ext cx="740653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061251" cy="392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45841" y="4869160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(http://www.grupogretter.com/galpoespremoldados.html)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692448"/>
            <a:ext cx="7222867" cy="511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82180" y="5805264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(http://www.concredol.com.br)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0785" y="6059212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(http://www.concredol.com.br)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012" y="692696"/>
            <a:ext cx="7165404" cy="536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8066212" cy="409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27584" y="4597164"/>
            <a:ext cx="5763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(http://www.lccosta.com.br)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5555" y="6063724"/>
            <a:ext cx="33155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00FF"/>
                </a:solidFill>
              </a:rPr>
              <a:t>(http://www.lccosta.com.br)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85" y="692448"/>
            <a:ext cx="46958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42291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4438" y="5261599"/>
            <a:ext cx="5763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(http://www.lccosta.com.br)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999" y="980728"/>
            <a:ext cx="6972722" cy="407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5765850" cy="322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85147" y="6052421"/>
            <a:ext cx="2685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(http://www.projepar.com.br)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02" y="3645024"/>
            <a:ext cx="4691411" cy="281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116632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8" name="Rectangle 7"/>
          <p:cNvSpPr/>
          <p:nvPr/>
        </p:nvSpPr>
        <p:spPr>
          <a:xfrm>
            <a:off x="5594474" y="3491716"/>
            <a:ext cx="2685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(http://www.projepar.com.br)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933056"/>
            <a:ext cx="806145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50436"/>
            <a:ext cx="4680520" cy="331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2.1 PRINCÍPIOS E RECOMENDAÇÕES GERAIS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11560" y="764704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b) Resolver as interações da estrutura com as outras partes da construção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886" y="1844824"/>
            <a:ext cx="811177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7030A0"/>
                </a:solidFill>
              </a:rPr>
              <a:t>Procurar tirar proveito da pré-moldagem para racionalizar os serviços de outras partes da construção.</a:t>
            </a:r>
          </a:p>
          <a:p>
            <a:pPr algn="just"/>
            <a:endParaRPr lang="pt-BR" sz="2400" b="1" dirty="0" smtClean="0">
              <a:solidFill>
                <a:srgbClr val="7030A0"/>
              </a:solidFill>
            </a:endParaRPr>
          </a:p>
          <a:p>
            <a:pPr algn="just"/>
            <a:r>
              <a:rPr lang="pt-BR" sz="3200" b="1" dirty="0" smtClean="0">
                <a:solidFill>
                  <a:srgbClr val="1F771F"/>
                </a:solidFill>
              </a:rPr>
              <a:t>Integrar por exemplo o escoamento de águas pluviais com pilares vazados.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448"/>
            <a:ext cx="7560840" cy="56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499528" y="6309320"/>
            <a:ext cx="2677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(http://www.leonardi.com.br)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4735" y="5877272"/>
            <a:ext cx="2677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(http://www.leonardi.com.br)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12368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7170" name="Picture 2" descr="Estrutura Premoldados - Guanaba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560840" cy="567063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11760" y="629131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(http://www.estruturapremoldados.com.br)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260648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0360" y="630874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(http://www.estruturapremoldados.com.br)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66562" name="Picture 2" descr="Estrutura Premoldados - J R Transportes"/>
          <p:cNvPicPr>
            <a:picLocks noChangeAspect="1" noChangeArrowheads="1"/>
          </p:cNvPicPr>
          <p:nvPr/>
        </p:nvPicPr>
        <p:blipFill rotWithShape="1">
          <a:blip r:embed="rId2" cstate="print"/>
          <a:srcRect t="5377"/>
          <a:stretch/>
        </p:blipFill>
        <p:spPr bwMode="auto">
          <a:xfrm>
            <a:off x="921362" y="836712"/>
            <a:ext cx="7609996" cy="5400600"/>
          </a:xfrm>
          <a:prstGeom prst="rect">
            <a:avLst/>
          </a:prstGeom>
          <a:noFill/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9546"/>
            <a:ext cx="75342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78" y="3982425"/>
            <a:ext cx="4399806" cy="26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3527" y="5935537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www.archiexpo.com/prod/lpm/product-148162-1603364.html)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3685"/>
            <a:ext cx="4258729" cy="242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tângulo 2"/>
          <p:cNvSpPr>
            <a:spLocks noChangeArrowheads="1"/>
          </p:cNvSpPr>
          <p:nvPr/>
        </p:nvSpPr>
        <p:spPr bwMode="auto">
          <a:xfrm>
            <a:off x="2267724" y="585470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9545"/>
            <a:ext cx="4292044" cy="243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72" y="3298502"/>
            <a:ext cx="4206287" cy="240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07258"/>
            <a:ext cx="4258729" cy="23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2"/>
          <p:cNvSpPr>
            <a:spLocks noChangeArrowheads="1"/>
          </p:cNvSpPr>
          <p:nvPr/>
        </p:nvSpPr>
        <p:spPr bwMode="auto">
          <a:xfrm>
            <a:off x="2741440" y="5945435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0" y="538162"/>
            <a:ext cx="4576775" cy="238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0" y="3212976"/>
            <a:ext cx="44497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8162"/>
            <a:ext cx="3813720" cy="366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tângulo 2"/>
          <p:cNvSpPr>
            <a:spLocks noChangeArrowheads="1"/>
          </p:cNvSpPr>
          <p:nvPr/>
        </p:nvSpPr>
        <p:spPr bwMode="auto">
          <a:xfrm>
            <a:off x="2486297" y="638175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2" y="3501009"/>
            <a:ext cx="4425207" cy="28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2509"/>
            <a:ext cx="5315682" cy="29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53" y="3501009"/>
            <a:ext cx="3814807" cy="28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tângulo 2"/>
          <p:cNvSpPr>
            <a:spLocks noChangeArrowheads="1"/>
          </p:cNvSpPr>
          <p:nvPr/>
        </p:nvSpPr>
        <p:spPr bwMode="auto">
          <a:xfrm>
            <a:off x="2123728" y="5013176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57" y="648326"/>
            <a:ext cx="5832648" cy="433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0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2"/>
          <p:cNvSpPr>
            <a:spLocks noChangeArrowheads="1"/>
          </p:cNvSpPr>
          <p:nvPr/>
        </p:nvSpPr>
        <p:spPr bwMode="auto">
          <a:xfrm>
            <a:off x="2555776" y="608604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12" y="2852936"/>
            <a:ext cx="386715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541889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7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PRINCÍPIOS E RECOMENDAÇÕES GERAIS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64704"/>
            <a:ext cx="3816424" cy="578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ângulo 2"/>
          <p:cNvSpPr>
            <a:spLocks noChangeArrowheads="1"/>
          </p:cNvSpPr>
          <p:nvPr/>
        </p:nvSpPr>
        <p:spPr bwMode="auto">
          <a:xfrm>
            <a:off x="4336716" y="6200775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6575"/>
            <a:ext cx="4324970" cy="310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5518"/>
            <a:ext cx="3655548" cy="27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29" y="524223"/>
            <a:ext cx="4002087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1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ângulo 2"/>
          <p:cNvSpPr>
            <a:spLocks noChangeArrowheads="1"/>
          </p:cNvSpPr>
          <p:nvPr/>
        </p:nvSpPr>
        <p:spPr bwMode="auto">
          <a:xfrm>
            <a:off x="2195736" y="6034145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9" y="557560"/>
            <a:ext cx="5011089" cy="387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46760"/>
            <a:ext cx="3218682" cy="255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5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2"/>
          <p:cNvSpPr>
            <a:spLocks noChangeArrowheads="1"/>
          </p:cNvSpPr>
          <p:nvPr/>
        </p:nvSpPr>
        <p:spPr bwMode="auto">
          <a:xfrm>
            <a:off x="1691680" y="6013451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8" y="620688"/>
            <a:ext cx="5967560" cy="349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04353"/>
            <a:ext cx="3981128" cy="217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ângulo 2"/>
          <p:cNvSpPr>
            <a:spLocks noChangeArrowheads="1"/>
          </p:cNvSpPr>
          <p:nvPr/>
        </p:nvSpPr>
        <p:spPr bwMode="auto">
          <a:xfrm>
            <a:off x="1115616" y="604520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098652"/>
            <a:ext cx="5077254" cy="325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8"/>
          <a:stretch/>
        </p:blipFill>
        <p:spPr bwMode="auto">
          <a:xfrm>
            <a:off x="585292" y="548679"/>
            <a:ext cx="3986708" cy="399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tângulo 2"/>
          <p:cNvSpPr>
            <a:spLocks noChangeArrowheads="1"/>
          </p:cNvSpPr>
          <p:nvPr/>
        </p:nvSpPr>
        <p:spPr bwMode="auto">
          <a:xfrm>
            <a:off x="2333072" y="6417192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6892"/>
            <a:ext cx="5612724" cy="33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05064"/>
            <a:ext cx="4198053" cy="237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030498" cy="241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4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549275"/>
            <a:ext cx="8212138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2299933" y="5805264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www.usicon.com.br)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8" y="620688"/>
            <a:ext cx="780296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2336867" y="522920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2"/>
          <p:cNvSpPr>
            <a:spLocks noChangeArrowheads="1"/>
          </p:cNvSpPr>
          <p:nvPr/>
        </p:nvSpPr>
        <p:spPr bwMode="auto">
          <a:xfrm>
            <a:off x="2195736" y="6237312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51" y="542158"/>
            <a:ext cx="7532241" cy="29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3" y="3645022"/>
            <a:ext cx="4541713" cy="2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20" y="3645021"/>
            <a:ext cx="4234243" cy="2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2"/>
          <p:cNvSpPr>
            <a:spLocks noChangeArrowheads="1"/>
          </p:cNvSpPr>
          <p:nvPr/>
        </p:nvSpPr>
        <p:spPr bwMode="auto">
          <a:xfrm>
            <a:off x="971600" y="6156325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1" y="489546"/>
            <a:ext cx="5831879" cy="335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57" y="3789040"/>
            <a:ext cx="4226161" cy="26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8" y="520800"/>
            <a:ext cx="8160700" cy="309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tângulo 2"/>
          <p:cNvSpPr>
            <a:spLocks noChangeArrowheads="1"/>
          </p:cNvSpPr>
          <p:nvPr/>
        </p:nvSpPr>
        <p:spPr bwMode="auto">
          <a:xfrm>
            <a:off x="2760435" y="6197600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dirty="0" smtClean="0">
                <a:solidFill>
                  <a:srgbClr val="0000FF"/>
                </a:solidFill>
              </a:rPr>
              <a:t>(http</a:t>
            </a:r>
            <a:r>
              <a:rPr lang="pt-BR" altLang="pt-BR" sz="1600" dirty="0">
                <a:solidFill>
                  <a:srgbClr val="0000FF"/>
                </a:solidFill>
              </a:rPr>
              <a:t>://</a:t>
            </a:r>
            <a:r>
              <a:rPr lang="pt-BR" altLang="pt-BR" sz="1600" dirty="0" smtClean="0">
                <a:solidFill>
                  <a:srgbClr val="0000FF"/>
                </a:solidFill>
              </a:rPr>
              <a:t>www.thiel.eng.br)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95" y="3581648"/>
            <a:ext cx="5327930" cy="23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560" y="57746"/>
            <a:ext cx="8229600" cy="43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5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GALPÃO PRÉ-MOLDADO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40694</TotalTime>
  <Words>10155</Words>
  <Application>Microsoft Office PowerPoint</Application>
  <PresentationFormat>Apresentação na tela (4:3)</PresentationFormat>
  <Paragraphs>1337</Paragraphs>
  <Slides>266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266</vt:i4>
      </vt:variant>
    </vt:vector>
  </HeadingPairs>
  <TitlesOfParts>
    <vt:vector size="269" baseType="lpstr">
      <vt:lpstr>Office Theme</vt:lpstr>
      <vt:lpstr>Equação</vt:lpstr>
      <vt:lpstr>Equation</vt:lpstr>
      <vt:lpstr>Apresentação do PowerPoint</vt:lpstr>
      <vt:lpstr>LIVRO BASE PARA A DISCIPLINA:</vt:lpstr>
      <vt:lpstr>2 - PROJETO DOS ELEMENTOS E DAS ESTRUTURAS DE CONCRETO PRÉ-MOLDADO</vt:lpstr>
      <vt:lpstr>2.1 PRINCÍPIOS E RECOMENDAÇÕES GERAIS</vt:lpstr>
      <vt:lpstr>2.1 PRINCÍPIOS E RECOMENDAÇÕES GERAIS</vt:lpstr>
      <vt:lpstr>2.1 PRINCÍPIOS E RECOMENDAÇÕES GERAIS</vt:lpstr>
      <vt:lpstr>2.1 PRINCÍPIOS E RECOMENDAÇÕES GERAIS</vt:lpstr>
      <vt:lpstr>2.1 PRINCÍPIOS E RECOMENDAÇÕES GERAIS</vt:lpstr>
      <vt:lpstr>Apresentação do PowerPoint</vt:lpstr>
      <vt:lpstr>2.1 PRINCÍPIOS E RECOMENDAÇÕES GERAIS</vt:lpstr>
      <vt:lpstr>Apresentação do PowerPoint</vt:lpstr>
      <vt:lpstr>Apresentação do PowerPoint</vt:lpstr>
      <vt:lpstr>2.1 PRINCÍPIOS E RECOMENDAÇÕES GERAIS</vt:lpstr>
      <vt:lpstr>2.1 PRINCÍPIOS E RECOMENDAÇÕES GERAIS</vt:lpstr>
      <vt:lpstr>Apresentação do PowerPoint</vt:lpstr>
      <vt:lpstr>2.1 PRINCÍPIOS E RECOMENDAÇÕES GERAIS</vt:lpstr>
      <vt:lpstr>Apresentação do PowerPoint</vt:lpstr>
      <vt:lpstr>2.1 PRINCÍPIOS E RECOMENDAÇÕES GERAIS</vt:lpstr>
      <vt:lpstr>2.1 PRINCÍPIOS E RECOMENDAÇÕES GERAIS</vt:lpstr>
      <vt:lpstr>2.1 PRINCÍPIOS E RECOMENDAÇÕES GERAIS</vt:lpstr>
      <vt:lpstr>2.1 PRINCÍPIOS E RECOMENDAÇÕES GERAIS</vt:lpstr>
      <vt:lpstr>2.1 PRINCÍPIOS E RECOMENDAÇÕES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2.1 PRINCÍPIOS E RECOMENDAÇÕES GERAIS</vt:lpstr>
      <vt:lpstr>2.1 PRINCÍPIOS E RECOMENDAÇÕES GERAIS</vt:lpstr>
      <vt:lpstr>Apresentação do PowerPoint</vt:lpstr>
      <vt:lpstr>2.2 FORMA DOS ELEMENTOS PRÉ-MOLDADOS</vt:lpstr>
      <vt:lpstr>2.2 FORMA DOS ELEMENTOS PRÉ-MOLDADOS</vt:lpstr>
      <vt:lpstr>Apresentação do PowerPoint</vt:lpstr>
      <vt:lpstr>Apresentação do PowerPoint</vt:lpstr>
      <vt:lpstr>2.2 FORMA DOS ELEMENTOS PRÉ-MOLDADOS</vt:lpstr>
      <vt:lpstr>2.2 FORMA DOS ELEMENTOS PRÉ-MOLDADOS</vt:lpstr>
      <vt:lpstr>2.2 FORMA DOS ELEMENTOS PRÉ-MOLDADOS</vt:lpstr>
      <vt:lpstr>2.2 FORMA DOS ELEMENTOS PRÉ-MOLDADOS</vt:lpstr>
      <vt:lpstr>2.2 FORMA DOS ELEMENTOS PRÉ-MOLDADOS</vt:lpstr>
      <vt:lpstr>2.2 FORMA DOS ELEMENTOS PRÉ-MOLDADOS</vt:lpstr>
      <vt:lpstr>2.3 ELEMENTOS PARA A ANÁLISE ESTRUTURAL</vt:lpstr>
      <vt:lpstr>2.3.1 ANÁLISE DO COMPORTAMENTO DA ESTRUTURA PRONTA</vt:lpstr>
      <vt:lpstr>2.3.2 INCERTEZAS NA TRANSMISSÃO DE FORÇAS NAS LIGAÇÕES</vt:lpstr>
      <vt:lpstr>2.3.2 INCERTEZAS NA TRANSMISSÃO DE FORÇAS NAS LIGAÇÕES</vt:lpstr>
      <vt:lpstr>2.3.2 INCERTEZAS NA TRANSMISSÃO DE FORÇAS NAS LIGAÇÕES</vt:lpstr>
      <vt:lpstr>2.3.3 AJUSTES NA INTRODUÇÃO DE COEFICIENTES DE SEGURANÇA</vt:lpstr>
      <vt:lpstr>2.3.3 AJUSTES NA INTRODUÇÃO DE  COEFICIENTES DE SEGURANÇA</vt:lpstr>
      <vt:lpstr>2.3.4 DISPOSIÇÕES CONSTRUTIVAS ESPECÍFICAS</vt:lpstr>
      <vt:lpstr>2.3.4 DISPOSIÇÕES CONSTRUTIVAS ESPECÍFICAS</vt:lpstr>
      <vt:lpstr>2.3.4 DISPOSIÇÕES CONSTRUTIVAS ESPECÍFICAS</vt:lpstr>
      <vt:lpstr>Apresentação do PowerPoint</vt:lpstr>
      <vt:lpstr>Apresentação do PowerPoint</vt:lpstr>
      <vt:lpstr>2.3.6 SITUAÇÕES TRANSITÓRIAS </vt:lpstr>
      <vt:lpstr>2.3.6 SITUAÇÕES TRANSITÓRIAS </vt:lpstr>
      <vt:lpstr>2.4 RECOMENDAÇÕES PARA O  PROJETO  ESTRUTURAL</vt:lpstr>
      <vt:lpstr>2.4 RECOMENDAÇÕES PARA O PROJETO  ESTRUTURAL</vt:lpstr>
      <vt:lpstr>Apresentação do PowerPoint</vt:lpstr>
      <vt:lpstr>Apresentação do PowerPoint</vt:lpstr>
      <vt:lpstr>Apresentação do PowerPoint</vt:lpstr>
      <vt:lpstr>2.4 RECOMENDAÇÕES PARA O PROJETO  ESTRUTURAL</vt:lpstr>
      <vt:lpstr>Apresentação do PowerPoint</vt:lpstr>
      <vt:lpstr>Apresentação do PowerPoint</vt:lpstr>
      <vt:lpstr>2.4 RECOMENDAÇÕES PARA O PROJETO  ESTRUTURAL</vt:lpstr>
      <vt:lpstr>2.4 RECOMENDAÇÕES PARA O PROJETO  ESTRUTURAL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2.4 RECOMENDAÇÕES PARA O PROJETO  ESTRUTURAL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2.5 TOLERÂNCIAS E FOLGAS</vt:lpstr>
      <vt:lpstr>EXEMPLOS NUMÉRICOS - ANEXO A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ANEXO A.1 - TOLERÂNCIAS E FOLGAS</vt:lpstr>
      <vt:lpstr>2.6 COBRIMENTO DA ARMADURA</vt:lpstr>
      <vt:lpstr>2.6 COBRIMENTO DA ARMADURA</vt:lpstr>
      <vt:lpstr>2.6 COBRIMENTO DA ARMADURA</vt:lpstr>
      <vt:lpstr>2.6 COBRIMENTO DA ARMADURA</vt:lpstr>
      <vt:lpstr>2.7 SITUAÇÕES TRANSITÓRIAS</vt:lpstr>
      <vt:lpstr>2.7 SITUAÇÕES TRANSITÓRIAS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2.8 ANÁLISE DA ESTABILIDADE GLOBAL</vt:lpstr>
      <vt:lpstr>ANEXO A-2 - ESTABILIDADE GLOBAL</vt:lpstr>
      <vt:lpstr>ANEXO A-2 - ESTABILIDADE GLOBAL</vt:lpstr>
      <vt:lpstr>ANEXO A-2 - ESTABILIDADE GLOBAL</vt:lpstr>
      <vt:lpstr>ANEXO A-2 - ESTABILIDADE GLOBAL</vt:lpstr>
      <vt:lpstr>ANEXO A-2 - ESTABILIDADE GLOBAL</vt:lpstr>
      <vt:lpstr>ANEXO A-2 - ESTABILIDADE GLOBAL  A.2.1 CONSIDERAÇÕES INICIAIS</vt:lpstr>
      <vt:lpstr>ANEXO A-2 - ESTABILIDADE GLOBAL A.2.1 CONSIDERAÇÕES INICIAIS</vt:lpstr>
      <vt:lpstr>Apresentação do PowerPoint</vt:lpstr>
      <vt:lpstr>ANEXO A-2 - ESTABILIDADE GLOBAL A.2.1 CONSIDERAÇÕES INICIAIS</vt:lpstr>
      <vt:lpstr>ANEXO A-2 - ESTABILIDADE GLOBAL A.2.1 CONSIDERAÇÕES INICIAIS</vt:lpstr>
      <vt:lpstr>ANEXO A-2 - ESTABILIDADE GLOBAL 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A.2.2 CONSIDERANDO A LIGAÇÃO DO PILAR COM A  FUNDAÇÃO PERFEITAMENTE RÍGIDA (ENGASTAMENTO)</vt:lpstr>
      <vt:lpstr>ANEXO A-2 - ESTABILIDADE GLOBAL A.2.3 CONSIDERANDO AS DEFORMAÇÕES DAS LIGAÇÕES DOS PILARES COM A FUNDAÇÃO</vt:lpstr>
      <vt:lpstr>ANEXO A-2 - ESTABILIDADE GLOBAL A.2.4 COMPARAÇÃO COM O PROCEDIMENTO APRESENTADO EM HOGESLAG</vt:lpstr>
      <vt:lpstr>ANEXO A-2 - ESTABILIDADE GLOBAL A.2.5 ANÁLISE DOS RESULTADOS E CONSIDERAÇÕES FINAIS</vt:lpstr>
      <vt:lpstr>ANEXO A-2 - ESTABILIDADE GLOBAL A.2.5 ANÁLISE DOS RESULTADOS E CONSIDERAÇÕES FINAIS</vt:lpstr>
      <vt:lpstr>ANEXO A-2 - ESTABILIDADE GLOBAL A.2.5 ANÁLISE DOS RESULTADOS E CONSIDERAÇÕES FINAIS</vt:lpstr>
      <vt:lpstr>ANEXO A-2 - ESTABILIDADE GLOBAL A.2.5 ANÁLISE DOS RESULTADOS E CONSIDERAÇÕES FINAIS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Pbastos</cp:lastModifiedBy>
  <cp:revision>662</cp:revision>
  <dcterms:created xsi:type="dcterms:W3CDTF">2015-10-05T13:14:13Z</dcterms:created>
  <dcterms:modified xsi:type="dcterms:W3CDTF">2023-05-09T18:48:31Z</dcterms:modified>
</cp:coreProperties>
</file>