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0"/>
  </p:notesMasterIdLst>
  <p:sldIdLst>
    <p:sldId id="472" r:id="rId2"/>
    <p:sldId id="473" r:id="rId3"/>
    <p:sldId id="272" r:id="rId4"/>
    <p:sldId id="273" r:id="rId5"/>
    <p:sldId id="274" r:id="rId6"/>
    <p:sldId id="470" r:id="rId7"/>
    <p:sldId id="329" r:id="rId8"/>
    <p:sldId id="427" r:id="rId9"/>
    <p:sldId id="426" r:id="rId10"/>
    <p:sldId id="471" r:id="rId11"/>
    <p:sldId id="430" r:id="rId12"/>
    <p:sldId id="432" r:id="rId13"/>
    <p:sldId id="433" r:id="rId14"/>
    <p:sldId id="428" r:id="rId15"/>
    <p:sldId id="429" r:id="rId16"/>
    <p:sldId id="457" r:id="rId17"/>
    <p:sldId id="458" r:id="rId18"/>
    <p:sldId id="459" r:id="rId19"/>
    <p:sldId id="460" r:id="rId20"/>
    <p:sldId id="456" r:id="rId21"/>
    <p:sldId id="328" r:id="rId22"/>
    <p:sldId id="305" r:id="rId23"/>
    <p:sldId id="306" r:id="rId24"/>
    <p:sldId id="498" r:id="rId25"/>
    <p:sldId id="331" r:id="rId26"/>
    <p:sldId id="332" r:id="rId27"/>
    <p:sldId id="333" r:id="rId28"/>
    <p:sldId id="304" r:id="rId29"/>
    <p:sldId id="334" r:id="rId30"/>
    <p:sldId id="276" r:id="rId31"/>
    <p:sldId id="335" r:id="rId32"/>
    <p:sldId id="336" r:id="rId33"/>
    <p:sldId id="372" r:id="rId34"/>
    <p:sldId id="373" r:id="rId35"/>
    <p:sldId id="374" r:id="rId36"/>
    <p:sldId id="338" r:id="rId37"/>
    <p:sldId id="380" r:id="rId38"/>
    <p:sldId id="339" r:id="rId39"/>
    <p:sldId id="340" r:id="rId40"/>
    <p:sldId id="381" r:id="rId41"/>
    <p:sldId id="382" r:id="rId42"/>
    <p:sldId id="341" r:id="rId43"/>
    <p:sldId id="343" r:id="rId44"/>
    <p:sldId id="342" r:id="rId45"/>
    <p:sldId id="344" r:id="rId46"/>
    <p:sldId id="461" r:id="rId47"/>
    <p:sldId id="383" r:id="rId48"/>
    <p:sldId id="357" r:id="rId49"/>
    <p:sldId id="384" r:id="rId50"/>
    <p:sldId id="346" r:id="rId51"/>
    <p:sldId id="347" r:id="rId52"/>
    <p:sldId id="395" r:id="rId53"/>
    <p:sldId id="434" r:id="rId54"/>
    <p:sldId id="474" r:id="rId55"/>
    <p:sldId id="478" r:id="rId56"/>
    <p:sldId id="278" r:id="rId57"/>
    <p:sldId id="475" r:id="rId58"/>
    <p:sldId id="502" r:id="rId59"/>
    <p:sldId id="483" r:id="rId60"/>
    <p:sldId id="477" r:id="rId61"/>
    <p:sldId id="352" r:id="rId62"/>
    <p:sldId id="476" r:id="rId63"/>
    <p:sldId id="350" r:id="rId64"/>
    <p:sldId id="479" r:id="rId65"/>
    <p:sldId id="480" r:id="rId66"/>
    <p:sldId id="481" r:id="rId67"/>
    <p:sldId id="482" r:id="rId68"/>
    <p:sldId id="441" r:id="rId69"/>
    <p:sldId id="414" r:id="rId70"/>
    <p:sldId id="415" r:id="rId71"/>
    <p:sldId id="351" r:id="rId72"/>
    <p:sldId id="368" r:id="rId73"/>
    <p:sldId id="367" r:id="rId74"/>
    <p:sldId id="370" r:id="rId75"/>
    <p:sldId id="409" r:id="rId76"/>
    <p:sldId id="508" r:id="rId77"/>
    <p:sldId id="284" r:id="rId78"/>
    <p:sldId id="285" r:id="rId79"/>
    <p:sldId id="501" r:id="rId80"/>
    <p:sldId id="286" r:id="rId81"/>
    <p:sldId id="503" r:id="rId82"/>
    <p:sldId id="500" r:id="rId83"/>
    <p:sldId id="495" r:id="rId84"/>
    <p:sldId id="287" r:id="rId85"/>
    <p:sldId id="486" r:id="rId86"/>
    <p:sldId id="487" r:id="rId87"/>
    <p:sldId id="445" r:id="rId88"/>
    <p:sldId id="484" r:id="rId89"/>
    <p:sldId id="485" r:id="rId90"/>
    <p:sldId id="488" r:id="rId91"/>
    <p:sldId id="444" r:id="rId92"/>
    <p:sldId id="489" r:id="rId93"/>
    <p:sldId id="416" r:id="rId94"/>
    <p:sldId id="417" r:id="rId95"/>
    <p:sldId id="453" r:id="rId96"/>
    <p:sldId id="450" r:id="rId97"/>
    <p:sldId id="452" r:id="rId98"/>
    <p:sldId id="419" r:id="rId99"/>
    <p:sldId id="420" r:id="rId100"/>
    <p:sldId id="421" r:id="rId101"/>
    <p:sldId id="422" r:id="rId102"/>
    <p:sldId id="423" r:id="rId103"/>
    <p:sldId id="462" r:id="rId104"/>
    <p:sldId id="425" r:id="rId105"/>
    <p:sldId id="291" r:id="rId106"/>
    <p:sldId id="293" r:id="rId107"/>
    <p:sldId id="491" r:id="rId108"/>
    <p:sldId id="504" r:id="rId109"/>
    <p:sldId id="509" r:id="rId110"/>
    <p:sldId id="506" r:id="rId111"/>
    <p:sldId id="510" r:id="rId112"/>
    <p:sldId id="512" r:id="rId113"/>
    <p:sldId id="513" r:id="rId114"/>
    <p:sldId id="511" r:id="rId115"/>
    <p:sldId id="493" r:id="rId116"/>
    <p:sldId id="312" r:id="rId117"/>
    <p:sldId id="496" r:id="rId118"/>
    <p:sldId id="497" r:id="rId119"/>
    <p:sldId id="499" r:id="rId120"/>
    <p:sldId id="294" r:id="rId121"/>
    <p:sldId id="296" r:id="rId122"/>
    <p:sldId id="297" r:id="rId123"/>
    <p:sldId id="298" r:id="rId124"/>
    <p:sldId id="299" r:id="rId125"/>
    <p:sldId id="300" r:id="rId126"/>
    <p:sldId id="301" r:id="rId127"/>
    <p:sldId id="313" r:id="rId128"/>
    <p:sldId id="302" r:id="rId129"/>
    <p:sldId id="315" r:id="rId130"/>
    <p:sldId id="467" r:id="rId131"/>
    <p:sldId id="463" r:id="rId132"/>
    <p:sldId id="464" r:id="rId133"/>
    <p:sldId id="465" r:id="rId134"/>
    <p:sldId id="303" r:id="rId135"/>
    <p:sldId id="318" r:id="rId136"/>
    <p:sldId id="319" r:id="rId137"/>
    <p:sldId id="466" r:id="rId138"/>
    <p:sldId id="468" r:id="rId139"/>
    <p:sldId id="469" r:id="rId140"/>
    <p:sldId id="314" r:id="rId141"/>
    <p:sldId id="316" r:id="rId142"/>
    <p:sldId id="317" r:id="rId143"/>
    <p:sldId id="454" r:id="rId144"/>
    <p:sldId id="322" r:id="rId145"/>
    <p:sldId id="323" r:id="rId146"/>
    <p:sldId id="324" r:id="rId147"/>
    <p:sldId id="325" r:id="rId148"/>
    <p:sldId id="348" r:id="rId149"/>
    <p:sldId id="397" r:id="rId150"/>
    <p:sldId id="398" r:id="rId151"/>
    <p:sldId id="399" r:id="rId152"/>
    <p:sldId id="400" r:id="rId153"/>
    <p:sldId id="401" r:id="rId154"/>
    <p:sldId id="402" r:id="rId155"/>
    <p:sldId id="403" r:id="rId156"/>
    <p:sldId id="404" r:id="rId157"/>
    <p:sldId id="326" r:id="rId158"/>
    <p:sldId id="327" r:id="rId1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AA22A"/>
    <a:srgbClr val="D125B8"/>
    <a:srgbClr val="0005CC"/>
    <a:srgbClr val="1F77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23" autoAdjust="0"/>
    <p:restoredTop sz="98827" autoAdjust="0"/>
  </p:normalViewPr>
  <p:slideViewPr>
    <p:cSldViewPr>
      <p:cViewPr>
        <p:scale>
          <a:sx n="100" d="100"/>
          <a:sy n="100" d="100"/>
        </p:scale>
        <p:origin x="-72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7FF9709-AC93-4577-8E54-2671E4242B09}" type="datetimeFigureOut">
              <a:rPr lang="pt-BR"/>
              <a:pPr>
                <a:defRPr/>
              </a:pPr>
              <a:t>26/04/2019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2E3B948-CB6F-4396-B83C-C0F2278F28A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91307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5B844-F888-42C9-89A0-3ACEDE6BF22A}" type="datetime1">
              <a:rPr lang="en-US" smtClean="0"/>
              <a:pPr>
                <a:defRPr/>
              </a:pPr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38AAC-0B16-4BBE-B50E-60FE87A55B7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49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A203D-2C4C-4F2E-A787-45DA92F9ED5F}" type="datetime1">
              <a:rPr lang="en-US" smtClean="0"/>
              <a:pPr>
                <a:defRPr/>
              </a:pPr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B5433-B866-4909-8618-4BC509F930B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31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1D75F-E19B-4D11-8FC2-9362DE572503}" type="datetime1">
              <a:rPr lang="en-US" smtClean="0"/>
              <a:pPr>
                <a:defRPr/>
              </a:pPr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D982F-2540-4069-B63B-A3E61056FCF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09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58219-9F66-4625-B08E-588EB5919A36}" type="datetime1">
              <a:rPr lang="en-US" smtClean="0"/>
              <a:pPr>
                <a:defRPr/>
              </a:pPr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7B02A-0F15-4C94-9AF9-6D383CEA07C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39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8B3DF-23A9-407D-BAB2-762CD08FF715}" type="datetime1">
              <a:rPr lang="en-US" smtClean="0"/>
              <a:pPr>
                <a:defRPr/>
              </a:pPr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CEA1A-F2D6-4976-9368-26CD65CFE25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78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51920-730A-4A25-9951-360EFB5C85E4}" type="datetime1">
              <a:rPr lang="en-US" smtClean="0"/>
              <a:pPr>
                <a:defRPr/>
              </a:pPr>
              <a:t>4/26/2019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01136-71D6-4FF7-A2F5-C5BB86D212D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539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50664-77DC-4091-B314-D5E0F97CC3BB}" type="datetime1">
              <a:rPr lang="en-US" smtClean="0"/>
              <a:pPr>
                <a:defRPr/>
              </a:pPr>
              <a:t>4/26/2019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FB6F7-6F67-48E9-B634-0D7623CDB44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90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C8E62-D2F4-480A-B23F-0C81E434230B}" type="datetime1">
              <a:rPr lang="en-US" smtClean="0"/>
              <a:pPr>
                <a:defRPr/>
              </a:pPr>
              <a:t>4/26/2019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16458-21DE-4B10-80D6-11475294CF1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80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3AFED-3D80-46F9-9F1A-E36F911149B6}" type="datetime1">
              <a:rPr lang="en-US" smtClean="0"/>
              <a:pPr>
                <a:defRPr/>
              </a:pPr>
              <a:t>4/26/2019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FC6E7C4-D5BD-4C7D-A31B-50C4F867BB64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599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97577-045F-4DD9-B785-EA11E5C3A010}" type="datetime1">
              <a:rPr lang="en-US" smtClean="0"/>
              <a:pPr>
                <a:defRPr/>
              </a:pPr>
              <a:t>4/26/2019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0B039-C51D-4BFF-ADCE-4F1537C8D86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63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5871F-AA1E-43CF-9EBB-1D85969A2288}" type="datetime1">
              <a:rPr lang="en-US" smtClean="0"/>
              <a:pPr>
                <a:defRPr/>
              </a:pPr>
              <a:t>4/26/2019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B27D4-6E96-4A19-A077-832A39912AA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86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text styles</a:t>
            </a:r>
          </a:p>
          <a:p>
            <a:pPr lvl="1"/>
            <a:r>
              <a:rPr lang="en-US" altLang="pt-BR" smtClean="0"/>
              <a:t>Second level</a:t>
            </a:r>
          </a:p>
          <a:p>
            <a:pPr lvl="2"/>
            <a:r>
              <a:rPr lang="en-US" altLang="pt-BR" smtClean="0"/>
              <a:t>Third level</a:t>
            </a:r>
          </a:p>
          <a:p>
            <a:pPr lvl="3"/>
            <a:r>
              <a:rPr lang="en-US" altLang="pt-BR" smtClean="0"/>
              <a:t>Fourth level</a:t>
            </a:r>
          </a:p>
          <a:p>
            <a:pPr lvl="4"/>
            <a:r>
              <a:rPr lang="en-US" altLang="pt-BR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3D3B2F-6DA6-4D3C-B189-8126EA2AFD06}" type="datetime1">
              <a:rPr lang="en-US" smtClean="0"/>
              <a:pPr>
                <a:defRPr/>
              </a:pPr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29AA43-79B2-45C5-BB1E-030FDD1E470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83" r:id="rId7"/>
    <p:sldLayoutId id="2147483679" r:id="rId8"/>
    <p:sldLayoutId id="2147483680" r:id="rId9"/>
    <p:sldLayoutId id="2147483681" r:id="rId10"/>
    <p:sldLayoutId id="214748368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534988" y="1916113"/>
            <a:ext cx="8070850" cy="429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endParaRPr lang="pt-BR" altLang="pt-BR" sz="800" b="1" dirty="0">
              <a:cs typeface="Times New Roman" pitchFamily="18" charset="0"/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endParaRPr lang="pt-BR" altLang="pt-BR" sz="1000" dirty="0"/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pt-BR" altLang="pt-BR" sz="3000" b="1" i="1" dirty="0" smtClean="0">
                <a:solidFill>
                  <a:srgbClr val="2AA22A"/>
                </a:solidFill>
              </a:rPr>
              <a:t>Disciplina 2182: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endParaRPr lang="pt-BR" altLang="pt-BR" sz="1600" dirty="0" smtClean="0"/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pt-BR" altLang="pt-BR" sz="3600" b="1" i="1" dirty="0" smtClean="0">
                <a:solidFill>
                  <a:srgbClr val="F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ESTRUTURAS PRÉ-MOLDADAS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pt-BR" altLang="pt-BR" sz="3600" b="1" i="1" dirty="0" smtClean="0">
                <a:solidFill>
                  <a:srgbClr val="F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pt-BR" altLang="pt-BR" sz="3600" b="1" i="1" dirty="0">
                <a:solidFill>
                  <a:srgbClr val="F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CONCRETO</a:t>
            </a:r>
            <a:endParaRPr lang="pt-BR" alt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endParaRPr lang="pt-BR" altLang="pt-BR" sz="1800" dirty="0"/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endParaRPr lang="pt-BR" altLang="pt-BR" sz="1800" dirty="0"/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pt-BR" altLang="pt-BR" sz="2000" b="1" dirty="0">
                <a:solidFill>
                  <a:srgbClr val="0000FF"/>
                </a:solidFill>
              </a:rPr>
              <a:t>Prof. Dr. PAULO SÉRGIO DOS SANTOS BASTOS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endParaRPr lang="pt-BR" altLang="pt-BR" sz="1800" b="1" i="1" dirty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endParaRPr lang="pt-BR" altLang="pt-BR" sz="1800" b="1" i="1" dirty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pt-BR" altLang="pt-BR" sz="1800" b="1" i="1" dirty="0" smtClean="0"/>
              <a:t>Maio/2018</a:t>
            </a:r>
            <a:endParaRPr lang="pt-BR" altLang="pt-BR" sz="1800" b="1" i="1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4213" y="6207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t-BR" altLang="pt-BR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  <a:t>UNIVERSIDADE ESTADUAL PAULISTA</a:t>
            </a:r>
            <a:r>
              <a:rPr kumimoji="0" lang="pt-BR" altLang="pt-BR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  <a:t/>
            </a:r>
            <a:br>
              <a:rPr kumimoji="0" lang="pt-BR" altLang="pt-BR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</a:br>
            <a:r>
              <a:rPr kumimoji="0" lang="pt-BR" altLang="pt-BR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  <a:t>UNESP - Campus de Bauru/SP</a:t>
            </a:r>
            <a:br>
              <a:rPr kumimoji="0" lang="pt-BR" altLang="pt-BR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</a:br>
            <a:r>
              <a:rPr kumimoji="0" lang="pt-BR" altLang="pt-BR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  <a:t>FACULDADE DE ENGENHARIA</a:t>
            </a:r>
            <a:r>
              <a:rPr kumimoji="0" lang="pt-BR" altLang="pt-BR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  <a:t/>
            </a:r>
            <a:br>
              <a:rPr kumimoji="0" lang="pt-BR" altLang="pt-BR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</a:br>
            <a:r>
              <a:rPr kumimoji="0" lang="pt-BR" altLang="pt-BR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Departamento de </a:t>
            </a:r>
            <a:r>
              <a:rPr kumimoji="0" lang="pt-BR" altLang="pt-BR" sz="2800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Engenharia</a:t>
            </a:r>
            <a:r>
              <a:rPr kumimoji="0" lang="pt-BR" altLang="pt-BR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Civil e Ambiental</a:t>
            </a:r>
            <a:br>
              <a:rPr kumimoji="0" lang="pt-BR" altLang="pt-BR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</a:br>
            <a:endParaRPr kumimoji="0" lang="pt-BR" altLang="pt-BR" b="1" dirty="0" smtClean="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E4D185-4805-4712-BCEB-014D175D6EE8}" type="slidenum">
              <a:rPr lang="en-US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587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8" name="Rectangle 8"/>
          <p:cNvSpPr/>
          <p:nvPr/>
        </p:nvSpPr>
        <p:spPr>
          <a:xfrm>
            <a:off x="3167844" y="5517232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rgbClr val="0005CC"/>
                </a:solidFill>
              </a:rPr>
              <a:t>http://www.sendi.com.br</a:t>
            </a:r>
            <a:endParaRPr lang="pt-BR" dirty="0">
              <a:solidFill>
                <a:srgbClr val="0005CC"/>
              </a:solidFill>
            </a:endParaRPr>
          </a:p>
        </p:txBody>
      </p:sp>
      <p:pic>
        <p:nvPicPr>
          <p:cNvPr id="2052" name="Picture 4" descr="C:\Users\Paulo\Disciplinas\Pre-Moldado\Varios\Fotos\Sendi Turma PM\20160430_1054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8"/>
          <a:stretch/>
        </p:blipFill>
        <p:spPr bwMode="auto">
          <a:xfrm>
            <a:off x="1043608" y="1371600"/>
            <a:ext cx="7632848" cy="407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0122612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64" y="1124744"/>
            <a:ext cx="8242661" cy="327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67544" y="188640"/>
            <a:ext cx="8424936" cy="32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pt-BR" sz="2400" b="1" dirty="0" smtClean="0">
                <a:solidFill>
                  <a:srgbClr val="0005CC"/>
                </a:solidFill>
              </a:rPr>
              <a:t>6.2.2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ELEMENTOS DE SEÇÃO ALVEOLAR (PAINÉIS ALVEOLARES</a:t>
            </a:r>
            <a:r>
              <a:rPr lang="pt-BR" altLang="pt-BR" sz="2400" b="1" dirty="0" smtClean="0">
                <a:solidFill>
                  <a:srgbClr val="0005CC"/>
                </a:solidFill>
                <a:sym typeface="Symbol"/>
              </a:rPr>
              <a:t>)</a:t>
            </a:r>
            <a:endParaRPr lang="pt-BR" altLang="pt-BR" sz="2400" b="1" dirty="0">
              <a:solidFill>
                <a:srgbClr val="0005CC"/>
              </a:solidFill>
              <a:sym typeface="Symbol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494757" y="4653136"/>
            <a:ext cx="20824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0000FF"/>
                </a:solidFill>
              </a:rPr>
              <a:t>(</a:t>
            </a:r>
            <a:r>
              <a:rPr lang="pt-BR" altLang="pt-BR" sz="2400" b="1" dirty="0">
                <a:solidFill>
                  <a:srgbClr val="0000FF"/>
                </a:solidFill>
              </a:rPr>
              <a:t>Melo – MM</a:t>
            </a:r>
            <a:r>
              <a:rPr lang="pt-BR" altLang="pt-BR" sz="2400" b="1" dirty="0" smtClean="0">
                <a:solidFill>
                  <a:srgbClr val="0000FF"/>
                </a:solidFill>
              </a:rPr>
              <a:t>)</a:t>
            </a:r>
            <a:endParaRPr lang="pt-BR" altLang="pt-BR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2124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52736"/>
            <a:ext cx="6408712" cy="4827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67544" y="188640"/>
            <a:ext cx="8424936" cy="32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pt-BR" sz="2400" b="1" dirty="0" smtClean="0">
                <a:solidFill>
                  <a:srgbClr val="0005CC"/>
                </a:solidFill>
              </a:rPr>
              <a:t>6.2.2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ELEMENTOS DE SEÇÃO ALVEOLAR (PAINÉIS ALVEOLARES</a:t>
            </a:r>
            <a:r>
              <a:rPr lang="pt-BR" altLang="pt-BR" sz="2400" b="1" dirty="0" smtClean="0">
                <a:solidFill>
                  <a:srgbClr val="0005CC"/>
                </a:solidFill>
                <a:sym typeface="Symbol"/>
              </a:rPr>
              <a:t>)</a:t>
            </a:r>
            <a:endParaRPr lang="pt-BR" altLang="pt-BR" sz="2400" b="1" dirty="0">
              <a:solidFill>
                <a:srgbClr val="0005CC"/>
              </a:solidFill>
              <a:sym typeface="Symbol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638773" y="5851307"/>
            <a:ext cx="20824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0000FF"/>
                </a:solidFill>
              </a:rPr>
              <a:t>(</a:t>
            </a:r>
            <a:r>
              <a:rPr lang="pt-BR" altLang="pt-BR" sz="2400" b="1" dirty="0">
                <a:solidFill>
                  <a:srgbClr val="0000FF"/>
                </a:solidFill>
              </a:rPr>
              <a:t>Melo – MM</a:t>
            </a:r>
            <a:r>
              <a:rPr lang="pt-BR" altLang="pt-BR" sz="2400" b="1" dirty="0" smtClean="0">
                <a:solidFill>
                  <a:srgbClr val="0000FF"/>
                </a:solidFill>
              </a:rPr>
              <a:t>)</a:t>
            </a:r>
            <a:endParaRPr lang="pt-BR" altLang="pt-BR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68870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217"/>
            <a:ext cx="4968552" cy="673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67544" y="760072"/>
            <a:ext cx="3024336" cy="32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pt-BR" sz="2400" b="1" dirty="0" smtClean="0">
                <a:solidFill>
                  <a:srgbClr val="0005CC"/>
                </a:solidFill>
              </a:rPr>
              <a:t>6.2.2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ELEMENTOS DE SEÇÃO ALVEOLAR (PAINÉIS ALVEOLARES</a:t>
            </a:r>
            <a:r>
              <a:rPr lang="pt-BR" altLang="pt-BR" sz="2400" b="1" dirty="0" smtClean="0">
                <a:solidFill>
                  <a:srgbClr val="0005CC"/>
                </a:solidFill>
                <a:sym typeface="Symbol"/>
              </a:rPr>
              <a:t>)</a:t>
            </a:r>
            <a:endParaRPr lang="pt-BR" altLang="pt-BR" sz="2400" b="1" dirty="0">
              <a:solidFill>
                <a:srgbClr val="0005CC"/>
              </a:solidFill>
              <a:sym typeface="Symbol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440483" y="6165304"/>
            <a:ext cx="20824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0000FF"/>
                </a:solidFill>
              </a:rPr>
              <a:t>(</a:t>
            </a:r>
            <a:r>
              <a:rPr lang="pt-BR" altLang="pt-BR" sz="2400" b="1" dirty="0">
                <a:solidFill>
                  <a:srgbClr val="0000FF"/>
                </a:solidFill>
              </a:rPr>
              <a:t>Melo – MM</a:t>
            </a:r>
            <a:r>
              <a:rPr lang="pt-BR" altLang="pt-BR" sz="2400" b="1" dirty="0" smtClean="0">
                <a:solidFill>
                  <a:srgbClr val="0000FF"/>
                </a:solidFill>
              </a:rPr>
              <a:t>)</a:t>
            </a:r>
            <a:endParaRPr lang="pt-BR" altLang="pt-BR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68870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03"/>
          <a:stretch/>
        </p:blipFill>
        <p:spPr bwMode="auto">
          <a:xfrm>
            <a:off x="977654" y="764704"/>
            <a:ext cx="7404715" cy="5146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67544" y="188640"/>
            <a:ext cx="8424936" cy="32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pt-BR" sz="2400" b="1" dirty="0" smtClean="0">
                <a:solidFill>
                  <a:srgbClr val="0005CC"/>
                </a:solidFill>
              </a:rPr>
              <a:t>6.2.2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ELEMENTOS DE SEÇÃO ALVEOLAR (PAINÉIS ALVEOLARES</a:t>
            </a:r>
            <a:r>
              <a:rPr lang="pt-BR" altLang="pt-BR" sz="2400" b="1" dirty="0" smtClean="0">
                <a:solidFill>
                  <a:srgbClr val="0005CC"/>
                </a:solidFill>
                <a:sym typeface="Symbol"/>
              </a:rPr>
              <a:t>)</a:t>
            </a:r>
            <a:endParaRPr lang="pt-BR" altLang="pt-BR" sz="2400" b="1" dirty="0">
              <a:solidFill>
                <a:srgbClr val="0005CC"/>
              </a:solidFill>
              <a:sym typeface="Symbol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638772" y="5911001"/>
            <a:ext cx="20824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0000FF"/>
                </a:solidFill>
              </a:rPr>
              <a:t>(</a:t>
            </a:r>
            <a:r>
              <a:rPr lang="pt-BR" altLang="pt-BR" sz="2400" b="1" dirty="0">
                <a:solidFill>
                  <a:srgbClr val="0000FF"/>
                </a:solidFill>
              </a:rPr>
              <a:t>Melo – MM</a:t>
            </a:r>
            <a:r>
              <a:rPr lang="pt-BR" altLang="pt-BR" sz="2400" b="1" dirty="0" smtClean="0">
                <a:solidFill>
                  <a:srgbClr val="0000FF"/>
                </a:solidFill>
              </a:rPr>
              <a:t>)</a:t>
            </a:r>
            <a:endParaRPr lang="pt-BR" altLang="pt-BR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17287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30022"/>
            <a:ext cx="3790950" cy="642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79004" y="836712"/>
            <a:ext cx="3384376" cy="32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pt-BR" sz="2400" b="1" dirty="0" smtClean="0">
                <a:solidFill>
                  <a:srgbClr val="0005CC"/>
                </a:solidFill>
              </a:rPr>
              <a:t>6.2.2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ELEMENTOS DE SEÇÃO ALVEOLAR (PAINÉIS ALVEOLARES</a:t>
            </a:r>
            <a:r>
              <a:rPr lang="pt-BR" altLang="pt-BR" sz="2400" b="1" dirty="0" smtClean="0">
                <a:solidFill>
                  <a:srgbClr val="0005CC"/>
                </a:solidFill>
                <a:sym typeface="Symbol"/>
              </a:rPr>
              <a:t>)</a:t>
            </a:r>
            <a:endParaRPr lang="pt-BR" altLang="pt-BR" sz="2400" b="1" dirty="0">
              <a:solidFill>
                <a:srgbClr val="0005CC"/>
              </a:solidFill>
              <a:sym typeface="Symbol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785864" y="6125791"/>
            <a:ext cx="20824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0000FF"/>
                </a:solidFill>
              </a:rPr>
              <a:t>(</a:t>
            </a:r>
            <a:r>
              <a:rPr lang="pt-BR" altLang="pt-BR" sz="2400" b="1" dirty="0">
                <a:solidFill>
                  <a:srgbClr val="0000FF"/>
                </a:solidFill>
              </a:rPr>
              <a:t>Melo – MM</a:t>
            </a:r>
            <a:r>
              <a:rPr lang="pt-BR" altLang="pt-BR" sz="2400" b="1" dirty="0" smtClean="0">
                <a:solidFill>
                  <a:srgbClr val="0000FF"/>
                </a:solidFill>
              </a:rPr>
              <a:t>)</a:t>
            </a:r>
            <a:endParaRPr lang="pt-BR" altLang="pt-BR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45159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6.2.3 VIGOTAS PRÉ-MOLDADAS (NERVURAS PRÉ-MOLDADAS)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6.2.4 ELEMENTOS DE PRÉ-LAJE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b="1" dirty="0" smtClean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D125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Esses elementos não estão apresentados.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67544" y="0"/>
            <a:ext cx="8424936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6.2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SISTEMAS DE PAVIMENTOS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1196752"/>
            <a:ext cx="7993062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Os elementos dos 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sistemas de paredes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altLang="pt-BR" b="1" dirty="0" smtClean="0">
                <a:solidFill>
                  <a:srgbClr val="7030A0"/>
                </a:solidFill>
              </a:rPr>
              <a:t>podem fazer parte dos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sistemas estruturais de parede portante</a:t>
            </a:r>
            <a:r>
              <a:rPr lang="pt-BR" altLang="pt-BR" b="1" dirty="0" smtClean="0">
                <a:solidFill>
                  <a:srgbClr val="7030A0"/>
                </a:solidFill>
              </a:rPr>
              <a:t>, de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sistema de contraventamento</a:t>
            </a:r>
            <a:r>
              <a:rPr lang="pt-BR" altLang="pt-BR" b="1" dirty="0" smtClean="0">
                <a:solidFill>
                  <a:srgbClr val="7030A0"/>
                </a:solidFill>
              </a:rPr>
              <a:t> como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núcleos de rigidez e paredes</a:t>
            </a:r>
            <a:r>
              <a:rPr lang="pt-BR" altLang="pt-BR" b="1" dirty="0" smtClean="0">
                <a:solidFill>
                  <a:srgbClr val="7030A0"/>
                </a:solidFill>
              </a:rPr>
              <a:t> ou como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elemento de fechamento</a:t>
            </a:r>
            <a:r>
              <a:rPr lang="pt-BR" altLang="pt-BR" b="1" dirty="0" smtClean="0">
                <a:solidFill>
                  <a:srgbClr val="7030A0"/>
                </a:solidFill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2AA22A"/>
                </a:solidFill>
              </a:rPr>
              <a:t>A seção transversal pode ser maciça, vazada (alveolar), nervurada (TT por exemplo) ou sanduíche.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9552" y="260648"/>
            <a:ext cx="8424936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pt-BR" sz="3200" b="1" dirty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6</a:t>
            </a:r>
            <a:r>
              <a:rPr kumimoji="0" lang="en-US" alt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.3 </a:t>
            </a:r>
            <a:r>
              <a:rPr lang="en-US" altLang="pt-BR" sz="32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SISTEMAS DE PAREDES</a:t>
            </a:r>
            <a:endParaRPr kumimoji="0" lang="en-US" altLang="pt-BR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9552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6.3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SISTEMAS DE PAREDES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08" y="1359932"/>
            <a:ext cx="7926387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38858" y="747703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FF0000"/>
                </a:solidFill>
              </a:rPr>
              <a:t>Parede de fechamento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62302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9552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6.3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SISTEMAS DE PAREDES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300" y="1228927"/>
            <a:ext cx="6387375" cy="514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707904" y="639750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(Manual </a:t>
            </a:r>
            <a:r>
              <a:rPr lang="pt-BR" dirty="0" err="1" smtClean="0">
                <a:solidFill>
                  <a:srgbClr val="0000FF"/>
                </a:solidFill>
              </a:rPr>
              <a:t>Fib</a:t>
            </a:r>
            <a:r>
              <a:rPr lang="pt-BR" dirty="0" smtClean="0">
                <a:solidFill>
                  <a:srgbClr val="0000FF"/>
                </a:solidFill>
              </a:rPr>
              <a:t>, 2002)</a:t>
            </a:r>
            <a:endParaRPr lang="pt-BR" dirty="0">
              <a:solidFill>
                <a:srgbClr val="0000FF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755576" y="728578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FF0000"/>
                </a:solidFill>
              </a:rPr>
              <a:t>Parede portante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80101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9552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6.3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SISTEMAS DE PAREDES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707904" y="443711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(Manual </a:t>
            </a:r>
            <a:r>
              <a:rPr lang="pt-BR" dirty="0" err="1" smtClean="0">
                <a:solidFill>
                  <a:srgbClr val="0000FF"/>
                </a:solidFill>
              </a:rPr>
              <a:t>Fib</a:t>
            </a:r>
            <a:r>
              <a:rPr lang="pt-BR" dirty="0" smtClean="0">
                <a:solidFill>
                  <a:srgbClr val="0000FF"/>
                </a:solidFill>
              </a:rPr>
              <a:t>, 2002)</a:t>
            </a:r>
            <a:endParaRPr lang="pt-BR" dirty="0">
              <a:solidFill>
                <a:srgbClr val="0000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7560840" cy="275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755576" y="728578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FF0000"/>
                </a:solidFill>
              </a:rPr>
              <a:t>Parede portante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722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39552" y="908720"/>
            <a:ext cx="302433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800" b="1" dirty="0" smtClean="0">
                <a:solidFill>
                  <a:srgbClr val="2AA22A"/>
                </a:solidFill>
              </a:rPr>
              <a:t>Detalhamento das armaduras de </a:t>
            </a:r>
            <a:r>
              <a:rPr lang="pt-BR" altLang="pt-BR" sz="2800" b="1" dirty="0" err="1" smtClean="0">
                <a:solidFill>
                  <a:srgbClr val="2AA22A"/>
                </a:solidFill>
              </a:rPr>
              <a:t>con-solo</a:t>
            </a:r>
            <a:endParaRPr lang="pt-BR" altLang="pt-BR" sz="2800" b="1" dirty="0" smtClean="0">
              <a:solidFill>
                <a:srgbClr val="2AA22A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800" b="1" dirty="0" smtClean="0">
                <a:solidFill>
                  <a:srgbClr val="0005CC"/>
                </a:solidFill>
              </a:rPr>
              <a:t>(Melo </a:t>
            </a:r>
            <a:r>
              <a:rPr lang="pt-BR" altLang="pt-BR" sz="2800" b="1" dirty="0">
                <a:solidFill>
                  <a:srgbClr val="0005CC"/>
                </a:solidFill>
              </a:rPr>
              <a:t>– MM</a:t>
            </a:r>
            <a:r>
              <a:rPr lang="pt-BR" altLang="pt-BR" sz="2800" b="1" dirty="0" smtClean="0">
                <a:solidFill>
                  <a:srgbClr val="0005CC"/>
                </a:solidFill>
              </a:rPr>
              <a:t>).</a:t>
            </a:r>
            <a:endParaRPr lang="pt-BR" altLang="pt-BR" sz="2800" b="1" dirty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5" y="116632"/>
            <a:ext cx="4714875" cy="640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1218712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51798"/>
            <a:ext cx="7272808" cy="382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110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9552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6.3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SISTEMAS DE PAREDES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707904" y="5086863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(Manual </a:t>
            </a:r>
            <a:r>
              <a:rPr lang="pt-BR" dirty="0" err="1" smtClean="0">
                <a:solidFill>
                  <a:srgbClr val="0000FF"/>
                </a:solidFill>
              </a:rPr>
              <a:t>Fib</a:t>
            </a:r>
            <a:r>
              <a:rPr lang="pt-BR" dirty="0" smtClean="0">
                <a:solidFill>
                  <a:srgbClr val="0000FF"/>
                </a:solidFill>
              </a:rPr>
              <a:t>, 2002)</a:t>
            </a:r>
            <a:endParaRPr lang="pt-BR" dirty="0">
              <a:solidFill>
                <a:srgbClr val="0000FF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55576" y="728578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FF0000"/>
                </a:solidFill>
              </a:rPr>
              <a:t>Parede portante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59010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111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9552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6.3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SISTEMAS DE PAREDES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707904" y="5934065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(Manual </a:t>
            </a:r>
            <a:r>
              <a:rPr lang="pt-BR" dirty="0" err="1" smtClean="0">
                <a:solidFill>
                  <a:srgbClr val="0000FF"/>
                </a:solidFill>
              </a:rPr>
              <a:t>Fib</a:t>
            </a:r>
            <a:r>
              <a:rPr lang="pt-BR" dirty="0" smtClean="0">
                <a:solidFill>
                  <a:srgbClr val="0000FF"/>
                </a:solidFill>
              </a:rPr>
              <a:t>, 2002)</a:t>
            </a:r>
            <a:endParaRPr lang="pt-BR" dirty="0">
              <a:solidFill>
                <a:srgbClr val="0000FF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684" y="1100468"/>
            <a:ext cx="6048672" cy="483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755576" y="728578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FF0000"/>
                </a:solidFill>
              </a:rPr>
              <a:t>Parede portante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72257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9552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6.3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SISTEMAS DE PAREDES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724672" y="530120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(Manual </a:t>
            </a:r>
            <a:r>
              <a:rPr lang="pt-BR" dirty="0" err="1" smtClean="0">
                <a:solidFill>
                  <a:srgbClr val="0000FF"/>
                </a:solidFill>
              </a:rPr>
              <a:t>Fib</a:t>
            </a:r>
            <a:r>
              <a:rPr lang="pt-BR" dirty="0" smtClean="0">
                <a:solidFill>
                  <a:srgbClr val="0000FF"/>
                </a:solidFill>
              </a:rPr>
              <a:t>, 2002)</a:t>
            </a:r>
            <a:endParaRPr lang="pt-BR" dirty="0">
              <a:solidFill>
                <a:srgbClr val="0000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507" y="1685275"/>
            <a:ext cx="7269409" cy="359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755576" y="728578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FF0000"/>
                </a:solidFill>
              </a:rPr>
              <a:t>Parede portante e núcleo de rigidez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30930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9552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6.3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SISTEMAS DE PAREDES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707904" y="609329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(Manual </a:t>
            </a:r>
            <a:r>
              <a:rPr lang="pt-BR" dirty="0" err="1" smtClean="0">
                <a:solidFill>
                  <a:srgbClr val="0000FF"/>
                </a:solidFill>
              </a:rPr>
              <a:t>Fib</a:t>
            </a:r>
            <a:r>
              <a:rPr lang="pt-BR" dirty="0" smtClean="0">
                <a:solidFill>
                  <a:srgbClr val="0000FF"/>
                </a:solidFill>
              </a:rPr>
              <a:t>, 2002)</a:t>
            </a:r>
            <a:endParaRPr lang="pt-BR" dirty="0">
              <a:solidFill>
                <a:srgbClr val="0000FF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929" y="1340768"/>
            <a:ext cx="4860181" cy="459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755576" y="728578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FF0000"/>
                </a:solidFill>
              </a:rPr>
              <a:t>Parede portante e núcleo de rigidez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38259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9552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6.3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SISTEMAS DE PAREDES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707904" y="573325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(Manual </a:t>
            </a:r>
            <a:r>
              <a:rPr lang="pt-BR" dirty="0" err="1" smtClean="0">
                <a:solidFill>
                  <a:srgbClr val="0000FF"/>
                </a:solidFill>
              </a:rPr>
              <a:t>Fib</a:t>
            </a:r>
            <a:r>
              <a:rPr lang="pt-BR" dirty="0" smtClean="0">
                <a:solidFill>
                  <a:srgbClr val="0000FF"/>
                </a:solidFill>
              </a:rPr>
              <a:t>, 2002)</a:t>
            </a:r>
            <a:endParaRPr lang="pt-BR" dirty="0">
              <a:solidFill>
                <a:srgbClr val="0000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7128792" cy="406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755576" y="728578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FF0000"/>
                </a:solidFill>
              </a:rPr>
              <a:t>Parede portante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9680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274" y="3858714"/>
            <a:ext cx="5401022" cy="278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9552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6.3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SISTEMAS DE PAREDES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Estruturas PrÃ©-Fabricadas (GalpÃµ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6048375" cy="34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23528" y="429309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600" dirty="0">
                <a:solidFill>
                  <a:srgbClr val="0000FF"/>
                </a:solidFill>
              </a:rPr>
              <a:t>http://</a:t>
            </a:r>
            <a:r>
              <a:rPr lang="pt-BR" sz="1600" dirty="0" smtClean="0">
                <a:solidFill>
                  <a:srgbClr val="0000FF"/>
                </a:solidFill>
              </a:rPr>
              <a:t>www.cimentec.com.br</a:t>
            </a:r>
            <a:endParaRPr lang="pt-BR" sz="1600" dirty="0">
              <a:solidFill>
                <a:srgbClr val="0000FF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273274" y="633728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600" dirty="0">
                <a:solidFill>
                  <a:srgbClr val="0000FF"/>
                </a:solidFill>
              </a:rPr>
              <a:t>http://</a:t>
            </a:r>
            <a:r>
              <a:rPr lang="pt-BR" sz="1600" dirty="0" smtClean="0">
                <a:solidFill>
                  <a:srgbClr val="0000FF"/>
                </a:solidFill>
              </a:rPr>
              <a:t>www.rieg.com.br</a:t>
            </a:r>
            <a:endParaRPr lang="pt-BR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00427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aulo\Disciplinas\Pre-Moldado\Varios\Fotos\Sendi jan-17\20161205_1505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3" r="12216"/>
          <a:stretch/>
        </p:blipFill>
        <p:spPr bwMode="auto">
          <a:xfrm>
            <a:off x="3924981" y="3025502"/>
            <a:ext cx="5039507" cy="363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9552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6.3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SISTEMAS DE PAREDES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Paulo\Disciplinas\Pre-Moldado\Varios\Fotos\Sendi Turma PM\20160430_1017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802432"/>
            <a:ext cx="5053497" cy="284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630393" y="6205954"/>
            <a:ext cx="2240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0000FF"/>
                </a:solidFill>
              </a:rPr>
              <a:t>(</a:t>
            </a:r>
            <a:r>
              <a:rPr lang="pt-BR" b="1" dirty="0" err="1" smtClean="0">
                <a:solidFill>
                  <a:srgbClr val="0000FF"/>
                </a:solidFill>
              </a:rPr>
              <a:t>Sendi</a:t>
            </a:r>
            <a:r>
              <a:rPr lang="pt-BR" b="1" dirty="0" smtClean="0">
                <a:solidFill>
                  <a:srgbClr val="0000FF"/>
                </a:solidFill>
              </a:rPr>
              <a:t> Pré-moldados)</a:t>
            </a:r>
            <a:endParaRPr lang="pt-BR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12206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9552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6.3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SISTEMAS DE PAREDES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100" name="Picture 4" descr="Fotos: divulgaÃ§Ã£o Rossi Residenc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36712"/>
            <a:ext cx="6264696" cy="468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502786" y="5556940"/>
            <a:ext cx="64984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0FF"/>
                </a:solidFill>
              </a:rPr>
              <a:t>http://techne17.pini.com.br/engenharia-civil/180/paineis-estruturais-pre-moldados-macicos-de-concreto-armado-para-execucao-de-286898-1.aspx</a:t>
            </a:r>
          </a:p>
        </p:txBody>
      </p:sp>
    </p:spTree>
    <p:extLst>
      <p:ext uri="{BB962C8B-B14F-4D97-AF65-F5344CB8AC3E}">
        <p14:creationId xmlns:p14="http://schemas.microsoft.com/office/powerpoint/2010/main" val="174541717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9552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6.3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SISTEMAS DE PAREDES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403648" y="6273225"/>
            <a:ext cx="64984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0FF"/>
                </a:solidFill>
              </a:rPr>
              <a:t>http://techne17.pini.com.br/engenharia-civil/180/paineis-estruturais-pre-moldados-macicos-de-concreto-armado-para-execucao-de-286898-1.aspx</a:t>
            </a:r>
          </a:p>
        </p:txBody>
      </p:sp>
      <p:pic>
        <p:nvPicPr>
          <p:cNvPr id="7170" name="Picture 2" descr="Fotos: divulgaÃ§Ã£o Rossi Residenc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083" y="669994"/>
            <a:ext cx="6768752" cy="561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24397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119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9552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6.3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SISTEMAS DE PAREDES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42" name="Picture 2" descr="ExecuÃ§Ã£o de transporte e montagem de pilares, vigas, lajes e painÃ©is de fechamento prÃ©-moldados. Ãrea:  6.000,00 mÂ² Volume:  4.020,84 mÂ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95" y="714003"/>
            <a:ext cx="7475364" cy="560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582221" y="6299219"/>
            <a:ext cx="20551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>
                <a:solidFill>
                  <a:srgbClr val="0000FF"/>
                </a:solidFill>
              </a:rPr>
              <a:t>http://</a:t>
            </a:r>
            <a:r>
              <a:rPr lang="pt-BR" sz="1600" dirty="0" smtClean="0">
                <a:solidFill>
                  <a:srgbClr val="0000FF"/>
                </a:solidFill>
              </a:rPr>
              <a:t>www.cpi.eng.br</a:t>
            </a:r>
            <a:endParaRPr lang="pt-BR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460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323528" y="908720"/>
            <a:ext cx="345638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800" b="1" dirty="0" smtClean="0">
                <a:solidFill>
                  <a:srgbClr val="2AA22A"/>
                </a:solidFill>
              </a:rPr>
              <a:t>Detalhamento das armaduras de consolo </a:t>
            </a:r>
            <a:r>
              <a:rPr lang="pt-BR" altLang="pt-BR" sz="2800" b="1" dirty="0">
                <a:solidFill>
                  <a:srgbClr val="0005CC"/>
                </a:solidFill>
              </a:rPr>
              <a:t>(Melo – MM</a:t>
            </a:r>
            <a:r>
              <a:rPr lang="pt-BR" altLang="pt-BR" sz="2800" b="1" dirty="0" smtClean="0">
                <a:solidFill>
                  <a:srgbClr val="0005CC"/>
                </a:solidFill>
              </a:rPr>
              <a:t>).</a:t>
            </a:r>
            <a:endParaRPr lang="pt-BR" altLang="pt-BR" sz="2800" b="1" dirty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6632"/>
            <a:ext cx="4733925" cy="636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0891225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Os painéis maciços podem ser de concreto simples (</a:t>
            </a:r>
            <a:r>
              <a:rPr lang="pt-BR" altLang="pt-BR" b="1" dirty="0" smtClean="0">
                <a:solidFill>
                  <a:srgbClr val="FF0000"/>
                </a:solidFill>
              </a:rPr>
              <a:t>CS</a:t>
            </a:r>
            <a:r>
              <a:rPr lang="pt-BR" altLang="pt-BR" b="1" dirty="0" smtClean="0">
                <a:solidFill>
                  <a:srgbClr val="7030A0"/>
                </a:solidFill>
              </a:rPr>
              <a:t>), de Concreto Armado (</a:t>
            </a:r>
            <a:r>
              <a:rPr lang="pt-BR" altLang="pt-BR" b="1" dirty="0" smtClean="0">
                <a:solidFill>
                  <a:srgbClr val="FF0000"/>
                </a:solidFill>
              </a:rPr>
              <a:t>CA</a:t>
            </a:r>
            <a:r>
              <a:rPr lang="pt-BR" altLang="pt-BR" b="1" dirty="0" smtClean="0">
                <a:solidFill>
                  <a:srgbClr val="7030A0"/>
                </a:solidFill>
              </a:rPr>
              <a:t>) e de Concreto Protendido (</a:t>
            </a:r>
            <a:r>
              <a:rPr lang="pt-BR" altLang="pt-BR" b="1" dirty="0" smtClean="0">
                <a:solidFill>
                  <a:srgbClr val="FF0000"/>
                </a:solidFill>
              </a:rPr>
              <a:t>CP</a:t>
            </a:r>
            <a:r>
              <a:rPr lang="pt-BR" altLang="pt-BR" b="1" dirty="0" smtClean="0">
                <a:solidFill>
                  <a:srgbClr val="7030A0"/>
                </a:solidFill>
              </a:rPr>
              <a:t>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Os painéis vazados são geralmente as </a:t>
            </a:r>
            <a:r>
              <a:rPr lang="pt-BR" altLang="pt-BR" b="1" u="sng" dirty="0" smtClean="0">
                <a:solidFill>
                  <a:srgbClr val="0005CC"/>
                </a:solidFill>
              </a:rPr>
              <a:t>lajes alveolares</a:t>
            </a:r>
            <a:r>
              <a:rPr lang="pt-BR" altLang="pt-BR" b="1" dirty="0" smtClean="0">
                <a:solidFill>
                  <a:srgbClr val="0005CC"/>
                </a:solidFill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2AA22A"/>
                </a:solidFill>
              </a:rPr>
              <a:t>Os painéis nervurados são geralmente as seções TT, T ou U.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120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9552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6.3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SISTEMAS DE PAREDES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Os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painéis sanduíches </a:t>
            </a:r>
            <a:r>
              <a:rPr lang="pt-BR" altLang="pt-BR" b="1" dirty="0" smtClean="0">
                <a:solidFill>
                  <a:srgbClr val="7030A0"/>
                </a:solidFill>
              </a:rPr>
              <a:t>são constituídos por duas camadas de concreto intercaladas com material de enchimento, com função de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isolante térmico</a:t>
            </a:r>
            <a:r>
              <a:rPr lang="pt-BR" altLang="pt-BR" b="1" dirty="0" smtClean="0">
                <a:solidFill>
                  <a:srgbClr val="7030A0"/>
                </a:solidFill>
              </a:rPr>
              <a:t>. Geralmente apenas uma camada é estrutural.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121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9552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6.3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SISTEMAS DE PAREDES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122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9552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6.3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SISTEMAS DE PAREDES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7814227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Os painéis podem ser dispostos na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direção vertical ou na direção horizontal</a:t>
            </a:r>
            <a:r>
              <a:rPr lang="pt-BR" altLang="pt-BR" b="1" dirty="0" smtClean="0">
                <a:solidFill>
                  <a:srgbClr val="7030A0"/>
                </a:solidFill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2AA22A"/>
                </a:solidFill>
              </a:rPr>
              <a:t>No caso de </a:t>
            </a:r>
            <a:r>
              <a:rPr lang="pt-BR" altLang="pt-BR" b="1" dirty="0" smtClean="0">
                <a:solidFill>
                  <a:srgbClr val="2AA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paredes externas</a:t>
            </a:r>
            <a:r>
              <a:rPr lang="pt-BR" altLang="pt-BR" b="1" dirty="0" smtClean="0">
                <a:solidFill>
                  <a:srgbClr val="2AA22A"/>
                </a:solidFill>
              </a:rPr>
              <a:t>, a proteção contra a umidade deve receber cuidados especiais, e a </a:t>
            </a:r>
            <a:r>
              <a:rPr lang="pt-BR" altLang="pt-BR" b="1" u="sng" dirty="0" smtClean="0">
                <a:solidFill>
                  <a:srgbClr val="2AA22A"/>
                </a:solidFill>
              </a:rPr>
              <a:t>isolação térmica deve ser equacionada</a:t>
            </a:r>
            <a:r>
              <a:rPr lang="pt-BR" altLang="pt-BR" b="1" dirty="0" smtClean="0">
                <a:solidFill>
                  <a:srgbClr val="2AA22A"/>
                </a:solidFill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Os painéis compõem a fachada arquitetônica.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9552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6.3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SISTEMAS DE PAREDES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124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9552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6.3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SISTEMAS DE PAREDES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781433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Os painéis de fechamento (externos) são projetados para transferir o peso próprio e a ação do vento para a estrutura principal.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2AA22A"/>
                </a:solidFill>
              </a:rPr>
              <a:t>A ligação com a estrutura principal deve ser projetada tendo em vista as seguintes recomendações: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9552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6.3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SISTEMAS DE PAREDES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>
                <a:solidFill>
                  <a:srgbClr val="0005CC"/>
                </a:solidFill>
              </a:rPr>
              <a:t>a) O sistema de ligações deve ser de forma a resultar em sistema estaticamente </a:t>
            </a:r>
            <a:r>
              <a:rPr lang="pt-BR" altLang="pt-BR" b="1" dirty="0" err="1">
                <a:solidFill>
                  <a:srgbClr val="0005CC"/>
                </a:solidFill>
              </a:rPr>
              <a:t>determi-nado</a:t>
            </a:r>
            <a:r>
              <a:rPr lang="pt-BR" altLang="pt-BR" b="1" dirty="0">
                <a:solidFill>
                  <a:srgbClr val="0005CC"/>
                </a:solidFill>
              </a:rPr>
              <a:t>;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400" b="1" dirty="0" smtClean="0">
              <a:solidFill>
                <a:srgbClr val="1F771F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1F771F"/>
                </a:solidFill>
              </a:rPr>
              <a:t>b) </a:t>
            </a:r>
            <a:r>
              <a:rPr lang="pt-BR" altLang="pt-BR" b="1" u="sng" dirty="0" smtClean="0">
                <a:solidFill>
                  <a:srgbClr val="1F771F"/>
                </a:solidFill>
              </a:rPr>
              <a:t>As ligações devem acomodar as variações volumétricas e deformações da estrutura principal</a:t>
            </a:r>
            <a:r>
              <a:rPr lang="pt-BR" altLang="pt-BR" b="1" dirty="0" smtClean="0">
                <a:solidFill>
                  <a:srgbClr val="1F771F"/>
                </a:solidFill>
              </a:rPr>
              <a:t>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9552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6.3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SISTEMAS DE PAREDES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9552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6.3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SISTEMAS DE PAREDES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52313"/>
            <a:ext cx="8064896" cy="560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14986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1196752"/>
            <a:ext cx="7993062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Os elementos de concreto pré-moldados podem ser aplicados como coberturas, apoiados em vigas principais, ou em vigamentos secundários (terças).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1F771F"/>
                </a:solidFill>
              </a:rPr>
              <a:t>No primeiro caso são aplicados elementos tipo TT, T, U e painel alveolar, ou elementos com forma apropriada para escoamento de águas pluviais (telhas pré-moldadas).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9552" y="404664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6.4 </a:t>
            </a:r>
            <a:r>
              <a:rPr lang="en-US" altLang="pt-BR" sz="32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COBERTURA</a:t>
            </a:r>
            <a:endParaRPr kumimoji="0" lang="en-US" altLang="pt-BR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129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3103" y="116632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6.4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COBERTURA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09905"/>
            <a:ext cx="7704856" cy="505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007603" y="6381328"/>
            <a:ext cx="70567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dirty="0">
                <a:solidFill>
                  <a:srgbClr val="0000FF"/>
                </a:solidFill>
              </a:rPr>
              <a:t>http://www.archiexpo.com/prod/lpm/product-148162-1603364.html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36744" y="647660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FF0000"/>
                </a:solidFill>
              </a:rPr>
              <a:t>Duplo T</a:t>
            </a:r>
          </a:p>
        </p:txBody>
      </p:sp>
    </p:spTree>
    <p:extLst>
      <p:ext uri="{BB962C8B-B14F-4D97-AF65-F5344CB8AC3E}">
        <p14:creationId xmlns:p14="http://schemas.microsoft.com/office/powerpoint/2010/main" val="2156807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10258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2AA22A"/>
                </a:solidFill>
              </a:rPr>
              <a:t>Detalhamento das armaduras de consolo</a:t>
            </a:r>
            <a:endParaRPr lang="pt-BR" altLang="pt-BR" b="1" dirty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09" y="1556792"/>
            <a:ext cx="7817364" cy="147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3882572" y="3212976"/>
            <a:ext cx="1451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b="1" dirty="0">
                <a:solidFill>
                  <a:srgbClr val="0005CC"/>
                </a:solidFill>
              </a:rPr>
              <a:t>(Melo – MM</a:t>
            </a:r>
            <a:r>
              <a:rPr lang="pt-BR" altLang="pt-BR" b="1" dirty="0" smtClean="0">
                <a:solidFill>
                  <a:srgbClr val="0005CC"/>
                </a:solidFill>
              </a:rPr>
              <a:t>)</a:t>
            </a:r>
            <a:endParaRPr lang="pt-BR" altLang="pt-BR" b="1" dirty="0">
              <a:solidFill>
                <a:srgbClr val="0005CC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3866922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130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3103" y="116632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6.4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COBERTURA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http://1.bp.blogspot.com/-sA_nJQ7iOFk/UcTbGEzT9mI/AAAAAAAAA1U/BHF0WAbFc8w/s320/lajePi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1640"/>
            <a:ext cx="380083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36744" y="647660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FF0000"/>
                </a:solidFill>
              </a:rPr>
              <a:t>Duplo T</a:t>
            </a:r>
          </a:p>
        </p:txBody>
      </p:sp>
      <p:sp>
        <p:nvSpPr>
          <p:cNvPr id="3" name="Retângulo 2"/>
          <p:cNvSpPr/>
          <p:nvPr/>
        </p:nvSpPr>
        <p:spPr>
          <a:xfrm>
            <a:off x="1403647" y="5013176"/>
            <a:ext cx="63305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00FF"/>
                </a:solidFill>
              </a:rPr>
              <a:t>http://concretopremoldadoprefabricadomg.blogspot.com.br/p/lajes-pre-fabricadas-especiais-paineis.html</a:t>
            </a:r>
          </a:p>
        </p:txBody>
      </p:sp>
      <p:pic>
        <p:nvPicPr>
          <p:cNvPr id="6146" name="Picture 2" descr="http://4.bp.blogspot.com/-yfD5-0Ri65U/UgY6PS0diDI/AAAAAAAAARw/AUWtBzZOBCI/s400/LAJE+TT+duplo+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11640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18673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131</a:t>
            </a:fld>
            <a:endParaRPr lang="en-US" dirty="0"/>
          </a:p>
        </p:txBody>
      </p:sp>
      <p:pic>
        <p:nvPicPr>
          <p:cNvPr id="1026" name="Picture 2" descr="http://www.tea.com.br/wp-content/uploads/2011/10/telha_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80962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716771" y="4529030"/>
            <a:ext cx="3782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00FF"/>
                </a:solidFill>
              </a:rPr>
              <a:t>http://www.tea.com.br/?page_id=402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19225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6.4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COBERTURA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11560" y="904364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FF0000"/>
                </a:solidFill>
              </a:rPr>
              <a:t>Telha W</a:t>
            </a:r>
          </a:p>
        </p:txBody>
      </p:sp>
    </p:spTree>
    <p:extLst>
      <p:ext uri="{BB962C8B-B14F-4D97-AF65-F5344CB8AC3E}">
        <p14:creationId xmlns:p14="http://schemas.microsoft.com/office/powerpoint/2010/main" val="155028368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132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19225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6.4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COBERTURA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6744" y="764704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FF0000"/>
                </a:solidFill>
              </a:rPr>
              <a:t>Telha W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44" y="1484783"/>
            <a:ext cx="428625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757992" y="6277962"/>
            <a:ext cx="55446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FF"/>
                </a:solidFill>
              </a:rPr>
              <a:t>http://www.abdalaengenharia.com.br/construcao.php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299" y="3036776"/>
            <a:ext cx="426720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108463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133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19225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6.4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COBERTURA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6744" y="764704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FF0000"/>
                </a:solidFill>
              </a:rPr>
              <a:t>Telha W</a:t>
            </a:r>
          </a:p>
        </p:txBody>
      </p:sp>
      <p:pic>
        <p:nvPicPr>
          <p:cNvPr id="2052" name="Picture 4" descr="http://www2.cassol.ind.br/wp-content/uploads/2011/11/vigas_calhas003-256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68759"/>
            <a:ext cx="4078907" cy="477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966272" y="6204918"/>
            <a:ext cx="52540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FF"/>
                </a:solidFill>
              </a:rPr>
              <a:t>http://www.vendascassol.com.br/produtos/vigas.html</a:t>
            </a:r>
          </a:p>
        </p:txBody>
      </p:sp>
    </p:spTree>
    <p:extLst>
      <p:ext uri="{BB962C8B-B14F-4D97-AF65-F5344CB8AC3E}">
        <p14:creationId xmlns:p14="http://schemas.microsoft.com/office/powerpoint/2010/main" val="331896675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No caso de vigamento secundário, recorre-se a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terças</a:t>
            </a:r>
            <a:r>
              <a:rPr lang="pt-BR" altLang="pt-BR" b="1" dirty="0" smtClean="0">
                <a:solidFill>
                  <a:srgbClr val="7030A0"/>
                </a:solidFill>
              </a:rPr>
              <a:t> de concreto, e cobertura inclinada com telhas de pequenas dimensões.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134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9552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6.4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COBERTURA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7327"/>
          <a:stretch/>
        </p:blipFill>
        <p:spPr bwMode="auto">
          <a:xfrm>
            <a:off x="683568" y="2406372"/>
            <a:ext cx="5400600" cy="376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8"/>
          <p:cNvSpPr/>
          <p:nvPr/>
        </p:nvSpPr>
        <p:spPr>
          <a:xfrm>
            <a:off x="6111784" y="5805264"/>
            <a:ext cx="2852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 smtClean="0">
                <a:solidFill>
                  <a:srgbClr val="0000FF"/>
                </a:solidFill>
              </a:rPr>
              <a:t>http://www.leonardi.com.br</a:t>
            </a:r>
            <a:endParaRPr lang="pt-BR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As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terças</a:t>
            </a:r>
            <a:r>
              <a:rPr lang="pt-BR" altLang="pt-BR" b="1" dirty="0" smtClean="0">
                <a:solidFill>
                  <a:srgbClr val="7030A0"/>
                </a:solidFill>
              </a:rPr>
              <a:t> de concreto são comuns em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galpões</a:t>
            </a:r>
            <a:r>
              <a:rPr lang="pt-BR" altLang="pt-BR" b="1" dirty="0" smtClean="0">
                <a:solidFill>
                  <a:srgbClr val="7030A0"/>
                </a:solidFill>
              </a:rPr>
              <a:t>, associadas com diversos tipos de telhas.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Os vãos usuais das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terças</a:t>
            </a:r>
            <a:r>
              <a:rPr lang="pt-BR" altLang="pt-BR" b="1" dirty="0" smtClean="0">
                <a:solidFill>
                  <a:srgbClr val="7030A0"/>
                </a:solidFill>
              </a:rPr>
              <a:t> variam de 5 a 10 m, com espaçamento de 1,5 a 3 m. Geralmente são </a:t>
            </a:r>
            <a:r>
              <a:rPr lang="pt-BR" altLang="pt-BR" b="1" dirty="0" err="1" smtClean="0">
                <a:solidFill>
                  <a:srgbClr val="7030A0"/>
                </a:solidFill>
              </a:rPr>
              <a:t>biapoiadas</a:t>
            </a:r>
            <a:r>
              <a:rPr lang="pt-BR" altLang="pt-BR" b="1" dirty="0" smtClean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9552" y="260648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6.4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COBERTURA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8409051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9552" y="116632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6.4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COBERTURA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8074675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13754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137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19225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6.4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COBERTURA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6744" y="764704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FF0000"/>
                </a:solidFill>
              </a:rPr>
              <a:t>Terça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558" y="1494035"/>
            <a:ext cx="5965794" cy="446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949668" y="6021288"/>
            <a:ext cx="56155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FF"/>
                </a:solidFill>
              </a:rPr>
              <a:t>http://www.femco.com.br/obras.php#prettyPhoto[32]/2/</a:t>
            </a:r>
          </a:p>
        </p:txBody>
      </p:sp>
    </p:spTree>
    <p:extLst>
      <p:ext uri="{BB962C8B-B14F-4D97-AF65-F5344CB8AC3E}">
        <p14:creationId xmlns:p14="http://schemas.microsoft.com/office/powerpoint/2010/main" val="243486255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138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19225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6.4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COBERTURA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6744" y="764704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FF0000"/>
                </a:solidFill>
              </a:rPr>
              <a:t>Terça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031" y="1349479"/>
            <a:ext cx="6636525" cy="492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743361" y="6303214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00FF"/>
                </a:solidFill>
              </a:rPr>
              <a:t>http://www.femco.com.br/obras.php#prettyPhoto[31]/0/</a:t>
            </a:r>
          </a:p>
        </p:txBody>
      </p:sp>
    </p:spTree>
    <p:extLst>
      <p:ext uri="{BB962C8B-B14F-4D97-AF65-F5344CB8AC3E}">
        <p14:creationId xmlns:p14="http://schemas.microsoft.com/office/powerpoint/2010/main" val="109539237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139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19225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6.4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COBERTURA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6744" y="764704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FF0000"/>
                </a:solidFill>
              </a:rPr>
              <a:t>Terça</a:t>
            </a:r>
          </a:p>
        </p:txBody>
      </p:sp>
      <p:sp>
        <p:nvSpPr>
          <p:cNvPr id="3" name="Retângulo 2"/>
          <p:cNvSpPr/>
          <p:nvPr/>
        </p:nvSpPr>
        <p:spPr>
          <a:xfrm>
            <a:off x="2024114" y="6303214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00FF"/>
                </a:solidFill>
              </a:rPr>
              <a:t>http://www.femco.com.br/obras.php#prettyPhoto[31</a:t>
            </a:r>
            <a:r>
              <a:rPr lang="pt-BR" dirty="0" smtClean="0">
                <a:solidFill>
                  <a:srgbClr val="0000FF"/>
                </a:solidFill>
              </a:rPr>
              <a:t>]/3/</a:t>
            </a:r>
            <a:endParaRPr lang="pt-BR" dirty="0">
              <a:solidFill>
                <a:srgbClr val="0000FF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024" y="1268760"/>
            <a:ext cx="6686845" cy="503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8524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836712"/>
            <a:ext cx="799306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Devido à integração dos pilares com o sistema de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águas pluviais</a:t>
            </a:r>
            <a:r>
              <a:rPr lang="pt-BR" altLang="pt-BR" b="1" dirty="0" smtClean="0">
                <a:solidFill>
                  <a:srgbClr val="7030A0"/>
                </a:solidFill>
              </a:rPr>
              <a:t>, o pilar é o 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ponto crítico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interface de apoio das vigas-calhas</a:t>
            </a:r>
            <a:r>
              <a:rPr lang="pt-BR" altLang="pt-BR" b="1" dirty="0" smtClean="0">
                <a:solidFill>
                  <a:srgbClr val="7030A0"/>
                </a:solidFill>
              </a:rPr>
              <a:t>, 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região onde ocorrem a maioria das patologias encontradas em uma obra de pré-fabricados. </a:t>
            </a:r>
            <a:r>
              <a:rPr lang="pt-BR" altLang="pt-BR" b="1" dirty="0" smtClean="0">
                <a:solidFill>
                  <a:srgbClr val="0000FF"/>
                </a:solidFill>
              </a:rPr>
              <a:t>(Melo </a:t>
            </a:r>
            <a:r>
              <a:rPr lang="pt-BR" altLang="pt-BR" b="1" dirty="0">
                <a:solidFill>
                  <a:srgbClr val="0000FF"/>
                </a:solidFill>
              </a:rPr>
              <a:t>– MM</a:t>
            </a:r>
            <a:r>
              <a:rPr lang="pt-BR" altLang="pt-BR" b="1" dirty="0" smtClean="0">
                <a:solidFill>
                  <a:srgbClr val="0000FF"/>
                </a:solidFill>
              </a:rPr>
              <a:t>)</a:t>
            </a:r>
            <a:endParaRPr lang="pt-BR" altLang="pt-BR" b="1" dirty="0">
              <a:solidFill>
                <a:srgbClr val="0000FF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8034186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4"/>
            <a:ext cx="5765850" cy="3226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899592" y="6088498"/>
            <a:ext cx="2857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 smtClean="0">
                <a:solidFill>
                  <a:srgbClr val="0000FF"/>
                </a:solidFill>
              </a:rPr>
              <a:t>http://www.projepar.com.br</a:t>
            </a:r>
            <a:endParaRPr lang="pt-BR" dirty="0">
              <a:solidFill>
                <a:srgbClr val="0000FF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4302" y="3645024"/>
            <a:ext cx="4691411" cy="2812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140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33103" y="116632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6.4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COBERTURA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-324544" y="764704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FF0000"/>
                </a:solidFill>
              </a:rPr>
              <a:t>Terça</a:t>
            </a:r>
          </a:p>
        </p:txBody>
      </p:sp>
    </p:spTree>
    <p:extLst>
      <p:ext uri="{BB962C8B-B14F-4D97-AF65-F5344CB8AC3E}">
        <p14:creationId xmlns:p14="http://schemas.microsoft.com/office/powerpoint/2010/main" val="383044824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836712"/>
            <a:ext cx="79930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Vigas especiais podem ser empregadas, como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vigas calhas.</a:t>
            </a:r>
            <a:endParaRPr lang="pt-BR" altLang="pt-BR" b="1" dirty="0" smtClean="0">
              <a:solidFill>
                <a:srgbClr val="7030A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141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9552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6.4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COBERTURA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39" y="2204864"/>
            <a:ext cx="8355013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978450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836712"/>
            <a:ext cx="79930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Vigas I com altura variável são muito empregadas nas coberturas, com vãos de 10 até 40 m, com altura de 80 a 200 cm.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142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9552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6.4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COBERTURA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8328835" cy="1394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933056"/>
            <a:ext cx="4223958" cy="2757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549256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9552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6.4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COBERTURA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80728"/>
            <a:ext cx="7534275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555776" y="6021288"/>
            <a:ext cx="457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dirty="0">
                <a:solidFill>
                  <a:srgbClr val="0000FF"/>
                </a:solidFill>
              </a:rPr>
              <a:t>http://www.archiexpo.com/prod/lpm/product-148162-1603364.html</a:t>
            </a:r>
          </a:p>
        </p:txBody>
      </p:sp>
    </p:spTree>
    <p:extLst>
      <p:ext uri="{BB962C8B-B14F-4D97-AF65-F5344CB8AC3E}">
        <p14:creationId xmlns:p14="http://schemas.microsoft.com/office/powerpoint/2010/main" val="123549256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144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25537" y="143052"/>
            <a:ext cx="8424936" cy="981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6.5 OUTROS </a:t>
            </a:r>
            <a:r>
              <a:rPr lang="en-US" altLang="pt-BR" sz="32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6.5.1 ESCADAS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834563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765634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9552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6.5.1 ESCADAS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7351539" cy="542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6242908"/>
            <a:ext cx="57451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351634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146</a:t>
            </a:fld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469313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39552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6.5.1 ESCADAS</a:t>
            </a:r>
          </a:p>
        </p:txBody>
      </p:sp>
    </p:spTree>
    <p:extLst>
      <p:ext uri="{BB962C8B-B14F-4D97-AF65-F5344CB8AC3E}">
        <p14:creationId xmlns:p14="http://schemas.microsoft.com/office/powerpoint/2010/main" val="346962740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147</a:t>
            </a:fld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421105" cy="5153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39552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6.5.1 ESCADAS</a:t>
            </a:r>
          </a:p>
        </p:txBody>
      </p:sp>
    </p:spTree>
    <p:extLst>
      <p:ext uri="{BB962C8B-B14F-4D97-AF65-F5344CB8AC3E}">
        <p14:creationId xmlns:p14="http://schemas.microsoft.com/office/powerpoint/2010/main" val="346962740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tângulo 2"/>
          <p:cNvSpPr>
            <a:spLocks noChangeArrowheads="1"/>
          </p:cNvSpPr>
          <p:nvPr/>
        </p:nvSpPr>
        <p:spPr bwMode="auto">
          <a:xfrm>
            <a:off x="2466020" y="6388100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>
                <a:solidFill>
                  <a:srgbClr val="0000FF"/>
                </a:solidFill>
              </a:rPr>
              <a:t>http://www.thiel.eng.br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840957"/>
            <a:ext cx="434022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20" y="764704"/>
            <a:ext cx="5008562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13" y="3839419"/>
            <a:ext cx="3149768" cy="25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692" y="1268760"/>
            <a:ext cx="3388123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539552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6.5.1 ESCADAS</a:t>
            </a:r>
          </a:p>
        </p:txBody>
      </p:sp>
    </p:spTree>
    <p:extLst>
      <p:ext uri="{BB962C8B-B14F-4D97-AF65-F5344CB8AC3E}">
        <p14:creationId xmlns:p14="http://schemas.microsoft.com/office/powerpoint/2010/main" val="273997806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149</a:t>
            </a:fld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39" y="620688"/>
            <a:ext cx="5215111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899592" y="6021288"/>
            <a:ext cx="1451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b="1" dirty="0">
                <a:solidFill>
                  <a:srgbClr val="0005CC"/>
                </a:solidFill>
              </a:rPr>
              <a:t>(Melo – MM</a:t>
            </a:r>
            <a:r>
              <a:rPr lang="pt-BR" altLang="pt-BR" b="1" dirty="0" smtClean="0">
                <a:solidFill>
                  <a:srgbClr val="0005CC"/>
                </a:solidFill>
              </a:rPr>
              <a:t>)</a:t>
            </a:r>
            <a:endParaRPr lang="pt-BR" altLang="pt-BR" b="1" dirty="0">
              <a:solidFill>
                <a:srgbClr val="0005CC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39552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6.5.1 ESCADAS</a:t>
            </a:r>
          </a:p>
        </p:txBody>
      </p:sp>
    </p:spTree>
    <p:extLst>
      <p:ext uri="{BB962C8B-B14F-4D97-AF65-F5344CB8AC3E}">
        <p14:creationId xmlns:p14="http://schemas.microsoft.com/office/powerpoint/2010/main" val="1400488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35"/>
          <a:stretch/>
        </p:blipFill>
        <p:spPr bwMode="auto">
          <a:xfrm>
            <a:off x="899592" y="1005433"/>
            <a:ext cx="7964568" cy="4740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3770939" y="5896401"/>
            <a:ext cx="15921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sz="2000" b="1" dirty="0">
                <a:solidFill>
                  <a:srgbClr val="0005CC"/>
                </a:solidFill>
              </a:rPr>
              <a:t>(Melo – MM</a:t>
            </a:r>
            <a:r>
              <a:rPr lang="pt-BR" altLang="pt-BR" sz="2000" b="1" dirty="0" smtClean="0">
                <a:solidFill>
                  <a:srgbClr val="0005CC"/>
                </a:solidFill>
              </a:rPr>
              <a:t>)</a:t>
            </a:r>
            <a:endParaRPr lang="pt-BR" altLang="pt-BR" sz="2000" b="1" dirty="0">
              <a:solidFill>
                <a:srgbClr val="0005CC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4945296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150</a:t>
            </a:fld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764704"/>
            <a:ext cx="7502547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846481" y="6093296"/>
            <a:ext cx="1451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b="1" dirty="0">
                <a:solidFill>
                  <a:srgbClr val="0005CC"/>
                </a:solidFill>
              </a:rPr>
              <a:t>(Melo – MM</a:t>
            </a:r>
            <a:r>
              <a:rPr lang="pt-BR" altLang="pt-BR" b="1" dirty="0" smtClean="0">
                <a:solidFill>
                  <a:srgbClr val="0005CC"/>
                </a:solidFill>
              </a:rPr>
              <a:t>)</a:t>
            </a:r>
            <a:endParaRPr lang="pt-BR" altLang="pt-BR" b="1" dirty="0">
              <a:solidFill>
                <a:srgbClr val="0005CC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39552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6.5.1 ESCADAS</a:t>
            </a:r>
          </a:p>
        </p:txBody>
      </p:sp>
    </p:spTree>
    <p:extLst>
      <p:ext uri="{BB962C8B-B14F-4D97-AF65-F5344CB8AC3E}">
        <p14:creationId xmlns:p14="http://schemas.microsoft.com/office/powerpoint/2010/main" val="318144457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151</a:t>
            </a:fld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268760"/>
            <a:ext cx="7995769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3827915" y="4838918"/>
            <a:ext cx="1451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b="1" dirty="0">
                <a:solidFill>
                  <a:srgbClr val="0005CC"/>
                </a:solidFill>
              </a:rPr>
              <a:t>(Melo – MM</a:t>
            </a:r>
            <a:r>
              <a:rPr lang="pt-BR" altLang="pt-BR" b="1" dirty="0" smtClean="0">
                <a:solidFill>
                  <a:srgbClr val="0005CC"/>
                </a:solidFill>
              </a:rPr>
              <a:t>)</a:t>
            </a:r>
            <a:endParaRPr lang="pt-BR" altLang="pt-BR" b="1" dirty="0">
              <a:solidFill>
                <a:srgbClr val="0005CC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39552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6.5.1 ESCADAS</a:t>
            </a:r>
          </a:p>
        </p:txBody>
      </p:sp>
    </p:spTree>
    <p:extLst>
      <p:ext uri="{BB962C8B-B14F-4D97-AF65-F5344CB8AC3E}">
        <p14:creationId xmlns:p14="http://schemas.microsoft.com/office/powerpoint/2010/main" val="318144457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152</a:t>
            </a:fld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270" y="692696"/>
            <a:ext cx="5400600" cy="577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1043608" y="5808126"/>
            <a:ext cx="1451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b="1" dirty="0">
                <a:solidFill>
                  <a:srgbClr val="0005CC"/>
                </a:solidFill>
              </a:rPr>
              <a:t>(Melo – MM</a:t>
            </a:r>
            <a:r>
              <a:rPr lang="pt-BR" altLang="pt-BR" b="1" dirty="0" smtClean="0">
                <a:solidFill>
                  <a:srgbClr val="0005CC"/>
                </a:solidFill>
              </a:rPr>
              <a:t>)</a:t>
            </a:r>
            <a:endParaRPr lang="pt-BR" altLang="pt-BR" b="1" dirty="0">
              <a:solidFill>
                <a:srgbClr val="0005CC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39552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6.5.1 ESCADAS</a:t>
            </a:r>
          </a:p>
        </p:txBody>
      </p:sp>
    </p:spTree>
    <p:extLst>
      <p:ext uri="{BB962C8B-B14F-4D97-AF65-F5344CB8AC3E}">
        <p14:creationId xmlns:p14="http://schemas.microsoft.com/office/powerpoint/2010/main" val="318144457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153</a:t>
            </a:fld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7776864" cy="405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4026501" y="5247202"/>
            <a:ext cx="1451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b="1" dirty="0">
                <a:solidFill>
                  <a:srgbClr val="0005CC"/>
                </a:solidFill>
              </a:rPr>
              <a:t>(Melo – MM</a:t>
            </a:r>
            <a:r>
              <a:rPr lang="pt-BR" altLang="pt-BR" b="1" dirty="0" smtClean="0">
                <a:solidFill>
                  <a:srgbClr val="0005CC"/>
                </a:solidFill>
              </a:rPr>
              <a:t>)</a:t>
            </a:r>
            <a:endParaRPr lang="pt-BR" altLang="pt-BR" b="1" dirty="0">
              <a:solidFill>
                <a:srgbClr val="0005CC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39552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6.5.1 ESCADAS</a:t>
            </a:r>
          </a:p>
        </p:txBody>
      </p:sp>
    </p:spTree>
    <p:extLst>
      <p:ext uri="{BB962C8B-B14F-4D97-AF65-F5344CB8AC3E}">
        <p14:creationId xmlns:p14="http://schemas.microsoft.com/office/powerpoint/2010/main" val="318144457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154</a:t>
            </a:fld>
            <a:endParaRPr lang="en-US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50801"/>
            <a:ext cx="4644702" cy="6174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98869" y="3397518"/>
            <a:ext cx="6110932" cy="74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335199" y="6255661"/>
            <a:ext cx="1451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b="1" dirty="0">
                <a:solidFill>
                  <a:srgbClr val="0005CC"/>
                </a:solidFill>
              </a:rPr>
              <a:t>(Melo – MM</a:t>
            </a:r>
            <a:r>
              <a:rPr lang="pt-BR" altLang="pt-BR" b="1" dirty="0" smtClean="0">
                <a:solidFill>
                  <a:srgbClr val="0005CC"/>
                </a:solidFill>
              </a:rPr>
              <a:t>)</a:t>
            </a:r>
            <a:endParaRPr lang="pt-BR" altLang="pt-BR" b="1" dirty="0">
              <a:solidFill>
                <a:srgbClr val="0005CC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39552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6.5.1 ESCADAS</a:t>
            </a:r>
          </a:p>
        </p:txBody>
      </p:sp>
    </p:spTree>
    <p:extLst>
      <p:ext uri="{BB962C8B-B14F-4D97-AF65-F5344CB8AC3E}">
        <p14:creationId xmlns:p14="http://schemas.microsoft.com/office/powerpoint/2010/main" val="318144457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11652" y="-316056"/>
            <a:ext cx="5628779" cy="776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155</a:t>
            </a:fld>
            <a:endParaRPr lang="en-US"/>
          </a:p>
        </p:txBody>
      </p:sp>
      <p:sp>
        <p:nvSpPr>
          <p:cNvPr id="7" name="Retângulo 6"/>
          <p:cNvSpPr/>
          <p:nvPr/>
        </p:nvSpPr>
        <p:spPr>
          <a:xfrm>
            <a:off x="2771800" y="6388149"/>
            <a:ext cx="1451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b="1" dirty="0">
                <a:solidFill>
                  <a:srgbClr val="0005CC"/>
                </a:solidFill>
              </a:rPr>
              <a:t>(Melo – MM</a:t>
            </a:r>
            <a:r>
              <a:rPr lang="pt-BR" altLang="pt-BR" b="1" dirty="0" smtClean="0">
                <a:solidFill>
                  <a:srgbClr val="0005CC"/>
                </a:solidFill>
              </a:rPr>
              <a:t>)</a:t>
            </a:r>
            <a:endParaRPr lang="pt-BR" altLang="pt-BR" b="1" dirty="0">
              <a:solidFill>
                <a:srgbClr val="0005CC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39552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6.5.1 ESCADAS</a:t>
            </a:r>
          </a:p>
        </p:txBody>
      </p:sp>
    </p:spTree>
    <p:extLst>
      <p:ext uri="{BB962C8B-B14F-4D97-AF65-F5344CB8AC3E}">
        <p14:creationId xmlns:p14="http://schemas.microsoft.com/office/powerpoint/2010/main" val="420321531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06269" y="-446261"/>
            <a:ext cx="5776898" cy="831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156</a:t>
            </a:fld>
            <a:endParaRPr lang="en-US"/>
          </a:p>
        </p:txBody>
      </p:sp>
      <p:sp>
        <p:nvSpPr>
          <p:cNvPr id="7" name="Retângulo 6"/>
          <p:cNvSpPr/>
          <p:nvPr/>
        </p:nvSpPr>
        <p:spPr>
          <a:xfrm>
            <a:off x="3846481" y="6119167"/>
            <a:ext cx="1451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b="1" dirty="0">
                <a:solidFill>
                  <a:srgbClr val="0005CC"/>
                </a:solidFill>
              </a:rPr>
              <a:t>(Melo – MM</a:t>
            </a:r>
            <a:r>
              <a:rPr lang="pt-BR" altLang="pt-BR" b="1" dirty="0" smtClean="0">
                <a:solidFill>
                  <a:srgbClr val="0005CC"/>
                </a:solidFill>
              </a:rPr>
              <a:t>)</a:t>
            </a:r>
            <a:endParaRPr lang="pt-BR" altLang="pt-BR" b="1" dirty="0">
              <a:solidFill>
                <a:srgbClr val="0005CC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39552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6.5.1 ESCADAS</a:t>
            </a:r>
          </a:p>
        </p:txBody>
      </p:sp>
    </p:spTree>
    <p:extLst>
      <p:ext uri="{BB962C8B-B14F-4D97-AF65-F5344CB8AC3E}">
        <p14:creationId xmlns:p14="http://schemas.microsoft.com/office/powerpoint/2010/main" val="420321531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9552" y="188640"/>
            <a:ext cx="842493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6.5.2 OUTROS</a:t>
            </a:r>
            <a:r>
              <a:rPr kumimoji="0" lang="en-US" altLang="pt-BR" sz="3200" b="1" i="0" u="none" strike="noStrike" kern="1200" cap="none" spc="0" normalizeH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ELEMENTOS DE FACHADAS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pt-BR" sz="3200" b="1" baseline="0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6.5.3 ELEMENTOS DE FUNDAÇÃO</a:t>
            </a:r>
            <a:endParaRPr kumimoji="0" lang="en-US" altLang="pt-BR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034" y="1412776"/>
            <a:ext cx="5737972" cy="516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340343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9552" y="188640"/>
            <a:ext cx="84249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6.5.3</a:t>
            </a:r>
            <a:r>
              <a:rPr kumimoji="0" lang="en-US" altLang="pt-BR" sz="2400" b="1" i="0" u="none" strike="noStrike" kern="1200" cap="none" spc="0" normalizeH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ELEMENTOS DE FUNDAÇÃO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762000"/>
            <a:ext cx="825976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4704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395536" y="710258"/>
            <a:ext cx="324036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2AA22A"/>
                </a:solidFill>
              </a:rPr>
              <a:t>Sistema de água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2AA22A"/>
                </a:solidFill>
              </a:rPr>
              <a:t>Pluvial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0005CC"/>
                </a:solidFill>
              </a:rPr>
              <a:t>(Melo </a:t>
            </a:r>
            <a:r>
              <a:rPr lang="pt-BR" altLang="pt-BR" sz="2800" b="1" dirty="0">
                <a:solidFill>
                  <a:srgbClr val="0005CC"/>
                </a:solidFill>
              </a:rPr>
              <a:t>– MM</a:t>
            </a:r>
            <a:r>
              <a:rPr lang="pt-BR" altLang="pt-BR" sz="2800" b="1" dirty="0" smtClean="0">
                <a:solidFill>
                  <a:srgbClr val="0005CC"/>
                </a:solidFill>
              </a:rPr>
              <a:t>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908720"/>
            <a:ext cx="5832648" cy="5390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8941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395536" y="710258"/>
            <a:ext cx="266429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2AA22A"/>
                </a:solidFill>
              </a:rPr>
              <a:t>Sistema de água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2AA22A"/>
                </a:solidFill>
              </a:rPr>
              <a:t>Pluvial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0005CC"/>
                </a:solidFill>
              </a:rPr>
              <a:t>(Melo </a:t>
            </a:r>
            <a:r>
              <a:rPr lang="pt-BR" altLang="pt-BR" sz="2800" b="1" dirty="0">
                <a:solidFill>
                  <a:srgbClr val="0005CC"/>
                </a:solidFill>
              </a:rPr>
              <a:t>– MM</a:t>
            </a:r>
            <a:r>
              <a:rPr lang="pt-BR" altLang="pt-BR" sz="2800" b="1" dirty="0" smtClean="0">
                <a:solidFill>
                  <a:srgbClr val="0005CC"/>
                </a:solidFill>
              </a:rPr>
              <a:t>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908720"/>
            <a:ext cx="5400600" cy="514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89608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395536" y="710258"/>
            <a:ext cx="266429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2AA22A"/>
                </a:solidFill>
              </a:rPr>
              <a:t>Sistema de água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2AA22A"/>
                </a:solidFill>
              </a:rPr>
              <a:t>Pluvial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0005CC"/>
                </a:solidFill>
              </a:rPr>
              <a:t>(Melo </a:t>
            </a:r>
            <a:r>
              <a:rPr lang="pt-BR" altLang="pt-BR" sz="2800" b="1" dirty="0">
                <a:solidFill>
                  <a:srgbClr val="0005CC"/>
                </a:solidFill>
              </a:rPr>
              <a:t>– MM</a:t>
            </a:r>
            <a:r>
              <a:rPr lang="pt-BR" altLang="pt-BR" sz="2800" b="1" dirty="0" smtClean="0">
                <a:solidFill>
                  <a:srgbClr val="0005CC"/>
                </a:solidFill>
              </a:rPr>
              <a:t>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800686"/>
            <a:ext cx="5947208" cy="507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42188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395536" y="710258"/>
            <a:ext cx="266429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2AA22A"/>
                </a:solidFill>
              </a:rPr>
              <a:t>Sistema de água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2AA22A"/>
                </a:solidFill>
              </a:rPr>
              <a:t>Pluvial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0005CC"/>
                </a:solidFill>
              </a:rPr>
              <a:t>(Melo </a:t>
            </a:r>
            <a:r>
              <a:rPr lang="pt-BR" altLang="pt-BR" sz="2800" b="1" dirty="0">
                <a:solidFill>
                  <a:srgbClr val="0005CC"/>
                </a:solidFill>
              </a:rPr>
              <a:t>– MM</a:t>
            </a:r>
            <a:r>
              <a:rPr lang="pt-BR" altLang="pt-BR" sz="2800" b="1" dirty="0" smtClean="0">
                <a:solidFill>
                  <a:srgbClr val="0005CC"/>
                </a:solidFill>
              </a:rPr>
              <a:t>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21245"/>
            <a:ext cx="4464496" cy="6069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54668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99318" y="116632"/>
            <a:ext cx="8229600" cy="796925"/>
          </a:xfrm>
        </p:spPr>
        <p:txBody>
          <a:bodyPr/>
          <a:lstStyle/>
          <a:p>
            <a:pPr eaLnBrk="1" hangingPunct="1"/>
            <a:r>
              <a:rPr lang="en-US" altLang="pt-B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LIVRO BASE PARA A DISCIPLINA:</a:t>
            </a:r>
          </a:p>
        </p:txBody>
      </p:sp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4283968" y="1114475"/>
            <a:ext cx="4501183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EL DEBS, MOUNIR K. </a:t>
            </a:r>
            <a:r>
              <a:rPr lang="pt-BR" altLang="pt-BR" b="1" i="1" dirty="0" smtClean="0">
                <a:solidFill>
                  <a:srgbClr val="0005CC"/>
                </a:solidFill>
              </a:rPr>
              <a:t>Concreto pré-moldado: fundamentos e </a:t>
            </a:r>
            <a:r>
              <a:rPr lang="pt-BR" altLang="pt-BR" b="1" i="1" dirty="0" err="1" smtClean="0">
                <a:solidFill>
                  <a:srgbClr val="0005CC"/>
                </a:solidFill>
              </a:rPr>
              <a:t>aplica-ções</a:t>
            </a:r>
            <a:r>
              <a:rPr lang="pt-BR" altLang="pt-BR" b="1" dirty="0" smtClean="0">
                <a:solidFill>
                  <a:srgbClr val="0005CC"/>
                </a:solidFill>
              </a:rPr>
              <a:t>. São Paulo, Ed. Oficina de Textos, 2</a:t>
            </a:r>
            <a:r>
              <a:rPr lang="pt-BR" altLang="pt-BR" b="1" baseline="30000" dirty="0" smtClean="0">
                <a:solidFill>
                  <a:srgbClr val="0005CC"/>
                </a:solidFill>
              </a:rPr>
              <a:t>ª</a:t>
            </a:r>
            <a:r>
              <a:rPr lang="pt-BR" altLang="pt-BR" b="1" dirty="0" smtClean="0">
                <a:solidFill>
                  <a:srgbClr val="0005CC"/>
                </a:solidFill>
              </a:rPr>
              <a:t> ed., 2017, 456p.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800" b="1" dirty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D125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aluno deve estudar os capítulos do livro, que é excelente.</a:t>
            </a:r>
            <a:endParaRPr lang="pt-BR" altLang="pt-BR" b="1" dirty="0">
              <a:solidFill>
                <a:srgbClr val="D125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F99B4E-C3E9-4EBB-ABC4-5233ECBD06AF}" type="slidenum">
              <a:rPr lang="en-US"/>
              <a:pPr>
                <a:defRPr/>
              </a:pPr>
              <a:t>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59"/>
            <a:ext cx="354330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0632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395536" y="710258"/>
            <a:ext cx="266429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2AA22A"/>
                </a:solidFill>
              </a:rPr>
              <a:t>Sistema de água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2AA22A"/>
                </a:solidFill>
              </a:rPr>
              <a:t>Pluvial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0005CC"/>
                </a:solidFill>
              </a:rPr>
              <a:t>(Melo </a:t>
            </a:r>
            <a:r>
              <a:rPr lang="pt-BR" altLang="pt-BR" sz="2800" b="1" dirty="0">
                <a:solidFill>
                  <a:srgbClr val="0005CC"/>
                </a:solidFill>
              </a:rPr>
              <a:t>– MM</a:t>
            </a:r>
            <a:r>
              <a:rPr lang="pt-BR" altLang="pt-BR" sz="2800" b="1" dirty="0" smtClean="0">
                <a:solidFill>
                  <a:srgbClr val="0005CC"/>
                </a:solidFill>
              </a:rPr>
              <a:t>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572" y="1124744"/>
            <a:ext cx="5899866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90737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10258"/>
            <a:ext cx="7993062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2AA22A"/>
                </a:solidFill>
              </a:rPr>
              <a:t>Seções transversais: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As seções transversais mais utilizadas são as 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quadradas e retangulares</a:t>
            </a:r>
            <a:r>
              <a:rPr lang="pt-BR" altLang="pt-BR" b="1" dirty="0" smtClean="0">
                <a:solidFill>
                  <a:srgbClr val="7030A0"/>
                </a:solidFill>
              </a:rPr>
              <a:t>. Podem ou não ser vazadas.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000" b="1" dirty="0" smtClean="0">
              <a:solidFill>
                <a:srgbClr val="1F771F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1F771F"/>
                </a:solidFill>
              </a:rPr>
              <a:t>Geralmente a </a:t>
            </a:r>
            <a:r>
              <a:rPr lang="pt-BR" altLang="pt-BR" b="1" u="sng" dirty="0" smtClean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seção é constante</a:t>
            </a:r>
            <a:r>
              <a:rPr lang="pt-BR" altLang="pt-BR" b="1" dirty="0" smtClean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ao longo do comprimento</a:t>
            </a:r>
            <a:r>
              <a:rPr lang="pt-BR" altLang="pt-BR" b="1" dirty="0" smtClean="0">
                <a:solidFill>
                  <a:srgbClr val="1F771F"/>
                </a:solidFill>
              </a:rPr>
              <a:t>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34185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88" y="980728"/>
            <a:ext cx="8145463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55839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27" y="908720"/>
            <a:ext cx="8307175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AutoShape 2" descr="Ãrea total: 1.000mÂ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Ãrea total: 1.000mÂ²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5586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AutoShape 2" descr="Ãrea total: 1.000mÂ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Ãrea total: 1.000mÂ²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66" y="1759645"/>
            <a:ext cx="7575450" cy="4699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322091" y="6452395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rgbClr val="0000FF"/>
                </a:solidFill>
              </a:rPr>
              <a:t>https://</a:t>
            </a:r>
            <a:r>
              <a:rPr lang="pt-BR" sz="1600" dirty="0" smtClean="0">
                <a:solidFill>
                  <a:srgbClr val="0000FF"/>
                </a:solidFill>
              </a:rPr>
              <a:t>www.lamatpremoldados.com</a:t>
            </a:r>
            <a:endParaRPr lang="pt-BR" sz="1600" dirty="0">
              <a:solidFill>
                <a:srgbClr val="0000FF"/>
              </a:solidFill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611560" y="710258"/>
            <a:ext cx="79930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Seções I e tipo </a:t>
            </a:r>
            <a:r>
              <a:rPr lang="pt-BR" altLang="pt-BR" b="1" dirty="0" err="1" smtClean="0">
                <a:solidFill>
                  <a:srgbClr val="7030A0"/>
                </a:solidFill>
              </a:rPr>
              <a:t>Vierendel</a:t>
            </a:r>
            <a:r>
              <a:rPr lang="pt-BR" altLang="pt-BR" b="1" dirty="0" smtClean="0">
                <a:solidFill>
                  <a:srgbClr val="7030A0"/>
                </a:solidFill>
              </a:rPr>
              <a:t> são comuns em galpões.</a:t>
            </a:r>
          </a:p>
        </p:txBody>
      </p:sp>
    </p:spTree>
    <p:extLst>
      <p:ext uri="{BB962C8B-B14F-4D97-AF65-F5344CB8AC3E}">
        <p14:creationId xmlns:p14="http://schemas.microsoft.com/office/powerpoint/2010/main" val="2864208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10258"/>
            <a:ext cx="7993062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2AA22A"/>
                </a:solidFill>
              </a:rPr>
              <a:t>Dimensões-padrão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Em geral, a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dimensão mínima </a:t>
            </a:r>
            <a:r>
              <a:rPr lang="pt-BR" altLang="pt-BR" b="1" dirty="0" smtClean="0">
                <a:solidFill>
                  <a:srgbClr val="7030A0"/>
                </a:solidFill>
              </a:rPr>
              <a:t>da seção transversal é 20 cm. Para o galpão-padrão com modulação de 15 m, o pilar-padrão tem dimensões de 40 x 40 cm, </a:t>
            </a:r>
            <a:r>
              <a:rPr lang="pt-BR" altLang="pt-BR" b="1" dirty="0">
                <a:solidFill>
                  <a:srgbClr val="7030A0"/>
                </a:solidFill>
              </a:rPr>
              <a:t>adequado </a:t>
            </a:r>
            <a:r>
              <a:rPr lang="pt-BR" altLang="pt-BR" b="1" dirty="0" smtClean="0">
                <a:solidFill>
                  <a:srgbClr val="7030A0"/>
                </a:solidFill>
              </a:rPr>
              <a:t>para ser inserido no seu interior um tubo de 150 mm para escoamento de água pluvial.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(</a:t>
            </a:r>
            <a:r>
              <a:rPr lang="pt-BR" altLang="pt-BR" b="1" dirty="0">
                <a:solidFill>
                  <a:srgbClr val="0000FF"/>
                </a:solidFill>
              </a:rPr>
              <a:t>Melo – MM</a:t>
            </a:r>
            <a:r>
              <a:rPr lang="pt-BR" altLang="pt-BR" b="1" dirty="0" smtClean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689768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10258"/>
            <a:ext cx="799306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2AA22A"/>
                </a:solidFill>
              </a:rPr>
              <a:t>Dimensões-padrão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Para tubos de 200 mm o pilar tem dimensões de 45 x 45 cm, sendo a única ocorrência de variação de 5 cm, pois geralmente a variação é de 10 cm. </a:t>
            </a:r>
            <a:r>
              <a:rPr lang="pt-BR" altLang="pt-BR" b="1" dirty="0" smtClean="0">
                <a:solidFill>
                  <a:srgbClr val="0000FF"/>
                </a:solidFill>
              </a:rPr>
              <a:t>(</a:t>
            </a:r>
            <a:r>
              <a:rPr lang="pt-BR" altLang="pt-BR" b="1" dirty="0">
                <a:solidFill>
                  <a:srgbClr val="0000FF"/>
                </a:solidFill>
              </a:rPr>
              <a:t>Melo – MM</a:t>
            </a:r>
            <a:r>
              <a:rPr lang="pt-BR" altLang="pt-BR" b="1" dirty="0" smtClean="0">
                <a:solidFill>
                  <a:srgbClr val="0000FF"/>
                </a:solidFill>
              </a:rPr>
              <a:t>)</a:t>
            </a:r>
            <a:endParaRPr lang="pt-BR" altLang="pt-BR" b="1" dirty="0">
              <a:solidFill>
                <a:srgbClr val="0000FF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61420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10258"/>
            <a:ext cx="7993062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2AA22A"/>
                </a:solidFill>
              </a:rPr>
              <a:t>Dimensões-padrão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16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Para pilares de até 5 m de comprimento, a seção pode ser de 20 ou 30 cm em um dos lados, não sendo permitida a seção quadrada com estas medidas, devendo a outra ser obrigatoriamente de no mínimo 40 cm.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Acima de 5 m, a seção mínima é de 40 cm</a:t>
            </a:r>
            <a:r>
              <a:rPr lang="pt-BR" altLang="pt-BR" b="1" dirty="0" smtClean="0">
                <a:solidFill>
                  <a:srgbClr val="7030A0"/>
                </a:solidFill>
              </a:rPr>
              <a:t>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(</a:t>
            </a:r>
            <a:r>
              <a:rPr lang="pt-BR" altLang="pt-BR" b="1" dirty="0">
                <a:solidFill>
                  <a:srgbClr val="0000FF"/>
                </a:solidFill>
              </a:rPr>
              <a:t>Melo – MM</a:t>
            </a:r>
            <a:r>
              <a:rPr lang="pt-BR" altLang="pt-BR" b="1" dirty="0" smtClean="0">
                <a:solidFill>
                  <a:srgbClr val="0000FF"/>
                </a:solidFill>
              </a:rPr>
              <a:t>)</a:t>
            </a:r>
            <a:endParaRPr lang="pt-BR" altLang="pt-BR" b="1" dirty="0">
              <a:solidFill>
                <a:srgbClr val="0000FF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42413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507338"/>
              </p:ext>
            </p:extLst>
          </p:nvPr>
        </p:nvGraphicFramePr>
        <p:xfrm>
          <a:off x="1835696" y="1052736"/>
          <a:ext cx="609600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/>
                <a:gridCol w="879872"/>
                <a:gridCol w="1016000"/>
                <a:gridCol w="1016000"/>
                <a:gridCol w="1016000"/>
                <a:gridCol w="1016000"/>
              </a:tblGrid>
              <a:tr h="370840">
                <a:tc gridSpan="6"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EXEMPLO</a:t>
                      </a:r>
                      <a:r>
                        <a:rPr lang="pt-BR" baseline="0" dirty="0" smtClean="0"/>
                        <a:t> DE PADRONIZAÇÃO DE DIMENSÕES DE SEÇÃO TRANSVERSAL DE PILARES (FIB, 2014)</a:t>
                      </a:r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/>
                        <a:t>h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300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400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500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600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800</a:t>
                      </a:r>
                      <a:endParaRPr lang="pt-BR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b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300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X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X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X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X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400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X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X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X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500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X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X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X</a:t>
                      </a:r>
                      <a:endParaRPr lang="pt-BR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600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X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X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X</a:t>
                      </a:r>
                      <a:endParaRPr lang="pt-BR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circular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X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X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X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X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5839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10258"/>
            <a:ext cx="7993062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2AA22A"/>
                </a:solidFill>
              </a:rPr>
              <a:t>Dimensões-padrão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16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Em função da pista da fábrica, o pilar pode ser confeccionado “</a:t>
            </a:r>
            <a:r>
              <a:rPr lang="pt-BR" altLang="pt-BR" b="1" u="sng" dirty="0" smtClean="0">
                <a:solidFill>
                  <a:srgbClr val="7030A0"/>
                </a:solidFill>
              </a:rPr>
              <a:t>deitado</a:t>
            </a:r>
            <a:r>
              <a:rPr lang="pt-BR" altLang="pt-BR" b="1" dirty="0" smtClean="0">
                <a:solidFill>
                  <a:srgbClr val="7030A0"/>
                </a:solidFill>
              </a:rPr>
              <a:t>”, de modo que o içamento ocorre na direção da menor dimensão da seção transversal.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A fixação das dimensões dos pilares deve levar em consideração os equipamentos disponíveis para movimentação da peça, na fábrica e no canteiro de obras.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(ver Melo </a:t>
            </a:r>
            <a:r>
              <a:rPr lang="pt-BR" altLang="pt-BR" b="1" dirty="0">
                <a:solidFill>
                  <a:srgbClr val="0000FF"/>
                </a:solidFill>
              </a:rPr>
              <a:t>– MM</a:t>
            </a:r>
            <a:r>
              <a:rPr lang="pt-BR" altLang="pt-BR" b="1" dirty="0" smtClean="0">
                <a:solidFill>
                  <a:srgbClr val="0000FF"/>
                </a:solidFill>
              </a:rPr>
              <a:t>)</a:t>
            </a:r>
            <a:endParaRPr lang="pt-BR" altLang="pt-BR" b="1" dirty="0">
              <a:solidFill>
                <a:srgbClr val="0000FF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52325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96925"/>
          </a:xfrm>
        </p:spPr>
        <p:txBody>
          <a:bodyPr/>
          <a:lstStyle/>
          <a:p>
            <a:pPr eaLnBrk="1" hangingPunct="1"/>
            <a:r>
              <a:rPr lang="en-US" altLang="pt-BR" sz="3600" b="1" dirty="0" smtClean="0">
                <a:solidFill>
                  <a:srgbClr val="C00000"/>
                </a:solidFill>
              </a:rPr>
              <a:t>OUTROS LIVROS FONTES:</a:t>
            </a:r>
          </a:p>
        </p:txBody>
      </p:sp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746521" y="1412776"/>
            <a:ext cx="799306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MELO</a:t>
            </a:r>
            <a:r>
              <a:rPr lang="pt-BR" altLang="pt-BR" b="1" dirty="0">
                <a:solidFill>
                  <a:srgbClr val="0005CC"/>
                </a:solidFill>
              </a:rPr>
              <a:t>, C.E.E. </a:t>
            </a:r>
            <a:r>
              <a:rPr lang="pt-BR" altLang="pt-BR" b="1" i="1" dirty="0">
                <a:solidFill>
                  <a:srgbClr val="0005CC"/>
                </a:solidFill>
              </a:rPr>
              <a:t>Manual </a:t>
            </a:r>
            <a:r>
              <a:rPr lang="pt-BR" altLang="pt-BR" b="1" i="1" dirty="0" err="1">
                <a:solidFill>
                  <a:srgbClr val="0005CC"/>
                </a:solidFill>
              </a:rPr>
              <a:t>Munte</a:t>
            </a:r>
            <a:r>
              <a:rPr lang="pt-BR" altLang="pt-BR" b="1" i="1" dirty="0">
                <a:solidFill>
                  <a:srgbClr val="0005CC"/>
                </a:solidFill>
              </a:rPr>
              <a:t> de Projetos em Pré-fabricados de Concreto</a:t>
            </a:r>
            <a:r>
              <a:rPr lang="pt-BR" altLang="pt-BR" b="1" dirty="0">
                <a:solidFill>
                  <a:srgbClr val="0005CC"/>
                </a:solidFill>
              </a:rPr>
              <a:t>. </a:t>
            </a:r>
            <a:r>
              <a:rPr lang="pt-BR" altLang="pt-BR" b="1" dirty="0" err="1">
                <a:solidFill>
                  <a:srgbClr val="0005CC"/>
                </a:solidFill>
              </a:rPr>
              <a:t>Munte</a:t>
            </a:r>
            <a:r>
              <a:rPr lang="pt-BR" altLang="pt-BR" b="1" dirty="0">
                <a:solidFill>
                  <a:srgbClr val="0005CC"/>
                </a:solidFill>
              </a:rPr>
              <a:t> – soluções concretas. São Paulo, Ed. </a:t>
            </a:r>
            <a:r>
              <a:rPr lang="pt-BR" altLang="pt-BR" b="1" dirty="0" err="1">
                <a:solidFill>
                  <a:srgbClr val="0005CC"/>
                </a:solidFill>
              </a:rPr>
              <a:t>Pini</a:t>
            </a:r>
            <a:r>
              <a:rPr lang="pt-BR" altLang="pt-BR" b="1" dirty="0">
                <a:solidFill>
                  <a:srgbClr val="0005CC"/>
                </a:solidFill>
              </a:rPr>
              <a:t>, 2004, 488p</a:t>
            </a:r>
            <a:r>
              <a:rPr lang="pt-BR" altLang="pt-BR" b="1" dirty="0" smtClean="0">
                <a:solidFill>
                  <a:srgbClr val="0005CC"/>
                </a:solidFill>
              </a:rPr>
              <a:t>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400" b="1" dirty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2AA22A"/>
                </a:solidFill>
              </a:rPr>
              <a:t>Notas: a) textos que tomam como base o “Manual </a:t>
            </a:r>
            <a:r>
              <a:rPr lang="pt-BR" altLang="pt-BR" sz="2400" b="1" dirty="0" err="1" smtClean="0">
                <a:solidFill>
                  <a:srgbClr val="2AA22A"/>
                </a:solidFill>
              </a:rPr>
              <a:t>Munte</a:t>
            </a:r>
            <a:r>
              <a:rPr lang="pt-BR" altLang="pt-BR" sz="2400" b="1" dirty="0" smtClean="0">
                <a:solidFill>
                  <a:srgbClr val="2AA22A"/>
                </a:solidFill>
              </a:rPr>
              <a:t>” são identificados com (Melo – MM). Textos não identificados são de El </a:t>
            </a:r>
            <a:r>
              <a:rPr lang="pt-BR" altLang="pt-BR" sz="2400" b="1" dirty="0" err="1" smtClean="0">
                <a:solidFill>
                  <a:srgbClr val="2AA22A"/>
                </a:solidFill>
              </a:rPr>
              <a:t>Debs</a:t>
            </a:r>
            <a:r>
              <a:rPr lang="pt-BR" altLang="pt-BR" sz="2400" b="1" dirty="0" smtClean="0">
                <a:solidFill>
                  <a:srgbClr val="2AA22A"/>
                </a:solidFill>
              </a:rPr>
              <a:t>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2AA22A"/>
                </a:solidFill>
              </a:rPr>
              <a:t>b) O Manual </a:t>
            </a:r>
            <a:r>
              <a:rPr lang="pt-BR" altLang="pt-BR" sz="2400" b="1" dirty="0" err="1" smtClean="0">
                <a:solidFill>
                  <a:srgbClr val="2AA22A"/>
                </a:solidFill>
              </a:rPr>
              <a:t>Munte</a:t>
            </a:r>
            <a:r>
              <a:rPr lang="pt-BR" altLang="pt-BR" sz="2400" b="1" dirty="0" smtClean="0">
                <a:solidFill>
                  <a:srgbClr val="2AA22A"/>
                </a:solidFill>
              </a:rPr>
              <a:t> teve uma 2</a:t>
            </a:r>
            <a:r>
              <a:rPr lang="pt-BR" altLang="pt-BR" sz="2400" b="1" baseline="30000" dirty="0" smtClean="0">
                <a:solidFill>
                  <a:srgbClr val="2AA22A"/>
                </a:solidFill>
              </a:rPr>
              <a:t>ª</a:t>
            </a:r>
            <a:r>
              <a:rPr lang="pt-BR" altLang="pt-BR" sz="2400" b="1" dirty="0" smtClean="0">
                <a:solidFill>
                  <a:srgbClr val="2AA22A"/>
                </a:solidFill>
              </a:rPr>
              <a:t> ed. em 2007.</a:t>
            </a:r>
            <a:endParaRPr lang="pt-BR" altLang="pt-BR" sz="2400" b="1" dirty="0">
              <a:solidFill>
                <a:srgbClr val="2AA22A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836712"/>
            <a:ext cx="7993062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O comprimento pode atingir 30 m, mas por razões econômicas recomenda-se limitar a 20 m (24 m para </a:t>
            </a:r>
            <a:r>
              <a:rPr lang="pt-BR" altLang="pt-BR" b="1" dirty="0" smtClean="0">
                <a:solidFill>
                  <a:srgbClr val="0000FF"/>
                </a:solidFill>
              </a:rPr>
              <a:t>Melo </a:t>
            </a:r>
            <a:r>
              <a:rPr lang="pt-BR" altLang="pt-BR" b="1" dirty="0">
                <a:solidFill>
                  <a:srgbClr val="0000FF"/>
                </a:solidFill>
              </a:rPr>
              <a:t>– MM</a:t>
            </a:r>
            <a:r>
              <a:rPr lang="pt-BR" altLang="pt-BR" b="1" dirty="0" smtClean="0">
                <a:solidFill>
                  <a:srgbClr val="0005CC"/>
                </a:solidFill>
              </a:rPr>
              <a:t>)</a:t>
            </a:r>
            <a:r>
              <a:rPr lang="pt-BR" altLang="pt-BR" b="1" dirty="0" smtClean="0">
                <a:solidFill>
                  <a:srgbClr val="7030A0"/>
                </a:solidFill>
              </a:rPr>
              <a:t>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Geralmente são de </a:t>
            </a:r>
            <a:r>
              <a:rPr lang="pt-BR" altLang="pt-BR" b="1" dirty="0" smtClean="0">
                <a:solidFill>
                  <a:srgbClr val="FF0000"/>
                </a:solidFill>
              </a:rPr>
              <a:t>CA</a:t>
            </a:r>
            <a:r>
              <a:rPr lang="pt-BR" altLang="pt-BR" b="1" dirty="0" smtClean="0">
                <a:solidFill>
                  <a:srgbClr val="7030A0"/>
                </a:solidFill>
              </a:rPr>
              <a:t>.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Quando submetidos a momentos fletores elevados podem ser de </a:t>
            </a:r>
            <a:r>
              <a:rPr lang="pt-BR" altLang="pt-BR" b="1" u="sng" dirty="0" smtClean="0">
                <a:solidFill>
                  <a:srgbClr val="FF0000"/>
                </a:solidFill>
              </a:rPr>
              <a:t>CP</a:t>
            </a:r>
            <a:r>
              <a:rPr lang="pt-BR" altLang="pt-BR" b="1" dirty="0" smtClean="0">
                <a:solidFill>
                  <a:srgbClr val="7030A0"/>
                </a:solidFill>
              </a:rPr>
              <a:t>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u="sng" dirty="0" smtClean="0">
                <a:solidFill>
                  <a:srgbClr val="0005CC"/>
                </a:solidFill>
              </a:rPr>
              <a:t>O dimensionamento é como aquele </a:t>
            </a:r>
            <a:r>
              <a:rPr lang="pt-BR" altLang="pt-BR" b="1" u="sng" dirty="0" err="1" smtClean="0">
                <a:solidFill>
                  <a:srgbClr val="0005CC"/>
                </a:solidFill>
              </a:rPr>
              <a:t>encon-trado</a:t>
            </a:r>
            <a:r>
              <a:rPr lang="pt-BR" altLang="pt-BR" b="1" u="sng" dirty="0" smtClean="0">
                <a:solidFill>
                  <a:srgbClr val="0005CC"/>
                </a:solidFill>
              </a:rPr>
              <a:t> na literatura técnica</a:t>
            </a:r>
            <a:r>
              <a:rPr lang="pt-BR" altLang="pt-BR" b="1" dirty="0" smtClean="0">
                <a:solidFill>
                  <a:srgbClr val="0005CC"/>
                </a:solidFill>
              </a:rPr>
              <a:t>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10258"/>
            <a:ext cx="7993062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2AA22A"/>
                </a:solidFill>
              </a:rPr>
              <a:t>Detalhamento das armaduras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16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Deve prever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feixe de barras</a:t>
            </a:r>
            <a:r>
              <a:rPr lang="pt-BR" altLang="pt-BR" b="1" dirty="0" smtClean="0">
                <a:solidFill>
                  <a:srgbClr val="7030A0"/>
                </a:solidFill>
              </a:rPr>
              <a:t>, nos cantos, com indicação de 1</a:t>
            </a:r>
            <a:r>
              <a:rPr lang="pt-BR" altLang="pt-BR" b="1" dirty="0" smtClean="0">
                <a:solidFill>
                  <a:srgbClr val="7030A0"/>
                </a:solidFill>
                <a:sym typeface="Symbol"/>
              </a:rPr>
              <a:t></a:t>
            </a:r>
            <a:r>
              <a:rPr lang="pt-BR" altLang="pt-BR" b="1" dirty="0" smtClean="0">
                <a:solidFill>
                  <a:srgbClr val="7030A0"/>
                </a:solidFill>
              </a:rPr>
              <a:t> de distância livre entre barras, ou no mínimo 1,5 cm.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8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São empregadas barras com diâmetros de 16, 20 e 25 mm. Pilares com alguma dimensão menor que 40 cm utilizam barras de 12,5 mm. </a:t>
            </a:r>
            <a:r>
              <a:rPr lang="pt-BR" altLang="pt-BR" b="1" dirty="0" smtClean="0">
                <a:solidFill>
                  <a:srgbClr val="0000FF"/>
                </a:solidFill>
              </a:rPr>
              <a:t>(Melo </a:t>
            </a:r>
            <a:r>
              <a:rPr lang="pt-BR" altLang="pt-BR" b="1" dirty="0">
                <a:solidFill>
                  <a:srgbClr val="0000FF"/>
                </a:solidFill>
              </a:rPr>
              <a:t>– MM</a:t>
            </a:r>
            <a:r>
              <a:rPr lang="pt-BR" altLang="pt-BR" b="1" dirty="0" smtClean="0">
                <a:solidFill>
                  <a:srgbClr val="0000FF"/>
                </a:solidFill>
              </a:rPr>
              <a:t>)</a:t>
            </a:r>
            <a:endParaRPr lang="pt-BR" altLang="pt-BR" b="1" dirty="0">
              <a:solidFill>
                <a:srgbClr val="0000FF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89439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10258"/>
            <a:ext cx="79930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800" b="1" dirty="0" smtClean="0">
                <a:solidFill>
                  <a:srgbClr val="2AA22A"/>
                </a:solidFill>
              </a:rPr>
              <a:t>Detalhamento das armaduras</a:t>
            </a:r>
            <a:endParaRPr lang="pt-BR" altLang="pt-BR" sz="2800" b="1" dirty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69" y="1340768"/>
            <a:ext cx="7336244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4026501" y="5682064"/>
            <a:ext cx="1451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b="1" dirty="0">
                <a:solidFill>
                  <a:srgbClr val="0005CC"/>
                </a:solidFill>
              </a:rPr>
              <a:t>(Melo – MM</a:t>
            </a:r>
            <a:r>
              <a:rPr lang="pt-BR" altLang="pt-BR" b="1" dirty="0" smtClean="0">
                <a:solidFill>
                  <a:srgbClr val="0005CC"/>
                </a:solidFill>
              </a:rPr>
              <a:t>)</a:t>
            </a:r>
            <a:endParaRPr lang="pt-BR" altLang="pt-BR" b="1" dirty="0">
              <a:solidFill>
                <a:srgbClr val="0005CC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940573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10258"/>
            <a:ext cx="79930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800" b="1" dirty="0" smtClean="0">
                <a:solidFill>
                  <a:srgbClr val="2AA22A"/>
                </a:solidFill>
              </a:rPr>
              <a:t>Detalhamento das armaduras</a:t>
            </a:r>
            <a:endParaRPr lang="pt-BR" altLang="pt-BR" sz="2800" b="1" dirty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4" y="1295033"/>
            <a:ext cx="717651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3882572" y="5421169"/>
            <a:ext cx="1451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b="1" dirty="0">
                <a:solidFill>
                  <a:srgbClr val="0005CC"/>
                </a:solidFill>
              </a:rPr>
              <a:t>(Melo – MM</a:t>
            </a:r>
            <a:r>
              <a:rPr lang="pt-BR" altLang="pt-BR" b="1" dirty="0" smtClean="0">
                <a:solidFill>
                  <a:srgbClr val="0005CC"/>
                </a:solidFill>
              </a:rPr>
              <a:t>)</a:t>
            </a:r>
            <a:endParaRPr lang="pt-BR" altLang="pt-BR" b="1" dirty="0">
              <a:solidFill>
                <a:srgbClr val="0005CC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967020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06456" y="898147"/>
            <a:ext cx="309634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2AA22A"/>
                </a:solidFill>
              </a:rPr>
              <a:t>Detalhamento das armaduras.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800" b="1" dirty="0">
                <a:solidFill>
                  <a:srgbClr val="0000FF"/>
                </a:solidFill>
              </a:rPr>
              <a:t>(Melo – MM</a:t>
            </a:r>
            <a:r>
              <a:rPr lang="pt-BR" altLang="pt-BR" sz="2800" b="1" dirty="0" smtClean="0">
                <a:solidFill>
                  <a:srgbClr val="0000FF"/>
                </a:solidFill>
              </a:rPr>
              <a:t>)</a:t>
            </a:r>
            <a:endParaRPr lang="pt-BR" altLang="pt-BR" sz="2800" b="1" dirty="0">
              <a:solidFill>
                <a:srgbClr val="0000FF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6632"/>
            <a:ext cx="4828350" cy="65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356533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10258"/>
            <a:ext cx="79930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800" b="1" dirty="0" smtClean="0">
                <a:solidFill>
                  <a:srgbClr val="2AA22A"/>
                </a:solidFill>
              </a:rPr>
              <a:t>Detalhamento das armaduras</a:t>
            </a:r>
            <a:endParaRPr lang="pt-BR" altLang="pt-BR" sz="2800" b="1" dirty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72" y="1700808"/>
            <a:ext cx="8004296" cy="159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3882572" y="3501008"/>
            <a:ext cx="1451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b="1" dirty="0">
                <a:solidFill>
                  <a:srgbClr val="0005CC"/>
                </a:solidFill>
              </a:rPr>
              <a:t>(Melo – MM</a:t>
            </a:r>
            <a:r>
              <a:rPr lang="pt-BR" altLang="pt-BR" b="1" dirty="0" smtClean="0">
                <a:solidFill>
                  <a:srgbClr val="0005CC"/>
                </a:solidFill>
              </a:rPr>
              <a:t>)</a:t>
            </a:r>
            <a:endParaRPr lang="pt-BR" altLang="pt-BR" b="1" dirty="0">
              <a:solidFill>
                <a:srgbClr val="0005CC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095497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10258"/>
            <a:ext cx="7993062" cy="473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2AA22A"/>
                </a:solidFill>
              </a:rPr>
              <a:t>Içamento, estoque e transporte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14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O içamento geralmente ocorre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duas alças</a:t>
            </a:r>
            <a:r>
              <a:rPr lang="pt-BR" altLang="pt-BR" b="1" dirty="0" smtClean="0">
                <a:solidFill>
                  <a:srgbClr val="7030A0"/>
                </a:solidFill>
              </a:rPr>
              <a:t>, conforme projeto.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u="sng" dirty="0" smtClean="0">
                <a:solidFill>
                  <a:srgbClr val="0000FF"/>
                </a:solidFill>
              </a:rPr>
              <a:t>Devem ser </a:t>
            </a:r>
            <a:r>
              <a:rPr lang="pt-BR" altLang="pt-BR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evitados consolos nas quatro faces </a:t>
            </a:r>
            <a:r>
              <a:rPr lang="pt-BR" altLang="pt-BR" b="1" u="sng" dirty="0" smtClean="0">
                <a:solidFill>
                  <a:srgbClr val="0000FF"/>
                </a:solidFill>
              </a:rPr>
              <a:t>dos pilares</a:t>
            </a:r>
            <a:r>
              <a:rPr lang="pt-BR" altLang="pt-BR" b="1" dirty="0" smtClean="0">
                <a:solidFill>
                  <a:srgbClr val="0000FF"/>
                </a:solidFill>
              </a:rPr>
              <a:t>. A face de fundo não deve ter consolo.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2AA22A"/>
                </a:solidFill>
              </a:rPr>
              <a:t>A posição ideal das alças de levantamento é </a:t>
            </a:r>
            <a:r>
              <a:rPr lang="pt-BR" altLang="pt-BR" b="1" dirty="0" err="1" smtClean="0">
                <a:solidFill>
                  <a:srgbClr val="2AA22A"/>
                </a:solidFill>
              </a:rPr>
              <a:t>Lx</a:t>
            </a:r>
            <a:r>
              <a:rPr lang="pt-BR" altLang="pt-BR" b="1" dirty="0" smtClean="0">
                <a:solidFill>
                  <a:srgbClr val="2AA22A"/>
                </a:solidFill>
              </a:rPr>
              <a:t>/5, a partir de cada extremidade. 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(</a:t>
            </a:r>
            <a:r>
              <a:rPr lang="pt-BR" altLang="pt-BR" b="1" dirty="0">
                <a:solidFill>
                  <a:srgbClr val="0000FF"/>
                </a:solidFill>
              </a:rPr>
              <a:t>Melo – MM</a:t>
            </a:r>
            <a:r>
              <a:rPr lang="pt-BR" altLang="pt-BR" b="1" dirty="0" smtClean="0">
                <a:solidFill>
                  <a:srgbClr val="0000FF"/>
                </a:solidFill>
              </a:rPr>
              <a:t>)</a:t>
            </a:r>
            <a:endParaRPr lang="pt-BR" altLang="pt-BR" b="1" dirty="0">
              <a:solidFill>
                <a:srgbClr val="0000FF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921357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99" y="836712"/>
            <a:ext cx="7170241" cy="459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4026501" y="5373216"/>
            <a:ext cx="1451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b="1" dirty="0">
                <a:solidFill>
                  <a:srgbClr val="0005CC"/>
                </a:solidFill>
              </a:rPr>
              <a:t>(Melo – MM</a:t>
            </a:r>
            <a:r>
              <a:rPr lang="pt-BR" altLang="pt-BR" b="1" dirty="0" smtClean="0">
                <a:solidFill>
                  <a:srgbClr val="0005CC"/>
                </a:solidFill>
              </a:rPr>
              <a:t>)</a:t>
            </a:r>
            <a:endParaRPr lang="pt-BR" altLang="pt-BR" b="1" dirty="0">
              <a:solidFill>
                <a:srgbClr val="0005CC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420982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67" y="1052736"/>
            <a:ext cx="7670407" cy="4919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4139951" y="6038680"/>
            <a:ext cx="1451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b="1" dirty="0">
                <a:solidFill>
                  <a:srgbClr val="0005CC"/>
                </a:solidFill>
              </a:rPr>
              <a:t>(Melo – MM</a:t>
            </a:r>
            <a:r>
              <a:rPr lang="pt-BR" altLang="pt-BR" b="1" dirty="0" smtClean="0">
                <a:solidFill>
                  <a:srgbClr val="0005CC"/>
                </a:solidFill>
              </a:rPr>
              <a:t>)</a:t>
            </a:r>
            <a:endParaRPr lang="pt-BR" altLang="pt-BR" b="1" dirty="0">
              <a:solidFill>
                <a:srgbClr val="0005CC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682767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35" y="1052736"/>
            <a:ext cx="8065070" cy="3009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3816951" y="4149080"/>
            <a:ext cx="1451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b="1" dirty="0">
                <a:solidFill>
                  <a:srgbClr val="0005CC"/>
                </a:solidFill>
              </a:rPr>
              <a:t>(Melo – MM</a:t>
            </a:r>
            <a:r>
              <a:rPr lang="pt-BR" altLang="pt-BR" b="1" dirty="0" smtClean="0">
                <a:solidFill>
                  <a:srgbClr val="0005CC"/>
                </a:solidFill>
              </a:rPr>
              <a:t>)</a:t>
            </a:r>
            <a:endParaRPr lang="pt-BR" altLang="pt-BR" b="1" dirty="0">
              <a:solidFill>
                <a:srgbClr val="0005CC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08883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517632" cy="764704"/>
          </a:xfrm>
        </p:spPr>
        <p:txBody>
          <a:bodyPr/>
          <a:lstStyle/>
          <a:p>
            <a:pPr eaLnBrk="1" hangingPunct="1"/>
            <a:r>
              <a:rPr lang="en-US" altLang="pt-BR" sz="4000" b="1" dirty="0" smtClean="0">
                <a:solidFill>
                  <a:srgbClr val="D125B8"/>
                </a:solidFill>
              </a:rPr>
              <a:t>6. COMPONENTES DE EDIFICAÇÕES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95214" y="2204864"/>
            <a:ext cx="79930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Os componentes básicos empregados nos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sistemas de esqueleto</a:t>
            </a:r>
            <a:r>
              <a:rPr lang="pt-BR" altLang="pt-BR" b="1" dirty="0" smtClean="0">
                <a:solidFill>
                  <a:srgbClr val="7030A0"/>
                </a:solidFill>
              </a:rPr>
              <a:t> são os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pilares</a:t>
            </a:r>
            <a:r>
              <a:rPr lang="pt-BR" altLang="pt-BR" b="1" dirty="0" smtClean="0">
                <a:solidFill>
                  <a:srgbClr val="7030A0"/>
                </a:solidFill>
              </a:rPr>
              <a:t> e as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vigas</a:t>
            </a:r>
            <a:r>
              <a:rPr lang="pt-BR" altLang="pt-BR" b="1" dirty="0" smtClean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9552" y="1340768"/>
            <a:ext cx="8424936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 </a:t>
            </a:r>
            <a:r>
              <a:rPr lang="en-US" altLang="pt-BR" sz="32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SISTEMAS DE ESQUELETO</a:t>
            </a:r>
            <a:endParaRPr kumimoji="0" lang="en-US" altLang="pt-BR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516362"/>
            <a:ext cx="5423993" cy="3103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2"/>
          <p:cNvSpPr>
            <a:spLocks noChangeArrowheads="1"/>
          </p:cNvSpPr>
          <p:nvPr/>
        </p:nvSpPr>
        <p:spPr bwMode="auto">
          <a:xfrm>
            <a:off x="395536" y="6258986"/>
            <a:ext cx="24260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pt-BR" altLang="pt-BR" dirty="0"/>
              <a:t>http://www.thiel.eng.br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6881"/>
            <a:ext cx="4896544" cy="634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323528" y="908720"/>
            <a:ext cx="34563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800" b="1" dirty="0" smtClean="0">
                <a:solidFill>
                  <a:srgbClr val="2AA22A"/>
                </a:solidFill>
              </a:rPr>
              <a:t>Armazenamento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6" name="Retângulo 5"/>
          <p:cNvSpPr/>
          <p:nvPr/>
        </p:nvSpPr>
        <p:spPr>
          <a:xfrm>
            <a:off x="345288" y="1570611"/>
            <a:ext cx="2156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sz="2800" b="1" dirty="0">
                <a:solidFill>
                  <a:srgbClr val="0000FF"/>
                </a:solidFill>
              </a:rPr>
              <a:t>(Melo – MM</a:t>
            </a:r>
            <a:r>
              <a:rPr lang="pt-BR" altLang="pt-BR" sz="2800" b="1" dirty="0" smtClean="0">
                <a:solidFill>
                  <a:srgbClr val="0000FF"/>
                </a:solidFill>
              </a:rPr>
              <a:t>)</a:t>
            </a:r>
            <a:endParaRPr lang="pt-BR" altLang="pt-BR" sz="2800" b="1" dirty="0">
              <a:solidFill>
                <a:srgbClr val="0000FF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422597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323528" y="677887"/>
            <a:ext cx="345638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800" b="1" dirty="0" smtClean="0">
                <a:solidFill>
                  <a:srgbClr val="2AA22A"/>
                </a:solidFill>
              </a:rPr>
              <a:t>Armazenamento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800" b="1" dirty="0" smtClean="0">
                <a:solidFill>
                  <a:srgbClr val="0000FF"/>
                </a:solidFill>
              </a:rPr>
              <a:t>(Melo – MM)</a:t>
            </a:r>
            <a:endParaRPr lang="pt-BR" altLang="pt-BR" sz="2800" b="1" dirty="0">
              <a:solidFill>
                <a:srgbClr val="0000FF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709" y="1776340"/>
            <a:ext cx="7212779" cy="415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043288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10258"/>
            <a:ext cx="7993062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2AA22A"/>
                </a:solidFill>
              </a:rPr>
              <a:t>Montagem – Furos de levantamento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14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Na obra, o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içamento</a:t>
            </a:r>
            <a:r>
              <a:rPr lang="pt-BR" altLang="pt-BR" b="1" dirty="0" smtClean="0">
                <a:solidFill>
                  <a:srgbClr val="7030A0"/>
                </a:solidFill>
              </a:rPr>
              <a:t> geralmente é feito com um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pino metálico </a:t>
            </a:r>
            <a:r>
              <a:rPr lang="pt-BR" altLang="pt-BR" b="1" dirty="0" smtClean="0">
                <a:solidFill>
                  <a:srgbClr val="7030A0"/>
                </a:solidFill>
              </a:rPr>
              <a:t>introduzido em um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furo</a:t>
            </a:r>
            <a:r>
              <a:rPr lang="pt-BR" altLang="pt-BR" b="1" dirty="0" smtClean="0">
                <a:solidFill>
                  <a:srgbClr val="7030A0"/>
                </a:solidFill>
              </a:rPr>
              <a:t>, conforme projeto.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18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O furo é posicionado geralmente à </a:t>
            </a:r>
            <a:r>
              <a:rPr lang="pt-BR" altLang="pt-BR" b="1" dirty="0" err="1" smtClean="0">
                <a:solidFill>
                  <a:srgbClr val="0005CC"/>
                </a:solidFill>
              </a:rPr>
              <a:t>Lx</a:t>
            </a:r>
            <a:r>
              <a:rPr lang="pt-BR" altLang="pt-BR" b="1" dirty="0" smtClean="0">
                <a:solidFill>
                  <a:srgbClr val="0005CC"/>
                </a:solidFill>
              </a:rPr>
              <a:t>/6 do topo do pilar, não excedendo 3,5 m, nem a menos de 0,9 m do topo. </a:t>
            </a:r>
            <a:r>
              <a:rPr lang="pt-BR" altLang="pt-BR" b="1" u="sng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posição ideal é acima dos consolos</a:t>
            </a:r>
            <a:r>
              <a:rPr lang="pt-BR" altLang="pt-BR" b="1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t-BR" altLang="pt-BR" b="1" dirty="0" smtClean="0">
                <a:solidFill>
                  <a:srgbClr val="0000FF"/>
                </a:solidFill>
              </a:rPr>
              <a:t>(Melo </a:t>
            </a:r>
            <a:r>
              <a:rPr lang="pt-BR" altLang="pt-BR" b="1" dirty="0">
                <a:solidFill>
                  <a:srgbClr val="0000FF"/>
                </a:solidFill>
              </a:rPr>
              <a:t>– MM</a:t>
            </a:r>
            <a:r>
              <a:rPr lang="pt-BR" altLang="pt-BR" b="1" dirty="0" smtClean="0">
                <a:solidFill>
                  <a:srgbClr val="0000FF"/>
                </a:solidFill>
              </a:rPr>
              <a:t>)</a:t>
            </a:r>
            <a:endParaRPr lang="pt-BR" altLang="pt-BR" b="1" dirty="0">
              <a:solidFill>
                <a:srgbClr val="0000FF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60489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68" y="908720"/>
            <a:ext cx="7647415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6" name="Retângulo 5"/>
          <p:cNvSpPr/>
          <p:nvPr/>
        </p:nvSpPr>
        <p:spPr>
          <a:xfrm>
            <a:off x="3954716" y="4885506"/>
            <a:ext cx="1451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b="1" dirty="0">
                <a:solidFill>
                  <a:srgbClr val="0005CC"/>
                </a:solidFill>
              </a:rPr>
              <a:t>(Melo – MM</a:t>
            </a:r>
            <a:r>
              <a:rPr lang="pt-BR" altLang="pt-BR" b="1" dirty="0" smtClean="0">
                <a:solidFill>
                  <a:srgbClr val="0005CC"/>
                </a:solidFill>
              </a:rPr>
              <a:t>)</a:t>
            </a:r>
            <a:endParaRPr lang="pt-BR" altLang="pt-BR" b="1" dirty="0">
              <a:solidFill>
                <a:srgbClr val="0005CC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909744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10258"/>
            <a:ext cx="7993062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2AA22A"/>
                </a:solidFill>
              </a:rPr>
              <a:t>Montagem – Furos de levantamento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12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Se existir tubo de água pluvial, o furo é posicionado ao lado e sobre o tubo. Uma distância mínima à face do pilar deve ser obedecida. Quando necessário, um desvio de no máximo 10 cm pode ser aplicado ao tubo de escoamento de água.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Pilares com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comprimento de até 6 m </a:t>
            </a:r>
            <a:r>
              <a:rPr lang="pt-BR" altLang="pt-BR" b="1" dirty="0" smtClean="0">
                <a:solidFill>
                  <a:srgbClr val="7030A0"/>
                </a:solidFill>
              </a:rPr>
              <a:t>não têm furos, e sim alças no topo. </a:t>
            </a:r>
            <a:r>
              <a:rPr lang="pt-BR" altLang="pt-BR" b="1" dirty="0" smtClean="0">
                <a:solidFill>
                  <a:srgbClr val="0000FF"/>
                </a:solidFill>
              </a:rPr>
              <a:t>(Melo </a:t>
            </a:r>
            <a:r>
              <a:rPr lang="pt-BR" altLang="pt-BR" b="1" dirty="0">
                <a:solidFill>
                  <a:srgbClr val="0000FF"/>
                </a:solidFill>
              </a:rPr>
              <a:t>– MM</a:t>
            </a:r>
            <a:r>
              <a:rPr lang="pt-BR" altLang="pt-BR" b="1" dirty="0" smtClean="0">
                <a:solidFill>
                  <a:srgbClr val="0000FF"/>
                </a:solidFill>
              </a:rPr>
              <a:t>)</a:t>
            </a:r>
            <a:endParaRPr lang="pt-BR" altLang="pt-BR" b="1" dirty="0">
              <a:solidFill>
                <a:srgbClr val="0000FF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557415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35621"/>
            <a:ext cx="79930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2AA22A"/>
                </a:solidFill>
              </a:rPr>
              <a:t>Fixação da viga de apoio de ponte rolante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0000FF"/>
                </a:solidFill>
              </a:rPr>
              <a:t>(Melo </a:t>
            </a:r>
            <a:r>
              <a:rPr lang="pt-BR" altLang="pt-BR" sz="2800" b="1" dirty="0">
                <a:solidFill>
                  <a:srgbClr val="0000FF"/>
                </a:solidFill>
              </a:rPr>
              <a:t>– MM</a:t>
            </a:r>
            <a:r>
              <a:rPr lang="pt-BR" altLang="pt-BR" sz="2800" b="1" dirty="0" smtClean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208" y="1598896"/>
            <a:ext cx="7657969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838" y="5665820"/>
            <a:ext cx="6266668" cy="422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151840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35621"/>
            <a:ext cx="79930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2AA22A"/>
                </a:solidFill>
              </a:rPr>
              <a:t>Fixação da viga de apoio de ponte rolante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0000FF"/>
                </a:solidFill>
              </a:rPr>
              <a:t>(Melo </a:t>
            </a:r>
            <a:r>
              <a:rPr lang="pt-BR" altLang="pt-BR" sz="2800" b="1" dirty="0">
                <a:solidFill>
                  <a:srgbClr val="0000FF"/>
                </a:solidFill>
              </a:rPr>
              <a:t>– MM</a:t>
            </a:r>
            <a:r>
              <a:rPr lang="pt-BR" altLang="pt-BR" sz="2800" b="1" dirty="0" smtClean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99" y="1627787"/>
            <a:ext cx="705358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679401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35621"/>
            <a:ext cx="302433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2AA22A"/>
                </a:solidFill>
              </a:rPr>
              <a:t>Fixação da viga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2AA22A"/>
                </a:solidFill>
              </a:rPr>
              <a:t>de apoio de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2AA22A"/>
                </a:solidFill>
              </a:rPr>
              <a:t>ponte rolante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0000FF"/>
                </a:solidFill>
              </a:rPr>
              <a:t>(Melo </a:t>
            </a:r>
            <a:r>
              <a:rPr lang="pt-BR" altLang="pt-BR" sz="2800" b="1" dirty="0">
                <a:solidFill>
                  <a:srgbClr val="0000FF"/>
                </a:solidFill>
              </a:rPr>
              <a:t>– MM</a:t>
            </a:r>
            <a:r>
              <a:rPr lang="pt-BR" altLang="pt-BR" sz="2800" b="1" dirty="0" smtClean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836711"/>
            <a:ext cx="4104456" cy="552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691916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09700" y="683618"/>
            <a:ext cx="244827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2AA22A"/>
                </a:solidFill>
              </a:rPr>
              <a:t>Amarração entre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2AA22A"/>
                </a:solidFill>
              </a:rPr>
              <a:t>pilar e parede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0000FF"/>
                </a:solidFill>
              </a:rPr>
              <a:t>(Melo </a:t>
            </a:r>
            <a:r>
              <a:rPr lang="pt-BR" altLang="pt-BR" sz="2800" b="1" dirty="0">
                <a:solidFill>
                  <a:srgbClr val="0000FF"/>
                </a:solidFill>
              </a:rPr>
              <a:t>– MM</a:t>
            </a:r>
            <a:r>
              <a:rPr lang="pt-BR" altLang="pt-BR" sz="2800" b="1" dirty="0" smtClean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2375" y="836712"/>
            <a:ext cx="5928843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151840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244827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2AA22A"/>
                </a:solidFill>
              </a:rPr>
              <a:t>Amarração entre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2AA22A"/>
                </a:solidFill>
              </a:rPr>
              <a:t>pilar e parede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0000FF"/>
                </a:solidFill>
              </a:rPr>
              <a:t>(Melo </a:t>
            </a:r>
            <a:r>
              <a:rPr lang="pt-BR" altLang="pt-BR" sz="2800" b="1" dirty="0">
                <a:solidFill>
                  <a:srgbClr val="0000FF"/>
                </a:solidFill>
              </a:rPr>
              <a:t>– MM</a:t>
            </a:r>
            <a:r>
              <a:rPr lang="pt-BR" altLang="pt-BR" sz="2800" b="1" dirty="0" smtClean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196752"/>
            <a:ext cx="5973533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80128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836712"/>
            <a:ext cx="806489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Os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pilares</a:t>
            </a:r>
            <a:r>
              <a:rPr lang="pt-BR" altLang="pt-BR" b="1" dirty="0" smtClean="0">
                <a:solidFill>
                  <a:srgbClr val="7030A0"/>
                </a:solidFill>
              </a:rPr>
              <a:t> são as 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peças mais complexas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altLang="pt-BR" b="1" dirty="0" smtClean="0">
                <a:solidFill>
                  <a:srgbClr val="7030A0"/>
                </a:solidFill>
              </a:rPr>
              <a:t>e com 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maior dificuldade de execução</a:t>
            </a:r>
            <a:r>
              <a:rPr lang="pt-BR" altLang="pt-BR" b="1" dirty="0" smtClean="0">
                <a:solidFill>
                  <a:srgbClr val="7030A0"/>
                </a:solidFill>
              </a:rPr>
              <a:t>, tanto em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</a:t>
            </a:r>
            <a:r>
              <a:rPr lang="pt-BR" altLang="pt-BR" b="1" dirty="0" smtClean="0">
                <a:solidFill>
                  <a:srgbClr val="7030A0"/>
                </a:solidFill>
              </a:rPr>
              <a:t> quanto na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fábrica.</a:t>
            </a:r>
            <a:r>
              <a:rPr lang="pt-BR" altLang="pt-BR" b="1" dirty="0" smtClean="0">
                <a:solidFill>
                  <a:srgbClr val="7030A0"/>
                </a:solidFill>
              </a:rPr>
              <a:t> </a:t>
            </a:r>
            <a:r>
              <a:rPr lang="pt-BR" altLang="pt-BR" b="1" dirty="0" smtClean="0">
                <a:solidFill>
                  <a:srgbClr val="0000FF"/>
                </a:solidFill>
              </a:rPr>
              <a:t>(Melo – Manual </a:t>
            </a:r>
            <a:r>
              <a:rPr lang="pt-BR" altLang="pt-BR" b="1" dirty="0" err="1" smtClean="0">
                <a:solidFill>
                  <a:srgbClr val="0000FF"/>
                </a:solidFill>
              </a:rPr>
              <a:t>Munte</a:t>
            </a:r>
            <a:r>
              <a:rPr lang="pt-BR" altLang="pt-BR" b="1" dirty="0" smtClean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9552" y="188640"/>
            <a:ext cx="842493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32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887" y="3068960"/>
            <a:ext cx="8382242" cy="2770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/>
          <p:cNvSpPr/>
          <p:nvPr/>
        </p:nvSpPr>
        <p:spPr>
          <a:xfrm>
            <a:off x="3472022" y="5852962"/>
            <a:ext cx="25599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 smtClean="0">
                <a:solidFill>
                  <a:srgbClr val="0005CC"/>
                </a:solidFill>
              </a:rPr>
              <a:t>http://www.projepar.com.br</a:t>
            </a:r>
            <a:endParaRPr lang="pt-BR" sz="1600" dirty="0">
              <a:solidFill>
                <a:srgbClr val="0005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26096"/>
            <a:ext cx="7993062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2AA22A"/>
                </a:solidFill>
              </a:rPr>
              <a:t>Emenda de pilares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16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A </a:t>
            </a:r>
            <a:r>
              <a:rPr lang="pt-BR" altLang="pt-BR" b="1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emenda</a:t>
            </a:r>
            <a:r>
              <a:rPr lang="pt-BR" altLang="pt-BR" b="1" dirty="0" smtClean="0">
                <a:solidFill>
                  <a:srgbClr val="0005CC"/>
                </a:solidFill>
              </a:rPr>
              <a:t> de pilares deve ser feita com </a:t>
            </a:r>
            <a:r>
              <a:rPr lang="pt-BR" altLang="pt-BR" b="1" u="sng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chapas de contato</a:t>
            </a:r>
            <a:r>
              <a:rPr lang="pt-BR" altLang="pt-BR" b="1" dirty="0" smtClean="0">
                <a:solidFill>
                  <a:srgbClr val="0005CC"/>
                </a:solidFill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D125B8"/>
                </a:solidFill>
              </a:rPr>
              <a:t>A seção de emenda deve ter o </a:t>
            </a:r>
            <a:r>
              <a:rPr lang="pt-BR" altLang="pt-BR" b="1" dirty="0" smtClean="0">
                <a:solidFill>
                  <a:srgbClr val="D125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menor momento fletor</a:t>
            </a:r>
            <a:r>
              <a:rPr lang="pt-BR" altLang="pt-BR" b="1" dirty="0" smtClean="0">
                <a:solidFill>
                  <a:srgbClr val="D125B8"/>
                </a:solidFill>
              </a:rPr>
              <a:t> solicitante.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2AA22A"/>
                </a:solidFill>
              </a:rPr>
              <a:t>Na fabricação o pilar é executado inteiro, para manutenção da posição relativa das duas chapas. </a:t>
            </a:r>
            <a:r>
              <a:rPr lang="pt-BR" altLang="pt-BR" b="1" dirty="0">
                <a:solidFill>
                  <a:srgbClr val="0000FF"/>
                </a:solidFill>
              </a:rPr>
              <a:t>(Melo – MM</a:t>
            </a:r>
            <a:r>
              <a:rPr lang="pt-BR" altLang="pt-BR" b="1" dirty="0" smtClean="0">
                <a:solidFill>
                  <a:srgbClr val="0000FF"/>
                </a:solidFill>
              </a:rPr>
              <a:t>)</a:t>
            </a:r>
            <a:endParaRPr lang="pt-BR" altLang="pt-BR" b="1" dirty="0">
              <a:solidFill>
                <a:srgbClr val="0000FF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204048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395536" y="836712"/>
            <a:ext cx="194421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 smtClean="0">
                <a:solidFill>
                  <a:srgbClr val="2AA22A"/>
                </a:solidFill>
              </a:rPr>
              <a:t>Emenda de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 smtClean="0">
                <a:solidFill>
                  <a:srgbClr val="2AA22A"/>
                </a:solidFill>
              </a:rPr>
              <a:t>Pilares.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0000FF"/>
                </a:solidFill>
              </a:rPr>
              <a:t>(Melo – MM</a:t>
            </a:r>
            <a:r>
              <a:rPr lang="pt-BR" altLang="pt-BR" sz="2400" b="1" dirty="0" smtClean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"/>
          <a:stretch/>
        </p:blipFill>
        <p:spPr bwMode="auto">
          <a:xfrm>
            <a:off x="2261512" y="1052736"/>
            <a:ext cx="6560521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637983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395536" y="836712"/>
            <a:ext cx="19442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 smtClean="0">
                <a:solidFill>
                  <a:srgbClr val="2AA22A"/>
                </a:solidFill>
              </a:rPr>
              <a:t>Emenda de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 smtClean="0">
                <a:solidFill>
                  <a:srgbClr val="2AA22A"/>
                </a:solidFill>
              </a:rPr>
              <a:t>Pilares.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479" y="863377"/>
            <a:ext cx="6384353" cy="509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1"/>
          <p:cNvSpPr>
            <a:spLocks noChangeArrowheads="1"/>
          </p:cNvSpPr>
          <p:nvPr/>
        </p:nvSpPr>
        <p:spPr bwMode="auto">
          <a:xfrm>
            <a:off x="3131840" y="6021288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>
                <a:solidFill>
                  <a:srgbClr val="0000FF"/>
                </a:solidFill>
              </a:rPr>
              <a:t>http://www.thiel.eng.br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781372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395536" y="836712"/>
            <a:ext cx="19442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 smtClean="0">
                <a:solidFill>
                  <a:srgbClr val="2AA22A"/>
                </a:solidFill>
              </a:rPr>
              <a:t>Emenda de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 smtClean="0">
                <a:solidFill>
                  <a:srgbClr val="2AA22A"/>
                </a:solidFill>
              </a:rPr>
              <a:t>Pilares.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7" name="Retângulo 1"/>
          <p:cNvSpPr>
            <a:spLocks noChangeArrowheads="1"/>
          </p:cNvSpPr>
          <p:nvPr/>
        </p:nvSpPr>
        <p:spPr bwMode="auto">
          <a:xfrm>
            <a:off x="3139827" y="5848151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>
                <a:solidFill>
                  <a:srgbClr val="0000FF"/>
                </a:solidFill>
              </a:rPr>
              <a:t>http://www.thiel.eng.br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" t="4609"/>
          <a:stretch/>
        </p:blipFill>
        <p:spPr bwMode="auto">
          <a:xfrm>
            <a:off x="2219324" y="1057274"/>
            <a:ext cx="6025083" cy="469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954735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1268760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Seções transversais mais utilizadas: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96" y="2348880"/>
            <a:ext cx="8459790" cy="2497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39552" y="188640"/>
            <a:ext cx="8424936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SISTEMAS DE ESQUELETO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6.1.2 VIGAS</a:t>
            </a:r>
          </a:p>
        </p:txBody>
      </p:sp>
    </p:spTree>
    <p:extLst>
      <p:ext uri="{BB962C8B-B14F-4D97-AF65-F5344CB8AC3E}">
        <p14:creationId xmlns:p14="http://schemas.microsoft.com/office/powerpoint/2010/main" val="34261637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936" y="980728"/>
            <a:ext cx="4248472" cy="504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6.1.2 VIGAS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732641" y="6026805"/>
            <a:ext cx="79930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000" b="1" dirty="0" smtClean="0">
                <a:solidFill>
                  <a:srgbClr val="0000FF"/>
                </a:solidFill>
              </a:rPr>
              <a:t>(</a:t>
            </a:r>
            <a:r>
              <a:rPr lang="pt-BR" altLang="pt-BR" sz="2000" b="1" dirty="0">
                <a:solidFill>
                  <a:srgbClr val="0000FF"/>
                </a:solidFill>
              </a:rPr>
              <a:t>Melo – MM</a:t>
            </a:r>
            <a:r>
              <a:rPr lang="pt-BR" altLang="pt-BR" sz="2000" b="1" dirty="0" smtClean="0">
                <a:solidFill>
                  <a:srgbClr val="0000FF"/>
                </a:solidFill>
              </a:rPr>
              <a:t>)</a:t>
            </a:r>
            <a:endParaRPr lang="pt-BR" altLang="pt-BR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5958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836712"/>
            <a:ext cx="7993062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Vigas para cobertura (galpões), sem existência de laje, geralmente são em seção I. Em pavimentos, com existência lajes, a seção retangular e T invertido (ou não invertido) são mais apropriadas.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Nos pisos de pavimentos as vigas têm geralmente altura constante, e no caso de coberturas podem ter altura variável, a fim de proporcionar caimento para a água da chuva.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6.1.2 VIGAS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836712"/>
            <a:ext cx="324036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Conforme a FIB (2014), vigas para apoio de lajes são:</a:t>
            </a:r>
            <a:endParaRPr lang="pt-BR" altLang="pt-BR" b="1" dirty="0">
              <a:solidFill>
                <a:srgbClr val="2AA22A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6.1.2 VIGAS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755559"/>
            <a:ext cx="4381500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10933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6.1.2 VIGAS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650155"/>
            <a:ext cx="7272808" cy="58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817419" y="6488668"/>
            <a:ext cx="3869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>
                <a:solidFill>
                  <a:srgbClr val="0000FF"/>
                </a:solidFill>
              </a:rPr>
              <a:t>http://atcestruturas.com.br/vigas-l-e-t/</a:t>
            </a:r>
          </a:p>
        </p:txBody>
      </p:sp>
    </p:spTree>
    <p:extLst>
      <p:ext uri="{BB962C8B-B14F-4D97-AF65-F5344CB8AC3E}">
        <p14:creationId xmlns:p14="http://schemas.microsoft.com/office/powerpoint/2010/main" val="30325019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00733"/>
            <a:ext cx="79930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Outras formas de seções transversais </a:t>
            </a:r>
            <a:r>
              <a:rPr lang="pt-BR" altLang="pt-BR" b="1" dirty="0" err="1" smtClean="0">
                <a:solidFill>
                  <a:srgbClr val="7030A0"/>
                </a:solidFill>
              </a:rPr>
              <a:t>utili-zadas</a:t>
            </a:r>
            <a:r>
              <a:rPr lang="pt-BR" altLang="pt-BR" b="1" dirty="0" smtClean="0">
                <a:solidFill>
                  <a:srgbClr val="7030A0"/>
                </a:solidFill>
              </a:rPr>
              <a:t>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04" y="2132856"/>
            <a:ext cx="8376485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6.1.2 VIGAS</a:t>
            </a:r>
          </a:p>
        </p:txBody>
      </p:sp>
    </p:spTree>
    <p:extLst>
      <p:ext uri="{BB962C8B-B14F-4D97-AF65-F5344CB8AC3E}">
        <p14:creationId xmlns:p14="http://schemas.microsoft.com/office/powerpoint/2010/main" val="2633796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05304"/>
            <a:ext cx="806489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Devido aos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detalhes</a:t>
            </a:r>
            <a:r>
              <a:rPr lang="pt-BR" altLang="pt-BR" b="1" dirty="0" smtClean="0">
                <a:solidFill>
                  <a:srgbClr val="7030A0"/>
                </a:solidFill>
              </a:rPr>
              <a:t> incorporados no projeto individual dos pilares, são as 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peças menos padronizadas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altLang="pt-BR" b="1" dirty="0" smtClean="0">
                <a:solidFill>
                  <a:srgbClr val="7030A0"/>
                </a:solidFill>
              </a:rPr>
              <a:t>do sistema de pré-fabricados.  </a:t>
            </a:r>
            <a:r>
              <a:rPr lang="pt-BR" altLang="pt-BR" b="1" dirty="0">
                <a:solidFill>
                  <a:srgbClr val="0000FF"/>
                </a:solidFill>
              </a:rPr>
              <a:t>(Melo – </a:t>
            </a:r>
            <a:r>
              <a:rPr lang="pt-BR" altLang="pt-BR" b="1" dirty="0" smtClean="0">
                <a:solidFill>
                  <a:srgbClr val="0000FF"/>
                </a:solidFill>
              </a:rPr>
              <a:t>MM)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2552" y="2996952"/>
            <a:ext cx="5938936" cy="301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/>
          <p:nvPr/>
        </p:nvSpPr>
        <p:spPr>
          <a:xfrm>
            <a:off x="2680742" y="6014940"/>
            <a:ext cx="4142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0005CC"/>
                </a:solidFill>
              </a:rPr>
              <a:t>http://www.lccosta.com.br</a:t>
            </a:r>
            <a:endParaRPr lang="pt-BR" sz="1600" dirty="0">
              <a:solidFill>
                <a:srgbClr val="0005CC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5718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07354" y="908720"/>
            <a:ext cx="7993062" cy="541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Vigas de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seção retangular </a:t>
            </a:r>
            <a:r>
              <a:rPr lang="pt-BR" altLang="pt-BR" b="1" dirty="0" smtClean="0">
                <a:solidFill>
                  <a:srgbClr val="7030A0"/>
                </a:solidFill>
              </a:rPr>
              <a:t>atingem vãos na ordem de 10 m.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18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D125B8"/>
                </a:solidFill>
              </a:rPr>
              <a:t>Vigas de </a:t>
            </a:r>
            <a:r>
              <a:rPr lang="pt-BR" altLang="pt-BR" b="1" dirty="0" smtClean="0">
                <a:solidFill>
                  <a:srgbClr val="D125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seção I </a:t>
            </a:r>
            <a:r>
              <a:rPr lang="pt-BR" altLang="pt-BR" b="1" dirty="0" smtClean="0">
                <a:solidFill>
                  <a:srgbClr val="D125B8"/>
                </a:solidFill>
              </a:rPr>
              <a:t>(comuns em coberturas) atingem vãos na faixa de 10 a 40 m.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O Concreto </a:t>
            </a:r>
            <a:r>
              <a:rPr lang="pt-BR" altLang="pt-BR" b="1" dirty="0">
                <a:solidFill>
                  <a:srgbClr val="0000FF"/>
                </a:solidFill>
              </a:rPr>
              <a:t>Protendido (</a:t>
            </a:r>
            <a:r>
              <a:rPr lang="pt-BR" altLang="pt-BR" b="1" dirty="0">
                <a:solidFill>
                  <a:srgbClr val="FF0000"/>
                </a:solidFill>
              </a:rPr>
              <a:t>CP</a:t>
            </a:r>
            <a:r>
              <a:rPr lang="pt-BR" altLang="pt-BR" b="1" dirty="0" smtClean="0">
                <a:solidFill>
                  <a:srgbClr val="0000FF"/>
                </a:solidFill>
              </a:rPr>
              <a:t>) </a:t>
            </a:r>
            <a:r>
              <a:rPr lang="pt-BR" altLang="pt-BR" b="1" dirty="0">
                <a:solidFill>
                  <a:srgbClr val="0000FF"/>
                </a:solidFill>
              </a:rPr>
              <a:t>é o mais recomendado, </a:t>
            </a:r>
            <a:r>
              <a:rPr lang="pt-BR" altLang="pt-BR" b="1" dirty="0" smtClean="0">
                <a:solidFill>
                  <a:srgbClr val="0000FF"/>
                </a:solidFill>
              </a:rPr>
              <a:t>e o </a:t>
            </a:r>
            <a:r>
              <a:rPr lang="pt-BR" altLang="pt-BR" b="1" dirty="0">
                <a:solidFill>
                  <a:srgbClr val="0000FF"/>
                </a:solidFill>
              </a:rPr>
              <a:t>Concreto Armado (</a:t>
            </a:r>
            <a:r>
              <a:rPr lang="pt-BR" altLang="pt-BR" b="1" dirty="0">
                <a:solidFill>
                  <a:srgbClr val="FF0000"/>
                </a:solidFill>
              </a:rPr>
              <a:t>CA</a:t>
            </a:r>
            <a:r>
              <a:rPr lang="pt-BR" altLang="pt-BR" b="1" dirty="0">
                <a:solidFill>
                  <a:srgbClr val="0000FF"/>
                </a:solidFill>
              </a:rPr>
              <a:t>) para </a:t>
            </a:r>
            <a:r>
              <a:rPr lang="pt-BR" altLang="pt-BR" b="1" dirty="0" smtClean="0">
                <a:solidFill>
                  <a:srgbClr val="0000FF"/>
                </a:solidFill>
              </a:rPr>
              <a:t>vigas de pequenos </a:t>
            </a:r>
            <a:r>
              <a:rPr lang="pt-BR" altLang="pt-BR" b="1" dirty="0">
                <a:solidFill>
                  <a:srgbClr val="0000FF"/>
                </a:solidFill>
              </a:rPr>
              <a:t>vãos.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>
                <a:solidFill>
                  <a:srgbClr val="2AA22A"/>
                </a:solidFill>
              </a:rPr>
              <a:t>O dimensionamento é como aquele </a:t>
            </a:r>
            <a:r>
              <a:rPr lang="pt-BR" altLang="pt-BR" b="1" dirty="0" err="1">
                <a:solidFill>
                  <a:srgbClr val="2AA22A"/>
                </a:solidFill>
              </a:rPr>
              <a:t>encon-trado</a:t>
            </a:r>
            <a:r>
              <a:rPr lang="pt-BR" altLang="pt-BR" b="1" dirty="0">
                <a:solidFill>
                  <a:srgbClr val="2AA22A"/>
                </a:solidFill>
              </a:rPr>
              <a:t> na literatura. (Melo – MM</a:t>
            </a:r>
            <a:r>
              <a:rPr lang="pt-BR" altLang="pt-BR" b="1" dirty="0" smtClean="0">
                <a:solidFill>
                  <a:srgbClr val="2AA22A"/>
                </a:solidFill>
              </a:rPr>
              <a:t>)</a:t>
            </a:r>
            <a:endParaRPr lang="pt-BR" altLang="pt-BR" b="1" dirty="0">
              <a:solidFill>
                <a:srgbClr val="2AA22A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6.1.2 VIGAS</a:t>
            </a:r>
          </a:p>
        </p:txBody>
      </p:sp>
    </p:spTree>
    <p:extLst>
      <p:ext uri="{BB962C8B-B14F-4D97-AF65-F5344CB8AC3E}">
        <p14:creationId xmlns:p14="http://schemas.microsoft.com/office/powerpoint/2010/main" val="39388280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6.1.2 VIGAS</a:t>
            </a:r>
          </a:p>
        </p:txBody>
      </p:sp>
      <p:pic>
        <p:nvPicPr>
          <p:cNvPr id="6" name="Picture 4" descr="i5043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910" y="908720"/>
            <a:ext cx="6142220" cy="525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17309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6.1.2 VIGAS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1052736"/>
            <a:ext cx="8277225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6974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Vigas em </a:t>
            </a:r>
            <a:r>
              <a:rPr lang="pt-BR" altLang="pt-BR" b="1" dirty="0" smtClean="0">
                <a:solidFill>
                  <a:srgbClr val="FF0000"/>
                </a:solidFill>
              </a:rPr>
              <a:t>CP</a:t>
            </a:r>
            <a:r>
              <a:rPr lang="pt-BR" altLang="pt-BR" b="1" dirty="0">
                <a:solidFill>
                  <a:srgbClr val="7030A0"/>
                </a:solidFill>
              </a:rPr>
              <a:t> </a:t>
            </a:r>
            <a:r>
              <a:rPr lang="pt-BR" altLang="pt-BR" b="1" dirty="0" smtClean="0">
                <a:solidFill>
                  <a:srgbClr val="7030A0"/>
                </a:solidFill>
              </a:rPr>
              <a:t>são fabricadas em pistas de protensão, com larguras padronizadas.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A </a:t>
            </a:r>
            <a:r>
              <a:rPr lang="pt-BR" altLang="pt-BR" b="1" u="sng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largura mínima</a:t>
            </a:r>
            <a:r>
              <a:rPr lang="pt-BR" altLang="pt-BR" b="1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altLang="pt-BR" b="1" dirty="0" smtClean="0">
                <a:solidFill>
                  <a:srgbClr val="0005CC"/>
                </a:solidFill>
              </a:rPr>
              <a:t>é de 15 cm, embora 20 cm seja o ideal. </a:t>
            </a:r>
            <a:r>
              <a:rPr lang="pt-BR" altLang="pt-BR" b="1" dirty="0" smtClean="0">
                <a:solidFill>
                  <a:srgbClr val="0000FF"/>
                </a:solidFill>
              </a:rPr>
              <a:t>(Melo – MM)</a:t>
            </a:r>
            <a:endParaRPr lang="pt-BR" altLang="pt-BR" b="1" dirty="0">
              <a:solidFill>
                <a:srgbClr val="0000FF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6.1.2 VIGAS</a:t>
            </a:r>
          </a:p>
        </p:txBody>
      </p:sp>
      <p:pic>
        <p:nvPicPr>
          <p:cNvPr id="3074" name="Picture 2" descr="C:\Users\Paulo\Disciplinas\Pre-Moldado\Varios\Fotos\Sendi Turma PM\20160430_1111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" t="3034" b="14470"/>
          <a:stretch/>
        </p:blipFill>
        <p:spPr bwMode="auto">
          <a:xfrm>
            <a:off x="1234487" y="3224392"/>
            <a:ext cx="7035065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3114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As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seções transversais </a:t>
            </a:r>
            <a:r>
              <a:rPr lang="pt-BR" altLang="pt-BR" b="1" dirty="0" smtClean="0">
                <a:solidFill>
                  <a:srgbClr val="7030A0"/>
                </a:solidFill>
              </a:rPr>
              <a:t>de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vigas protendidas </a:t>
            </a:r>
            <a:r>
              <a:rPr lang="pt-BR" altLang="pt-BR" b="1" dirty="0" smtClean="0">
                <a:solidFill>
                  <a:srgbClr val="7030A0"/>
                </a:solidFill>
              </a:rPr>
              <a:t>são usualmente no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formato I</a:t>
            </a:r>
            <a:r>
              <a:rPr lang="pt-BR" altLang="pt-BR" b="1" dirty="0" smtClean="0">
                <a:solidFill>
                  <a:srgbClr val="7030A0"/>
                </a:solidFill>
              </a:rPr>
              <a:t>, para o qual foram desenvolvidas fôrmas metálicas.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2AA22A"/>
                </a:solidFill>
              </a:rPr>
              <a:t>A </a:t>
            </a:r>
            <a:r>
              <a:rPr lang="pt-BR" altLang="pt-BR" b="1" dirty="0" smtClean="0">
                <a:solidFill>
                  <a:srgbClr val="2AA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seção retangular </a:t>
            </a:r>
            <a:r>
              <a:rPr lang="pt-BR" altLang="pt-BR" b="1" dirty="0" smtClean="0">
                <a:solidFill>
                  <a:srgbClr val="2AA22A"/>
                </a:solidFill>
              </a:rPr>
              <a:t>com largura de 40 cm também é uma medida-padrão em pré-fabricados.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000" b="1" dirty="0" smtClean="0">
              <a:solidFill>
                <a:srgbClr val="2AA22A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Outros tipos de seções transversais de vigas podem ser desenvolvidos, sendo </a:t>
            </a:r>
            <a:r>
              <a:rPr lang="pt-BR" altLang="pt-BR" b="1" dirty="0" err="1" smtClean="0">
                <a:solidFill>
                  <a:srgbClr val="0005CC"/>
                </a:solidFill>
              </a:rPr>
              <a:t>conside-rados</a:t>
            </a:r>
            <a:r>
              <a:rPr lang="pt-BR" altLang="pt-BR" b="1" dirty="0" smtClean="0">
                <a:solidFill>
                  <a:srgbClr val="0005CC"/>
                </a:solidFill>
              </a:rPr>
              <a:t> </a:t>
            </a:r>
            <a:r>
              <a:rPr lang="pt-BR" altLang="pt-BR" b="1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especiais.</a:t>
            </a:r>
            <a:r>
              <a:rPr lang="pt-BR" altLang="pt-BR" b="1" dirty="0" smtClean="0">
                <a:solidFill>
                  <a:srgbClr val="0005CC"/>
                </a:solidFill>
              </a:rPr>
              <a:t> </a:t>
            </a:r>
            <a:r>
              <a:rPr lang="pt-BR" altLang="pt-BR" b="1" dirty="0" smtClean="0">
                <a:solidFill>
                  <a:srgbClr val="0000FF"/>
                </a:solidFill>
              </a:rPr>
              <a:t>(Melo – MM)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6.1.2 VIGAS</a:t>
            </a:r>
          </a:p>
        </p:txBody>
      </p:sp>
    </p:spTree>
    <p:extLst>
      <p:ext uri="{BB962C8B-B14F-4D97-AF65-F5344CB8AC3E}">
        <p14:creationId xmlns:p14="http://schemas.microsoft.com/office/powerpoint/2010/main" val="27696249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755489" y="5013176"/>
            <a:ext cx="79930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000" b="1" dirty="0" smtClean="0">
                <a:solidFill>
                  <a:srgbClr val="0000FF"/>
                </a:solidFill>
              </a:rPr>
              <a:t>(</a:t>
            </a:r>
            <a:r>
              <a:rPr lang="pt-BR" altLang="pt-BR" sz="2000" b="1" dirty="0">
                <a:solidFill>
                  <a:srgbClr val="0000FF"/>
                </a:solidFill>
              </a:rPr>
              <a:t>Melo – MM</a:t>
            </a:r>
            <a:r>
              <a:rPr lang="pt-BR" altLang="pt-BR" sz="2000" b="1" dirty="0" smtClean="0">
                <a:solidFill>
                  <a:srgbClr val="0000FF"/>
                </a:solidFill>
              </a:rPr>
              <a:t>)</a:t>
            </a:r>
            <a:endParaRPr lang="pt-BR" altLang="pt-BR" sz="2000" b="1" dirty="0">
              <a:solidFill>
                <a:srgbClr val="0000FF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750" y="1052736"/>
            <a:ext cx="7054540" cy="3817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6.1.2 VIGAS</a:t>
            </a:r>
          </a:p>
        </p:txBody>
      </p:sp>
    </p:spTree>
    <p:extLst>
      <p:ext uri="{BB962C8B-B14F-4D97-AF65-F5344CB8AC3E}">
        <p14:creationId xmlns:p14="http://schemas.microsoft.com/office/powerpoint/2010/main" val="32070767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6690"/>
            <a:ext cx="4464496" cy="6675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6.1.2 VIGAS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83568" y="6093296"/>
            <a:ext cx="79930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pt-BR" altLang="pt-BR" sz="2000" b="1" dirty="0" smtClean="0">
                <a:solidFill>
                  <a:srgbClr val="0000FF"/>
                </a:solidFill>
              </a:rPr>
              <a:t>(</a:t>
            </a:r>
            <a:r>
              <a:rPr lang="pt-BR" altLang="pt-BR" sz="2000" b="1" dirty="0">
                <a:solidFill>
                  <a:srgbClr val="0000FF"/>
                </a:solidFill>
              </a:rPr>
              <a:t>Melo – MM</a:t>
            </a:r>
            <a:r>
              <a:rPr lang="pt-BR" altLang="pt-BR" sz="2000" b="1" dirty="0" smtClean="0">
                <a:solidFill>
                  <a:srgbClr val="0000FF"/>
                </a:solidFill>
              </a:rPr>
              <a:t>)</a:t>
            </a:r>
            <a:endParaRPr lang="pt-BR" altLang="pt-BR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096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0"/>
            <a:ext cx="4418469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6.1.2 VIGAS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83568" y="6165304"/>
            <a:ext cx="79930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pt-BR" altLang="pt-BR" sz="2000" b="1" dirty="0" smtClean="0">
                <a:solidFill>
                  <a:srgbClr val="0000FF"/>
                </a:solidFill>
              </a:rPr>
              <a:t>(</a:t>
            </a:r>
            <a:r>
              <a:rPr lang="pt-BR" altLang="pt-BR" sz="2000" b="1" dirty="0">
                <a:solidFill>
                  <a:srgbClr val="0000FF"/>
                </a:solidFill>
              </a:rPr>
              <a:t>Melo – MM</a:t>
            </a:r>
            <a:r>
              <a:rPr lang="pt-BR" altLang="pt-BR" sz="2000" b="1" dirty="0" smtClean="0">
                <a:solidFill>
                  <a:srgbClr val="0000FF"/>
                </a:solidFill>
              </a:rPr>
              <a:t>)</a:t>
            </a:r>
            <a:endParaRPr lang="pt-BR" altLang="pt-BR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8979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15" y="980728"/>
            <a:ext cx="7994569" cy="461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3779912" y="5733256"/>
            <a:ext cx="1451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b="1" dirty="0">
                <a:solidFill>
                  <a:srgbClr val="0005CC"/>
                </a:solidFill>
              </a:rPr>
              <a:t>(Melo – MM</a:t>
            </a:r>
            <a:r>
              <a:rPr lang="pt-BR" altLang="pt-BR" b="1" dirty="0" smtClean="0">
                <a:solidFill>
                  <a:srgbClr val="0005CC"/>
                </a:solidFill>
              </a:rPr>
              <a:t>)</a:t>
            </a:r>
            <a:endParaRPr lang="pt-BR" altLang="pt-BR" b="1" dirty="0">
              <a:solidFill>
                <a:srgbClr val="0005CC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6.1.2 VIGAS</a:t>
            </a:r>
          </a:p>
        </p:txBody>
      </p:sp>
    </p:spTree>
    <p:extLst>
      <p:ext uri="{BB962C8B-B14F-4D97-AF65-F5344CB8AC3E}">
        <p14:creationId xmlns:p14="http://schemas.microsoft.com/office/powerpoint/2010/main" val="37972942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15" y="745294"/>
            <a:ext cx="8541873" cy="574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sp>
        <p:nvSpPr>
          <p:cNvPr id="6" name="Retângulo 5"/>
          <p:cNvSpPr/>
          <p:nvPr/>
        </p:nvSpPr>
        <p:spPr>
          <a:xfrm>
            <a:off x="4028436" y="6488668"/>
            <a:ext cx="1451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b="1" dirty="0">
                <a:solidFill>
                  <a:srgbClr val="0005CC"/>
                </a:solidFill>
              </a:rPr>
              <a:t>(Melo – MM</a:t>
            </a:r>
            <a:r>
              <a:rPr lang="pt-BR" altLang="pt-BR" b="1" dirty="0" smtClean="0">
                <a:solidFill>
                  <a:srgbClr val="0005CC"/>
                </a:solidFill>
              </a:rPr>
              <a:t>)</a:t>
            </a:r>
            <a:endParaRPr lang="pt-BR" altLang="pt-BR" b="1" dirty="0">
              <a:solidFill>
                <a:srgbClr val="0005CC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6.1.2 VIGAS</a:t>
            </a:r>
          </a:p>
        </p:txBody>
      </p:sp>
    </p:spTree>
    <p:extLst>
      <p:ext uri="{BB962C8B-B14F-4D97-AF65-F5344CB8AC3E}">
        <p14:creationId xmlns:p14="http://schemas.microsoft.com/office/powerpoint/2010/main" val="1344351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O pilar é a 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peça com maiores diferenças de geometria</a:t>
            </a:r>
            <a:r>
              <a:rPr lang="pt-BR" altLang="pt-BR" b="1" dirty="0" smtClean="0">
                <a:solidFill>
                  <a:srgbClr val="7030A0"/>
                </a:solidFill>
              </a:rPr>
              <a:t>, com muitos recortes de 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consolos</a:t>
            </a:r>
            <a:r>
              <a:rPr lang="pt-BR" altLang="pt-BR" b="1" dirty="0" smtClean="0">
                <a:solidFill>
                  <a:srgbClr val="7030A0"/>
                </a:solidFill>
              </a:rPr>
              <a:t>, e por isso o número hora/homem é maior que na execução de outras peças. </a:t>
            </a:r>
            <a:r>
              <a:rPr lang="pt-BR" altLang="pt-BR" b="1" dirty="0" smtClean="0">
                <a:solidFill>
                  <a:srgbClr val="0000FF"/>
                </a:solidFill>
              </a:rPr>
              <a:t>(Melo </a:t>
            </a:r>
            <a:r>
              <a:rPr lang="pt-BR" altLang="pt-BR" b="1" dirty="0">
                <a:solidFill>
                  <a:srgbClr val="0000FF"/>
                </a:solidFill>
              </a:rPr>
              <a:t>– MM</a:t>
            </a:r>
            <a:r>
              <a:rPr lang="pt-BR" altLang="pt-BR" b="1" dirty="0" smtClean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6444208" y="5773225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rgbClr val="0005CC"/>
                </a:solidFill>
              </a:rPr>
              <a:t>http://www.leonardi.com.br</a:t>
            </a:r>
            <a:endParaRPr lang="pt-BR" dirty="0">
              <a:solidFill>
                <a:srgbClr val="0005CC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5" y="2996952"/>
            <a:ext cx="5596029" cy="342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099501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0" y="605959"/>
            <a:ext cx="8405724" cy="586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sp>
        <p:nvSpPr>
          <p:cNvPr id="6" name="Retângulo 5"/>
          <p:cNvSpPr/>
          <p:nvPr/>
        </p:nvSpPr>
        <p:spPr>
          <a:xfrm>
            <a:off x="4028436" y="6453090"/>
            <a:ext cx="1451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b="1" dirty="0">
                <a:solidFill>
                  <a:srgbClr val="0005CC"/>
                </a:solidFill>
              </a:rPr>
              <a:t>(Melo – MM</a:t>
            </a:r>
            <a:r>
              <a:rPr lang="pt-BR" altLang="pt-BR" b="1" dirty="0" smtClean="0">
                <a:solidFill>
                  <a:srgbClr val="0005CC"/>
                </a:solidFill>
              </a:rPr>
              <a:t>)</a:t>
            </a:r>
            <a:endParaRPr lang="pt-BR" altLang="pt-BR" b="1" dirty="0">
              <a:solidFill>
                <a:srgbClr val="0005CC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6.1.2 VIGAS</a:t>
            </a:r>
          </a:p>
        </p:txBody>
      </p:sp>
    </p:spTree>
    <p:extLst>
      <p:ext uri="{BB962C8B-B14F-4D97-AF65-F5344CB8AC3E}">
        <p14:creationId xmlns:p14="http://schemas.microsoft.com/office/powerpoint/2010/main" val="27444574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836712"/>
            <a:ext cx="7993062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Em uma estrutura de pré-fabricados, as vigas devem ter a 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maior repetitividade possível</a:t>
            </a:r>
            <a:r>
              <a:rPr lang="pt-BR" altLang="pt-BR" b="1" dirty="0" smtClean="0">
                <a:solidFill>
                  <a:srgbClr val="7030A0"/>
                </a:solidFill>
              </a:rPr>
              <a:t>, ou seja, 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projetadas com a máxima racionalidade e facilidade de execução</a:t>
            </a:r>
            <a:r>
              <a:rPr lang="pt-BR" altLang="pt-BR" b="1" dirty="0" smtClean="0">
                <a:solidFill>
                  <a:srgbClr val="7030A0"/>
                </a:solidFill>
              </a:rPr>
              <a:t>. O projeto deve direcionar os detalhes fora de padrão para os 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pilares</a:t>
            </a:r>
            <a:r>
              <a:rPr lang="pt-BR" altLang="pt-BR" b="1" dirty="0" smtClean="0">
                <a:solidFill>
                  <a:srgbClr val="7030A0"/>
                </a:solidFill>
              </a:rPr>
              <a:t>, onde serão feitos os ajustes.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Este conceito é fundamental, por exemplo, nas obras que apresentam angulações </a:t>
            </a:r>
            <a:r>
              <a:rPr lang="pt-BR" altLang="pt-BR" b="1" dirty="0" err="1" smtClean="0">
                <a:solidFill>
                  <a:srgbClr val="0005CC"/>
                </a:solidFill>
              </a:rPr>
              <a:t>dife-rentes</a:t>
            </a:r>
            <a:r>
              <a:rPr lang="pt-BR" altLang="pt-BR" b="1" dirty="0" smtClean="0">
                <a:solidFill>
                  <a:srgbClr val="0005CC"/>
                </a:solidFill>
              </a:rPr>
              <a:t> de 90</a:t>
            </a:r>
            <a:r>
              <a:rPr lang="pt-BR" altLang="pt-BR" b="1" dirty="0" smtClean="0">
                <a:solidFill>
                  <a:srgbClr val="0005CC"/>
                </a:solidFill>
                <a:sym typeface="Symbol"/>
              </a:rPr>
              <a:t>. </a:t>
            </a:r>
            <a:r>
              <a:rPr lang="pt-BR" altLang="pt-BR" b="1" dirty="0" smtClean="0">
                <a:solidFill>
                  <a:srgbClr val="0000FF"/>
                </a:solidFill>
              </a:rPr>
              <a:t>(Melo – MM)</a:t>
            </a:r>
            <a:endParaRPr lang="pt-BR" altLang="pt-BR" b="1" dirty="0">
              <a:solidFill>
                <a:srgbClr val="0000FF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6.1.2 VIGAS</a:t>
            </a:r>
          </a:p>
        </p:txBody>
      </p:sp>
    </p:spTree>
    <p:extLst>
      <p:ext uri="{BB962C8B-B14F-4D97-AF65-F5344CB8AC3E}">
        <p14:creationId xmlns:p14="http://schemas.microsoft.com/office/powerpoint/2010/main" val="12513114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Para as seções padronizadas, a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largura</a:t>
            </a:r>
            <a:r>
              <a:rPr lang="pt-BR" altLang="pt-BR" b="1" dirty="0" smtClean="0">
                <a:solidFill>
                  <a:srgbClr val="7030A0"/>
                </a:solidFill>
              </a:rPr>
              <a:t> deve ser sempre igual a 40 cm, pois o sistema de encaixe das pistas foi projetado para essa dimensão. </a:t>
            </a:r>
            <a:r>
              <a:rPr lang="pt-BR" altLang="pt-BR" b="1" dirty="0">
                <a:solidFill>
                  <a:srgbClr val="0000FF"/>
                </a:solidFill>
              </a:rPr>
              <a:t>(Melo – MM</a:t>
            </a:r>
            <a:r>
              <a:rPr lang="pt-BR" altLang="pt-BR" b="1" dirty="0" smtClean="0">
                <a:solidFill>
                  <a:srgbClr val="0000FF"/>
                </a:solidFill>
              </a:rPr>
              <a:t>)</a:t>
            </a:r>
            <a:endParaRPr lang="pt-BR" altLang="pt-BR" b="1" dirty="0">
              <a:solidFill>
                <a:srgbClr val="0000FF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A única alteração permitida é a realização de um complemento superior, </a:t>
            </a:r>
            <a:r>
              <a:rPr lang="pt-BR" altLang="pt-BR" b="1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aumento da altura da seção. </a:t>
            </a:r>
            <a:r>
              <a:rPr lang="pt-BR" altLang="pt-BR" b="1" dirty="0" smtClean="0">
                <a:solidFill>
                  <a:srgbClr val="0000FF"/>
                </a:solidFill>
              </a:rPr>
              <a:t>(Melo – MM)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6.1.2 VIGAS</a:t>
            </a:r>
          </a:p>
        </p:txBody>
      </p:sp>
    </p:spTree>
    <p:extLst>
      <p:ext uri="{BB962C8B-B14F-4D97-AF65-F5344CB8AC3E}">
        <p14:creationId xmlns:p14="http://schemas.microsoft.com/office/powerpoint/2010/main" val="24030477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22021" y="980728"/>
            <a:ext cx="7163802" cy="404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6.1.2 VIGAS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755489" y="5013176"/>
            <a:ext cx="79930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000" b="1" dirty="0" smtClean="0">
                <a:solidFill>
                  <a:srgbClr val="0000FF"/>
                </a:solidFill>
              </a:rPr>
              <a:t>(</a:t>
            </a:r>
            <a:r>
              <a:rPr lang="pt-BR" altLang="pt-BR" sz="2000" b="1" dirty="0">
                <a:solidFill>
                  <a:srgbClr val="0000FF"/>
                </a:solidFill>
              </a:rPr>
              <a:t>Melo – MM</a:t>
            </a:r>
            <a:r>
              <a:rPr lang="pt-BR" altLang="pt-BR" sz="2000" b="1" dirty="0" smtClean="0">
                <a:solidFill>
                  <a:srgbClr val="0000FF"/>
                </a:solidFill>
              </a:rPr>
              <a:t>)</a:t>
            </a:r>
            <a:endParaRPr lang="pt-BR" altLang="pt-BR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0477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851" y="995631"/>
            <a:ext cx="6308337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6.1.2 VIGAS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769209" y="5244141"/>
            <a:ext cx="79930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000" b="1" dirty="0" smtClean="0">
                <a:solidFill>
                  <a:srgbClr val="0000FF"/>
                </a:solidFill>
              </a:rPr>
              <a:t>(</a:t>
            </a:r>
            <a:r>
              <a:rPr lang="pt-BR" altLang="pt-BR" sz="2000" b="1" dirty="0">
                <a:solidFill>
                  <a:srgbClr val="0000FF"/>
                </a:solidFill>
              </a:rPr>
              <a:t>Melo – MM</a:t>
            </a:r>
            <a:r>
              <a:rPr lang="pt-BR" altLang="pt-BR" sz="2000" b="1" dirty="0" smtClean="0">
                <a:solidFill>
                  <a:srgbClr val="0000FF"/>
                </a:solidFill>
              </a:rPr>
              <a:t>)</a:t>
            </a:r>
            <a:endParaRPr lang="pt-BR" altLang="pt-BR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0477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60" y="908720"/>
            <a:ext cx="8349462" cy="303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6.1.2 VIGAS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755489" y="4077072"/>
            <a:ext cx="79930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000" b="1" dirty="0" smtClean="0">
                <a:solidFill>
                  <a:srgbClr val="0000FF"/>
                </a:solidFill>
              </a:rPr>
              <a:t>(</a:t>
            </a:r>
            <a:r>
              <a:rPr lang="pt-BR" altLang="pt-BR" sz="2000" b="1" dirty="0">
                <a:solidFill>
                  <a:srgbClr val="0000FF"/>
                </a:solidFill>
              </a:rPr>
              <a:t>Melo – MM</a:t>
            </a:r>
            <a:r>
              <a:rPr lang="pt-BR" altLang="pt-BR" sz="2000" b="1" dirty="0" smtClean="0">
                <a:solidFill>
                  <a:srgbClr val="0000FF"/>
                </a:solidFill>
              </a:rPr>
              <a:t>)</a:t>
            </a:r>
            <a:endParaRPr lang="pt-BR" altLang="pt-BR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2976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467544" y="1196752"/>
            <a:ext cx="835292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2AA22A"/>
                </a:solidFill>
              </a:rPr>
              <a:t>Os sistemas de </a:t>
            </a:r>
            <a:r>
              <a:rPr lang="pt-BR" altLang="pt-BR" b="1" u="sng" dirty="0" smtClean="0">
                <a:solidFill>
                  <a:srgbClr val="2AA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pavimento</a:t>
            </a:r>
            <a:r>
              <a:rPr lang="pt-BR" altLang="pt-BR" b="1" dirty="0" smtClean="0">
                <a:solidFill>
                  <a:srgbClr val="2AA22A"/>
                </a:solidFill>
              </a:rPr>
              <a:t> englobam as </a:t>
            </a:r>
            <a:r>
              <a:rPr lang="pt-BR" altLang="pt-BR" b="1" u="sng" dirty="0" smtClean="0">
                <a:solidFill>
                  <a:srgbClr val="2AA22A"/>
                </a:solidFill>
              </a:rPr>
              <a:t>lajes</a:t>
            </a:r>
            <a:r>
              <a:rPr lang="pt-BR" altLang="pt-BR" b="1" dirty="0" smtClean="0">
                <a:solidFill>
                  <a:srgbClr val="2AA22A"/>
                </a:solidFill>
              </a:rPr>
              <a:t> e as </a:t>
            </a:r>
            <a:r>
              <a:rPr lang="pt-BR" altLang="pt-BR" b="1" u="sng" dirty="0" smtClean="0">
                <a:solidFill>
                  <a:srgbClr val="2AA22A"/>
                </a:solidFill>
              </a:rPr>
              <a:t>vigas</a:t>
            </a:r>
            <a:r>
              <a:rPr lang="pt-BR" altLang="pt-BR" b="1" dirty="0" smtClean="0">
                <a:solidFill>
                  <a:srgbClr val="2AA22A"/>
                </a:solidFill>
              </a:rPr>
              <a:t>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67544" y="188640"/>
            <a:ext cx="8424936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6.2 </a:t>
            </a:r>
            <a:r>
              <a:rPr lang="en-US" altLang="pt-BR" sz="32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COMPONENTES DE SISTEMAS DE PAVIMENTOS</a:t>
            </a:r>
            <a:endParaRPr kumimoji="0" lang="en-US" altLang="pt-BR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283968" y="648866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(Manual </a:t>
            </a:r>
            <a:r>
              <a:rPr lang="pt-BR" dirty="0" err="1" smtClean="0">
                <a:solidFill>
                  <a:srgbClr val="0000FF"/>
                </a:solidFill>
              </a:rPr>
              <a:t>Fib</a:t>
            </a:r>
            <a:r>
              <a:rPr lang="pt-BR" dirty="0" smtClean="0">
                <a:solidFill>
                  <a:srgbClr val="0000FF"/>
                </a:solidFill>
              </a:rPr>
              <a:t>, 2002)</a:t>
            </a:r>
            <a:endParaRPr lang="pt-BR" dirty="0">
              <a:solidFill>
                <a:srgbClr val="0000FF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758" y="1958233"/>
            <a:ext cx="5740939" cy="450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84182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467544" y="1196752"/>
            <a:ext cx="8352928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Os elementos de seção TT podem ser empregados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 ou com capa de concreto moldado no local</a:t>
            </a:r>
            <a:r>
              <a:rPr lang="pt-BR" altLang="pt-BR" b="1" dirty="0" smtClean="0">
                <a:solidFill>
                  <a:srgbClr val="7030A0"/>
                </a:solidFill>
              </a:rPr>
              <a:t>, formando elemento composto.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São interessantes para grandes vãos</a:t>
            </a:r>
            <a:r>
              <a:rPr lang="pt-BR" altLang="pt-BR" b="1" dirty="0" smtClean="0">
                <a:solidFill>
                  <a:srgbClr val="7030A0"/>
                </a:solidFill>
              </a:rPr>
              <a:t>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>
                <a:solidFill>
                  <a:srgbClr val="2AA22A"/>
                </a:solidFill>
              </a:rPr>
              <a:t>São elementos </a:t>
            </a:r>
            <a:r>
              <a:rPr lang="pt-BR" altLang="pt-BR" b="1" dirty="0">
                <a:solidFill>
                  <a:srgbClr val="2AA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geralmente protendidos </a:t>
            </a:r>
            <a:r>
              <a:rPr lang="pt-BR" altLang="pt-BR" b="1" dirty="0">
                <a:solidFill>
                  <a:srgbClr val="2AA22A"/>
                </a:solidFill>
              </a:rPr>
              <a:t>(</a:t>
            </a:r>
            <a:r>
              <a:rPr lang="pt-BR" altLang="pt-BR" b="1" dirty="0">
                <a:solidFill>
                  <a:srgbClr val="FF0000"/>
                </a:solidFill>
              </a:rPr>
              <a:t>CP</a:t>
            </a:r>
            <a:r>
              <a:rPr lang="pt-BR" altLang="pt-BR" b="1" dirty="0">
                <a:solidFill>
                  <a:srgbClr val="2AA22A"/>
                </a:solidFill>
              </a:rPr>
              <a:t>), fabricados em pista de protensão</a:t>
            </a:r>
            <a:r>
              <a:rPr lang="pt-BR" altLang="pt-BR" b="1" dirty="0" smtClean="0">
                <a:solidFill>
                  <a:srgbClr val="2AA22A"/>
                </a:solidFill>
              </a:rPr>
              <a:t>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>
                <a:solidFill>
                  <a:srgbClr val="0000FF"/>
                </a:solidFill>
              </a:rPr>
              <a:t>Podem ser empregados em vãos de 5 a 30 m, chegando a 40 m</a:t>
            </a:r>
            <a:r>
              <a:rPr lang="pt-BR" altLang="pt-BR" b="1" dirty="0" smtClean="0">
                <a:solidFill>
                  <a:srgbClr val="0000FF"/>
                </a:solidFill>
              </a:rPr>
              <a:t>.</a:t>
            </a:r>
            <a:endParaRPr lang="pt-BR" altLang="pt-BR" b="1" dirty="0">
              <a:solidFill>
                <a:srgbClr val="7030A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67544" y="188640"/>
            <a:ext cx="8424936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pt-BR" sz="3200" b="1" dirty="0">
                <a:solidFill>
                  <a:srgbClr val="0005CC"/>
                </a:solidFill>
              </a:rPr>
              <a:t>6.2.1 </a:t>
            </a:r>
            <a:r>
              <a:rPr lang="pt-BR" altLang="pt-BR" sz="3200" b="1" dirty="0">
                <a:solidFill>
                  <a:srgbClr val="0005CC"/>
                </a:solidFill>
              </a:rPr>
              <a:t>ELEMENTO DE SEÇÃO TT (PAINÉIS TT OU </a:t>
            </a:r>
            <a:r>
              <a:rPr lang="pt-BR" altLang="pt-BR" sz="3200" b="1" dirty="0">
                <a:solidFill>
                  <a:srgbClr val="0005CC"/>
                </a:solidFill>
                <a:sym typeface="Symbol"/>
              </a:rPr>
              <a:t>)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67544" y="188640"/>
            <a:ext cx="8424936" cy="32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pt-BR" sz="2400" b="1" dirty="0" smtClean="0">
                <a:solidFill>
                  <a:srgbClr val="0005CC"/>
                </a:solidFill>
              </a:rPr>
              <a:t>6.2.1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ELEMENTO DE SEÇÃO TT (PAINÉIS TT OU </a:t>
            </a:r>
            <a:r>
              <a:rPr lang="pt-BR" altLang="pt-BR" sz="2400" b="1" dirty="0" smtClean="0">
                <a:solidFill>
                  <a:srgbClr val="0005CC"/>
                </a:solidFill>
                <a:sym typeface="Symbol"/>
              </a:rPr>
              <a:t>)</a:t>
            </a:r>
            <a:endParaRPr lang="pt-BR" altLang="pt-BR" sz="2400" b="1" dirty="0">
              <a:solidFill>
                <a:srgbClr val="0005CC"/>
              </a:solidFill>
              <a:sym typeface="Symbol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66" y="1052736"/>
            <a:ext cx="7644692" cy="402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67544" y="188640"/>
            <a:ext cx="8424936" cy="32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pt-BR" sz="2400" b="1" dirty="0" smtClean="0">
                <a:solidFill>
                  <a:srgbClr val="0005CC"/>
                </a:solidFill>
              </a:rPr>
              <a:t>6.2.1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ELEMENTO DE SEÇÃO TT (PAINÉIS TT OU </a:t>
            </a:r>
            <a:r>
              <a:rPr lang="pt-BR" altLang="pt-BR" sz="2400" b="1" dirty="0" smtClean="0">
                <a:solidFill>
                  <a:srgbClr val="0005CC"/>
                </a:solidFill>
                <a:sym typeface="Symbol"/>
              </a:rPr>
              <a:t>)</a:t>
            </a:r>
            <a:endParaRPr lang="pt-BR" altLang="pt-BR" sz="2400" b="1" dirty="0">
              <a:solidFill>
                <a:srgbClr val="0005CC"/>
              </a:solidFill>
              <a:sym typeface="Symbol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984526" y="6165304"/>
            <a:ext cx="3528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00FF"/>
                </a:solidFill>
              </a:rPr>
              <a:t>http://</a:t>
            </a:r>
            <a:r>
              <a:rPr lang="pt-BR" dirty="0" smtClean="0">
                <a:solidFill>
                  <a:srgbClr val="0000FF"/>
                </a:solidFill>
              </a:rPr>
              <a:t>atcestruturas.com.br/laje-pi/</a:t>
            </a:r>
            <a:endParaRPr lang="pt-BR" dirty="0">
              <a:solidFill>
                <a:srgbClr val="0000FF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764704"/>
            <a:ext cx="7986755" cy="527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513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026" name="Picture 2" descr="C:\Users\Paulo\Disciplinas\Pre-Moldado\Varios\Fotos\Sendi Turma PM\20160430_1053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14" y="1052736"/>
            <a:ext cx="7296811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8"/>
          <p:cNvSpPr/>
          <p:nvPr/>
        </p:nvSpPr>
        <p:spPr>
          <a:xfrm>
            <a:off x="3275855" y="5332566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rgbClr val="0005CC"/>
                </a:solidFill>
              </a:rPr>
              <a:t>http://www.sendi.com.br</a:t>
            </a:r>
            <a:endParaRPr lang="pt-BR" dirty="0">
              <a:solidFill>
                <a:srgbClr val="0005CC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0442673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03576" y="836712"/>
            <a:ext cx="79930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2AA22A"/>
                </a:solidFill>
              </a:rPr>
              <a:t>A relação vão/altura é da ordem de 25-30 para pisos e 30-35 para coberturas.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67544" y="188640"/>
            <a:ext cx="8424936" cy="32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pt-BR" sz="2400" b="1" dirty="0" smtClean="0">
                <a:solidFill>
                  <a:srgbClr val="0005CC"/>
                </a:solidFill>
              </a:rPr>
              <a:t>6.2.1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ELEMENTO DE SEÇÃO TT (PAINÉIS TT OU </a:t>
            </a:r>
            <a:r>
              <a:rPr lang="pt-BR" altLang="pt-BR" sz="2400" b="1" dirty="0" smtClean="0">
                <a:solidFill>
                  <a:srgbClr val="0005CC"/>
                </a:solidFill>
                <a:sym typeface="Symbol"/>
              </a:rPr>
              <a:t>)</a:t>
            </a:r>
            <a:endParaRPr lang="pt-BR" altLang="pt-BR" sz="2400" b="1" dirty="0">
              <a:solidFill>
                <a:srgbClr val="0005CC"/>
              </a:solidFill>
              <a:sym typeface="Symbol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456331" y="647911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dirty="0">
                <a:solidFill>
                  <a:srgbClr val="0000FF"/>
                </a:solidFill>
              </a:rPr>
              <a:t>http://</a:t>
            </a:r>
            <a:r>
              <a:rPr lang="pt-BR" dirty="0" smtClean="0">
                <a:solidFill>
                  <a:srgbClr val="0000FF"/>
                </a:solidFill>
              </a:rPr>
              <a:t>www.cimentec.com.br</a:t>
            </a:r>
            <a:endParaRPr lang="pt-BR" dirty="0">
              <a:solidFill>
                <a:srgbClr val="0000FF"/>
              </a:solidFill>
            </a:endParaRPr>
          </a:p>
        </p:txBody>
      </p:sp>
      <p:pic>
        <p:nvPicPr>
          <p:cNvPr id="7" name="Picture 2" descr="Laje Tipo 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42614"/>
            <a:ext cx="7829494" cy="440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67544" y="188640"/>
            <a:ext cx="8424936" cy="32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pt-BR" sz="2400" b="1" dirty="0" smtClean="0">
                <a:solidFill>
                  <a:srgbClr val="0005CC"/>
                </a:solidFill>
              </a:rPr>
              <a:t>6.2.1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ELEMENTO DE SEÇÃO TT (PAINÉIS TT OU </a:t>
            </a:r>
            <a:r>
              <a:rPr lang="pt-BR" altLang="pt-BR" sz="2400" b="1" dirty="0" smtClean="0">
                <a:solidFill>
                  <a:srgbClr val="0005CC"/>
                </a:solidFill>
                <a:sym typeface="Symbol"/>
              </a:rPr>
              <a:t>)</a:t>
            </a:r>
            <a:endParaRPr lang="pt-BR" altLang="pt-BR" sz="2400" b="1" dirty="0">
              <a:solidFill>
                <a:srgbClr val="0005CC"/>
              </a:solidFill>
              <a:sym typeface="Symbol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43" y="892324"/>
            <a:ext cx="7385137" cy="4822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394011" y="571498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rgbClr val="0000FF"/>
                </a:solidFill>
              </a:rPr>
              <a:t>https://www.lajespatagonia.com/servico/3/9/laje-pi-tt-para-grandes-vaos</a:t>
            </a:r>
          </a:p>
        </p:txBody>
      </p:sp>
    </p:spTree>
    <p:extLst>
      <p:ext uri="{BB962C8B-B14F-4D97-AF65-F5344CB8AC3E}">
        <p14:creationId xmlns:p14="http://schemas.microsoft.com/office/powerpoint/2010/main" val="284030574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67544" y="188640"/>
            <a:ext cx="8424936" cy="32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pt-BR" sz="2400" b="1" dirty="0" smtClean="0">
                <a:solidFill>
                  <a:srgbClr val="0005CC"/>
                </a:solidFill>
              </a:rPr>
              <a:t>6.2.1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ELEMENTO DE SEÇÃO TT (PAINÉIS TT OU </a:t>
            </a:r>
            <a:r>
              <a:rPr lang="pt-BR" altLang="pt-BR" sz="2400" b="1" dirty="0" smtClean="0">
                <a:solidFill>
                  <a:srgbClr val="0005CC"/>
                </a:solidFill>
                <a:sym typeface="Symbol"/>
              </a:rPr>
              <a:t>)</a:t>
            </a:r>
            <a:endParaRPr lang="pt-BR" altLang="pt-BR" sz="2400" b="1" dirty="0">
              <a:solidFill>
                <a:srgbClr val="0005CC"/>
              </a:solidFill>
              <a:sym typeface="Symbol"/>
            </a:endParaRPr>
          </a:p>
        </p:txBody>
      </p:sp>
      <p:pic>
        <p:nvPicPr>
          <p:cNvPr id="5124" name="Picture 4" descr="http://atcestruturas.com.br/wp-content/uploads/2016/03/estruturas-pre-fabricadas-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98612"/>
            <a:ext cx="45720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atcestruturas.com.br/wp-content/uploads/2016/03/estruturas-pre-fabricadas-3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89"/>
          <a:stretch/>
        </p:blipFill>
        <p:spPr bwMode="auto">
          <a:xfrm>
            <a:off x="4370015" y="3429000"/>
            <a:ext cx="4572000" cy="298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11213" y="6042550"/>
            <a:ext cx="39823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>
                <a:solidFill>
                  <a:srgbClr val="0000FF"/>
                </a:solidFill>
              </a:rPr>
              <a:t>http://atcestruturas.com.br/obras-realizadas/</a:t>
            </a:r>
          </a:p>
        </p:txBody>
      </p:sp>
    </p:spTree>
    <p:extLst>
      <p:ext uri="{BB962C8B-B14F-4D97-AF65-F5344CB8AC3E}">
        <p14:creationId xmlns:p14="http://schemas.microsoft.com/office/powerpoint/2010/main" val="9648901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67544" y="188640"/>
            <a:ext cx="8424936" cy="32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pt-BR" sz="2400" b="1" dirty="0" smtClean="0">
                <a:solidFill>
                  <a:srgbClr val="0005CC"/>
                </a:solidFill>
              </a:rPr>
              <a:t>6.2.1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ELEMENTO DE SEÇÃO TT (PAINÉIS TT OU </a:t>
            </a:r>
            <a:r>
              <a:rPr lang="pt-BR" altLang="pt-BR" sz="2400" b="1" dirty="0" smtClean="0">
                <a:solidFill>
                  <a:srgbClr val="0005CC"/>
                </a:solidFill>
                <a:sym typeface="Symbol"/>
              </a:rPr>
              <a:t>)</a:t>
            </a:r>
            <a:endParaRPr lang="pt-BR" altLang="pt-BR" sz="2400" b="1" dirty="0">
              <a:solidFill>
                <a:srgbClr val="0005CC"/>
              </a:solidFill>
              <a:sym typeface="Symbol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5342781" cy="298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547664" y="5951201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rgbClr val="0000FF"/>
                </a:solidFill>
              </a:rPr>
              <a:t>http://</a:t>
            </a:r>
            <a:r>
              <a:rPr lang="pt-BR" sz="1600" dirty="0" smtClean="0">
                <a:solidFill>
                  <a:srgbClr val="0000FF"/>
                </a:solidFill>
              </a:rPr>
              <a:t>www.rieg.com.br</a:t>
            </a:r>
            <a:endParaRPr lang="pt-BR" sz="1600" dirty="0">
              <a:solidFill>
                <a:srgbClr val="0000FF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699" y="692696"/>
            <a:ext cx="3359781" cy="593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28484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1340768"/>
            <a:ext cx="799306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Podem ser empregados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 ou com capa de CML</a:t>
            </a:r>
            <a:r>
              <a:rPr lang="pt-BR" altLang="pt-BR" b="1" dirty="0" smtClean="0">
                <a:solidFill>
                  <a:srgbClr val="7030A0"/>
                </a:solidFill>
              </a:rPr>
              <a:t>, formando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seção composta</a:t>
            </a:r>
            <a:r>
              <a:rPr lang="pt-BR" altLang="pt-BR" b="1" dirty="0" smtClean="0">
                <a:solidFill>
                  <a:srgbClr val="7030A0"/>
                </a:solidFill>
              </a:rPr>
              <a:t>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en-US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2AA22A"/>
                </a:solidFill>
              </a:rPr>
              <a:t>Os furos vazados podem ter forma circular, oval, </a:t>
            </a:r>
            <a:r>
              <a:rPr lang="pt-BR" altLang="pt-BR" b="1" dirty="0" err="1" smtClean="0">
                <a:solidFill>
                  <a:srgbClr val="2AA22A"/>
                </a:solidFill>
              </a:rPr>
              <a:t>pseudo</a:t>
            </a:r>
            <a:r>
              <a:rPr lang="pt-BR" altLang="pt-BR" b="1" dirty="0" smtClean="0">
                <a:solidFill>
                  <a:srgbClr val="2AA22A"/>
                </a:solidFill>
              </a:rPr>
              <a:t> elipse, retangular, etc.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solidFill>
                <a:srgbClr val="2AA22A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84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49263" y="260648"/>
            <a:ext cx="8424936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pt-BR" sz="3200" b="1" dirty="0" smtClean="0">
                <a:solidFill>
                  <a:srgbClr val="0005CC"/>
                </a:solidFill>
              </a:rPr>
              <a:t>6.2.2 </a:t>
            </a:r>
            <a:r>
              <a:rPr lang="pt-BR" altLang="pt-BR" sz="3200" b="1" dirty="0" smtClean="0">
                <a:solidFill>
                  <a:srgbClr val="0005CC"/>
                </a:solidFill>
              </a:rPr>
              <a:t>ELEMENTOS DE SEÇÃO ALVEOLAR</a:t>
            </a:r>
          </a:p>
          <a:p>
            <a:pPr algn="ctr"/>
            <a:r>
              <a:rPr lang="pt-BR" altLang="pt-BR" sz="3200" b="1" dirty="0" smtClean="0">
                <a:solidFill>
                  <a:srgbClr val="0005CC"/>
                </a:solidFill>
              </a:rPr>
              <a:t>(PAINÉIS ALVEOLARES</a:t>
            </a:r>
            <a:r>
              <a:rPr lang="pt-BR" altLang="pt-BR" sz="3200" b="1" dirty="0" smtClean="0">
                <a:solidFill>
                  <a:srgbClr val="0005CC"/>
                </a:solidFill>
                <a:sym typeface="Symbol"/>
              </a:rPr>
              <a:t>)</a:t>
            </a:r>
            <a:endParaRPr lang="pt-BR" altLang="pt-BR" sz="3200" b="1" dirty="0">
              <a:solidFill>
                <a:srgbClr val="0005CC"/>
              </a:solidFill>
              <a:sym typeface="Symbo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10" y="3728442"/>
            <a:ext cx="8263442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67544" y="188640"/>
            <a:ext cx="8424936" cy="32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pt-BR" sz="2400" b="1" dirty="0" smtClean="0">
                <a:solidFill>
                  <a:srgbClr val="0005CC"/>
                </a:solidFill>
              </a:rPr>
              <a:t>6.2.2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ELEMENTOS DE SEÇÃO ALVEOLAR (PAINÉIS ALVEOLARES</a:t>
            </a:r>
            <a:r>
              <a:rPr lang="pt-BR" altLang="pt-BR" sz="2400" b="1" dirty="0" smtClean="0">
                <a:solidFill>
                  <a:srgbClr val="0005CC"/>
                </a:solidFill>
                <a:sym typeface="Symbol"/>
              </a:rPr>
              <a:t>)</a:t>
            </a:r>
            <a:endParaRPr lang="pt-BR" altLang="pt-BR" sz="2400" b="1" dirty="0">
              <a:solidFill>
                <a:srgbClr val="0005CC"/>
              </a:solidFill>
              <a:sym typeface="Symbol"/>
            </a:endParaRPr>
          </a:p>
        </p:txBody>
      </p:sp>
      <p:pic>
        <p:nvPicPr>
          <p:cNvPr id="5122" name="Picture 2" descr="C:\Users\Paulo\Disciplinas\Pre-Moldado\Varios\Fotos\Sendi jan-17\20161205_1522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2" r="2254"/>
          <a:stretch/>
        </p:blipFill>
        <p:spPr bwMode="auto">
          <a:xfrm>
            <a:off x="611560" y="908720"/>
            <a:ext cx="8136904" cy="50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374217" y="609329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 smtClean="0">
                <a:solidFill>
                  <a:srgbClr val="0000FF"/>
                </a:solidFill>
              </a:rPr>
              <a:t>www.sendi.com.br</a:t>
            </a:r>
            <a:endParaRPr lang="pt-BR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67443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67544" y="188640"/>
            <a:ext cx="8424936" cy="32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pt-BR" sz="2400" b="1" dirty="0" smtClean="0">
                <a:solidFill>
                  <a:srgbClr val="0005CC"/>
                </a:solidFill>
              </a:rPr>
              <a:t>6.2.2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ELEMENTOS DE SEÇÃO ALVEOLAR (PAINÉIS ALVEOLARES</a:t>
            </a:r>
            <a:r>
              <a:rPr lang="pt-BR" altLang="pt-BR" sz="2400" b="1" dirty="0" smtClean="0">
                <a:solidFill>
                  <a:srgbClr val="0005CC"/>
                </a:solidFill>
                <a:sym typeface="Symbol"/>
              </a:rPr>
              <a:t>)</a:t>
            </a:r>
            <a:endParaRPr lang="pt-BR" altLang="pt-BR" sz="2400" b="1" dirty="0">
              <a:solidFill>
                <a:srgbClr val="0005CC"/>
              </a:solidFill>
              <a:sym typeface="Symbol"/>
            </a:endParaRPr>
          </a:p>
        </p:txBody>
      </p:sp>
      <p:pic>
        <p:nvPicPr>
          <p:cNvPr id="4098" name="Picture 2" descr="C:\Users\Paulo\Disciplinas\Pre-Moldado\Varios\Fotos\Sendi Turma PM\20160430_1137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99" y="980728"/>
            <a:ext cx="7424825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400882" y="530120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 smtClean="0">
                <a:solidFill>
                  <a:srgbClr val="0000FF"/>
                </a:solidFill>
              </a:rPr>
              <a:t>www.sendi.com.br</a:t>
            </a:r>
            <a:endParaRPr lang="pt-BR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63941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  <p:pic>
        <p:nvPicPr>
          <p:cNvPr id="10" name="Picture 2" descr="Foto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439" y="3501008"/>
            <a:ext cx="4104456" cy="281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569504" y="5731237"/>
            <a:ext cx="4110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0FF"/>
                </a:solidFill>
              </a:rPr>
              <a:t>http://www.protensul.com.br/index.php?cmd=produtos&amp;id=5</a:t>
            </a:r>
          </a:p>
        </p:txBody>
      </p:sp>
      <p:pic>
        <p:nvPicPr>
          <p:cNvPr id="9" name="Picture 4" descr="Foto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61" y="980728"/>
            <a:ext cx="4520555" cy="310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67544" y="188640"/>
            <a:ext cx="8424936" cy="32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pt-BR" sz="2400" b="1" dirty="0" smtClean="0">
                <a:solidFill>
                  <a:srgbClr val="0005CC"/>
                </a:solidFill>
              </a:rPr>
              <a:t>6.2.2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ELEMENTOS DE SEÇÃO ALVEOLAR (PAINÉIS ALVEOLARES</a:t>
            </a:r>
            <a:r>
              <a:rPr lang="pt-BR" altLang="pt-BR" sz="2400" b="1" dirty="0" smtClean="0">
                <a:solidFill>
                  <a:srgbClr val="0005CC"/>
                </a:solidFill>
                <a:sym typeface="Symbol"/>
              </a:rPr>
              <a:t>)</a:t>
            </a:r>
            <a:endParaRPr lang="pt-BR" altLang="pt-BR" sz="2400" b="1" dirty="0">
              <a:solidFill>
                <a:srgbClr val="0005CC"/>
              </a:solidFill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24377901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p:pic>
        <p:nvPicPr>
          <p:cNvPr id="8" name="Picture 2" descr="Foto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01" y="1988840"/>
            <a:ext cx="4199689" cy="288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167398" y="4024089"/>
            <a:ext cx="4718583" cy="254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1422722" y="6230992"/>
            <a:ext cx="54893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0000FF"/>
                </a:solidFill>
              </a:rPr>
              <a:t>http://</a:t>
            </a:r>
            <a:r>
              <a:rPr lang="pt-BR" sz="1600" dirty="0" smtClean="0">
                <a:solidFill>
                  <a:srgbClr val="0000FF"/>
                </a:solidFill>
              </a:rPr>
              <a:t>www.protensul.com.br/</a:t>
            </a:r>
            <a:endParaRPr lang="pt-BR" sz="1600" dirty="0">
              <a:solidFill>
                <a:srgbClr val="0000FF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67544" y="188640"/>
            <a:ext cx="8424936" cy="32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pt-BR" sz="2400" b="1" dirty="0" smtClean="0">
                <a:solidFill>
                  <a:srgbClr val="0005CC"/>
                </a:solidFill>
              </a:rPr>
              <a:t>6.2.2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ELEMENTOS DE SEÇÃO ALVEOLAR (PAINÉIS ALVEOLARES</a:t>
            </a:r>
            <a:r>
              <a:rPr lang="pt-BR" altLang="pt-BR" sz="2400" b="1" dirty="0" smtClean="0">
                <a:solidFill>
                  <a:srgbClr val="0005CC"/>
                </a:solidFill>
                <a:sym typeface="Symbol"/>
              </a:rPr>
              <a:t>)</a:t>
            </a:r>
            <a:endParaRPr lang="pt-BR" altLang="pt-BR" sz="2400" b="1" dirty="0">
              <a:solidFill>
                <a:srgbClr val="0005CC"/>
              </a:solidFill>
              <a:sym typeface="Symbol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83568" y="764704"/>
            <a:ext cx="8064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sz="3200" b="1" dirty="0">
                <a:solidFill>
                  <a:srgbClr val="D125B8"/>
                </a:solidFill>
              </a:rPr>
              <a:t>São produzidos por extrusão ou por fôrma deslizante, em </a:t>
            </a:r>
            <a:r>
              <a:rPr lang="pt-BR" altLang="pt-BR" sz="3200" b="1" u="sng" dirty="0">
                <a:solidFill>
                  <a:srgbClr val="D125B8"/>
                </a:solidFill>
              </a:rPr>
              <a:t>pista de </a:t>
            </a:r>
            <a:r>
              <a:rPr lang="pt-BR" altLang="pt-BR" sz="3200" b="1" u="sng" dirty="0" smtClean="0">
                <a:solidFill>
                  <a:srgbClr val="D125B8"/>
                </a:solidFill>
              </a:rPr>
              <a:t>concretagem</a:t>
            </a:r>
            <a:r>
              <a:rPr lang="pt-BR" altLang="pt-BR" sz="3200" b="1" dirty="0" smtClean="0">
                <a:solidFill>
                  <a:srgbClr val="D125B8"/>
                </a:solidFill>
              </a:rPr>
              <a:t> (CP).</a:t>
            </a:r>
            <a:endParaRPr lang="pt-BR" altLang="pt-BR" sz="3200" b="1" dirty="0">
              <a:solidFill>
                <a:srgbClr val="D125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652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86" y="908720"/>
            <a:ext cx="8222251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3270362" y="5733256"/>
            <a:ext cx="28192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>
                <a:solidFill>
                  <a:srgbClr val="0000FF"/>
                </a:solidFill>
              </a:rPr>
              <a:t>http://www.markaweb.com.br/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67544" y="188640"/>
            <a:ext cx="8424936" cy="32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pt-BR" sz="2400" b="1" dirty="0" smtClean="0">
                <a:solidFill>
                  <a:srgbClr val="0005CC"/>
                </a:solidFill>
              </a:rPr>
              <a:t>6.2.2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ELEMENTOS DE SEÇÃO ALVEOLAR (PAINÉIS ALVEOLARES</a:t>
            </a:r>
            <a:r>
              <a:rPr lang="pt-BR" altLang="pt-BR" sz="2400" b="1" dirty="0" smtClean="0">
                <a:solidFill>
                  <a:srgbClr val="0005CC"/>
                </a:solidFill>
                <a:sym typeface="Symbol"/>
              </a:rPr>
              <a:t>)</a:t>
            </a:r>
            <a:endParaRPr lang="pt-BR" altLang="pt-BR" sz="2400" b="1" dirty="0">
              <a:solidFill>
                <a:srgbClr val="0005CC"/>
              </a:solidFill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808138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8" name="Rectangle 8"/>
          <p:cNvSpPr/>
          <p:nvPr/>
        </p:nvSpPr>
        <p:spPr>
          <a:xfrm>
            <a:off x="179512" y="6059322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rgbClr val="0005CC"/>
                </a:solidFill>
              </a:rPr>
              <a:t>http://www.sendi.com.br</a:t>
            </a:r>
            <a:endParaRPr lang="pt-BR" dirty="0">
              <a:solidFill>
                <a:srgbClr val="0005CC"/>
              </a:solidFill>
            </a:endParaRPr>
          </a:p>
        </p:txBody>
      </p:sp>
      <p:pic>
        <p:nvPicPr>
          <p:cNvPr id="2050" name="Picture 2" descr="C:\Users\Paulo\Disciplinas\Pre-Moldado\Varios\Fotos\Sendi Turma PM\20160430_1053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12702"/>
            <a:ext cx="5616624" cy="315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aulo\Disciplinas\Pre-Moldado\Varios\Fotos\Sendi Turma PM\20160430_1054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6"/>
          <a:stretch/>
        </p:blipFill>
        <p:spPr bwMode="auto">
          <a:xfrm>
            <a:off x="3254760" y="3573016"/>
            <a:ext cx="5679920" cy="287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539552" y="188640"/>
            <a:ext cx="84249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6.1.1 </a:t>
            </a:r>
            <a:r>
              <a:rPr lang="en-US" altLang="pt-BR" sz="24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PILARES</a:t>
            </a:r>
            <a:endParaRPr kumimoji="0" lang="en-US" altLang="pt-B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2729593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67544" y="188640"/>
            <a:ext cx="8424936" cy="32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pt-BR" sz="2400" b="1" dirty="0" smtClean="0">
                <a:solidFill>
                  <a:srgbClr val="0005CC"/>
                </a:solidFill>
              </a:rPr>
              <a:t>6.2.2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ELEMENTOS DE SEÇÃO ALVEOLAR (PAINÉIS ALVEOLARES</a:t>
            </a:r>
            <a:r>
              <a:rPr lang="pt-BR" altLang="pt-BR" sz="2400" b="1" dirty="0" smtClean="0">
                <a:solidFill>
                  <a:srgbClr val="0005CC"/>
                </a:solidFill>
                <a:sym typeface="Symbol"/>
              </a:rPr>
              <a:t>)</a:t>
            </a:r>
            <a:endParaRPr lang="pt-BR" altLang="pt-BR" sz="2400" b="1" dirty="0">
              <a:solidFill>
                <a:srgbClr val="0005CC"/>
              </a:solidFill>
              <a:sym typeface="Symbol"/>
            </a:endParaRPr>
          </a:p>
        </p:txBody>
      </p:sp>
      <p:pic>
        <p:nvPicPr>
          <p:cNvPr id="6146" name="Picture 2" descr="C:\Users\Paulo\Disciplinas\Pre-Moldado\Varios\Fotos\Marka julh 17\20170712_1151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0"/>
          <a:stretch/>
        </p:blipFill>
        <p:spPr bwMode="auto">
          <a:xfrm>
            <a:off x="1043608" y="2318365"/>
            <a:ext cx="7344816" cy="432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3306367" y="1916832"/>
            <a:ext cx="28192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>
                <a:solidFill>
                  <a:srgbClr val="0000FF"/>
                </a:solidFill>
              </a:rPr>
              <a:t>http://www.markaweb.com.br/</a:t>
            </a:r>
          </a:p>
        </p:txBody>
      </p:sp>
      <p:sp>
        <p:nvSpPr>
          <p:cNvPr id="7" name="Retângulo 6"/>
          <p:cNvSpPr/>
          <p:nvPr/>
        </p:nvSpPr>
        <p:spPr>
          <a:xfrm>
            <a:off x="683568" y="764704"/>
            <a:ext cx="8064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sz="3200" b="1" dirty="0" smtClean="0">
                <a:solidFill>
                  <a:srgbClr val="D125B8"/>
                </a:solidFill>
              </a:rPr>
              <a:t>Após a cura e endurecimento do concreto os painéis são serrados nos comprimentos desejados.</a:t>
            </a:r>
          </a:p>
        </p:txBody>
      </p:sp>
    </p:spTree>
    <p:extLst>
      <p:ext uri="{BB962C8B-B14F-4D97-AF65-F5344CB8AC3E}">
        <p14:creationId xmlns:p14="http://schemas.microsoft.com/office/powerpoint/2010/main" val="320330750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2" r="11143" b="12369"/>
          <a:stretch/>
        </p:blipFill>
        <p:spPr bwMode="auto">
          <a:xfrm>
            <a:off x="612019" y="1052736"/>
            <a:ext cx="3714795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Foto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25" y="3068537"/>
            <a:ext cx="4305300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4816475" y="6021288"/>
            <a:ext cx="3600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0FF"/>
                </a:solidFill>
              </a:rPr>
              <a:t>http://</a:t>
            </a:r>
            <a:r>
              <a:rPr lang="pt-BR" sz="1600" dirty="0" smtClean="0">
                <a:solidFill>
                  <a:srgbClr val="0000FF"/>
                </a:solidFill>
              </a:rPr>
              <a:t>www.protensul.com.br</a:t>
            </a:r>
            <a:endParaRPr lang="pt-BR" sz="1600" dirty="0">
              <a:solidFill>
                <a:srgbClr val="0000FF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67544" y="188640"/>
            <a:ext cx="8424936" cy="32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pt-BR" sz="2400" b="1" dirty="0" smtClean="0">
                <a:solidFill>
                  <a:srgbClr val="0005CC"/>
                </a:solidFill>
              </a:rPr>
              <a:t>6.2.2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ELEMENTOS DE SEÇÃO ALVEOLAR (PAINÉIS ALVEOLARES</a:t>
            </a:r>
            <a:r>
              <a:rPr lang="pt-BR" altLang="pt-BR" sz="2400" b="1" dirty="0" smtClean="0">
                <a:solidFill>
                  <a:srgbClr val="0005CC"/>
                </a:solidFill>
                <a:sym typeface="Symbol"/>
              </a:rPr>
              <a:t>)</a:t>
            </a:r>
            <a:endParaRPr lang="pt-BR" altLang="pt-BR" sz="2400" b="1" dirty="0">
              <a:solidFill>
                <a:srgbClr val="0005CC"/>
              </a:solidFill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238943637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67544" y="188640"/>
            <a:ext cx="8424936" cy="32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pt-BR" sz="2400" b="1" dirty="0" smtClean="0">
                <a:solidFill>
                  <a:srgbClr val="0005CC"/>
                </a:solidFill>
              </a:rPr>
              <a:t>6.2.2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ELEMENTOS DE SEÇÃO ALVEOLAR (PAINÉIS ALVEOLARES</a:t>
            </a:r>
            <a:r>
              <a:rPr lang="pt-BR" altLang="pt-BR" sz="2400" b="1" dirty="0" smtClean="0">
                <a:solidFill>
                  <a:srgbClr val="0005CC"/>
                </a:solidFill>
                <a:sym typeface="Symbol"/>
              </a:rPr>
              <a:t>)</a:t>
            </a:r>
            <a:endParaRPr lang="pt-BR" altLang="pt-BR" sz="2400" b="1" dirty="0">
              <a:solidFill>
                <a:srgbClr val="0005CC"/>
              </a:solidFill>
              <a:sym typeface="Symbol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83568" y="908720"/>
            <a:ext cx="806489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sz="3200" b="1" dirty="0" smtClean="0">
                <a:solidFill>
                  <a:srgbClr val="7030A0"/>
                </a:solidFill>
              </a:rPr>
              <a:t>A faixa de vão vai até 20 m. A largura dos painéis varia de 1,0 a 1,2 m, podendo chegar a 2,5 m. A altura varia normalmente de 15 a 45 cm, podendo atingir 70 cm.</a:t>
            </a:r>
          </a:p>
          <a:p>
            <a:pPr algn="just"/>
            <a:endParaRPr lang="pt-BR" altLang="pt-BR" sz="2000" b="1" dirty="0" smtClean="0">
              <a:solidFill>
                <a:srgbClr val="D125B8"/>
              </a:solidFill>
            </a:endParaRPr>
          </a:p>
          <a:p>
            <a:pPr algn="just"/>
            <a:r>
              <a:rPr lang="pt-BR" altLang="pt-BR" sz="3200" b="1" dirty="0" smtClean="0">
                <a:solidFill>
                  <a:srgbClr val="0000FF"/>
                </a:solidFill>
              </a:rPr>
              <a:t>A relação vão/altura é 30-40 para pisos e 40-50 para coberturas.</a:t>
            </a:r>
          </a:p>
        </p:txBody>
      </p:sp>
    </p:spTree>
    <p:extLst>
      <p:ext uri="{BB962C8B-B14F-4D97-AF65-F5344CB8AC3E}">
        <p14:creationId xmlns:p14="http://schemas.microsoft.com/office/powerpoint/2010/main" val="48216331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05545"/>
            <a:ext cx="6048672" cy="6176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827584" y="5949280"/>
            <a:ext cx="20824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0000FF"/>
                </a:solidFill>
              </a:rPr>
              <a:t>(</a:t>
            </a:r>
            <a:r>
              <a:rPr lang="pt-BR" altLang="pt-BR" sz="2400" b="1" dirty="0">
                <a:solidFill>
                  <a:srgbClr val="0000FF"/>
                </a:solidFill>
              </a:rPr>
              <a:t>Melo – MM</a:t>
            </a:r>
            <a:r>
              <a:rPr lang="pt-BR" altLang="pt-BR" sz="2400" b="1" dirty="0" smtClean="0">
                <a:solidFill>
                  <a:srgbClr val="0000FF"/>
                </a:solidFill>
              </a:rPr>
              <a:t>)</a:t>
            </a:r>
            <a:endParaRPr lang="pt-BR" altLang="pt-BR" sz="2400" b="1" dirty="0">
              <a:solidFill>
                <a:srgbClr val="0000FF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67544" y="188640"/>
            <a:ext cx="8424936" cy="32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pt-BR" sz="2400" b="1" dirty="0" smtClean="0">
                <a:solidFill>
                  <a:srgbClr val="0005CC"/>
                </a:solidFill>
              </a:rPr>
              <a:t>6.2.2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ELEMENTOS DE SEÇÃO ALVEOLAR (PAINÉIS ALVEOLARES</a:t>
            </a:r>
            <a:r>
              <a:rPr lang="pt-BR" altLang="pt-BR" sz="2400" b="1" dirty="0" smtClean="0">
                <a:solidFill>
                  <a:srgbClr val="0005CC"/>
                </a:solidFill>
                <a:sym typeface="Symbol"/>
              </a:rPr>
              <a:t>)</a:t>
            </a:r>
            <a:endParaRPr lang="pt-BR" altLang="pt-BR" sz="2400" b="1" dirty="0">
              <a:solidFill>
                <a:srgbClr val="0005CC"/>
              </a:solidFill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65963098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30" y="2212621"/>
            <a:ext cx="4392488" cy="4100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664" y="2212621"/>
            <a:ext cx="4301890" cy="3940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67544" y="764704"/>
            <a:ext cx="8136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sz="3200" b="1" dirty="0">
                <a:solidFill>
                  <a:srgbClr val="2AA22A"/>
                </a:solidFill>
              </a:rPr>
              <a:t>As </a:t>
            </a:r>
            <a:r>
              <a:rPr lang="pt-BR" altLang="pt-BR" sz="3200" b="1" dirty="0">
                <a:solidFill>
                  <a:srgbClr val="2AA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alturas</a:t>
            </a:r>
            <a:r>
              <a:rPr lang="pt-BR" altLang="pt-BR" sz="3200" b="1" dirty="0">
                <a:solidFill>
                  <a:srgbClr val="2AA22A"/>
                </a:solidFill>
              </a:rPr>
              <a:t> variam de 150 a 300 mm, podendo alcançar 500 </a:t>
            </a:r>
            <a:r>
              <a:rPr lang="pt-BR" altLang="pt-BR" sz="3200" b="1" dirty="0" smtClean="0">
                <a:solidFill>
                  <a:srgbClr val="2AA22A"/>
                </a:solidFill>
              </a:rPr>
              <a:t>mm. </a:t>
            </a:r>
            <a:r>
              <a:rPr lang="pt-BR" altLang="pt-BR" sz="3200" b="1" dirty="0" smtClean="0">
                <a:solidFill>
                  <a:srgbClr val="0000FF"/>
                </a:solidFill>
              </a:rPr>
              <a:t>(Melo – MM)</a:t>
            </a:r>
            <a:endParaRPr lang="pt-BR" altLang="pt-BR" sz="3200" b="1" dirty="0">
              <a:solidFill>
                <a:srgbClr val="0000FF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67544" y="188640"/>
            <a:ext cx="8424936" cy="32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pt-BR" sz="2400" b="1" dirty="0" smtClean="0">
                <a:solidFill>
                  <a:srgbClr val="0005CC"/>
                </a:solidFill>
              </a:rPr>
              <a:t>6.2.2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ELEMENTOS DE SEÇÃO ALVEOLAR (PAINÉIS ALVEOLARES</a:t>
            </a:r>
            <a:r>
              <a:rPr lang="pt-BR" altLang="pt-BR" sz="2400" b="1" dirty="0" smtClean="0">
                <a:solidFill>
                  <a:srgbClr val="0005CC"/>
                </a:solidFill>
                <a:sym typeface="Symbol"/>
              </a:rPr>
              <a:t>)</a:t>
            </a:r>
            <a:endParaRPr lang="pt-BR" altLang="pt-BR" sz="2400" b="1" dirty="0">
              <a:solidFill>
                <a:srgbClr val="0005CC"/>
              </a:solidFill>
              <a:sym typeface="Symbol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3494757" y="6312972"/>
            <a:ext cx="20824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0000FF"/>
                </a:solidFill>
              </a:rPr>
              <a:t>(</a:t>
            </a:r>
            <a:r>
              <a:rPr lang="pt-BR" altLang="pt-BR" sz="2400" b="1" dirty="0">
                <a:solidFill>
                  <a:srgbClr val="0000FF"/>
                </a:solidFill>
              </a:rPr>
              <a:t>Melo – MM</a:t>
            </a:r>
            <a:r>
              <a:rPr lang="pt-BR" altLang="pt-BR" sz="2400" b="1" dirty="0" smtClean="0">
                <a:solidFill>
                  <a:srgbClr val="0000FF"/>
                </a:solidFill>
              </a:rPr>
              <a:t>)</a:t>
            </a:r>
            <a:endParaRPr lang="pt-BR" altLang="pt-BR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33052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728" y="620688"/>
            <a:ext cx="6808567" cy="5654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67544" y="188640"/>
            <a:ext cx="8424936" cy="32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pt-BR" sz="2400" b="1" dirty="0" smtClean="0">
                <a:solidFill>
                  <a:srgbClr val="0005CC"/>
                </a:solidFill>
              </a:rPr>
              <a:t>6.2.2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ELEMENTOS DE SEÇÃO ALVEOLAR (PAINÉIS ALVEOLARES</a:t>
            </a:r>
            <a:r>
              <a:rPr lang="pt-BR" altLang="pt-BR" sz="2400" b="1" dirty="0" smtClean="0">
                <a:solidFill>
                  <a:srgbClr val="0005CC"/>
                </a:solidFill>
                <a:sym typeface="Symbol"/>
              </a:rPr>
              <a:t>)</a:t>
            </a:r>
            <a:endParaRPr lang="pt-BR" altLang="pt-BR" sz="2400" b="1" dirty="0">
              <a:solidFill>
                <a:srgbClr val="0005CC"/>
              </a:solidFill>
              <a:sym typeface="Symbol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494757" y="6312972"/>
            <a:ext cx="20824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0000FF"/>
                </a:solidFill>
              </a:rPr>
              <a:t>(</a:t>
            </a:r>
            <a:r>
              <a:rPr lang="pt-BR" altLang="pt-BR" sz="2400" b="1" dirty="0">
                <a:solidFill>
                  <a:srgbClr val="0000FF"/>
                </a:solidFill>
              </a:rPr>
              <a:t>Melo – MM</a:t>
            </a:r>
            <a:r>
              <a:rPr lang="pt-BR" altLang="pt-BR" sz="2400" b="1" dirty="0" smtClean="0">
                <a:solidFill>
                  <a:srgbClr val="0000FF"/>
                </a:solidFill>
              </a:rPr>
              <a:t>)</a:t>
            </a:r>
            <a:endParaRPr lang="pt-BR" altLang="pt-BR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17226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08534" y="836712"/>
            <a:ext cx="7993062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A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armadura</a:t>
            </a:r>
            <a:r>
              <a:rPr lang="pt-BR" altLang="pt-BR" b="1" dirty="0" smtClean="0">
                <a:solidFill>
                  <a:srgbClr val="7030A0"/>
                </a:solidFill>
              </a:rPr>
              <a:t> dos painéis alveolares de </a:t>
            </a:r>
            <a:r>
              <a:rPr lang="pt-BR" altLang="pt-BR" b="1" dirty="0" smtClean="0">
                <a:solidFill>
                  <a:srgbClr val="FF0000"/>
                </a:solidFill>
              </a:rPr>
              <a:t>CP</a:t>
            </a:r>
            <a:r>
              <a:rPr lang="pt-BR" altLang="pt-BR" b="1" dirty="0" smtClean="0">
                <a:solidFill>
                  <a:srgbClr val="7030A0"/>
                </a:solidFill>
              </a:rPr>
              <a:t> é constituída, em geral,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apenas por armadura ativa</a:t>
            </a:r>
            <a:r>
              <a:rPr lang="pt-BR" altLang="pt-BR" b="1" dirty="0" smtClean="0">
                <a:solidFill>
                  <a:srgbClr val="7030A0"/>
                </a:solidFill>
              </a:rPr>
              <a:t>, na parte </a:t>
            </a:r>
            <a:r>
              <a:rPr lang="pt-BR" altLang="pt-BR" b="1" dirty="0" smtClean="0">
                <a:solidFill>
                  <a:srgbClr val="7030A0"/>
                </a:solidFill>
              </a:rPr>
              <a:t>inferior, e eventualmente também </a:t>
            </a:r>
            <a:r>
              <a:rPr lang="pt-BR" altLang="pt-BR" b="1" dirty="0" smtClean="0">
                <a:solidFill>
                  <a:srgbClr val="7030A0"/>
                </a:solidFill>
              </a:rPr>
              <a:t>na mesa superior.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>
                <a:solidFill>
                  <a:srgbClr val="0000FF"/>
                </a:solidFill>
              </a:rPr>
              <a:t>Em geral </a:t>
            </a:r>
            <a:r>
              <a:rPr lang="pt-BR" altLang="pt-BR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há armadura para resistir à força cortante </a:t>
            </a:r>
            <a:r>
              <a:rPr lang="pt-BR" altLang="pt-BR" b="1" dirty="0">
                <a:solidFill>
                  <a:srgbClr val="0000FF"/>
                </a:solidFill>
              </a:rPr>
              <a:t>e nem para solicitações na direção transversal, o que obriga a contar com a resistência à tração do concreto para resistir a essas solicitações</a:t>
            </a:r>
            <a:r>
              <a:rPr lang="pt-BR" altLang="pt-BR" b="1" dirty="0" smtClean="0">
                <a:solidFill>
                  <a:srgbClr val="0000FF"/>
                </a:solidFill>
              </a:rPr>
              <a:t>.</a:t>
            </a:r>
            <a:endParaRPr lang="pt-BR" altLang="pt-BR" b="1" dirty="0">
              <a:solidFill>
                <a:srgbClr val="0000FF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67544" y="188640"/>
            <a:ext cx="8424936" cy="32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pt-BR" sz="2400" b="1" dirty="0" smtClean="0">
                <a:solidFill>
                  <a:srgbClr val="0005CC"/>
                </a:solidFill>
              </a:rPr>
              <a:t>6.2.2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ELEMENTOS DE SEÇÃO ALVEOLAR (PAINÉIS ALVEOLARES</a:t>
            </a:r>
            <a:r>
              <a:rPr lang="pt-BR" altLang="pt-BR" sz="2400" b="1" dirty="0" smtClean="0">
                <a:solidFill>
                  <a:srgbClr val="0005CC"/>
                </a:solidFill>
                <a:sym typeface="Symbol"/>
              </a:rPr>
              <a:t>)</a:t>
            </a:r>
            <a:endParaRPr lang="pt-BR" altLang="pt-BR" sz="2400" b="1" dirty="0">
              <a:solidFill>
                <a:srgbClr val="0005CC"/>
              </a:solidFill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397422722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52123"/>
            <a:ext cx="3312368" cy="6485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21912" y="617582"/>
            <a:ext cx="3491776" cy="32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pt-BR" sz="2400" b="1" dirty="0" smtClean="0">
                <a:solidFill>
                  <a:srgbClr val="0005CC"/>
                </a:solidFill>
              </a:rPr>
              <a:t>6.2.2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ELEMENTOS DE SEÇÃO ALVEOLAR (PAINÉIS ALVEOLARES</a:t>
            </a:r>
            <a:r>
              <a:rPr lang="pt-BR" altLang="pt-BR" sz="2400" b="1" dirty="0" smtClean="0">
                <a:solidFill>
                  <a:srgbClr val="0005CC"/>
                </a:solidFill>
                <a:sym typeface="Symbol"/>
              </a:rPr>
              <a:t>)</a:t>
            </a:r>
            <a:endParaRPr lang="pt-BR" altLang="pt-BR" sz="2400" b="1" dirty="0">
              <a:solidFill>
                <a:srgbClr val="0005CC"/>
              </a:solidFill>
              <a:sym typeface="Symbol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162492" y="5805264"/>
            <a:ext cx="20824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0000FF"/>
                </a:solidFill>
              </a:rPr>
              <a:t>(</a:t>
            </a:r>
            <a:r>
              <a:rPr lang="pt-BR" altLang="pt-BR" sz="2400" b="1" dirty="0">
                <a:solidFill>
                  <a:srgbClr val="0000FF"/>
                </a:solidFill>
              </a:rPr>
              <a:t>Melo – MM</a:t>
            </a:r>
            <a:r>
              <a:rPr lang="pt-BR" altLang="pt-BR" sz="2400" b="1" dirty="0" smtClean="0">
                <a:solidFill>
                  <a:srgbClr val="0000FF"/>
                </a:solidFill>
              </a:rPr>
              <a:t>)</a:t>
            </a:r>
            <a:endParaRPr lang="pt-BR" altLang="pt-BR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57523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27200"/>
            <a:ext cx="7128792" cy="539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67544" y="188640"/>
            <a:ext cx="8424936" cy="32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pt-BR" sz="2400" b="1" dirty="0" smtClean="0">
                <a:solidFill>
                  <a:srgbClr val="0005CC"/>
                </a:solidFill>
              </a:rPr>
              <a:t>6.2.2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ELEMENTOS DE SEÇÃO ALVEOLAR (PAINÉIS ALVEOLARES</a:t>
            </a:r>
            <a:r>
              <a:rPr lang="pt-BR" altLang="pt-BR" sz="2400" b="1" dirty="0" smtClean="0">
                <a:solidFill>
                  <a:srgbClr val="0005CC"/>
                </a:solidFill>
                <a:sym typeface="Symbol"/>
              </a:rPr>
              <a:t>)</a:t>
            </a:r>
            <a:endParaRPr lang="pt-BR" altLang="pt-BR" sz="2400" b="1" dirty="0">
              <a:solidFill>
                <a:srgbClr val="0005CC"/>
              </a:solidFill>
              <a:sym typeface="Symbol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494757" y="6312972"/>
            <a:ext cx="20824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0000FF"/>
                </a:solidFill>
              </a:rPr>
              <a:t>(</a:t>
            </a:r>
            <a:r>
              <a:rPr lang="pt-BR" altLang="pt-BR" sz="2400" b="1" dirty="0">
                <a:solidFill>
                  <a:srgbClr val="0000FF"/>
                </a:solidFill>
              </a:rPr>
              <a:t>Melo – MM</a:t>
            </a:r>
            <a:r>
              <a:rPr lang="pt-BR" altLang="pt-BR" sz="2400" b="1" dirty="0" smtClean="0">
                <a:solidFill>
                  <a:srgbClr val="0000FF"/>
                </a:solidFill>
              </a:rPr>
              <a:t>)</a:t>
            </a:r>
            <a:endParaRPr lang="pt-BR" altLang="pt-BR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2124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26" y="1124744"/>
            <a:ext cx="7157864" cy="4487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67544" y="188640"/>
            <a:ext cx="8424936" cy="32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pt-BR" sz="2400" b="1" dirty="0" smtClean="0">
                <a:solidFill>
                  <a:srgbClr val="0005CC"/>
                </a:solidFill>
              </a:rPr>
              <a:t>6.2.2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ELEMENTOS DE SEÇÃO ALVEOLAR (PAINÉIS ALVEOLARES</a:t>
            </a:r>
            <a:r>
              <a:rPr lang="pt-BR" altLang="pt-BR" sz="2400" b="1" dirty="0" smtClean="0">
                <a:solidFill>
                  <a:srgbClr val="0005CC"/>
                </a:solidFill>
                <a:sym typeface="Symbol"/>
              </a:rPr>
              <a:t>)</a:t>
            </a:r>
            <a:endParaRPr lang="pt-BR" altLang="pt-BR" sz="2400" b="1" dirty="0">
              <a:solidFill>
                <a:srgbClr val="0005CC"/>
              </a:solidFill>
              <a:sym typeface="Symbol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530575" y="5733256"/>
            <a:ext cx="20824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0000FF"/>
                </a:solidFill>
              </a:rPr>
              <a:t>(</a:t>
            </a:r>
            <a:r>
              <a:rPr lang="pt-BR" altLang="pt-BR" sz="2400" b="1" dirty="0">
                <a:solidFill>
                  <a:srgbClr val="0000FF"/>
                </a:solidFill>
              </a:rPr>
              <a:t>Melo – MM</a:t>
            </a:r>
            <a:r>
              <a:rPr lang="pt-BR" altLang="pt-BR" sz="2400" b="1" dirty="0" smtClean="0">
                <a:solidFill>
                  <a:srgbClr val="0000FF"/>
                </a:solidFill>
              </a:rPr>
              <a:t>)</a:t>
            </a:r>
            <a:endParaRPr lang="pt-BR" altLang="pt-BR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21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17122</TotalTime>
  <Words>3450</Words>
  <Application>Microsoft Office PowerPoint</Application>
  <PresentationFormat>Apresentação na tela (4:3)</PresentationFormat>
  <Paragraphs>659</Paragraphs>
  <Slides>158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158</vt:i4>
      </vt:variant>
    </vt:vector>
  </HeadingPairs>
  <TitlesOfParts>
    <vt:vector size="159" baseType="lpstr">
      <vt:lpstr>Office Theme</vt:lpstr>
      <vt:lpstr>Apresentação do PowerPoint</vt:lpstr>
      <vt:lpstr>LIVRO BASE PARA A DISCIPLINA:</vt:lpstr>
      <vt:lpstr>OUTROS LIVROS FONTES:</vt:lpstr>
      <vt:lpstr>6. COMPONENTES DE EDIFICAÇÕES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Paulo</dc:creator>
  <cp:lastModifiedBy>Paulo Sérgio dos Santos Bastos</cp:lastModifiedBy>
  <cp:revision>512</cp:revision>
  <dcterms:created xsi:type="dcterms:W3CDTF">2015-10-05T13:14:13Z</dcterms:created>
  <dcterms:modified xsi:type="dcterms:W3CDTF">2019-04-26T12:42:42Z</dcterms:modified>
</cp:coreProperties>
</file>