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7"/>
  </p:notesMasterIdLst>
  <p:sldIdLst>
    <p:sldId id="366" r:id="rId2"/>
    <p:sldId id="367" r:id="rId3"/>
    <p:sldId id="368" r:id="rId4"/>
    <p:sldId id="273" r:id="rId5"/>
    <p:sldId id="297" r:id="rId6"/>
    <p:sldId id="336" r:id="rId7"/>
    <p:sldId id="337" r:id="rId8"/>
    <p:sldId id="343" r:id="rId9"/>
    <p:sldId id="356" r:id="rId10"/>
    <p:sldId id="338" r:id="rId11"/>
    <p:sldId id="363" r:id="rId12"/>
    <p:sldId id="344" r:id="rId13"/>
    <p:sldId id="358" r:id="rId14"/>
    <p:sldId id="346" r:id="rId15"/>
    <p:sldId id="361" r:id="rId16"/>
    <p:sldId id="339" r:id="rId17"/>
    <p:sldId id="348" r:id="rId18"/>
    <p:sldId id="347" r:id="rId19"/>
    <p:sldId id="353" r:id="rId20"/>
    <p:sldId id="355" r:id="rId21"/>
    <p:sldId id="357" r:id="rId22"/>
    <p:sldId id="340" r:id="rId23"/>
    <p:sldId id="350" r:id="rId24"/>
    <p:sldId id="351" r:id="rId25"/>
    <p:sldId id="341" r:id="rId26"/>
    <p:sldId id="349" r:id="rId27"/>
    <p:sldId id="354" r:id="rId28"/>
    <p:sldId id="342" r:id="rId29"/>
    <p:sldId id="352" r:id="rId30"/>
    <p:sldId id="276" r:id="rId31"/>
    <p:sldId id="277" r:id="rId32"/>
    <p:sldId id="331" r:id="rId33"/>
    <p:sldId id="303" r:id="rId34"/>
    <p:sldId id="333" r:id="rId35"/>
    <p:sldId id="334" r:id="rId36"/>
    <p:sldId id="299" r:id="rId37"/>
    <p:sldId id="300" r:id="rId38"/>
    <p:sldId id="335" r:id="rId39"/>
    <p:sldId id="301" r:id="rId40"/>
    <p:sldId id="304" r:id="rId41"/>
    <p:sldId id="305" r:id="rId42"/>
    <p:sldId id="281" r:id="rId43"/>
    <p:sldId id="282" r:id="rId44"/>
    <p:sldId id="284" r:id="rId45"/>
    <p:sldId id="285" r:id="rId46"/>
    <p:sldId id="306" r:id="rId47"/>
    <p:sldId id="373" r:id="rId48"/>
    <p:sldId id="308" r:id="rId49"/>
    <p:sldId id="286" r:id="rId50"/>
    <p:sldId id="310" r:id="rId51"/>
    <p:sldId id="315" r:id="rId52"/>
    <p:sldId id="312" r:id="rId53"/>
    <p:sldId id="316" r:id="rId54"/>
    <p:sldId id="317" r:id="rId55"/>
    <p:sldId id="318" r:id="rId56"/>
    <p:sldId id="287" r:id="rId57"/>
    <p:sldId id="289" r:id="rId58"/>
    <p:sldId id="359" r:id="rId59"/>
    <p:sldId id="360" r:id="rId60"/>
    <p:sldId id="321" r:id="rId61"/>
    <p:sldId id="292" r:id="rId62"/>
    <p:sldId id="293" r:id="rId63"/>
    <p:sldId id="290" r:id="rId64"/>
    <p:sldId id="291" r:id="rId65"/>
    <p:sldId id="324" r:id="rId66"/>
    <p:sldId id="294" r:id="rId67"/>
    <p:sldId id="325" r:id="rId68"/>
    <p:sldId id="274" r:id="rId69"/>
    <p:sldId id="323" r:id="rId70"/>
    <p:sldId id="326" r:id="rId71"/>
    <p:sldId id="327" r:id="rId72"/>
    <p:sldId id="328" r:id="rId73"/>
    <p:sldId id="329" r:id="rId74"/>
    <p:sldId id="295" r:id="rId75"/>
    <p:sldId id="330" r:id="rId7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125B8"/>
    <a:srgbClr val="2AA22A"/>
    <a:srgbClr val="0005CC"/>
    <a:srgbClr val="1F77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81" autoAdjust="0"/>
    <p:restoredTop sz="98827" autoAdjust="0"/>
  </p:normalViewPr>
  <p:slideViewPr>
    <p:cSldViewPr>
      <p:cViewPr>
        <p:scale>
          <a:sx n="100" d="100"/>
          <a:sy n="100" d="100"/>
        </p:scale>
        <p:origin x="-96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7FF9709-AC93-4577-8E54-2671E4242B09}" type="datetimeFigureOut">
              <a:rPr lang="pt-BR"/>
              <a:pPr>
                <a:defRPr/>
              </a:pPr>
              <a:t>07/05/2019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2E3B948-CB6F-4396-B83C-C0F2278F28A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91307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5B844-F888-42C9-89A0-3ACEDE6BF22A}" type="datetime1">
              <a:rPr lang="en-US" smtClean="0"/>
              <a:pPr>
                <a:defRPr/>
              </a:pPr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38AAC-0B16-4BBE-B50E-60FE87A55B7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749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A203D-2C4C-4F2E-A787-45DA92F9ED5F}" type="datetime1">
              <a:rPr lang="en-US" smtClean="0"/>
              <a:pPr>
                <a:defRPr/>
              </a:pPr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B5433-B866-4909-8618-4BC509F930B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031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1D75F-E19B-4D11-8FC2-9362DE572503}" type="datetime1">
              <a:rPr lang="en-US" smtClean="0"/>
              <a:pPr>
                <a:defRPr/>
              </a:pPr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D982F-2540-4069-B63B-A3E61056FCF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709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58219-9F66-4625-B08E-588EB5919A36}" type="datetime1">
              <a:rPr lang="en-US" smtClean="0"/>
              <a:pPr>
                <a:defRPr/>
              </a:pPr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7B02A-0F15-4C94-9AF9-6D383CEA07C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939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8B3DF-23A9-407D-BAB2-762CD08FF715}" type="datetime1">
              <a:rPr lang="en-US" smtClean="0"/>
              <a:pPr>
                <a:defRPr/>
              </a:pPr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CEA1A-F2D6-4976-9368-26CD65CFE25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578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51920-730A-4A25-9951-360EFB5C85E4}" type="datetime1">
              <a:rPr lang="en-US" smtClean="0"/>
              <a:pPr>
                <a:defRPr/>
              </a:pPr>
              <a:t>5/7/2019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01136-71D6-4FF7-A2F5-C5BB86D212D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539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50664-77DC-4091-B314-D5E0F97CC3BB}" type="datetime1">
              <a:rPr lang="en-US" smtClean="0"/>
              <a:pPr>
                <a:defRPr/>
              </a:pPr>
              <a:t>5/7/2019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FB6F7-6F67-48E9-B634-0D7623CDB44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90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C8E62-D2F4-480A-B23F-0C81E434230B}" type="datetime1">
              <a:rPr lang="en-US" smtClean="0"/>
              <a:pPr>
                <a:defRPr/>
              </a:pPr>
              <a:t>5/7/2019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16458-21DE-4B10-80D6-11475294CF1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580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3AFED-3D80-46F9-9F1A-E36F911149B6}" type="datetime1">
              <a:rPr lang="en-US" smtClean="0"/>
              <a:pPr>
                <a:defRPr/>
              </a:pPr>
              <a:t>5/7/2019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FC6E7C4-D5BD-4C7D-A31B-50C4F867BB64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599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97577-045F-4DD9-B785-EA11E5C3A010}" type="datetime1">
              <a:rPr lang="en-US" smtClean="0"/>
              <a:pPr>
                <a:defRPr/>
              </a:pPr>
              <a:t>5/7/2019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0B039-C51D-4BFF-ADCE-4F1537C8D86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63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5871F-AA1E-43CF-9EBB-1D85969A2288}" type="datetime1">
              <a:rPr lang="en-US" smtClean="0"/>
              <a:pPr>
                <a:defRPr/>
              </a:pPr>
              <a:t>5/7/2019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B27D4-6E96-4A19-A077-832A39912AA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786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/>
              <a:t>Click to edit Master text styles</a:t>
            </a:r>
          </a:p>
          <a:p>
            <a:pPr lvl="1"/>
            <a:r>
              <a:rPr lang="en-US" altLang="pt-BR" smtClean="0"/>
              <a:t>Second level</a:t>
            </a:r>
          </a:p>
          <a:p>
            <a:pPr lvl="2"/>
            <a:r>
              <a:rPr lang="en-US" altLang="pt-BR" smtClean="0"/>
              <a:t>Third level</a:t>
            </a:r>
          </a:p>
          <a:p>
            <a:pPr lvl="3"/>
            <a:r>
              <a:rPr lang="en-US" altLang="pt-BR" smtClean="0"/>
              <a:t>Fourth level</a:t>
            </a:r>
          </a:p>
          <a:p>
            <a:pPr lvl="4"/>
            <a:r>
              <a:rPr lang="en-US" altLang="pt-BR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3D3B2F-6DA6-4D3C-B189-8126EA2AFD06}" type="datetime1">
              <a:rPr lang="en-US" smtClean="0"/>
              <a:pPr>
                <a:defRPr/>
              </a:pPr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29AA43-79B2-45C5-BB1E-030FDD1E470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83" r:id="rId7"/>
    <p:sldLayoutId id="2147483679" r:id="rId8"/>
    <p:sldLayoutId id="2147483680" r:id="rId9"/>
    <p:sldLayoutId id="2147483681" r:id="rId10"/>
    <p:sldLayoutId id="214748368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p.feb.unesp.br/pbastos/pre-moldados/Manual%20Fib.pdf" TargetMode="Externa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/>
          <p:cNvSpPr txBox="1">
            <a:spLocks noChangeArrowheads="1"/>
          </p:cNvSpPr>
          <p:nvPr/>
        </p:nvSpPr>
        <p:spPr bwMode="auto">
          <a:xfrm>
            <a:off x="534988" y="1916113"/>
            <a:ext cx="8070850" cy="4290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endParaRPr lang="pt-BR" altLang="pt-BR" sz="800" b="1" dirty="0">
              <a:cs typeface="Times New Roman" pitchFamily="18" charset="0"/>
            </a:endParaRP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endParaRPr lang="pt-BR" altLang="pt-BR" sz="1000" dirty="0"/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pt-BR" altLang="pt-BR" sz="3000" b="1" i="1" dirty="0" smtClean="0">
                <a:solidFill>
                  <a:srgbClr val="2AA22A"/>
                </a:solidFill>
              </a:rPr>
              <a:t>Disciplina 2182: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endParaRPr lang="pt-BR" altLang="pt-BR" sz="1600" dirty="0" smtClean="0"/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pt-BR" altLang="pt-BR" sz="3600" b="1" i="1" dirty="0" smtClean="0">
                <a:solidFill>
                  <a:srgbClr val="F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ESTRUTURAS PRÉ-MOLDADAS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pt-BR" altLang="pt-BR" sz="3600" b="1" i="1" dirty="0" smtClean="0">
                <a:solidFill>
                  <a:srgbClr val="F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pt-BR" altLang="pt-BR" sz="3600" b="1" i="1" dirty="0">
                <a:solidFill>
                  <a:srgbClr val="F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CONCRETO</a:t>
            </a:r>
            <a:endParaRPr lang="pt-BR" alt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endParaRPr lang="pt-BR" altLang="pt-BR" sz="1800" dirty="0"/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endParaRPr lang="pt-BR" altLang="pt-BR" sz="1800" dirty="0"/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pt-BR" altLang="pt-BR" sz="2000" b="1" dirty="0">
                <a:solidFill>
                  <a:srgbClr val="0000FF"/>
                </a:solidFill>
              </a:rPr>
              <a:t>Prof. Dr. PAULO SÉRGIO DOS SANTOS BASTOS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endParaRPr lang="pt-BR" altLang="pt-BR" sz="1800" b="1" i="1" dirty="0">
              <a:solidFill>
                <a:srgbClr val="0000FF"/>
              </a:solidFill>
            </a:endParaRP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endParaRPr lang="pt-BR" altLang="pt-BR" sz="1800" b="1" i="1" dirty="0">
              <a:solidFill>
                <a:srgbClr val="0000FF"/>
              </a:solidFill>
            </a:endParaRP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pt-BR" altLang="pt-BR" sz="1800" b="1" i="1" dirty="0" smtClean="0"/>
              <a:t>Maio/2018</a:t>
            </a:r>
            <a:endParaRPr lang="pt-BR" altLang="pt-BR" sz="1800" b="1" i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84213" y="62071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t-BR" altLang="pt-BR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imes New Roman" pitchFamily="18" charset="0"/>
              </a:rPr>
              <a:t>UNIVERSIDADE ESTADUAL PAULISTA</a:t>
            </a:r>
            <a:r>
              <a:rPr kumimoji="0" lang="pt-BR" altLang="pt-B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imes New Roman" pitchFamily="18" charset="0"/>
              </a:rPr>
              <a:t/>
            </a:r>
            <a:br>
              <a:rPr kumimoji="0" lang="pt-BR" altLang="pt-B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imes New Roman" pitchFamily="18" charset="0"/>
              </a:rPr>
            </a:br>
            <a:r>
              <a:rPr kumimoji="0" lang="pt-BR" altLang="pt-BR" dirty="0" smtClean="0">
                <a:solidFill>
                  <a:srgbClr val="0005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imes New Roman" pitchFamily="18" charset="0"/>
              </a:rPr>
              <a:t>UNESP - Campus de Bauru/SP</a:t>
            </a:r>
            <a:br>
              <a:rPr kumimoji="0" lang="pt-BR" altLang="pt-BR" dirty="0" smtClean="0">
                <a:solidFill>
                  <a:srgbClr val="0005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imes New Roman" pitchFamily="18" charset="0"/>
              </a:rPr>
            </a:br>
            <a:r>
              <a:rPr kumimoji="0" lang="pt-BR" altLang="pt-BR" dirty="0" smtClean="0">
                <a:solidFill>
                  <a:srgbClr val="0005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imes New Roman" pitchFamily="18" charset="0"/>
              </a:rPr>
              <a:t>FACULDADE DE ENGENHARIA</a:t>
            </a:r>
            <a:r>
              <a:rPr kumimoji="0" lang="pt-BR" altLang="pt-B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imes New Roman" pitchFamily="18" charset="0"/>
              </a:rPr>
              <a:t/>
            </a:r>
            <a:br>
              <a:rPr kumimoji="0" lang="pt-BR" altLang="pt-B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imes New Roman" pitchFamily="18" charset="0"/>
              </a:rPr>
            </a:br>
            <a:r>
              <a:rPr kumimoji="0" lang="pt-BR" altLang="pt-BR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Departamento de </a:t>
            </a:r>
            <a:r>
              <a:rPr kumimoji="0" lang="pt-BR" altLang="pt-BR" sz="28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Engenharia</a:t>
            </a:r>
            <a:r>
              <a:rPr kumimoji="0" lang="pt-BR" altLang="pt-BR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Civil e Ambiental</a:t>
            </a:r>
            <a:br>
              <a:rPr kumimoji="0" lang="pt-BR" altLang="pt-BR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</a:br>
            <a:endParaRPr kumimoji="0" lang="pt-BR" altLang="pt-BR" b="1" dirty="0" smtClean="0">
              <a:solidFill>
                <a:srgbClr val="6600FF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E4D185-4805-4712-BCEB-014D175D6EE8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789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C6E7C4-D5BD-4C7D-A31B-50C4F867BB6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3" name="Retângulo 2"/>
          <p:cNvSpPr/>
          <p:nvPr/>
        </p:nvSpPr>
        <p:spPr>
          <a:xfrm>
            <a:off x="625674" y="116632"/>
            <a:ext cx="792088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C00000"/>
                </a:solidFill>
              </a:rPr>
              <a:t>2.2. Sistemas Estruturais</a:t>
            </a:r>
          </a:p>
          <a:p>
            <a:pPr algn="ctr"/>
            <a:r>
              <a:rPr lang="pt-BR" sz="2400" b="1" dirty="0" smtClean="0">
                <a:solidFill>
                  <a:srgbClr val="2AA22A"/>
                </a:solidFill>
              </a:rPr>
              <a:t>(</a:t>
            </a:r>
            <a:r>
              <a:rPr lang="pt-BR" sz="2400" b="1" dirty="0">
                <a:solidFill>
                  <a:srgbClr val="2AA22A"/>
                </a:solidFill>
              </a:rPr>
              <a:t>Manual FIB)</a:t>
            </a:r>
          </a:p>
          <a:p>
            <a:pPr algn="just"/>
            <a:endParaRPr lang="pt-BR" sz="1400" b="1" dirty="0"/>
          </a:p>
          <a:p>
            <a:pPr algn="just"/>
            <a:r>
              <a:rPr lang="pt-BR" sz="2800" b="1" dirty="0" smtClean="0"/>
              <a:t>· </a:t>
            </a:r>
            <a:r>
              <a:rPr lang="pt-BR" sz="3200" b="1" u="sng" dirty="0">
                <a:solidFill>
                  <a:srgbClr val="0005CC"/>
                </a:solidFill>
              </a:rPr>
              <a:t>Estruturas em </a:t>
            </a:r>
            <a:r>
              <a:rPr lang="pt-BR" sz="3200" b="1" u="sng" dirty="0" smtClean="0">
                <a:solidFill>
                  <a:srgbClr val="0005CC"/>
                </a:solidFill>
              </a:rPr>
              <a:t>esqueleto</a:t>
            </a:r>
            <a:r>
              <a:rPr lang="pt-BR" sz="3200" b="1" dirty="0" smtClean="0">
                <a:solidFill>
                  <a:srgbClr val="0005CC"/>
                </a:solidFill>
              </a:rPr>
              <a:t> </a:t>
            </a:r>
            <a:r>
              <a:rPr lang="pt-BR" sz="3200" b="1" dirty="0" smtClean="0"/>
              <a:t>- consistem </a:t>
            </a:r>
            <a:r>
              <a:rPr lang="pt-BR" sz="3200" b="1" dirty="0"/>
              <a:t>de </a:t>
            </a:r>
            <a:r>
              <a:rPr lang="pt-BR" sz="3200" b="1" dirty="0" smtClean="0"/>
              <a:t>elementos lineares – vigas, pilares</a:t>
            </a:r>
            <a:r>
              <a:rPr lang="pt-BR" sz="3200" b="1" dirty="0"/>
              <a:t>, </a:t>
            </a:r>
            <a:r>
              <a:rPr lang="pt-BR" sz="3200" b="1" dirty="0" smtClean="0"/>
              <a:t>de diferentes formatos e tamanhos combinados para formar o esqueleto da estrutura.</a:t>
            </a:r>
          </a:p>
          <a:p>
            <a:pPr algn="just"/>
            <a:endParaRPr lang="pt-BR" sz="2000" b="1" dirty="0"/>
          </a:p>
          <a:p>
            <a:pPr algn="just"/>
            <a:r>
              <a:rPr lang="pt-BR" sz="3200" b="1" dirty="0" smtClean="0">
                <a:solidFill>
                  <a:srgbClr val="0000FF"/>
                </a:solidFill>
              </a:rPr>
              <a:t>Para </a:t>
            </a:r>
            <a:r>
              <a:rPr lang="pt-BR" sz="3200" b="1" dirty="0">
                <a:solidFill>
                  <a:srgbClr val="0000FF"/>
                </a:solidFill>
              </a:rPr>
              <a:t>edificações de alturas médias </a:t>
            </a:r>
            <a:r>
              <a:rPr lang="pt-BR" sz="3200" b="1" dirty="0" smtClean="0">
                <a:solidFill>
                  <a:srgbClr val="0000FF"/>
                </a:solidFill>
              </a:rPr>
              <a:t>e baixas</a:t>
            </a:r>
            <a:r>
              <a:rPr lang="pt-BR" sz="3200" b="1" dirty="0">
                <a:solidFill>
                  <a:srgbClr val="0000FF"/>
                </a:solidFill>
              </a:rPr>
              <a:t>, e com um número pequeno de paredes de contraventamento </a:t>
            </a:r>
            <a:r>
              <a:rPr lang="pt-BR" sz="3200" b="1" dirty="0" smtClean="0">
                <a:solidFill>
                  <a:srgbClr val="0000FF"/>
                </a:solidFill>
              </a:rPr>
              <a:t>no caso de estruturas </a:t>
            </a:r>
            <a:r>
              <a:rPr lang="pt-BR" sz="3200" b="1" dirty="0">
                <a:solidFill>
                  <a:srgbClr val="0000FF"/>
                </a:solidFill>
              </a:rPr>
              <a:t>altas. </a:t>
            </a:r>
          </a:p>
        </p:txBody>
      </p:sp>
    </p:spTree>
    <p:extLst>
      <p:ext uri="{BB962C8B-B14F-4D97-AF65-F5344CB8AC3E}">
        <p14:creationId xmlns:p14="http://schemas.microsoft.com/office/powerpoint/2010/main" val="4054798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C6E7C4-D5BD-4C7D-A31B-50C4F867BB6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3" name="Retângulo 2"/>
          <p:cNvSpPr/>
          <p:nvPr/>
        </p:nvSpPr>
        <p:spPr>
          <a:xfrm>
            <a:off x="625674" y="116632"/>
            <a:ext cx="792088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C00000"/>
                </a:solidFill>
              </a:rPr>
              <a:t>2.2. Sistemas Estruturais</a:t>
            </a:r>
          </a:p>
          <a:p>
            <a:pPr algn="ctr"/>
            <a:r>
              <a:rPr lang="pt-BR" sz="2400" b="1" dirty="0" smtClean="0">
                <a:solidFill>
                  <a:srgbClr val="2AA22A"/>
                </a:solidFill>
              </a:rPr>
              <a:t>(</a:t>
            </a:r>
            <a:r>
              <a:rPr lang="pt-BR" sz="2400" b="1" dirty="0">
                <a:solidFill>
                  <a:srgbClr val="2AA22A"/>
                </a:solidFill>
              </a:rPr>
              <a:t>Manual FIB)</a:t>
            </a:r>
          </a:p>
          <a:p>
            <a:pPr algn="just"/>
            <a:endParaRPr lang="pt-BR" sz="1400" b="1" dirty="0"/>
          </a:p>
          <a:p>
            <a:pPr algn="just"/>
            <a:r>
              <a:rPr lang="pt-BR" sz="2800" b="1" dirty="0" smtClean="0"/>
              <a:t>· </a:t>
            </a:r>
            <a:r>
              <a:rPr lang="pt-BR" sz="2800" b="1" u="sng" dirty="0">
                <a:solidFill>
                  <a:srgbClr val="0005CC"/>
                </a:solidFill>
              </a:rPr>
              <a:t>Estruturas em </a:t>
            </a:r>
            <a:r>
              <a:rPr lang="pt-BR" sz="2800" b="1" u="sng" dirty="0" smtClean="0">
                <a:solidFill>
                  <a:srgbClr val="0005CC"/>
                </a:solidFill>
              </a:rPr>
              <a:t>esqueleto:</a:t>
            </a:r>
            <a:r>
              <a:rPr lang="pt-BR" sz="2800" b="1" dirty="0" smtClean="0">
                <a:solidFill>
                  <a:srgbClr val="0005CC"/>
                </a:solidFill>
              </a:rPr>
              <a:t> </a:t>
            </a:r>
            <a:endParaRPr lang="pt-BR" sz="2800" b="1" dirty="0"/>
          </a:p>
          <a:p>
            <a:pPr algn="just"/>
            <a:endParaRPr lang="pt-BR" sz="2000" b="1" dirty="0" smtClean="0"/>
          </a:p>
          <a:p>
            <a:pPr algn="just"/>
            <a:r>
              <a:rPr lang="pt-BR" sz="3200" b="1" dirty="0" smtClean="0"/>
              <a:t>Possibilitam </a:t>
            </a:r>
            <a:r>
              <a:rPr lang="pt-BR" sz="3200" b="1" u="sng" dirty="0" smtClean="0"/>
              <a:t>alta flexibilidade na arquitetura</a:t>
            </a:r>
            <a:r>
              <a:rPr lang="pt-BR" sz="3200" b="1" dirty="0" smtClean="0"/>
              <a:t>, com espaços abertos sem interferência de paredes, devido à possibilidade de grandes vãos.</a:t>
            </a:r>
          </a:p>
          <a:p>
            <a:pPr algn="just"/>
            <a:r>
              <a:rPr lang="pt-BR" sz="3200" b="1" dirty="0" smtClean="0">
                <a:solidFill>
                  <a:srgbClr val="0000FF"/>
                </a:solidFill>
              </a:rPr>
              <a:t>Adequadas principalmente </a:t>
            </a:r>
            <a:r>
              <a:rPr lang="pt-BR" sz="3200" b="1" dirty="0">
                <a:solidFill>
                  <a:srgbClr val="0000FF"/>
                </a:solidFill>
              </a:rPr>
              <a:t>para construções </a:t>
            </a:r>
            <a:r>
              <a:rPr lang="pt-BR" sz="3200" b="1" dirty="0" smtClean="0">
                <a:solidFill>
                  <a:srgbClr val="0000FF"/>
                </a:solidFill>
              </a:rPr>
              <a:t>industriais, shoppings,</a:t>
            </a:r>
            <a:r>
              <a:rPr lang="pt-BR" sz="3200" b="1" dirty="0">
                <a:solidFill>
                  <a:srgbClr val="0000FF"/>
                </a:solidFill>
              </a:rPr>
              <a:t> </a:t>
            </a:r>
            <a:r>
              <a:rPr lang="pt-BR" sz="3200" b="1" dirty="0" smtClean="0">
                <a:solidFill>
                  <a:srgbClr val="0000FF"/>
                </a:solidFill>
              </a:rPr>
              <a:t>estacionamentos, centros esportivos, </a:t>
            </a:r>
            <a:r>
              <a:rPr lang="pt-BR" sz="3200" b="1" dirty="0">
                <a:solidFill>
                  <a:srgbClr val="0000FF"/>
                </a:solidFill>
              </a:rPr>
              <a:t>escritórios, escolas</a:t>
            </a:r>
            <a:r>
              <a:rPr lang="pt-BR" sz="3200" b="1" dirty="0" smtClean="0">
                <a:solidFill>
                  <a:srgbClr val="0000FF"/>
                </a:solidFill>
              </a:rPr>
              <a:t>, hospitais</a:t>
            </a:r>
            <a:r>
              <a:rPr lang="pt-BR" sz="3200" b="1" dirty="0">
                <a:solidFill>
                  <a:srgbClr val="0000FF"/>
                </a:solidFill>
              </a:rPr>
              <a:t>, </a:t>
            </a:r>
            <a:r>
              <a:rPr lang="pt-BR" sz="3200" b="1" dirty="0" smtClean="0">
                <a:solidFill>
                  <a:srgbClr val="0000FF"/>
                </a:solidFill>
              </a:rPr>
              <a:t>etc. </a:t>
            </a:r>
            <a:endParaRPr lang="pt-BR" sz="3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503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C6E7C4-D5BD-4C7D-A31B-50C4F867BB6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3" name="Retângulo 2"/>
          <p:cNvSpPr/>
          <p:nvPr/>
        </p:nvSpPr>
        <p:spPr>
          <a:xfrm>
            <a:off x="625674" y="116632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C00000"/>
                </a:solidFill>
              </a:rPr>
              <a:t>2.2. Sistemas </a:t>
            </a:r>
            <a:r>
              <a:rPr lang="pt-BR" sz="2400" b="1" dirty="0" smtClean="0">
                <a:solidFill>
                  <a:srgbClr val="C00000"/>
                </a:solidFill>
              </a:rPr>
              <a:t>Estruturais</a:t>
            </a:r>
          </a:p>
          <a:p>
            <a:pPr algn="ctr"/>
            <a:r>
              <a:rPr lang="pt-BR" sz="2400" b="1" dirty="0" smtClean="0">
                <a:solidFill>
                  <a:srgbClr val="2AA22A"/>
                </a:solidFill>
              </a:rPr>
              <a:t>(Manual FIB)</a:t>
            </a:r>
          </a:p>
          <a:p>
            <a:pPr algn="just"/>
            <a:r>
              <a:rPr lang="pt-BR" sz="2400" b="1" dirty="0" smtClean="0">
                <a:solidFill>
                  <a:srgbClr val="0005CC"/>
                </a:solidFill>
              </a:rPr>
              <a:t>Estrutura em esqueleto: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774" y="1484784"/>
            <a:ext cx="6836658" cy="5174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5168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96752"/>
            <a:ext cx="6992937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C6E7C4-D5BD-4C7D-A31B-50C4F867BB6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3" name="Retângulo 2"/>
          <p:cNvSpPr/>
          <p:nvPr/>
        </p:nvSpPr>
        <p:spPr>
          <a:xfrm>
            <a:off x="625674" y="116632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C00000"/>
                </a:solidFill>
              </a:rPr>
              <a:t>2.2. Sistemas </a:t>
            </a:r>
            <a:r>
              <a:rPr lang="pt-BR" sz="2400" b="1" dirty="0" smtClean="0">
                <a:solidFill>
                  <a:srgbClr val="C00000"/>
                </a:solidFill>
              </a:rPr>
              <a:t>Estruturais</a:t>
            </a:r>
          </a:p>
          <a:p>
            <a:pPr algn="ctr"/>
            <a:r>
              <a:rPr lang="pt-BR" sz="2400" b="1" dirty="0" smtClean="0">
                <a:solidFill>
                  <a:srgbClr val="2AA22A"/>
                </a:solidFill>
              </a:rPr>
              <a:t>(Manual FIB)</a:t>
            </a:r>
          </a:p>
          <a:p>
            <a:pPr algn="just"/>
            <a:r>
              <a:rPr lang="pt-BR" sz="2400" b="1" dirty="0" smtClean="0">
                <a:solidFill>
                  <a:srgbClr val="0005CC"/>
                </a:solidFill>
              </a:rPr>
              <a:t>Estrutura em esqueleto:</a:t>
            </a:r>
          </a:p>
        </p:txBody>
      </p:sp>
    </p:spTree>
    <p:extLst>
      <p:ext uri="{BB962C8B-B14F-4D97-AF65-F5344CB8AC3E}">
        <p14:creationId xmlns:p14="http://schemas.microsoft.com/office/powerpoint/2010/main" val="3383784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C6E7C4-D5BD-4C7D-A31B-50C4F867BB6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3" name="Retângulo 2"/>
          <p:cNvSpPr/>
          <p:nvPr/>
        </p:nvSpPr>
        <p:spPr>
          <a:xfrm>
            <a:off x="625674" y="116632"/>
            <a:ext cx="792088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C00000"/>
                </a:solidFill>
              </a:rPr>
              <a:t>2.2. Sistemas Estruturais</a:t>
            </a:r>
          </a:p>
          <a:p>
            <a:pPr algn="ctr"/>
            <a:r>
              <a:rPr lang="pt-BR" sz="2400" b="1" dirty="0" smtClean="0">
                <a:solidFill>
                  <a:srgbClr val="2AA22A"/>
                </a:solidFill>
              </a:rPr>
              <a:t>(</a:t>
            </a:r>
            <a:r>
              <a:rPr lang="pt-BR" sz="2400" b="1" dirty="0">
                <a:solidFill>
                  <a:srgbClr val="2AA22A"/>
                </a:solidFill>
              </a:rPr>
              <a:t>Manual FIB)</a:t>
            </a:r>
          </a:p>
          <a:p>
            <a:pPr algn="just"/>
            <a:endParaRPr lang="pt-BR" b="1" u="sng" dirty="0" smtClean="0">
              <a:solidFill>
                <a:srgbClr val="0005CC"/>
              </a:solidFill>
            </a:endParaRPr>
          </a:p>
          <a:p>
            <a:pPr algn="just"/>
            <a:r>
              <a:rPr lang="pt-BR" sz="2800" b="1" u="sng" dirty="0" smtClean="0">
                <a:solidFill>
                  <a:srgbClr val="0005CC"/>
                </a:solidFill>
              </a:rPr>
              <a:t>Estruturas </a:t>
            </a:r>
            <a:r>
              <a:rPr lang="pt-BR" sz="2800" b="1" u="sng" dirty="0">
                <a:solidFill>
                  <a:srgbClr val="0005CC"/>
                </a:solidFill>
              </a:rPr>
              <a:t>em </a:t>
            </a:r>
            <a:r>
              <a:rPr lang="pt-BR" sz="2800" b="1" u="sng" dirty="0" smtClean="0">
                <a:solidFill>
                  <a:srgbClr val="0005CC"/>
                </a:solidFill>
              </a:rPr>
              <a:t>esqueleto:</a:t>
            </a:r>
          </a:p>
          <a:p>
            <a:pPr algn="just"/>
            <a:endParaRPr lang="pt-BR" sz="2000" b="1" u="sng" dirty="0" smtClean="0">
              <a:solidFill>
                <a:srgbClr val="0005CC"/>
              </a:solidFill>
            </a:endParaRPr>
          </a:p>
          <a:p>
            <a:pPr algn="just"/>
            <a:r>
              <a:rPr lang="pt-BR" sz="3200" b="1" dirty="0"/>
              <a:t>Pelo fato </a:t>
            </a:r>
            <a:r>
              <a:rPr lang="pt-BR" sz="3200" b="1" dirty="0" smtClean="0"/>
              <a:t>do </a:t>
            </a:r>
            <a:r>
              <a:rPr lang="pt-BR" sz="3200" b="1" dirty="0"/>
              <a:t>sistema </a:t>
            </a:r>
            <a:r>
              <a:rPr lang="pt-BR" sz="3200" b="1" dirty="0" smtClean="0"/>
              <a:t>“portante” </a:t>
            </a:r>
            <a:r>
              <a:rPr lang="pt-BR" sz="3200" b="1" dirty="0"/>
              <a:t>ser </a:t>
            </a:r>
            <a:r>
              <a:rPr lang="pt-BR" sz="3200" b="1" dirty="0" smtClean="0"/>
              <a:t>normalmente </a:t>
            </a:r>
            <a:r>
              <a:rPr lang="pt-BR" sz="3200" b="1" dirty="0"/>
              <a:t>independente </a:t>
            </a:r>
            <a:r>
              <a:rPr lang="pt-BR" sz="3200" b="1" dirty="0" smtClean="0"/>
              <a:t>dos subsistemas complementares </a:t>
            </a:r>
            <a:r>
              <a:rPr lang="pt-BR" sz="3200" b="1" dirty="0"/>
              <a:t>da edificação, como os sistemas de fechamento, sistemas hidráulicos </a:t>
            </a:r>
            <a:r>
              <a:rPr lang="pt-BR" sz="3200" b="1" dirty="0" smtClean="0"/>
              <a:t>e elétricos</a:t>
            </a:r>
            <a:r>
              <a:rPr lang="pt-BR" sz="3200" b="1" dirty="0"/>
              <a:t>, etc., </a:t>
            </a:r>
            <a:r>
              <a:rPr lang="pt-BR" sz="3200" b="1" u="sng" dirty="0"/>
              <a:t>é fácil adaptar as edificações para mudanças no seu uso, com novas funções e </a:t>
            </a:r>
            <a:r>
              <a:rPr lang="pt-BR" sz="3200" b="1" u="sng" dirty="0" smtClean="0"/>
              <a:t>inovações técnicas</a:t>
            </a:r>
            <a:r>
              <a:rPr lang="pt-BR" sz="3200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19351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C6E7C4-D5BD-4C7D-A31B-50C4F867BB6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3" name="Retângulo 2"/>
          <p:cNvSpPr/>
          <p:nvPr/>
        </p:nvSpPr>
        <p:spPr>
          <a:xfrm>
            <a:off x="625674" y="116632"/>
            <a:ext cx="79208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C00000"/>
                </a:solidFill>
              </a:rPr>
              <a:t>2.2. Sistemas Estruturais</a:t>
            </a:r>
          </a:p>
          <a:p>
            <a:pPr algn="ctr"/>
            <a:r>
              <a:rPr lang="pt-BR" sz="2400" b="1" dirty="0" smtClean="0">
                <a:solidFill>
                  <a:srgbClr val="2AA22A"/>
                </a:solidFill>
              </a:rPr>
              <a:t>(</a:t>
            </a:r>
            <a:r>
              <a:rPr lang="pt-BR" sz="2400" b="1" dirty="0">
                <a:solidFill>
                  <a:srgbClr val="2AA22A"/>
                </a:solidFill>
              </a:rPr>
              <a:t>Manual FIB)</a:t>
            </a:r>
          </a:p>
          <a:p>
            <a:pPr algn="just"/>
            <a:r>
              <a:rPr lang="pt-BR" sz="2800" b="1" u="sng" dirty="0" smtClean="0">
                <a:solidFill>
                  <a:srgbClr val="0005CC"/>
                </a:solidFill>
              </a:rPr>
              <a:t>Estruturas </a:t>
            </a:r>
            <a:r>
              <a:rPr lang="pt-BR" sz="2800" b="1" u="sng" dirty="0">
                <a:solidFill>
                  <a:srgbClr val="0005CC"/>
                </a:solidFill>
              </a:rPr>
              <a:t>em </a:t>
            </a:r>
            <a:r>
              <a:rPr lang="pt-BR" sz="2800" b="1" u="sng" dirty="0" smtClean="0">
                <a:solidFill>
                  <a:srgbClr val="0005CC"/>
                </a:solidFill>
              </a:rPr>
              <a:t>esqueleto:</a:t>
            </a:r>
          </a:p>
          <a:p>
            <a:pPr algn="just"/>
            <a:endParaRPr lang="pt-BR" sz="2400" b="1" dirty="0"/>
          </a:p>
          <a:p>
            <a:pPr algn="just"/>
            <a:r>
              <a:rPr lang="pt-BR" sz="3200" b="1" dirty="0"/>
              <a:t>O </a:t>
            </a:r>
            <a:r>
              <a:rPr lang="pt-BR" sz="3200" b="1" dirty="0" smtClean="0"/>
              <a:t>sistema também </a:t>
            </a:r>
            <a:r>
              <a:rPr lang="pt-BR" sz="3200" b="1" dirty="0"/>
              <a:t>oferece uma grande liberdade para o arquiteto na escolha do </a:t>
            </a:r>
            <a:r>
              <a:rPr lang="pt-BR" sz="3200" b="1" dirty="0" smtClean="0"/>
              <a:t>sistema de fechamento.</a:t>
            </a:r>
          </a:p>
          <a:p>
            <a:pPr algn="just"/>
            <a:endParaRPr lang="pt-BR" sz="2000" b="1" dirty="0"/>
          </a:p>
          <a:p>
            <a:pPr algn="just"/>
            <a:r>
              <a:rPr lang="pt-BR" sz="3200" b="1" dirty="0" smtClean="0">
                <a:solidFill>
                  <a:srgbClr val="0000FF"/>
                </a:solidFill>
              </a:rPr>
              <a:t>Os </a:t>
            </a:r>
            <a:r>
              <a:rPr lang="pt-BR" sz="3200" b="1" dirty="0">
                <a:solidFill>
                  <a:srgbClr val="0000FF"/>
                </a:solidFill>
              </a:rPr>
              <a:t>elementos estruturais são bem adaptáveis para uma produção racional e </a:t>
            </a:r>
            <a:r>
              <a:rPr lang="pt-BR" sz="3200" b="1" dirty="0" smtClean="0">
                <a:solidFill>
                  <a:srgbClr val="0000FF"/>
                </a:solidFill>
              </a:rPr>
              <a:t>processos de </a:t>
            </a:r>
            <a:r>
              <a:rPr lang="pt-BR" sz="3200" b="1" dirty="0">
                <a:solidFill>
                  <a:srgbClr val="0000FF"/>
                </a:solidFill>
              </a:rPr>
              <a:t>montagem</a:t>
            </a:r>
            <a:r>
              <a:rPr lang="pt-BR" sz="3200" b="1" dirty="0" smtClean="0">
                <a:solidFill>
                  <a:srgbClr val="0000FF"/>
                </a:solidFill>
              </a:rPr>
              <a:t>.</a:t>
            </a:r>
            <a:endParaRPr lang="pt-BR" sz="3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497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C6E7C4-D5BD-4C7D-A31B-50C4F867BB6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3" name="Retângulo 2"/>
          <p:cNvSpPr/>
          <p:nvPr/>
        </p:nvSpPr>
        <p:spPr>
          <a:xfrm>
            <a:off x="625674" y="188640"/>
            <a:ext cx="792088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C00000"/>
                </a:solidFill>
              </a:rPr>
              <a:t>2.2. Sistemas </a:t>
            </a:r>
            <a:r>
              <a:rPr lang="pt-BR" sz="2400" b="1" dirty="0" smtClean="0">
                <a:solidFill>
                  <a:srgbClr val="C00000"/>
                </a:solidFill>
              </a:rPr>
              <a:t>Estruturais</a:t>
            </a:r>
          </a:p>
          <a:p>
            <a:pPr algn="ctr"/>
            <a:r>
              <a:rPr lang="pt-BR" sz="2400" b="1" dirty="0" smtClean="0">
                <a:solidFill>
                  <a:srgbClr val="2AA22A"/>
                </a:solidFill>
              </a:rPr>
              <a:t>(Manual </a:t>
            </a:r>
            <a:r>
              <a:rPr lang="pt-BR" sz="2400" b="1" dirty="0">
                <a:solidFill>
                  <a:srgbClr val="2AA22A"/>
                </a:solidFill>
              </a:rPr>
              <a:t>FIB)</a:t>
            </a:r>
          </a:p>
          <a:p>
            <a:pPr algn="just"/>
            <a:endParaRPr lang="pt-BR" sz="2000" b="1" dirty="0"/>
          </a:p>
          <a:p>
            <a:pPr algn="just"/>
            <a:r>
              <a:rPr lang="pt-BR" sz="3200" b="1" dirty="0"/>
              <a:t>· </a:t>
            </a:r>
            <a:r>
              <a:rPr lang="pt-BR" sz="3200" b="1" u="sng" dirty="0">
                <a:solidFill>
                  <a:srgbClr val="0005CC"/>
                </a:solidFill>
              </a:rPr>
              <a:t>Estruturas em </a:t>
            </a:r>
            <a:r>
              <a:rPr lang="pt-BR" sz="3200" b="1" u="sng" dirty="0" smtClean="0">
                <a:solidFill>
                  <a:srgbClr val="0005CC"/>
                </a:solidFill>
              </a:rPr>
              <a:t>painéis estruturais</a:t>
            </a:r>
            <a:r>
              <a:rPr lang="pt-BR" sz="3200" b="1" dirty="0" smtClean="0">
                <a:solidFill>
                  <a:srgbClr val="0005CC"/>
                </a:solidFill>
              </a:rPr>
              <a:t> </a:t>
            </a:r>
            <a:r>
              <a:rPr lang="pt-BR" sz="3200" b="1" dirty="0" smtClean="0"/>
              <a:t>- consistem </a:t>
            </a:r>
            <a:r>
              <a:rPr lang="pt-BR" sz="3200" b="1" dirty="0"/>
              <a:t>de componentes de </a:t>
            </a:r>
            <a:r>
              <a:rPr lang="pt-BR" sz="3200" b="1" dirty="0" smtClean="0"/>
              <a:t>painéis </a:t>
            </a:r>
            <a:r>
              <a:rPr lang="pt-BR" sz="3200" b="1" dirty="0"/>
              <a:t>portantes verticais e </a:t>
            </a:r>
            <a:r>
              <a:rPr lang="pt-BR" sz="3200" b="1" dirty="0" smtClean="0"/>
              <a:t>de painéis </a:t>
            </a:r>
            <a:r>
              <a:rPr lang="pt-BR" sz="3200" b="1" dirty="0"/>
              <a:t>de </a:t>
            </a:r>
            <a:r>
              <a:rPr lang="pt-BR" sz="3200" b="1" dirty="0" smtClean="0"/>
              <a:t>lajes. </a:t>
            </a:r>
            <a:r>
              <a:rPr lang="pt-BR" sz="3200" b="1" u="sng" dirty="0" smtClean="0"/>
              <a:t>Sistema usado </a:t>
            </a:r>
            <a:r>
              <a:rPr lang="pt-BR" sz="3200" b="1" u="sng" dirty="0"/>
              <a:t>extensivamente para a construção de casas e apartamentos</a:t>
            </a:r>
            <a:r>
              <a:rPr lang="pt-BR" sz="3200" b="1" u="sng" dirty="0" smtClean="0"/>
              <a:t>, hotéis</a:t>
            </a:r>
            <a:r>
              <a:rPr lang="pt-BR" sz="3200" b="1" u="sng" dirty="0"/>
              <a:t>, escolas, </a:t>
            </a:r>
            <a:r>
              <a:rPr lang="pt-BR" sz="3200" b="1" u="sng" dirty="0" smtClean="0"/>
              <a:t>etc.</a:t>
            </a:r>
          </a:p>
          <a:p>
            <a:pPr algn="just"/>
            <a:endParaRPr lang="pt-BR" sz="2000" b="1" dirty="0"/>
          </a:p>
          <a:p>
            <a:pPr algn="just"/>
            <a:r>
              <a:rPr lang="pt-BR" sz="3200" b="1" dirty="0" smtClean="0">
                <a:solidFill>
                  <a:srgbClr val="0000FF"/>
                </a:solidFill>
              </a:rPr>
              <a:t>Painéis são utilizados para fechamentos internos e externos, para caixas de </a:t>
            </a:r>
            <a:r>
              <a:rPr lang="pt-BR" sz="3200" b="1" dirty="0" err="1" smtClean="0">
                <a:solidFill>
                  <a:srgbClr val="0000FF"/>
                </a:solidFill>
              </a:rPr>
              <a:t>eleva-dores</a:t>
            </a:r>
            <a:r>
              <a:rPr lang="pt-BR" sz="3200" b="1" dirty="0" smtClean="0">
                <a:solidFill>
                  <a:srgbClr val="0000FF"/>
                </a:solidFill>
              </a:rPr>
              <a:t>, núcleos centrais, etc.</a:t>
            </a:r>
            <a:endParaRPr lang="pt-BR" sz="3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0643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C6E7C4-D5BD-4C7D-A31B-50C4F867BB6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3" name="Retângulo 2"/>
          <p:cNvSpPr/>
          <p:nvPr/>
        </p:nvSpPr>
        <p:spPr>
          <a:xfrm>
            <a:off x="625674" y="188640"/>
            <a:ext cx="792088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C00000"/>
                </a:solidFill>
              </a:rPr>
              <a:t>2.2. Sistemas </a:t>
            </a:r>
            <a:r>
              <a:rPr lang="pt-BR" sz="2400" b="1" dirty="0" smtClean="0">
                <a:solidFill>
                  <a:srgbClr val="C00000"/>
                </a:solidFill>
              </a:rPr>
              <a:t>Estruturais</a:t>
            </a:r>
          </a:p>
          <a:p>
            <a:pPr algn="ctr"/>
            <a:r>
              <a:rPr lang="pt-BR" sz="2400" b="1" dirty="0" smtClean="0">
                <a:solidFill>
                  <a:srgbClr val="2AA22A"/>
                </a:solidFill>
              </a:rPr>
              <a:t>(Manual </a:t>
            </a:r>
            <a:r>
              <a:rPr lang="pt-BR" sz="2400" b="1" dirty="0">
                <a:solidFill>
                  <a:srgbClr val="2AA22A"/>
                </a:solidFill>
              </a:rPr>
              <a:t>FIB)</a:t>
            </a:r>
          </a:p>
          <a:p>
            <a:pPr algn="just"/>
            <a:r>
              <a:rPr lang="pt-BR" sz="2800" b="1" dirty="0" smtClean="0">
                <a:solidFill>
                  <a:srgbClr val="0005CC"/>
                </a:solidFill>
              </a:rPr>
              <a:t>Estruturas </a:t>
            </a:r>
            <a:r>
              <a:rPr lang="pt-BR" sz="2800" b="1" dirty="0">
                <a:solidFill>
                  <a:srgbClr val="0005CC"/>
                </a:solidFill>
              </a:rPr>
              <a:t>em </a:t>
            </a:r>
            <a:r>
              <a:rPr lang="pt-BR" sz="2800" b="1" dirty="0" smtClean="0">
                <a:solidFill>
                  <a:srgbClr val="0005CC"/>
                </a:solidFill>
              </a:rPr>
              <a:t>painéis estruturais:</a:t>
            </a:r>
          </a:p>
          <a:p>
            <a:pPr algn="just"/>
            <a:r>
              <a:rPr lang="pt-BR" sz="3200" b="1" dirty="0" smtClean="0"/>
              <a:t>Os painéis podem ser estruturais ou de fechamento (vedação). Oferecem as </a:t>
            </a:r>
            <a:r>
              <a:rPr lang="pt-BR" sz="3200" b="1" dirty="0" err="1" smtClean="0"/>
              <a:t>vanta-gens</a:t>
            </a:r>
            <a:r>
              <a:rPr lang="pt-BR" sz="3200" b="1" dirty="0" smtClean="0"/>
              <a:t> de </a:t>
            </a:r>
            <a:r>
              <a:rPr lang="pt-BR" sz="3200" b="1" u="sng" dirty="0" smtClean="0"/>
              <a:t>rapidez na construção</a:t>
            </a:r>
            <a:r>
              <a:rPr lang="pt-BR" sz="3200" b="1" dirty="0" smtClean="0"/>
              <a:t>.</a:t>
            </a:r>
          </a:p>
          <a:p>
            <a:pPr algn="just"/>
            <a:endParaRPr lang="pt-BR" sz="2000" b="1" dirty="0"/>
          </a:p>
          <a:p>
            <a:pPr algn="just"/>
            <a:r>
              <a:rPr lang="pt-BR" sz="3200" b="1" dirty="0" smtClean="0">
                <a:solidFill>
                  <a:srgbClr val="0000FF"/>
                </a:solidFill>
              </a:rPr>
              <a:t>A tendência é construir espaços abertos livres entre as paredes “portantes” e usar </a:t>
            </a:r>
            <a:r>
              <a:rPr lang="pt-BR" sz="3200" b="1" u="sng" dirty="0" smtClean="0">
                <a:solidFill>
                  <a:srgbClr val="0000FF"/>
                </a:solidFill>
              </a:rPr>
              <a:t>divisórias leves</a:t>
            </a:r>
            <a:r>
              <a:rPr lang="pt-BR" sz="3200" b="1" dirty="0" smtClean="0">
                <a:solidFill>
                  <a:srgbClr val="0000FF"/>
                </a:solidFill>
              </a:rPr>
              <a:t> para definir o layout interno, o que permite alteração futura no projeto, sem maiores custos.</a:t>
            </a:r>
          </a:p>
        </p:txBody>
      </p:sp>
    </p:spTree>
    <p:extLst>
      <p:ext uri="{BB962C8B-B14F-4D97-AF65-F5344CB8AC3E}">
        <p14:creationId xmlns:p14="http://schemas.microsoft.com/office/powerpoint/2010/main" val="17786619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C6E7C4-D5BD-4C7D-A31B-50C4F867BB6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3" name="Retângulo 2"/>
          <p:cNvSpPr/>
          <p:nvPr/>
        </p:nvSpPr>
        <p:spPr>
          <a:xfrm>
            <a:off x="625674" y="116632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C00000"/>
                </a:solidFill>
              </a:rPr>
              <a:t>2.2. Sistemas Estruturais</a:t>
            </a:r>
          </a:p>
          <a:p>
            <a:pPr algn="ctr"/>
            <a:r>
              <a:rPr lang="pt-BR" sz="2400" b="1" dirty="0"/>
              <a:t>     </a:t>
            </a:r>
            <a:r>
              <a:rPr lang="pt-BR" sz="2400" b="1" dirty="0" smtClean="0">
                <a:solidFill>
                  <a:srgbClr val="2AA22A"/>
                </a:solidFill>
              </a:rPr>
              <a:t>(</a:t>
            </a:r>
            <a:r>
              <a:rPr lang="pt-BR" sz="2400" b="1" dirty="0">
                <a:solidFill>
                  <a:srgbClr val="2AA22A"/>
                </a:solidFill>
              </a:rPr>
              <a:t>Manual FIB)</a:t>
            </a:r>
          </a:p>
          <a:p>
            <a:pPr algn="just"/>
            <a:r>
              <a:rPr lang="pt-BR" sz="2400" b="1" dirty="0" smtClean="0">
                <a:solidFill>
                  <a:srgbClr val="0005CC"/>
                </a:solidFill>
              </a:rPr>
              <a:t>Estruturas </a:t>
            </a:r>
            <a:r>
              <a:rPr lang="pt-BR" sz="2400" b="1" dirty="0">
                <a:solidFill>
                  <a:srgbClr val="0005CC"/>
                </a:solidFill>
              </a:rPr>
              <a:t>em </a:t>
            </a:r>
            <a:r>
              <a:rPr lang="pt-BR" sz="2400" b="1" dirty="0" smtClean="0">
                <a:solidFill>
                  <a:srgbClr val="0005CC"/>
                </a:solidFill>
              </a:rPr>
              <a:t>painéis estruturais:</a:t>
            </a:r>
            <a:endParaRPr lang="pt-BR" sz="2400" b="1" dirty="0">
              <a:solidFill>
                <a:srgbClr val="0005CC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12776"/>
            <a:ext cx="6221413" cy="509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72370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C6E7C4-D5BD-4C7D-A31B-50C4F867BB6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3" name="Retângulo 2"/>
          <p:cNvSpPr/>
          <p:nvPr/>
        </p:nvSpPr>
        <p:spPr>
          <a:xfrm>
            <a:off x="625674" y="116632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C00000"/>
                </a:solidFill>
              </a:rPr>
              <a:t>2.2. Sistemas Estruturais</a:t>
            </a:r>
          </a:p>
          <a:p>
            <a:pPr algn="ctr"/>
            <a:r>
              <a:rPr lang="pt-BR" sz="2400" b="1" dirty="0"/>
              <a:t>     </a:t>
            </a:r>
            <a:r>
              <a:rPr lang="pt-BR" sz="2400" b="1" dirty="0" smtClean="0">
                <a:solidFill>
                  <a:srgbClr val="2AA22A"/>
                </a:solidFill>
              </a:rPr>
              <a:t>(</a:t>
            </a:r>
            <a:r>
              <a:rPr lang="pt-BR" sz="2400" b="1" dirty="0">
                <a:solidFill>
                  <a:srgbClr val="2AA22A"/>
                </a:solidFill>
              </a:rPr>
              <a:t>Manual FIB)</a:t>
            </a:r>
          </a:p>
          <a:p>
            <a:pPr algn="just"/>
            <a:r>
              <a:rPr lang="pt-BR" sz="2400" b="1" dirty="0" smtClean="0">
                <a:solidFill>
                  <a:srgbClr val="0005CC"/>
                </a:solidFill>
              </a:rPr>
              <a:t>Estruturas </a:t>
            </a:r>
            <a:r>
              <a:rPr lang="pt-BR" sz="2400" b="1" dirty="0">
                <a:solidFill>
                  <a:srgbClr val="0005CC"/>
                </a:solidFill>
              </a:rPr>
              <a:t>em </a:t>
            </a:r>
            <a:r>
              <a:rPr lang="pt-BR" sz="2400" b="1" dirty="0" smtClean="0">
                <a:solidFill>
                  <a:srgbClr val="0005CC"/>
                </a:solidFill>
              </a:rPr>
              <a:t>painéis estruturais:</a:t>
            </a:r>
            <a:endParaRPr lang="pt-BR" sz="2400" b="1" dirty="0">
              <a:solidFill>
                <a:srgbClr val="0005CC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1" y="1556792"/>
            <a:ext cx="8985126" cy="3280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3204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99318" y="116632"/>
            <a:ext cx="8229600" cy="796925"/>
          </a:xfrm>
        </p:spPr>
        <p:txBody>
          <a:bodyPr/>
          <a:lstStyle/>
          <a:p>
            <a:pPr eaLnBrk="1" hangingPunct="1"/>
            <a:r>
              <a:rPr lang="en-US" altLang="pt-B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LIVRO BASE PARA A DISCIPLINA:</a:t>
            </a:r>
          </a:p>
        </p:txBody>
      </p:sp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4283968" y="1114475"/>
            <a:ext cx="4501183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0005CC"/>
                </a:solidFill>
              </a:rPr>
              <a:t>EL DEBS, MOUNIR K. </a:t>
            </a:r>
            <a:r>
              <a:rPr lang="pt-BR" altLang="pt-BR" b="1" i="1" dirty="0" smtClean="0">
                <a:solidFill>
                  <a:srgbClr val="0005CC"/>
                </a:solidFill>
              </a:rPr>
              <a:t>Concreto pré-moldado: fundamentos e </a:t>
            </a:r>
            <a:r>
              <a:rPr lang="pt-BR" altLang="pt-BR" b="1" i="1" dirty="0" err="1" smtClean="0">
                <a:solidFill>
                  <a:srgbClr val="0005CC"/>
                </a:solidFill>
              </a:rPr>
              <a:t>aplica-ções</a:t>
            </a:r>
            <a:r>
              <a:rPr lang="pt-BR" altLang="pt-BR" b="1" dirty="0" smtClean="0">
                <a:solidFill>
                  <a:srgbClr val="0005CC"/>
                </a:solidFill>
              </a:rPr>
              <a:t>. São Paulo, Ed. Oficina de Textos, 2</a:t>
            </a:r>
            <a:r>
              <a:rPr lang="pt-BR" altLang="pt-BR" b="1" baseline="30000" dirty="0" smtClean="0">
                <a:solidFill>
                  <a:srgbClr val="0005CC"/>
                </a:solidFill>
              </a:rPr>
              <a:t>ª</a:t>
            </a:r>
            <a:r>
              <a:rPr lang="pt-BR" altLang="pt-BR" b="1" dirty="0" smtClean="0">
                <a:solidFill>
                  <a:srgbClr val="0005CC"/>
                </a:solidFill>
              </a:rPr>
              <a:t> ed., 2017, 456p.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800" b="1" dirty="0">
              <a:solidFill>
                <a:srgbClr val="0005CC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D125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aluno deve estudar os capítulos do livro, que é excelente.</a:t>
            </a:r>
            <a:endParaRPr lang="pt-BR" altLang="pt-BR" b="1" dirty="0">
              <a:solidFill>
                <a:srgbClr val="D125B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F99B4E-C3E9-4EBB-ABC4-5233ECBD06AF}" type="slidenum">
              <a:rPr lang="en-US"/>
              <a:pPr>
                <a:defRPr/>
              </a:pPr>
              <a:t>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59"/>
            <a:ext cx="3543300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65148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C6E7C4-D5BD-4C7D-A31B-50C4F867BB6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3" name="Retângulo 2"/>
          <p:cNvSpPr/>
          <p:nvPr/>
        </p:nvSpPr>
        <p:spPr>
          <a:xfrm>
            <a:off x="625674" y="116632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C00000"/>
                </a:solidFill>
              </a:rPr>
              <a:t>2.2. Sistemas Estruturais</a:t>
            </a:r>
          </a:p>
          <a:p>
            <a:pPr algn="ctr"/>
            <a:r>
              <a:rPr lang="pt-BR" sz="2400" b="1" dirty="0"/>
              <a:t>     </a:t>
            </a:r>
            <a:r>
              <a:rPr lang="pt-BR" sz="2400" b="1" dirty="0" smtClean="0">
                <a:solidFill>
                  <a:srgbClr val="2AA22A"/>
                </a:solidFill>
              </a:rPr>
              <a:t>(</a:t>
            </a:r>
            <a:r>
              <a:rPr lang="pt-BR" sz="2400" b="1" dirty="0">
                <a:solidFill>
                  <a:srgbClr val="2AA22A"/>
                </a:solidFill>
              </a:rPr>
              <a:t>Manual FIB)</a:t>
            </a:r>
          </a:p>
          <a:p>
            <a:pPr algn="just"/>
            <a:r>
              <a:rPr lang="pt-BR" sz="2400" b="1" dirty="0" smtClean="0">
                <a:solidFill>
                  <a:srgbClr val="0005CC"/>
                </a:solidFill>
              </a:rPr>
              <a:t>Estruturas </a:t>
            </a:r>
            <a:r>
              <a:rPr lang="pt-BR" sz="2400" b="1" dirty="0">
                <a:solidFill>
                  <a:srgbClr val="0005CC"/>
                </a:solidFill>
              </a:rPr>
              <a:t>em </a:t>
            </a:r>
            <a:r>
              <a:rPr lang="pt-BR" sz="2400" b="1" dirty="0" smtClean="0">
                <a:solidFill>
                  <a:srgbClr val="0005CC"/>
                </a:solidFill>
              </a:rPr>
              <a:t>painéis estruturais:</a:t>
            </a:r>
            <a:endParaRPr lang="pt-BR" sz="2400" b="1" dirty="0">
              <a:solidFill>
                <a:srgbClr val="0005CC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551" y="1484784"/>
            <a:ext cx="5979126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88924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C6E7C4-D5BD-4C7D-A31B-50C4F867BB64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3" name="Retângulo 2"/>
          <p:cNvSpPr/>
          <p:nvPr/>
        </p:nvSpPr>
        <p:spPr>
          <a:xfrm>
            <a:off x="625674" y="116632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C00000"/>
                </a:solidFill>
              </a:rPr>
              <a:t>2.2. Sistemas Estruturais</a:t>
            </a:r>
          </a:p>
          <a:p>
            <a:pPr algn="ctr"/>
            <a:r>
              <a:rPr lang="pt-BR" sz="2400" b="1" dirty="0"/>
              <a:t>     </a:t>
            </a:r>
            <a:r>
              <a:rPr lang="pt-BR" sz="2400" b="1" dirty="0" smtClean="0">
                <a:solidFill>
                  <a:srgbClr val="2AA22A"/>
                </a:solidFill>
              </a:rPr>
              <a:t>(</a:t>
            </a:r>
            <a:r>
              <a:rPr lang="pt-BR" sz="2400" b="1" dirty="0">
                <a:solidFill>
                  <a:srgbClr val="2AA22A"/>
                </a:solidFill>
              </a:rPr>
              <a:t>Manual FIB)</a:t>
            </a:r>
          </a:p>
          <a:p>
            <a:pPr algn="just"/>
            <a:r>
              <a:rPr lang="pt-BR" sz="2400" b="1" dirty="0" smtClean="0">
                <a:solidFill>
                  <a:srgbClr val="0005CC"/>
                </a:solidFill>
              </a:rPr>
              <a:t>Estruturas </a:t>
            </a:r>
            <a:r>
              <a:rPr lang="pt-BR" sz="2400" b="1" dirty="0">
                <a:solidFill>
                  <a:srgbClr val="0005CC"/>
                </a:solidFill>
              </a:rPr>
              <a:t>em </a:t>
            </a:r>
            <a:r>
              <a:rPr lang="pt-BR" sz="2400" b="1" dirty="0" smtClean="0">
                <a:solidFill>
                  <a:srgbClr val="0005CC"/>
                </a:solidFill>
              </a:rPr>
              <a:t>painéis estruturais:</a:t>
            </a:r>
            <a:endParaRPr lang="pt-BR" sz="2400" b="1" dirty="0">
              <a:solidFill>
                <a:srgbClr val="0005CC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93" y="1484784"/>
            <a:ext cx="7821613" cy="450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95557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C6E7C4-D5BD-4C7D-A31B-50C4F867BB64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3" name="Retângulo 2"/>
          <p:cNvSpPr/>
          <p:nvPr/>
        </p:nvSpPr>
        <p:spPr>
          <a:xfrm>
            <a:off x="625674" y="332656"/>
            <a:ext cx="792088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C00000"/>
                </a:solidFill>
              </a:rPr>
              <a:t>2.2. Sistemas Estruturais</a:t>
            </a:r>
          </a:p>
          <a:p>
            <a:pPr algn="ctr"/>
            <a:r>
              <a:rPr lang="pt-BR" sz="2400" b="1" dirty="0" smtClean="0">
                <a:solidFill>
                  <a:srgbClr val="2AA22A"/>
                </a:solidFill>
              </a:rPr>
              <a:t>(</a:t>
            </a:r>
            <a:r>
              <a:rPr lang="pt-BR" sz="2400" b="1" dirty="0">
                <a:solidFill>
                  <a:srgbClr val="2AA22A"/>
                </a:solidFill>
              </a:rPr>
              <a:t>Manual FIB)</a:t>
            </a:r>
          </a:p>
          <a:p>
            <a:pPr algn="just"/>
            <a:endParaRPr lang="pt-BR" sz="2000" b="1" dirty="0"/>
          </a:p>
          <a:p>
            <a:pPr algn="just"/>
            <a:r>
              <a:rPr lang="pt-BR" sz="3200" b="1" dirty="0" smtClean="0"/>
              <a:t>· </a:t>
            </a:r>
            <a:r>
              <a:rPr lang="pt-BR" sz="3200" b="1" u="sng" dirty="0">
                <a:solidFill>
                  <a:srgbClr val="0005CC"/>
                </a:solidFill>
              </a:rPr>
              <a:t>Estruturas para </a:t>
            </a:r>
            <a:r>
              <a:rPr lang="pt-BR" sz="3200" b="1" u="sng" dirty="0" smtClean="0">
                <a:solidFill>
                  <a:srgbClr val="0005CC"/>
                </a:solidFill>
              </a:rPr>
              <a:t>pisos</a:t>
            </a:r>
            <a:r>
              <a:rPr lang="pt-BR" sz="3200" b="1" dirty="0">
                <a:solidFill>
                  <a:srgbClr val="0005CC"/>
                </a:solidFill>
              </a:rPr>
              <a:t> </a:t>
            </a:r>
            <a:r>
              <a:rPr lang="pt-BR" sz="3200" b="1" dirty="0" smtClean="0"/>
              <a:t>- consistem </a:t>
            </a:r>
            <a:r>
              <a:rPr lang="pt-BR" sz="3200" b="1" dirty="0"/>
              <a:t>de vários tipos de elementos de </a:t>
            </a:r>
            <a:r>
              <a:rPr lang="pt-BR" sz="3200" b="1" dirty="0" smtClean="0"/>
              <a:t>laje, </a:t>
            </a:r>
            <a:r>
              <a:rPr lang="pt-BR" sz="3200" b="1" dirty="0"/>
              <a:t>montados para formar </a:t>
            </a:r>
            <a:r>
              <a:rPr lang="pt-BR" sz="3200" b="1" dirty="0" smtClean="0"/>
              <a:t>uma estrutura </a:t>
            </a:r>
            <a:r>
              <a:rPr lang="pt-BR" sz="3200" b="1" dirty="0"/>
              <a:t>do </a:t>
            </a:r>
            <a:r>
              <a:rPr lang="pt-BR" sz="3200" b="1" dirty="0" smtClean="0"/>
              <a:t>piso, </a:t>
            </a:r>
            <a:r>
              <a:rPr lang="pt-BR" sz="3200" b="1" dirty="0"/>
              <a:t>capaz de distribuir a carga concentrada e transferir as forças horizontais para </a:t>
            </a:r>
            <a:r>
              <a:rPr lang="pt-BR" sz="3200" b="1" dirty="0" smtClean="0"/>
              <a:t>os sistemas </a:t>
            </a:r>
            <a:r>
              <a:rPr lang="pt-BR" sz="3200" b="1" dirty="0"/>
              <a:t>de </a:t>
            </a:r>
            <a:r>
              <a:rPr lang="pt-BR" sz="3200" b="1" dirty="0" smtClean="0"/>
              <a:t>contraventamento.</a:t>
            </a:r>
          </a:p>
          <a:p>
            <a:pPr algn="just"/>
            <a:r>
              <a:rPr lang="pt-BR" sz="3200" b="1" dirty="0" smtClean="0">
                <a:solidFill>
                  <a:srgbClr val="0000FF"/>
                </a:solidFill>
              </a:rPr>
              <a:t>Os </a:t>
            </a:r>
            <a:r>
              <a:rPr lang="pt-BR" sz="3200" b="1" dirty="0">
                <a:solidFill>
                  <a:srgbClr val="0000FF"/>
                </a:solidFill>
              </a:rPr>
              <a:t>pisos pré-moldados são muito usados em conjunto com todos </a:t>
            </a:r>
            <a:r>
              <a:rPr lang="pt-BR" sz="3200" b="1" dirty="0" smtClean="0">
                <a:solidFill>
                  <a:srgbClr val="0000FF"/>
                </a:solidFill>
              </a:rPr>
              <a:t>os tipos </a:t>
            </a:r>
            <a:r>
              <a:rPr lang="pt-BR" sz="3200" b="1" dirty="0">
                <a:solidFill>
                  <a:srgbClr val="0000FF"/>
                </a:solidFill>
              </a:rPr>
              <a:t>de sistemas construtivos e </a:t>
            </a:r>
            <a:r>
              <a:rPr lang="pt-BR" sz="3200" b="1" dirty="0" smtClean="0">
                <a:solidFill>
                  <a:srgbClr val="0000FF"/>
                </a:solidFill>
              </a:rPr>
              <a:t>materiais.</a:t>
            </a:r>
          </a:p>
        </p:txBody>
      </p:sp>
    </p:spTree>
    <p:extLst>
      <p:ext uri="{BB962C8B-B14F-4D97-AF65-F5344CB8AC3E}">
        <p14:creationId xmlns:p14="http://schemas.microsoft.com/office/powerpoint/2010/main" val="11208712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C6E7C4-D5BD-4C7D-A31B-50C4F867BB64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3" name="Retângulo 2"/>
          <p:cNvSpPr/>
          <p:nvPr/>
        </p:nvSpPr>
        <p:spPr>
          <a:xfrm>
            <a:off x="625674" y="116632"/>
            <a:ext cx="792088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C00000"/>
                </a:solidFill>
              </a:rPr>
              <a:t>2.2. Sistemas Estruturais</a:t>
            </a:r>
          </a:p>
          <a:p>
            <a:pPr algn="ctr"/>
            <a:r>
              <a:rPr lang="pt-BR" sz="2400" b="1" dirty="0" smtClean="0">
                <a:solidFill>
                  <a:srgbClr val="2AA22A"/>
                </a:solidFill>
              </a:rPr>
              <a:t>(</a:t>
            </a:r>
            <a:r>
              <a:rPr lang="pt-BR" sz="2400" b="1" dirty="0">
                <a:solidFill>
                  <a:srgbClr val="2AA22A"/>
                </a:solidFill>
              </a:rPr>
              <a:t>Manual FIB)</a:t>
            </a:r>
          </a:p>
          <a:p>
            <a:pPr algn="just"/>
            <a:r>
              <a:rPr lang="pt-BR" sz="2800" b="1" dirty="0" smtClean="0">
                <a:solidFill>
                  <a:srgbClr val="0005CC"/>
                </a:solidFill>
              </a:rPr>
              <a:t>Estruturas </a:t>
            </a:r>
            <a:r>
              <a:rPr lang="pt-BR" sz="2800" b="1" dirty="0">
                <a:solidFill>
                  <a:srgbClr val="0005CC"/>
                </a:solidFill>
              </a:rPr>
              <a:t>para </a:t>
            </a:r>
            <a:r>
              <a:rPr lang="pt-BR" sz="2800" b="1" dirty="0" smtClean="0">
                <a:solidFill>
                  <a:srgbClr val="0005CC"/>
                </a:solidFill>
              </a:rPr>
              <a:t>pisos: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12776"/>
            <a:ext cx="6264696" cy="4995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30219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C6E7C4-D5BD-4C7D-A31B-50C4F867BB64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3" name="Retângulo 2"/>
          <p:cNvSpPr/>
          <p:nvPr/>
        </p:nvSpPr>
        <p:spPr>
          <a:xfrm>
            <a:off x="625674" y="116632"/>
            <a:ext cx="792088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C00000"/>
                </a:solidFill>
              </a:rPr>
              <a:t>2.2. Sistemas Estruturais</a:t>
            </a:r>
          </a:p>
          <a:p>
            <a:pPr algn="ctr"/>
            <a:r>
              <a:rPr lang="pt-BR" sz="2400" b="1" dirty="0" smtClean="0">
                <a:solidFill>
                  <a:srgbClr val="2AA22A"/>
                </a:solidFill>
              </a:rPr>
              <a:t>(</a:t>
            </a:r>
            <a:r>
              <a:rPr lang="pt-BR" sz="2400" b="1" dirty="0">
                <a:solidFill>
                  <a:srgbClr val="2AA22A"/>
                </a:solidFill>
              </a:rPr>
              <a:t>Manual FIB)</a:t>
            </a:r>
          </a:p>
          <a:p>
            <a:pPr algn="just"/>
            <a:r>
              <a:rPr lang="pt-BR" sz="2800" b="1" dirty="0" smtClean="0">
                <a:solidFill>
                  <a:srgbClr val="0005CC"/>
                </a:solidFill>
              </a:rPr>
              <a:t>Estruturas </a:t>
            </a:r>
            <a:r>
              <a:rPr lang="pt-BR" sz="2800" b="1" dirty="0">
                <a:solidFill>
                  <a:srgbClr val="0005CC"/>
                </a:solidFill>
              </a:rPr>
              <a:t>para </a:t>
            </a:r>
            <a:r>
              <a:rPr lang="pt-BR" sz="2800" b="1" dirty="0" smtClean="0">
                <a:solidFill>
                  <a:srgbClr val="0005CC"/>
                </a:solidFill>
              </a:rPr>
              <a:t>pisos: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63055"/>
            <a:ext cx="4032448" cy="4503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300114" y="6175176"/>
            <a:ext cx="4572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400" dirty="0"/>
              <a:t>http://www.oberbeton.com.ua/en/frame_construction</a:t>
            </a:r>
          </a:p>
        </p:txBody>
      </p:sp>
    </p:spTree>
    <p:extLst>
      <p:ext uri="{BB962C8B-B14F-4D97-AF65-F5344CB8AC3E}">
        <p14:creationId xmlns:p14="http://schemas.microsoft.com/office/powerpoint/2010/main" val="25741278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C6E7C4-D5BD-4C7D-A31B-50C4F867BB64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3" name="Retângulo 2"/>
          <p:cNvSpPr/>
          <p:nvPr/>
        </p:nvSpPr>
        <p:spPr>
          <a:xfrm>
            <a:off x="625674" y="332656"/>
            <a:ext cx="79208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C00000"/>
                </a:solidFill>
              </a:rPr>
              <a:t>2.2. Sistemas Estruturais</a:t>
            </a:r>
          </a:p>
          <a:p>
            <a:pPr algn="ctr"/>
            <a:r>
              <a:rPr lang="pt-BR" sz="2400" b="1" dirty="0" smtClean="0">
                <a:solidFill>
                  <a:srgbClr val="2AA22A"/>
                </a:solidFill>
              </a:rPr>
              <a:t>(</a:t>
            </a:r>
            <a:r>
              <a:rPr lang="pt-BR" sz="2400" b="1" dirty="0">
                <a:solidFill>
                  <a:srgbClr val="2AA22A"/>
                </a:solidFill>
              </a:rPr>
              <a:t>Manual FIB)</a:t>
            </a:r>
          </a:p>
          <a:p>
            <a:pPr algn="just"/>
            <a:endParaRPr lang="pt-BR" sz="2000" b="1" dirty="0"/>
          </a:p>
          <a:p>
            <a:pPr algn="just"/>
            <a:r>
              <a:rPr lang="pt-BR" sz="3200" b="1" dirty="0" smtClean="0"/>
              <a:t>· </a:t>
            </a:r>
            <a:r>
              <a:rPr lang="pt-BR" sz="3200" b="1" u="sng" dirty="0" smtClean="0">
                <a:solidFill>
                  <a:srgbClr val="0005CC"/>
                </a:solidFill>
              </a:rPr>
              <a:t>Sistemas para fachadas</a:t>
            </a:r>
            <a:r>
              <a:rPr lang="pt-BR" sz="3200" b="1" dirty="0">
                <a:solidFill>
                  <a:srgbClr val="0005CC"/>
                </a:solidFill>
              </a:rPr>
              <a:t> </a:t>
            </a:r>
            <a:r>
              <a:rPr lang="pt-BR" sz="3200" b="1" dirty="0" smtClean="0"/>
              <a:t>- consistem de </a:t>
            </a:r>
            <a:r>
              <a:rPr lang="pt-BR" sz="3200" b="1" u="sng" dirty="0" smtClean="0"/>
              <a:t>painéis maciços ou painéis sanduíche, com ou sem função estrutural</a:t>
            </a:r>
            <a:r>
              <a:rPr lang="pt-BR" sz="3200" b="1" dirty="0" smtClean="0"/>
              <a:t>.</a:t>
            </a:r>
          </a:p>
          <a:p>
            <a:pPr algn="just"/>
            <a:r>
              <a:rPr lang="pt-BR" sz="3200" b="1" dirty="0" smtClean="0">
                <a:solidFill>
                  <a:srgbClr val="0000FF"/>
                </a:solidFill>
              </a:rPr>
              <a:t>Apresentam-se em todos os tipos de formato e execuções, desde o simples fechamento até os mais requintados painéis em concreto arquitetônico, para escritórios e fachadas importantes.</a:t>
            </a:r>
          </a:p>
        </p:txBody>
      </p:sp>
    </p:spTree>
    <p:extLst>
      <p:ext uri="{BB962C8B-B14F-4D97-AF65-F5344CB8AC3E}">
        <p14:creationId xmlns:p14="http://schemas.microsoft.com/office/powerpoint/2010/main" val="37292213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C6E7C4-D5BD-4C7D-A31B-50C4F867BB64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3" name="Retângulo 2"/>
          <p:cNvSpPr/>
          <p:nvPr/>
        </p:nvSpPr>
        <p:spPr>
          <a:xfrm>
            <a:off x="625674" y="116632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C00000"/>
                </a:solidFill>
              </a:rPr>
              <a:t>2.2. Sistemas Estruturais</a:t>
            </a:r>
          </a:p>
          <a:p>
            <a:pPr algn="ctr"/>
            <a:r>
              <a:rPr lang="pt-BR" sz="2400" b="1" dirty="0"/>
              <a:t>     </a:t>
            </a:r>
            <a:r>
              <a:rPr lang="pt-BR" sz="2400" b="1" dirty="0" smtClean="0">
                <a:solidFill>
                  <a:srgbClr val="2AA22A"/>
                </a:solidFill>
              </a:rPr>
              <a:t>(</a:t>
            </a:r>
            <a:r>
              <a:rPr lang="pt-BR" sz="2400" b="1" dirty="0">
                <a:solidFill>
                  <a:srgbClr val="2AA22A"/>
                </a:solidFill>
              </a:rPr>
              <a:t>Manual FIB)</a:t>
            </a:r>
          </a:p>
          <a:p>
            <a:pPr algn="just"/>
            <a:r>
              <a:rPr lang="pt-BR" sz="2400" b="1" dirty="0" smtClean="0">
                <a:solidFill>
                  <a:srgbClr val="0005CC"/>
                </a:solidFill>
              </a:rPr>
              <a:t>Estruturas </a:t>
            </a:r>
            <a:r>
              <a:rPr lang="pt-BR" sz="2400" b="1" dirty="0">
                <a:solidFill>
                  <a:srgbClr val="0005CC"/>
                </a:solidFill>
              </a:rPr>
              <a:t>em </a:t>
            </a:r>
            <a:r>
              <a:rPr lang="pt-BR" sz="2400" b="1" dirty="0" smtClean="0">
                <a:solidFill>
                  <a:srgbClr val="0005CC"/>
                </a:solidFill>
              </a:rPr>
              <a:t>painéis estruturais de fachada:</a:t>
            </a:r>
            <a:endParaRPr lang="pt-BR" sz="2400" b="1" dirty="0">
              <a:solidFill>
                <a:srgbClr val="0005CC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34" y="1484784"/>
            <a:ext cx="7943566" cy="4418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62736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C6E7C4-D5BD-4C7D-A31B-50C4F867BB64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3" name="Retângulo 2"/>
          <p:cNvSpPr/>
          <p:nvPr/>
        </p:nvSpPr>
        <p:spPr>
          <a:xfrm>
            <a:off x="625674" y="116632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C00000"/>
                </a:solidFill>
              </a:rPr>
              <a:t>2.2. Sistemas Estruturais</a:t>
            </a:r>
          </a:p>
          <a:p>
            <a:pPr algn="ctr"/>
            <a:r>
              <a:rPr lang="pt-BR" sz="2400" b="1" dirty="0"/>
              <a:t>     </a:t>
            </a:r>
            <a:r>
              <a:rPr lang="pt-BR" sz="2400" b="1" dirty="0" smtClean="0">
                <a:solidFill>
                  <a:srgbClr val="2AA22A"/>
                </a:solidFill>
              </a:rPr>
              <a:t>(</a:t>
            </a:r>
            <a:r>
              <a:rPr lang="pt-BR" sz="2400" b="1" dirty="0">
                <a:solidFill>
                  <a:srgbClr val="2AA22A"/>
                </a:solidFill>
              </a:rPr>
              <a:t>Manual FIB)</a:t>
            </a:r>
          </a:p>
          <a:p>
            <a:pPr algn="just"/>
            <a:r>
              <a:rPr lang="pt-BR" sz="2400" b="1" dirty="0" smtClean="0">
                <a:solidFill>
                  <a:srgbClr val="0005CC"/>
                </a:solidFill>
              </a:rPr>
              <a:t>Estruturas </a:t>
            </a:r>
            <a:r>
              <a:rPr lang="pt-BR" sz="2400" b="1" dirty="0">
                <a:solidFill>
                  <a:srgbClr val="0005CC"/>
                </a:solidFill>
              </a:rPr>
              <a:t>em </a:t>
            </a:r>
            <a:r>
              <a:rPr lang="pt-BR" sz="2400" b="1" dirty="0" smtClean="0">
                <a:solidFill>
                  <a:srgbClr val="0005CC"/>
                </a:solidFill>
              </a:rPr>
              <a:t>painéis estruturais de fachada:</a:t>
            </a:r>
            <a:endParaRPr lang="pt-BR" sz="2400" b="1" dirty="0">
              <a:solidFill>
                <a:srgbClr val="0005CC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55" y="1484784"/>
            <a:ext cx="856456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28263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C6E7C4-D5BD-4C7D-A31B-50C4F867BB64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3" name="Retângulo 2"/>
          <p:cNvSpPr/>
          <p:nvPr/>
        </p:nvSpPr>
        <p:spPr>
          <a:xfrm>
            <a:off x="625674" y="260648"/>
            <a:ext cx="79208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C00000"/>
                </a:solidFill>
              </a:rPr>
              <a:t>2.2. Sistemas Estruturais</a:t>
            </a:r>
          </a:p>
          <a:p>
            <a:pPr algn="ctr"/>
            <a:r>
              <a:rPr lang="pt-BR" sz="2400" b="1" dirty="0" smtClean="0">
                <a:solidFill>
                  <a:srgbClr val="2AA22A"/>
                </a:solidFill>
              </a:rPr>
              <a:t>(</a:t>
            </a:r>
            <a:r>
              <a:rPr lang="pt-BR" sz="2400" b="1" dirty="0">
                <a:solidFill>
                  <a:srgbClr val="2AA22A"/>
                </a:solidFill>
              </a:rPr>
              <a:t>Manual FIB)</a:t>
            </a:r>
          </a:p>
          <a:p>
            <a:pPr algn="just"/>
            <a:endParaRPr lang="pt-BR" sz="2000" b="1" dirty="0"/>
          </a:p>
          <a:p>
            <a:pPr algn="just"/>
            <a:r>
              <a:rPr lang="pt-BR" sz="3200" b="1" dirty="0" smtClean="0"/>
              <a:t>· </a:t>
            </a:r>
            <a:r>
              <a:rPr lang="pt-BR" sz="3200" b="1" u="sng" dirty="0" smtClean="0">
                <a:solidFill>
                  <a:srgbClr val="0005CC"/>
                </a:solidFill>
              </a:rPr>
              <a:t>Sistemas celulares</a:t>
            </a:r>
            <a:r>
              <a:rPr lang="pt-BR" sz="3200" b="1" dirty="0">
                <a:solidFill>
                  <a:srgbClr val="0005CC"/>
                </a:solidFill>
              </a:rPr>
              <a:t> </a:t>
            </a:r>
            <a:r>
              <a:rPr lang="pt-BR" sz="3200" b="1" dirty="0" smtClean="0"/>
              <a:t>- consistem de células de concreto pré-moldado e, algumas vezes, utilizados para blocos de banheiros, cozinhas, garagens, etc.</a:t>
            </a:r>
          </a:p>
          <a:p>
            <a:pPr algn="just"/>
            <a:endParaRPr lang="pt-BR" sz="2000" b="1" dirty="0" smtClean="0"/>
          </a:p>
          <a:p>
            <a:pPr algn="just"/>
            <a:r>
              <a:rPr lang="pt-BR" sz="3200" b="1" dirty="0" smtClean="0">
                <a:solidFill>
                  <a:srgbClr val="0000FF"/>
                </a:solidFill>
              </a:rPr>
              <a:t>Muitos destes sistemas podem ser </a:t>
            </a:r>
            <a:r>
              <a:rPr lang="pt-BR" sz="3200" b="1" dirty="0" err="1" smtClean="0">
                <a:solidFill>
                  <a:srgbClr val="0000FF"/>
                </a:solidFill>
              </a:rPr>
              <a:t>combi-nados</a:t>
            </a:r>
            <a:r>
              <a:rPr lang="pt-BR" sz="3200" b="1" dirty="0" smtClean="0">
                <a:solidFill>
                  <a:srgbClr val="0000FF"/>
                </a:solidFill>
              </a:rPr>
              <a:t> </a:t>
            </a:r>
            <a:r>
              <a:rPr lang="pt-BR" sz="3200" b="1" dirty="0" smtClean="0">
                <a:solidFill>
                  <a:srgbClr val="0000FF"/>
                </a:solidFill>
              </a:rPr>
              <a:t>em uma </a:t>
            </a:r>
            <a:r>
              <a:rPr lang="pt-BR" sz="3200" b="1" dirty="0" smtClean="0">
                <a:solidFill>
                  <a:srgbClr val="0000FF"/>
                </a:solidFill>
              </a:rPr>
              <a:t>mesma edificação.</a:t>
            </a:r>
            <a:endParaRPr lang="pt-BR" sz="3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2213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C6E7C4-D5BD-4C7D-A31B-50C4F867BB64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3" name="Retângulo 2"/>
          <p:cNvSpPr/>
          <p:nvPr/>
        </p:nvSpPr>
        <p:spPr>
          <a:xfrm>
            <a:off x="625674" y="44624"/>
            <a:ext cx="792088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C00000"/>
                </a:solidFill>
              </a:rPr>
              <a:t>2.2. Sistemas Estruturais</a:t>
            </a:r>
          </a:p>
          <a:p>
            <a:pPr algn="ctr"/>
            <a:r>
              <a:rPr lang="pt-BR" sz="2400" b="1" dirty="0" smtClean="0">
                <a:solidFill>
                  <a:srgbClr val="2AA22A"/>
                </a:solidFill>
              </a:rPr>
              <a:t>(</a:t>
            </a:r>
            <a:r>
              <a:rPr lang="pt-BR" sz="2400" b="1" dirty="0">
                <a:solidFill>
                  <a:srgbClr val="2AA22A"/>
                </a:solidFill>
              </a:rPr>
              <a:t>Manual FIB</a:t>
            </a:r>
            <a:r>
              <a:rPr lang="pt-BR" sz="2400" b="1" dirty="0" smtClean="0">
                <a:solidFill>
                  <a:srgbClr val="2AA22A"/>
                </a:solidFill>
              </a:rPr>
              <a:t>)</a:t>
            </a:r>
            <a:endParaRPr lang="pt-BR" sz="2000" b="1" dirty="0"/>
          </a:p>
          <a:p>
            <a:pPr algn="just"/>
            <a:r>
              <a:rPr lang="pt-BR" sz="2800" b="1" dirty="0" smtClean="0">
                <a:solidFill>
                  <a:srgbClr val="0005CC"/>
                </a:solidFill>
              </a:rPr>
              <a:t>Sistemas celulares:</a:t>
            </a:r>
            <a:endParaRPr lang="pt-BR" sz="2800" b="1" dirty="0">
              <a:solidFill>
                <a:srgbClr val="0005CC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097" y="1412776"/>
            <a:ext cx="4968552" cy="4990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0375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96925"/>
          </a:xfrm>
        </p:spPr>
        <p:txBody>
          <a:bodyPr/>
          <a:lstStyle/>
          <a:p>
            <a:pPr eaLnBrk="1" hangingPunct="1"/>
            <a:r>
              <a:rPr lang="en-US" altLang="pt-BR" sz="3600" b="1" dirty="0" smtClean="0">
                <a:solidFill>
                  <a:srgbClr val="C00000"/>
                </a:solidFill>
              </a:rPr>
              <a:t>OUTRA FONTE:</a:t>
            </a:r>
          </a:p>
        </p:txBody>
      </p:sp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746521" y="1412776"/>
            <a:ext cx="7993063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</a:pPr>
            <a:r>
              <a:rPr lang="pt-BR" altLang="pt-BR" b="1" dirty="0" smtClean="0">
                <a:solidFill>
                  <a:srgbClr val="D125B8"/>
                </a:solidFill>
              </a:rPr>
              <a:t>FIB </a:t>
            </a:r>
            <a:r>
              <a:rPr lang="pt-BR" altLang="pt-BR" b="1" dirty="0">
                <a:solidFill>
                  <a:srgbClr val="D125B8"/>
                </a:solidFill>
              </a:rPr>
              <a:t>- </a:t>
            </a:r>
            <a:r>
              <a:rPr lang="pt-BR" altLang="pt-BR" b="1" dirty="0" err="1">
                <a:solidFill>
                  <a:srgbClr val="D125B8"/>
                </a:solidFill>
              </a:rPr>
              <a:t>Acker</a:t>
            </a:r>
            <a:r>
              <a:rPr lang="pt-BR" altLang="pt-BR" b="1" dirty="0">
                <a:solidFill>
                  <a:srgbClr val="D125B8"/>
                </a:solidFill>
              </a:rPr>
              <a:t>, A.V. </a:t>
            </a:r>
            <a:r>
              <a:rPr lang="pt-BR" altLang="pt-BR" b="1" i="1" dirty="0">
                <a:solidFill>
                  <a:srgbClr val="D125B8"/>
                </a:solidFill>
              </a:rPr>
              <a:t>Manual de sistemas pré-fabricados de concreto</a:t>
            </a:r>
            <a:r>
              <a:rPr lang="pt-BR" altLang="pt-BR" b="1" dirty="0">
                <a:solidFill>
                  <a:srgbClr val="D125B8"/>
                </a:solidFill>
              </a:rPr>
              <a:t>. ABCIC, tradução de Marcelo de Araújo Ferreira, 2003, 129p</a:t>
            </a:r>
            <a:r>
              <a:rPr lang="pt-BR" altLang="pt-BR" b="1" dirty="0" smtClean="0">
                <a:solidFill>
                  <a:srgbClr val="D125B8"/>
                </a:solidFill>
              </a:rPr>
              <a:t>.</a:t>
            </a:r>
          </a:p>
          <a:p>
            <a:pPr algn="just" eaLnBrk="1" hangingPunct="1">
              <a:spcBef>
                <a:spcPct val="0"/>
              </a:spcBef>
              <a:buNone/>
            </a:pPr>
            <a:endParaRPr lang="pt-BR" altLang="pt-BR" sz="2000" b="1" dirty="0" smtClean="0">
              <a:solidFill>
                <a:srgbClr val="D125B8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pt-BR" altLang="pt-BR" b="1" dirty="0" smtClean="0">
                <a:solidFill>
                  <a:srgbClr val="2AA22A"/>
                </a:solidFill>
              </a:rPr>
              <a:t>Disponível em: </a:t>
            </a:r>
            <a:r>
              <a:rPr lang="pt-BR" altLang="pt-BR" sz="2800" b="1" dirty="0" smtClean="0">
                <a:solidFill>
                  <a:srgbClr val="D125B8"/>
                </a:solidFill>
                <a:hlinkClick r:id="rId2"/>
              </a:rPr>
              <a:t>http</a:t>
            </a:r>
            <a:r>
              <a:rPr lang="pt-BR" altLang="pt-BR" sz="2800" b="1" dirty="0">
                <a:solidFill>
                  <a:srgbClr val="D125B8"/>
                </a:solidFill>
                <a:hlinkClick r:id="rId2"/>
              </a:rPr>
              <a:t>://wwwp.feb.unesp.br/pbastos/pre-moldados/Manual%20Fib.pdf</a:t>
            </a:r>
            <a:endParaRPr lang="pt-BR" altLang="pt-BR" sz="2800" b="1" dirty="0">
              <a:solidFill>
                <a:srgbClr val="D125B8"/>
              </a:solidFill>
            </a:endParaRPr>
          </a:p>
          <a:p>
            <a:pPr algn="just" eaLnBrk="1" hangingPunct="1">
              <a:spcBef>
                <a:spcPct val="0"/>
              </a:spcBef>
              <a:buNone/>
            </a:pPr>
            <a:endParaRPr lang="pt-BR" altLang="pt-BR" sz="2400" b="1" dirty="0">
              <a:solidFill>
                <a:srgbClr val="0005CC"/>
              </a:solidFill>
            </a:endParaRPr>
          </a:p>
          <a:p>
            <a:pPr algn="just" eaLnBrk="1" hangingPunct="1">
              <a:spcBef>
                <a:spcPct val="0"/>
              </a:spcBef>
              <a:buNone/>
            </a:pPr>
            <a:r>
              <a:rPr lang="pt-BR" altLang="pt-BR" sz="3600" b="1" dirty="0">
                <a:solidFill>
                  <a:srgbClr val="2AA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Nota</a:t>
            </a:r>
            <a:r>
              <a:rPr lang="pt-BR" altLang="pt-BR" sz="3600" b="1" dirty="0">
                <a:solidFill>
                  <a:srgbClr val="2AA22A"/>
                </a:solidFill>
              </a:rPr>
              <a:t>: todos os textos com fonte não identificada são do livro de El </a:t>
            </a:r>
            <a:r>
              <a:rPr lang="pt-BR" altLang="pt-BR" sz="3600" b="1" dirty="0" err="1">
                <a:solidFill>
                  <a:srgbClr val="2AA22A"/>
                </a:solidFill>
              </a:rPr>
              <a:t>Debs</a:t>
            </a:r>
            <a:r>
              <a:rPr lang="pt-BR" altLang="pt-BR" sz="3600" b="1" dirty="0">
                <a:solidFill>
                  <a:srgbClr val="2AA22A"/>
                </a:solidFill>
              </a:rPr>
              <a:t>.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516458-21DE-4B10-80D6-11475294CF1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63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595214" y="2276872"/>
            <a:ext cx="7993062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7030A0"/>
                </a:solidFill>
              </a:rPr>
              <a:t>Os elementos de eixo reto apresentam facilidade em todas as fases compreendidas na produção das estruturas pré-moldadas.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000" b="1" dirty="0">
              <a:solidFill>
                <a:srgbClr val="7030A0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1F771F"/>
                </a:solidFill>
              </a:rPr>
              <a:t>O Concreto Protendido (</a:t>
            </a:r>
            <a:r>
              <a:rPr lang="pt-BR" altLang="pt-BR" b="1" dirty="0" smtClean="0">
                <a:solidFill>
                  <a:srgbClr val="FF0000"/>
                </a:solidFill>
              </a:rPr>
              <a:t>CP</a:t>
            </a:r>
            <a:r>
              <a:rPr lang="pt-BR" altLang="pt-BR" b="1" dirty="0" smtClean="0">
                <a:solidFill>
                  <a:srgbClr val="1F771F"/>
                </a:solidFill>
              </a:rPr>
              <a:t>) é muito indicado, com produção em pista de protensão, na fábrica.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516458-21DE-4B10-80D6-11475294CF1E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39552" y="116632"/>
            <a:ext cx="8424936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5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7.2 SISTEMAS</a:t>
            </a:r>
            <a:r>
              <a:rPr kumimoji="0" lang="en-US" altLang="pt-BR" sz="3200" b="1" i="0" u="none" strike="noStrike" kern="1200" cap="none" spc="0" normalizeH="0" noProof="0" dirty="0" smtClean="0">
                <a:ln>
                  <a:noFill/>
                </a:ln>
                <a:solidFill>
                  <a:srgbClr val="0005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ESTRUTURAIS DE ESQUELETO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pt-BR" sz="2000" b="1" dirty="0">
              <a:solidFill>
                <a:srgbClr val="0005CC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5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7.2.1 SISTEMAS</a:t>
            </a:r>
            <a:r>
              <a:rPr kumimoji="0" lang="en-US" altLang="pt-BR" sz="3200" b="1" i="0" u="none" strike="noStrike" kern="1200" cap="none" spc="0" normalizeH="0" noProof="0" dirty="0" smtClean="0">
                <a:ln>
                  <a:noFill/>
                </a:ln>
                <a:solidFill>
                  <a:srgbClr val="0005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ESTRUTURAIS COM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BR" sz="3200" b="1" i="0" u="none" strike="noStrike" kern="1200" cap="none" spc="0" normalizeH="0" noProof="0" dirty="0" smtClean="0">
                <a:ln>
                  <a:noFill/>
                </a:ln>
                <a:solidFill>
                  <a:srgbClr val="0005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ELEMENTOS DE EIXO RETO</a:t>
            </a:r>
            <a:endParaRPr kumimoji="0" lang="en-US" altLang="pt-BR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5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704563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583829" y="712485"/>
            <a:ext cx="799306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7030A0"/>
                </a:solidFill>
              </a:rPr>
              <a:t>Os sistemas estruturais usualmente </a:t>
            </a:r>
            <a:r>
              <a:rPr lang="pt-BR" altLang="pt-BR" b="1" dirty="0" err="1" smtClean="0">
                <a:solidFill>
                  <a:srgbClr val="7030A0"/>
                </a:solidFill>
              </a:rPr>
              <a:t>empre-gados</a:t>
            </a:r>
            <a:r>
              <a:rPr lang="pt-BR" altLang="pt-BR" b="1" dirty="0" smtClean="0">
                <a:solidFill>
                  <a:srgbClr val="7030A0"/>
                </a:solidFill>
              </a:rPr>
              <a:t> podem ser colocados nas seguintes formas básicas: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516458-21DE-4B10-80D6-11475294CF1E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39552" y="116632"/>
            <a:ext cx="8424936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5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7.2.1 SISTEMAS</a:t>
            </a:r>
            <a:r>
              <a:rPr kumimoji="0" lang="en-US" altLang="pt-BR" sz="2400" b="1" i="0" u="none" strike="noStrike" kern="1200" cap="none" spc="0" normalizeH="0" noProof="0" dirty="0" smtClean="0">
                <a:ln>
                  <a:noFill/>
                </a:ln>
                <a:solidFill>
                  <a:srgbClr val="0005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ESTRUTURAIS COM ELEMENTOS DE EIXO RETO</a:t>
            </a:r>
            <a:endParaRPr kumimoji="0" lang="en-US" altLang="pt-BR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5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76872"/>
            <a:ext cx="7344816" cy="4327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64781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C6E7C4-D5BD-4C7D-A31B-50C4F867BB64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3" name="Retângulo 2"/>
          <p:cNvSpPr>
            <a:spLocks noChangeArrowheads="1"/>
          </p:cNvSpPr>
          <p:nvPr/>
        </p:nvSpPr>
        <p:spPr bwMode="auto">
          <a:xfrm>
            <a:off x="2267744" y="5589240"/>
            <a:ext cx="4572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>
                <a:solidFill>
                  <a:srgbClr val="0005CC"/>
                </a:solidFill>
              </a:rPr>
              <a:t>http://www.thiel.eng.br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20" y="967755"/>
            <a:ext cx="7661212" cy="4481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539552" y="116632"/>
            <a:ext cx="8424936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5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7.2.1 SISTEMAS</a:t>
            </a:r>
            <a:r>
              <a:rPr kumimoji="0" lang="en-US" altLang="pt-BR" sz="2400" b="1" i="0" u="none" strike="noStrike" kern="1200" cap="none" spc="0" normalizeH="0" noProof="0" dirty="0" smtClean="0">
                <a:ln>
                  <a:noFill/>
                </a:ln>
                <a:solidFill>
                  <a:srgbClr val="0005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ESTRUTURAIS COM ELEMENTOS DE EIXO RETO</a:t>
            </a:r>
            <a:endParaRPr kumimoji="0" lang="en-US" altLang="pt-BR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5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060860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583829" y="764704"/>
            <a:ext cx="799306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514350" indent="-514350" algn="just" eaLnBrk="1" hangingPunct="1">
              <a:spcBef>
                <a:spcPct val="0"/>
              </a:spcBef>
              <a:buFontTx/>
              <a:buAutoNum type="alphaLcParenR"/>
            </a:pPr>
            <a:r>
              <a:rPr lang="pt-BR" altLang="pt-BR" b="1" dirty="0" smtClean="0">
                <a:solidFill>
                  <a:srgbClr val="1F771F"/>
                </a:solidFill>
              </a:rPr>
              <a:t>Pilares engastados na fundação e viga articulada nos pilares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516458-21DE-4B10-80D6-11475294CF1E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39552" y="116632"/>
            <a:ext cx="8424936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5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7.2.1 SISTEMAS</a:t>
            </a:r>
            <a:r>
              <a:rPr kumimoji="0" lang="en-US" altLang="pt-BR" sz="2400" b="1" i="0" u="none" strike="noStrike" kern="1200" cap="none" spc="0" normalizeH="0" noProof="0" dirty="0" smtClean="0">
                <a:ln>
                  <a:noFill/>
                </a:ln>
                <a:solidFill>
                  <a:srgbClr val="0005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ESTRUTURAIS COM ELEMENTOS DE EIXO RETO</a:t>
            </a:r>
            <a:endParaRPr kumimoji="0" lang="en-US" altLang="pt-BR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5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188" y="2276872"/>
            <a:ext cx="3487799" cy="1918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539552" y="2132856"/>
            <a:ext cx="468228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altLang="pt-BR" sz="3200" b="1" dirty="0">
                <a:solidFill>
                  <a:srgbClr val="D125B8"/>
                </a:solidFill>
              </a:rPr>
              <a:t>Esta forma básica é uma das mais empregadas pelas facilidades de </a:t>
            </a:r>
            <a:r>
              <a:rPr lang="pt-BR" altLang="pt-BR" sz="3200" b="1" dirty="0" err="1" smtClean="0">
                <a:solidFill>
                  <a:srgbClr val="D125B8"/>
                </a:solidFill>
              </a:rPr>
              <a:t>mon-tagem</a:t>
            </a:r>
            <a:r>
              <a:rPr lang="pt-BR" altLang="pt-BR" sz="3200" b="1" dirty="0" smtClean="0">
                <a:solidFill>
                  <a:srgbClr val="D125B8"/>
                </a:solidFill>
              </a:rPr>
              <a:t> </a:t>
            </a:r>
            <a:r>
              <a:rPr lang="pt-BR" altLang="pt-BR" sz="3200" b="1" dirty="0">
                <a:solidFill>
                  <a:srgbClr val="D125B8"/>
                </a:solidFill>
              </a:rPr>
              <a:t>e de realização das ligações.</a:t>
            </a:r>
          </a:p>
        </p:txBody>
      </p:sp>
    </p:spTree>
    <p:extLst>
      <p:ext uri="{BB962C8B-B14F-4D97-AF65-F5344CB8AC3E}">
        <p14:creationId xmlns:p14="http://schemas.microsoft.com/office/powerpoint/2010/main" val="11217468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583829" y="764704"/>
            <a:ext cx="79930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514350" indent="-514350" algn="just" eaLnBrk="1" hangingPunct="1">
              <a:spcBef>
                <a:spcPct val="0"/>
              </a:spcBef>
              <a:buFontTx/>
              <a:buAutoNum type="alphaLcParenR"/>
            </a:pPr>
            <a:r>
              <a:rPr lang="pt-BR" altLang="pt-BR" sz="2400" b="1" dirty="0" smtClean="0">
                <a:solidFill>
                  <a:srgbClr val="FF0000"/>
                </a:solidFill>
              </a:rPr>
              <a:t>Pilares engastados na fundação e viga articulada nos pilares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516458-21DE-4B10-80D6-11475294CF1E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39552" y="116632"/>
            <a:ext cx="8424936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5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7.2.1 SISTEMAS</a:t>
            </a:r>
            <a:r>
              <a:rPr kumimoji="0" lang="en-US" altLang="pt-BR" sz="2400" b="1" i="0" u="none" strike="noStrike" kern="1200" cap="none" spc="0" normalizeH="0" noProof="0" dirty="0" smtClean="0">
                <a:ln>
                  <a:noFill/>
                </a:ln>
                <a:solidFill>
                  <a:srgbClr val="0005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ESTRUTURAIS COM ELEMENTOS DE EIXO RETO</a:t>
            </a:r>
            <a:endParaRPr kumimoji="0" lang="en-US" altLang="pt-BR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5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671" y="1778893"/>
            <a:ext cx="7292722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2"/>
          <p:cNvSpPr>
            <a:spLocks noChangeArrowheads="1"/>
          </p:cNvSpPr>
          <p:nvPr/>
        </p:nvSpPr>
        <p:spPr bwMode="auto">
          <a:xfrm>
            <a:off x="2622032" y="5984875"/>
            <a:ext cx="4572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>
                <a:solidFill>
                  <a:srgbClr val="0005CC"/>
                </a:solidFill>
              </a:rPr>
              <a:t>http://www.thiel.eng.br</a:t>
            </a:r>
          </a:p>
        </p:txBody>
      </p:sp>
    </p:spTree>
    <p:extLst>
      <p:ext uri="{BB962C8B-B14F-4D97-AF65-F5344CB8AC3E}">
        <p14:creationId xmlns:p14="http://schemas.microsoft.com/office/powerpoint/2010/main" val="29949969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583829" y="764704"/>
            <a:ext cx="79930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514350" indent="-514350" algn="just" eaLnBrk="1" hangingPunct="1">
              <a:spcBef>
                <a:spcPct val="0"/>
              </a:spcBef>
              <a:buFontTx/>
              <a:buAutoNum type="alphaLcParenR"/>
            </a:pPr>
            <a:r>
              <a:rPr lang="pt-BR" altLang="pt-BR" sz="2400" b="1" dirty="0" smtClean="0">
                <a:solidFill>
                  <a:srgbClr val="FF0000"/>
                </a:solidFill>
              </a:rPr>
              <a:t>Pilares engastados na fundação e viga articulada nos pilares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516458-21DE-4B10-80D6-11475294CF1E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39552" y="116632"/>
            <a:ext cx="8424936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5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7.2.1 SISTEMAS</a:t>
            </a:r>
            <a:r>
              <a:rPr kumimoji="0" lang="en-US" altLang="pt-BR" sz="2400" b="1" i="0" u="none" strike="noStrike" kern="1200" cap="none" spc="0" normalizeH="0" noProof="0" dirty="0" smtClean="0">
                <a:ln>
                  <a:noFill/>
                </a:ln>
                <a:solidFill>
                  <a:srgbClr val="0005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ESTRUTURAIS COM ELEMENTOS DE EIXO RETO</a:t>
            </a:r>
            <a:endParaRPr kumimoji="0" lang="en-US" altLang="pt-BR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5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5398" y="1585407"/>
            <a:ext cx="6354993" cy="4784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8"/>
          <p:cNvSpPr/>
          <p:nvPr/>
        </p:nvSpPr>
        <p:spPr>
          <a:xfrm>
            <a:off x="3325668" y="6390826"/>
            <a:ext cx="2852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dirty="0" smtClean="0">
                <a:solidFill>
                  <a:srgbClr val="0005CC"/>
                </a:solidFill>
              </a:rPr>
              <a:t>http://www.leonardi.com.br</a:t>
            </a:r>
            <a:endParaRPr lang="pt-BR" dirty="0">
              <a:solidFill>
                <a:srgbClr val="0005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2475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565970" y="692696"/>
            <a:ext cx="799306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</a:pPr>
            <a:r>
              <a:rPr lang="pt-BR" altLang="pt-BR" b="1" dirty="0" smtClean="0">
                <a:solidFill>
                  <a:srgbClr val="1F771F"/>
                </a:solidFill>
              </a:rPr>
              <a:t>b) Pilares engastados na fundação e viga ligada rigidamente aos pilares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516458-21DE-4B10-80D6-11475294CF1E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39552" y="116632"/>
            <a:ext cx="8424936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5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7.2.1 SISTEMAS</a:t>
            </a:r>
            <a:r>
              <a:rPr kumimoji="0" lang="en-US" altLang="pt-BR" sz="2400" b="1" i="0" u="none" strike="noStrike" kern="1200" cap="none" spc="0" normalizeH="0" noProof="0" dirty="0" smtClean="0">
                <a:ln>
                  <a:noFill/>
                </a:ln>
                <a:solidFill>
                  <a:srgbClr val="0005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ESTRUTURAIS COM ELEMENTOS DE EIXO RETO</a:t>
            </a:r>
            <a:endParaRPr kumimoji="0" lang="en-US" altLang="pt-BR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5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028824"/>
            <a:ext cx="3180596" cy="1772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565970" y="1877457"/>
            <a:ext cx="501414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altLang="pt-BR" sz="3200" b="1" dirty="0">
                <a:solidFill>
                  <a:srgbClr val="D125B8"/>
                </a:solidFill>
              </a:rPr>
              <a:t>Este caso é reservado para situações em que a flexão nos </a:t>
            </a:r>
            <a:r>
              <a:rPr lang="pt-BR" altLang="pt-BR" sz="3200" b="1" u="sng" dirty="0">
                <a:solidFill>
                  <a:srgbClr val="D125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pilares</a:t>
            </a:r>
            <a:r>
              <a:rPr lang="pt-BR" altLang="pt-BR" sz="3200" b="1" dirty="0">
                <a:solidFill>
                  <a:srgbClr val="D125B8"/>
                </a:solidFill>
              </a:rPr>
              <a:t> atinge </a:t>
            </a:r>
            <a:r>
              <a:rPr lang="pt-BR" altLang="pt-BR" sz="3200" b="1" u="sng" dirty="0" err="1" smtClean="0">
                <a:solidFill>
                  <a:srgbClr val="D125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momen-tos</a:t>
            </a:r>
            <a:r>
              <a:rPr lang="pt-BR" altLang="pt-BR" sz="3200" b="1" u="sng" dirty="0" smtClean="0">
                <a:solidFill>
                  <a:srgbClr val="D125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altLang="pt-BR" sz="3200" b="1" u="sng" dirty="0">
                <a:solidFill>
                  <a:srgbClr val="D125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fletores de níveis </a:t>
            </a:r>
            <a:r>
              <a:rPr lang="pt-BR" altLang="pt-BR" sz="3200" b="1" u="sng" dirty="0" err="1" smtClean="0">
                <a:solidFill>
                  <a:srgbClr val="D125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ele-vados</a:t>
            </a:r>
            <a:r>
              <a:rPr lang="pt-BR" altLang="pt-BR" sz="3200" b="1" dirty="0">
                <a:solidFill>
                  <a:srgbClr val="D125B8"/>
                </a:solidFill>
              </a:rPr>
              <a:t>. Essa situação </a:t>
            </a:r>
            <a:r>
              <a:rPr lang="pt-BR" altLang="pt-BR" sz="3200" b="1" dirty="0" smtClean="0">
                <a:solidFill>
                  <a:srgbClr val="D125B8"/>
                </a:solidFill>
              </a:rPr>
              <a:t>ocorre</a:t>
            </a:r>
            <a:endParaRPr lang="pt-BR" altLang="pt-BR" sz="3200" b="1" dirty="0">
              <a:solidFill>
                <a:srgbClr val="D125B8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39552" y="4365104"/>
            <a:ext cx="79930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altLang="pt-BR" sz="3200" b="1" dirty="0">
                <a:solidFill>
                  <a:srgbClr val="D125B8"/>
                </a:solidFill>
              </a:rPr>
              <a:t>quando os </a:t>
            </a:r>
            <a:r>
              <a:rPr lang="pt-BR" altLang="pt-BR" sz="3200" b="1" u="sng" dirty="0">
                <a:solidFill>
                  <a:srgbClr val="D125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pilares</a:t>
            </a:r>
            <a:r>
              <a:rPr lang="pt-BR" altLang="pt-BR" sz="3200" b="1" u="sng" dirty="0">
                <a:solidFill>
                  <a:srgbClr val="D125B8"/>
                </a:solidFill>
              </a:rPr>
              <a:t> </a:t>
            </a:r>
            <a:r>
              <a:rPr lang="pt-BR" altLang="pt-BR" sz="3200" b="1" u="sng" dirty="0">
                <a:solidFill>
                  <a:srgbClr val="D125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são</a:t>
            </a:r>
            <a:r>
              <a:rPr lang="pt-BR" altLang="pt-BR" sz="3200" b="1" u="sng" dirty="0">
                <a:solidFill>
                  <a:srgbClr val="D125B8"/>
                </a:solidFill>
              </a:rPr>
              <a:t> </a:t>
            </a:r>
            <a:r>
              <a:rPr lang="pt-BR" altLang="pt-BR" sz="3200" b="1" u="sng" dirty="0">
                <a:solidFill>
                  <a:srgbClr val="D125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muito altos</a:t>
            </a:r>
            <a:r>
              <a:rPr lang="pt-BR" altLang="pt-BR" sz="3200" b="1" dirty="0">
                <a:solidFill>
                  <a:srgbClr val="D125B8"/>
                </a:solidFill>
              </a:rPr>
              <a:t>, em conjunto ou não com o emprego de pontes rolantes de grande </a:t>
            </a:r>
            <a:r>
              <a:rPr lang="pt-BR" altLang="pt-BR" sz="3200" b="1" dirty="0" smtClean="0">
                <a:solidFill>
                  <a:srgbClr val="D125B8"/>
                </a:solidFill>
              </a:rPr>
              <a:t>capacidade </a:t>
            </a:r>
            <a:r>
              <a:rPr lang="pt-BR" altLang="pt-BR" sz="3200" b="1" dirty="0">
                <a:solidFill>
                  <a:srgbClr val="D125B8"/>
                </a:solidFill>
              </a:rPr>
              <a:t>de carga.</a:t>
            </a:r>
          </a:p>
        </p:txBody>
      </p:sp>
    </p:spTree>
    <p:extLst>
      <p:ext uri="{BB962C8B-B14F-4D97-AF65-F5344CB8AC3E}">
        <p14:creationId xmlns:p14="http://schemas.microsoft.com/office/powerpoint/2010/main" val="41037476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565970" y="692696"/>
            <a:ext cx="799306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</a:pPr>
            <a:r>
              <a:rPr lang="pt-BR" altLang="pt-BR" b="1" dirty="0">
                <a:solidFill>
                  <a:srgbClr val="1F771F"/>
                </a:solidFill>
              </a:rPr>
              <a:t>c</a:t>
            </a:r>
            <a:r>
              <a:rPr lang="pt-BR" altLang="pt-BR" b="1" dirty="0" smtClean="0">
                <a:solidFill>
                  <a:srgbClr val="1F771F"/>
                </a:solidFill>
              </a:rPr>
              <a:t>) Pilares engastados na fundação e dois elementos de cobertura articulados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516458-21DE-4B10-80D6-11475294CF1E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39552" y="116632"/>
            <a:ext cx="8424936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5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7.2.1 SISTEMAS</a:t>
            </a:r>
            <a:r>
              <a:rPr kumimoji="0" lang="en-US" altLang="pt-BR" sz="2400" b="1" i="0" u="none" strike="noStrike" kern="1200" cap="none" spc="0" normalizeH="0" noProof="0" dirty="0" smtClean="0">
                <a:ln>
                  <a:noFill/>
                </a:ln>
                <a:solidFill>
                  <a:srgbClr val="0005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ESTRUTURAIS COM ELEMENTOS DE EIXO RETO</a:t>
            </a:r>
            <a:endParaRPr kumimoji="0" lang="en-US" altLang="pt-BR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5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65970" y="1877457"/>
            <a:ext cx="494213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altLang="pt-BR" sz="3200" b="1" dirty="0" smtClean="0">
                <a:solidFill>
                  <a:srgbClr val="D125B8"/>
                </a:solidFill>
              </a:rPr>
              <a:t>Esta forma básica é </a:t>
            </a:r>
            <a:r>
              <a:rPr lang="pt-BR" altLang="pt-BR" sz="3200" b="1" dirty="0" err="1" smtClean="0">
                <a:solidFill>
                  <a:srgbClr val="D125B8"/>
                </a:solidFill>
              </a:rPr>
              <a:t>empre-gada</a:t>
            </a:r>
            <a:r>
              <a:rPr lang="pt-BR" altLang="pt-BR" sz="3200" b="1" dirty="0" smtClean="0">
                <a:solidFill>
                  <a:srgbClr val="D125B8"/>
                </a:solidFill>
              </a:rPr>
              <a:t> em coberturas </a:t>
            </a:r>
            <a:r>
              <a:rPr lang="pt-BR" altLang="pt-BR" sz="3200" b="1" dirty="0" err="1" smtClean="0">
                <a:solidFill>
                  <a:srgbClr val="D125B8"/>
                </a:solidFill>
              </a:rPr>
              <a:t>inclina-das</a:t>
            </a:r>
            <a:r>
              <a:rPr lang="pt-BR" altLang="pt-BR" sz="3200" b="1" dirty="0" smtClean="0">
                <a:solidFill>
                  <a:srgbClr val="D125B8"/>
                </a:solidFill>
              </a:rPr>
              <a:t>, geralmente com tirante no topo dos  pilares. </a:t>
            </a:r>
            <a:r>
              <a:rPr lang="pt-BR" altLang="pt-BR" sz="3200" b="1" u="sng" dirty="0" smtClean="0">
                <a:solidFill>
                  <a:srgbClr val="D125B8"/>
                </a:solidFill>
              </a:rPr>
              <a:t>Esses casos têm sido bastante empregados no país, como uma forma de </a:t>
            </a:r>
            <a:r>
              <a:rPr lang="pt-BR" altLang="pt-BR" sz="3200" b="1" u="sng" dirty="0" err="1" smtClean="0">
                <a:solidFill>
                  <a:srgbClr val="D125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pré-molda-gem</a:t>
            </a:r>
            <a:r>
              <a:rPr lang="pt-BR" altLang="pt-BR" sz="3200" b="1" u="sng" dirty="0" smtClean="0">
                <a:solidFill>
                  <a:srgbClr val="D125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leve</a:t>
            </a:r>
            <a:r>
              <a:rPr lang="pt-BR" altLang="pt-BR" sz="3200" b="1" dirty="0" smtClean="0">
                <a:solidFill>
                  <a:srgbClr val="D125B8"/>
                </a:solidFill>
              </a:rPr>
              <a:t>.</a:t>
            </a:r>
            <a:endParaRPr lang="pt-BR" altLang="pt-BR" sz="3200" b="1" dirty="0">
              <a:solidFill>
                <a:srgbClr val="D125B8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693" y="1988840"/>
            <a:ext cx="3368796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78599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565970" y="692696"/>
            <a:ext cx="79930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</a:pPr>
            <a:r>
              <a:rPr lang="pt-BR" altLang="pt-BR" sz="2400" b="1" dirty="0">
                <a:solidFill>
                  <a:srgbClr val="FF0000"/>
                </a:solidFill>
              </a:rPr>
              <a:t>c</a:t>
            </a:r>
            <a:r>
              <a:rPr lang="pt-BR" altLang="pt-BR" sz="2400" b="1" dirty="0" smtClean="0">
                <a:solidFill>
                  <a:srgbClr val="FF0000"/>
                </a:solidFill>
              </a:rPr>
              <a:t>) Pilares engastados na fundação e dois elementos de cobertura articulados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516458-21DE-4B10-80D6-11475294CF1E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39552" y="116632"/>
            <a:ext cx="8424936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5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7.2.1 SISTEMAS</a:t>
            </a:r>
            <a:r>
              <a:rPr kumimoji="0" lang="en-US" altLang="pt-BR" sz="2400" b="1" i="0" u="none" strike="noStrike" kern="1200" cap="none" spc="0" normalizeH="0" noProof="0" dirty="0" smtClean="0">
                <a:ln>
                  <a:noFill/>
                </a:ln>
                <a:solidFill>
                  <a:srgbClr val="0005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ESTRUTURAIS COM ELEMENTOS DE EIXO RETO</a:t>
            </a:r>
            <a:endParaRPr kumimoji="0" lang="en-US" altLang="pt-BR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5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tângulo 2"/>
          <p:cNvSpPr>
            <a:spLocks noChangeArrowheads="1"/>
          </p:cNvSpPr>
          <p:nvPr/>
        </p:nvSpPr>
        <p:spPr bwMode="auto">
          <a:xfrm>
            <a:off x="2615515" y="5949280"/>
            <a:ext cx="4572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>
                <a:solidFill>
                  <a:srgbClr val="0005CC"/>
                </a:solidFill>
              </a:rPr>
              <a:t>http://www.thiel.eng.br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7139750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13880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565970" y="620688"/>
            <a:ext cx="799306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</a:pPr>
            <a:r>
              <a:rPr lang="pt-BR" altLang="pt-BR" b="1" dirty="0" smtClean="0">
                <a:solidFill>
                  <a:srgbClr val="1F771F"/>
                </a:solidFill>
              </a:rPr>
              <a:t>d) Com ligação rígida entre os </a:t>
            </a:r>
            <a:r>
              <a:rPr lang="pt-BR" altLang="pt-BR" b="1" dirty="0">
                <a:solidFill>
                  <a:srgbClr val="1F771F"/>
                </a:solidFill>
              </a:rPr>
              <a:t>pilares </a:t>
            </a:r>
            <a:r>
              <a:rPr lang="pt-BR" altLang="pt-BR" b="1" dirty="0" smtClean="0">
                <a:solidFill>
                  <a:srgbClr val="1F771F"/>
                </a:solidFill>
              </a:rPr>
              <a:t>e dois </a:t>
            </a:r>
            <a:r>
              <a:rPr lang="pt-BR" altLang="pt-BR" b="1" dirty="0">
                <a:solidFill>
                  <a:srgbClr val="1F771F"/>
                </a:solidFill>
              </a:rPr>
              <a:t>elementos de </a:t>
            </a:r>
            <a:r>
              <a:rPr lang="pt-BR" altLang="pt-BR" b="1" dirty="0" smtClean="0">
                <a:solidFill>
                  <a:srgbClr val="1F771F"/>
                </a:solidFill>
              </a:rPr>
              <a:t>cobertura</a:t>
            </a:r>
            <a:endParaRPr lang="pt-BR" altLang="pt-BR" b="1" dirty="0">
              <a:solidFill>
                <a:srgbClr val="1F771F"/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516458-21DE-4B10-80D6-11475294CF1E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39552" y="116632"/>
            <a:ext cx="8424936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5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7.2.1 SISTEMAS</a:t>
            </a:r>
            <a:r>
              <a:rPr kumimoji="0" lang="en-US" altLang="pt-BR" sz="2400" b="1" i="0" u="none" strike="noStrike" kern="1200" cap="none" spc="0" normalizeH="0" noProof="0" dirty="0" smtClean="0">
                <a:ln>
                  <a:noFill/>
                </a:ln>
                <a:solidFill>
                  <a:srgbClr val="0005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ESTRUTURAIS COM ELEMENTOS DE EIXO RETO</a:t>
            </a:r>
            <a:endParaRPr kumimoji="0" lang="en-US" altLang="pt-BR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5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65970" y="1708462"/>
            <a:ext cx="501414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altLang="pt-BR" sz="3200" b="1" dirty="0" smtClean="0">
                <a:solidFill>
                  <a:srgbClr val="D125B8"/>
                </a:solidFill>
              </a:rPr>
              <a:t>Esta forma básica é, em geral, </a:t>
            </a:r>
            <a:r>
              <a:rPr lang="pt-BR" altLang="pt-BR" sz="3200" b="1" dirty="0">
                <a:solidFill>
                  <a:srgbClr val="D125B8"/>
                </a:solidFill>
              </a:rPr>
              <a:t>empregada em </a:t>
            </a:r>
            <a:r>
              <a:rPr lang="pt-BR" altLang="pt-BR" sz="3200" b="1" dirty="0" err="1" smtClean="0">
                <a:solidFill>
                  <a:srgbClr val="D125B8"/>
                </a:solidFill>
              </a:rPr>
              <a:t>cober-turas</a:t>
            </a:r>
            <a:r>
              <a:rPr lang="pt-BR" altLang="pt-BR" sz="3200" b="1" dirty="0" smtClean="0">
                <a:solidFill>
                  <a:srgbClr val="D125B8"/>
                </a:solidFill>
              </a:rPr>
              <a:t> inclinadas</a:t>
            </a:r>
            <a:r>
              <a:rPr lang="pt-BR" altLang="pt-BR" sz="3200" b="1" dirty="0">
                <a:solidFill>
                  <a:srgbClr val="D125B8"/>
                </a:solidFill>
              </a:rPr>
              <a:t>, </a:t>
            </a:r>
            <a:r>
              <a:rPr lang="pt-BR" altLang="pt-BR" sz="3200" b="1" dirty="0" smtClean="0">
                <a:solidFill>
                  <a:srgbClr val="D125B8"/>
                </a:solidFill>
              </a:rPr>
              <a:t>com ou sem tirante </a:t>
            </a:r>
            <a:r>
              <a:rPr lang="pt-BR" altLang="pt-BR" sz="3200" b="1" dirty="0">
                <a:solidFill>
                  <a:srgbClr val="D125B8"/>
                </a:solidFill>
              </a:rPr>
              <a:t>no topo dos  pilares. </a:t>
            </a:r>
            <a:r>
              <a:rPr lang="pt-BR" altLang="pt-BR" sz="3200" b="1" u="sng" dirty="0" smtClean="0">
                <a:solidFill>
                  <a:srgbClr val="D125B8"/>
                </a:solidFill>
              </a:rPr>
              <a:t>Esta forma é menos empregada que a anterior</a:t>
            </a:r>
            <a:endParaRPr lang="pt-BR" altLang="pt-BR" sz="3200" b="1" u="sng" dirty="0">
              <a:solidFill>
                <a:srgbClr val="D125B8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485" y="1877456"/>
            <a:ext cx="3200923" cy="2271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539552" y="4653136"/>
            <a:ext cx="826685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altLang="pt-BR" sz="3200" b="1" u="sng" dirty="0">
                <a:solidFill>
                  <a:srgbClr val="D125B8"/>
                </a:solidFill>
              </a:rPr>
              <a:t>devido à necessidade </a:t>
            </a:r>
            <a:r>
              <a:rPr lang="pt-BR" altLang="pt-BR" sz="3200" b="1" u="sng" dirty="0" smtClean="0">
                <a:solidFill>
                  <a:srgbClr val="D125B8"/>
                </a:solidFill>
              </a:rPr>
              <a:t>de realizar </a:t>
            </a:r>
            <a:r>
              <a:rPr lang="pt-BR" altLang="pt-BR" sz="3200" b="1" u="sng" dirty="0">
                <a:solidFill>
                  <a:srgbClr val="D125B8"/>
                </a:solidFill>
              </a:rPr>
              <a:t>a ligação rígida entre os pilares e os elementos de </a:t>
            </a:r>
            <a:r>
              <a:rPr lang="pt-BR" altLang="pt-BR" sz="3200" b="1" u="sng" dirty="0" smtClean="0">
                <a:solidFill>
                  <a:srgbClr val="D125B8"/>
                </a:solidFill>
              </a:rPr>
              <a:t>cobertura</a:t>
            </a:r>
            <a:r>
              <a:rPr lang="pt-BR" altLang="pt-BR" sz="3200" b="1" dirty="0">
                <a:solidFill>
                  <a:srgbClr val="D125B8"/>
                </a:solidFill>
              </a:rPr>
              <a:t>. As ligações dos pilares com a fundação podem ser duas articulações ou dois engastes.</a:t>
            </a:r>
          </a:p>
        </p:txBody>
      </p:sp>
    </p:spTree>
    <p:extLst>
      <p:ext uri="{BB962C8B-B14F-4D97-AF65-F5344CB8AC3E}">
        <p14:creationId xmlns:p14="http://schemas.microsoft.com/office/powerpoint/2010/main" val="3957859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60970" y="260648"/>
            <a:ext cx="8517632" cy="764704"/>
          </a:xfrm>
        </p:spPr>
        <p:txBody>
          <a:bodyPr/>
          <a:lstStyle/>
          <a:p>
            <a:pPr eaLnBrk="1" hangingPunct="1"/>
            <a:r>
              <a:rPr lang="en-US" altLang="pt-BR" sz="3600" b="1" dirty="0" smtClean="0">
                <a:solidFill>
                  <a:schemeClr val="accent6">
                    <a:lumMod val="50000"/>
                  </a:schemeClr>
                </a:solidFill>
              </a:rPr>
              <a:t>Cap. 7 - EDIFÍCIOS DE UM PAVIMENTO</a:t>
            </a:r>
          </a:p>
        </p:txBody>
      </p:sp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573112" y="2132856"/>
            <a:ext cx="8103343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7030A0"/>
                </a:solidFill>
              </a:rPr>
              <a:t>O emprego do CPM em edificações de um pavimento é muito comum no mundo, e </a:t>
            </a:r>
            <a:r>
              <a:rPr lang="pt-BR" altLang="pt-BR" b="1" u="sng" dirty="0" smtClean="0">
                <a:solidFill>
                  <a:srgbClr val="7030A0"/>
                </a:solidFill>
              </a:rPr>
              <a:t>no Brasil é o de maior quantidade</a:t>
            </a:r>
            <a:r>
              <a:rPr lang="pt-BR" altLang="pt-BR" b="1" dirty="0" smtClean="0">
                <a:solidFill>
                  <a:srgbClr val="7030A0"/>
                </a:solidFill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000" b="1" dirty="0">
              <a:solidFill>
                <a:srgbClr val="7030A0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0005CC"/>
                </a:solidFill>
              </a:rPr>
              <a:t>São construções de </a:t>
            </a:r>
            <a:r>
              <a:rPr lang="pt-BR" altLang="pt-BR" b="1" dirty="0" smtClean="0">
                <a:solidFill>
                  <a:srgbClr val="0005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vãos</a:t>
            </a:r>
            <a:r>
              <a:rPr lang="pt-BR" altLang="pt-BR" b="1" dirty="0" smtClean="0">
                <a:solidFill>
                  <a:srgbClr val="0005CC"/>
                </a:solidFill>
              </a:rPr>
              <a:t> relativamente grandes e comumente recebem a </a:t>
            </a:r>
            <a:r>
              <a:rPr lang="pt-BR" altLang="pt-BR" b="1" dirty="0" err="1" smtClean="0">
                <a:solidFill>
                  <a:srgbClr val="0005CC"/>
                </a:solidFill>
              </a:rPr>
              <a:t>denomi-nação</a:t>
            </a:r>
            <a:r>
              <a:rPr lang="pt-BR" altLang="pt-BR" b="1" dirty="0" smtClean="0">
                <a:solidFill>
                  <a:srgbClr val="0005CC"/>
                </a:solidFill>
              </a:rPr>
              <a:t> de </a:t>
            </a:r>
            <a:r>
              <a:rPr lang="pt-BR" altLang="pt-BR" b="1" u="sng" dirty="0" smtClean="0">
                <a:solidFill>
                  <a:srgbClr val="0005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galpão</a:t>
            </a:r>
            <a:r>
              <a:rPr lang="pt-BR" altLang="pt-BR" b="1" dirty="0" smtClean="0">
                <a:solidFill>
                  <a:srgbClr val="0005CC"/>
                </a:solidFill>
              </a:rPr>
              <a:t>.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516458-21DE-4B10-80D6-11475294CF1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39552" y="1196752"/>
            <a:ext cx="8424936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5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7.1 </a:t>
            </a:r>
            <a:r>
              <a:rPr lang="en-US" altLang="pt-BR" sz="3200" b="1" dirty="0" smtClean="0">
                <a:solidFill>
                  <a:srgbClr val="0005CC"/>
                </a:solidFill>
                <a:latin typeface="+mj-lt"/>
                <a:ea typeface="+mj-ea"/>
                <a:cs typeface="+mj-cs"/>
              </a:rPr>
              <a:t>CONSIDERAÇÕES INICIAIS</a:t>
            </a:r>
            <a:endParaRPr kumimoji="0" lang="en-US" altLang="pt-BR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5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516458-21DE-4B10-80D6-11475294CF1E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39552" y="116632"/>
            <a:ext cx="8424936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5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7.2.1 SISTEMAS</a:t>
            </a:r>
            <a:r>
              <a:rPr kumimoji="0" lang="en-US" altLang="pt-BR" sz="2400" b="1" i="0" u="none" strike="noStrike" kern="1200" cap="none" spc="0" normalizeH="0" noProof="0" dirty="0" smtClean="0">
                <a:ln>
                  <a:noFill/>
                </a:ln>
                <a:solidFill>
                  <a:srgbClr val="0005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ESTRUTURAIS COM ELEMENTOS DE EIXO RETO</a:t>
            </a:r>
            <a:endParaRPr kumimoji="0" lang="en-US" altLang="pt-BR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5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90" y="764703"/>
            <a:ext cx="7430449" cy="5130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6021288"/>
            <a:ext cx="5580620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52890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516458-21DE-4B10-80D6-11475294CF1E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39552" y="116632"/>
            <a:ext cx="8424936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5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7.2.1 SISTEMAS</a:t>
            </a:r>
            <a:r>
              <a:rPr kumimoji="0" lang="en-US" altLang="pt-BR" sz="2400" b="1" i="0" u="none" strike="noStrike" kern="1200" cap="none" spc="0" normalizeH="0" noProof="0" dirty="0" smtClean="0">
                <a:ln>
                  <a:noFill/>
                </a:ln>
                <a:solidFill>
                  <a:srgbClr val="0005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ESTRUTURAIS COM ELEMENTOS DE EIXO RETO</a:t>
            </a:r>
            <a:endParaRPr kumimoji="0" lang="en-US" altLang="pt-BR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5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1"/>
            <a:ext cx="7754832" cy="5205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84827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516458-21DE-4B10-80D6-11475294CF1E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39552" y="116632"/>
            <a:ext cx="8424936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5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7.2.1 SISTEMAS</a:t>
            </a:r>
            <a:r>
              <a:rPr kumimoji="0" lang="en-US" altLang="pt-BR" sz="2400" b="1" i="0" u="none" strike="noStrike" kern="1200" cap="none" spc="0" normalizeH="0" noProof="0" dirty="0" smtClean="0">
                <a:ln>
                  <a:noFill/>
                </a:ln>
                <a:solidFill>
                  <a:srgbClr val="0005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ESTRUTURAIS COM ELEMENTOS DE EIXO RETO</a:t>
            </a:r>
            <a:endParaRPr kumimoji="0" lang="en-US" altLang="pt-BR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5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92696"/>
            <a:ext cx="6600437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172" y="6147796"/>
            <a:ext cx="5802313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96255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516458-21DE-4B10-80D6-11475294CF1E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39552" y="116632"/>
            <a:ext cx="8424936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5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7.2.1 SISTEMAS</a:t>
            </a:r>
            <a:r>
              <a:rPr kumimoji="0" lang="en-US" altLang="pt-BR" sz="2400" b="1" i="0" u="none" strike="noStrike" kern="1200" cap="none" spc="0" normalizeH="0" noProof="0" dirty="0" smtClean="0">
                <a:ln>
                  <a:noFill/>
                </a:ln>
                <a:solidFill>
                  <a:srgbClr val="0005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ESTRUTURAIS COM ELEMENTOS DE EIXO RETO</a:t>
            </a:r>
            <a:endParaRPr kumimoji="0" lang="en-US" altLang="pt-BR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5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18567"/>
            <a:ext cx="6984776" cy="57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93687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45" y="5967142"/>
            <a:ext cx="8310945" cy="486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516458-21DE-4B10-80D6-11475294CF1E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39552" y="116632"/>
            <a:ext cx="8424936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5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7.2.1 SISTEMAS</a:t>
            </a:r>
            <a:r>
              <a:rPr kumimoji="0" lang="en-US" altLang="pt-BR" sz="2400" b="1" i="0" u="none" strike="noStrike" kern="1200" cap="none" spc="0" normalizeH="0" noProof="0" dirty="0" smtClean="0">
                <a:ln>
                  <a:noFill/>
                </a:ln>
                <a:solidFill>
                  <a:srgbClr val="0005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ESTRUTURAIS COM ELEMENTOS DE EIXO RETO</a:t>
            </a:r>
            <a:endParaRPr kumimoji="0" lang="en-US" altLang="pt-BR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5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432" y="764704"/>
            <a:ext cx="7279216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52938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516458-21DE-4B10-80D6-11475294CF1E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39552" y="116632"/>
            <a:ext cx="8424936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5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7.2.1 SISTEMAS</a:t>
            </a:r>
            <a:r>
              <a:rPr kumimoji="0" lang="en-US" altLang="pt-BR" sz="2400" b="1" i="0" u="none" strike="noStrike" kern="1200" cap="none" spc="0" normalizeH="0" noProof="0" dirty="0" smtClean="0">
                <a:ln>
                  <a:noFill/>
                </a:ln>
                <a:solidFill>
                  <a:srgbClr val="0005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ESTRUTURAIS COM ELEMENTOS DE EIXO RETO</a:t>
            </a:r>
            <a:endParaRPr kumimoji="0" lang="en-US" altLang="pt-BR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5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96" y="692696"/>
            <a:ext cx="7928028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29818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516458-21DE-4B10-80D6-11475294CF1E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39552" y="116632"/>
            <a:ext cx="8424936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5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7.2.1 SISTEMAS</a:t>
            </a:r>
            <a:r>
              <a:rPr kumimoji="0" lang="en-US" altLang="pt-BR" sz="2400" b="1" i="0" u="none" strike="noStrike" kern="1200" cap="none" spc="0" normalizeH="0" noProof="0" dirty="0" smtClean="0">
                <a:ln>
                  <a:noFill/>
                </a:ln>
                <a:solidFill>
                  <a:srgbClr val="0005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ESTRUTURAIS COM ELEMENTOS DE EIXO RETO</a:t>
            </a:r>
            <a:endParaRPr kumimoji="0" lang="en-US" altLang="pt-BR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5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595213" y="836712"/>
            <a:ext cx="7993062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7030A0"/>
                </a:solidFill>
              </a:rPr>
              <a:t>A análise da estabilidade estrutural deve ser feita nas duas direções da edificação. Os elementos componentes da cobertura metálica podem ser considerados como contraventamento dos pórticos de CPM na direção perpendicular.</a:t>
            </a:r>
          </a:p>
        </p:txBody>
      </p:sp>
    </p:spTree>
    <p:extLst>
      <p:ext uri="{BB962C8B-B14F-4D97-AF65-F5344CB8AC3E}">
        <p14:creationId xmlns:p14="http://schemas.microsoft.com/office/powerpoint/2010/main" val="21937372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516458-21DE-4B10-80D6-11475294CF1E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39552" y="116632"/>
            <a:ext cx="8424936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5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7.2.1 SISTEMAS</a:t>
            </a:r>
            <a:r>
              <a:rPr kumimoji="0" lang="en-US" altLang="pt-BR" sz="2400" b="1" i="0" u="none" strike="noStrike" kern="1200" cap="none" spc="0" normalizeH="0" noProof="0" dirty="0" smtClean="0">
                <a:ln>
                  <a:noFill/>
                </a:ln>
                <a:solidFill>
                  <a:srgbClr val="0005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ESTRUTURAIS COM ELEMENTOS DE EIXO RETO</a:t>
            </a:r>
            <a:endParaRPr kumimoji="0" lang="en-US" altLang="pt-BR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5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939" y="836712"/>
            <a:ext cx="7078161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52474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586483" y="1484784"/>
            <a:ext cx="7993062" cy="513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7030A0"/>
                </a:solidFill>
              </a:rPr>
              <a:t>Os elementos compostos por trechos (segmentos) de eixo reto ou curvo são, em geral, </a:t>
            </a:r>
            <a:r>
              <a:rPr lang="pt-BR" altLang="pt-BR" b="1" u="sng" dirty="0" smtClean="0">
                <a:solidFill>
                  <a:srgbClr val="7030A0"/>
                </a:solidFill>
              </a:rPr>
              <a:t>mais trabalhosos de ser executados, transportados e montados</a:t>
            </a:r>
            <a:r>
              <a:rPr lang="pt-BR" altLang="pt-BR" b="1" dirty="0" smtClean="0">
                <a:solidFill>
                  <a:srgbClr val="7030A0"/>
                </a:solidFill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u="sng" dirty="0" smtClean="0">
                <a:solidFill>
                  <a:srgbClr val="D125B8"/>
                </a:solidFill>
              </a:rPr>
              <a:t>São mais apropriados para CPM de canteiro</a:t>
            </a:r>
            <a:r>
              <a:rPr lang="pt-BR" altLang="pt-BR" b="1" dirty="0" smtClean="0">
                <a:solidFill>
                  <a:srgbClr val="D125B8"/>
                </a:solidFill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000" b="1" dirty="0" smtClean="0">
              <a:solidFill>
                <a:srgbClr val="7030A0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0000FF"/>
                </a:solidFill>
              </a:rPr>
              <a:t>A pré-tração fica praticamente inviável.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000" b="1" dirty="0" smtClean="0">
              <a:solidFill>
                <a:srgbClr val="0000FF"/>
              </a:solidFill>
            </a:endParaRPr>
          </a:p>
          <a:p>
            <a:pPr algn="just" eaLnBrk="1" hangingPunct="1">
              <a:spcBef>
                <a:spcPct val="0"/>
              </a:spcBef>
              <a:buNone/>
            </a:pPr>
            <a:r>
              <a:rPr lang="pt-BR" altLang="pt-BR" b="1" dirty="0">
                <a:solidFill>
                  <a:srgbClr val="2AA22A"/>
                </a:solidFill>
              </a:rPr>
              <a:t>Os sistemas estruturais usualmente </a:t>
            </a:r>
            <a:r>
              <a:rPr lang="pt-BR" altLang="pt-BR" b="1" dirty="0" err="1">
                <a:solidFill>
                  <a:srgbClr val="2AA22A"/>
                </a:solidFill>
              </a:rPr>
              <a:t>empre-gados</a:t>
            </a:r>
            <a:r>
              <a:rPr lang="pt-BR" altLang="pt-BR" b="1" dirty="0">
                <a:solidFill>
                  <a:srgbClr val="2AA22A"/>
                </a:solidFill>
              </a:rPr>
              <a:t> podem ser colocados nas seguintes formas básicas</a:t>
            </a:r>
            <a:r>
              <a:rPr lang="pt-BR" altLang="pt-BR" b="1" dirty="0" smtClean="0">
                <a:solidFill>
                  <a:srgbClr val="2AA22A"/>
                </a:solidFill>
              </a:rPr>
              <a:t>:</a:t>
            </a:r>
            <a:endParaRPr lang="pt-BR" altLang="pt-BR" b="1" dirty="0" smtClean="0">
              <a:solidFill>
                <a:srgbClr val="0000FF"/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516458-21DE-4B10-80D6-11475294CF1E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-34515" y="260648"/>
            <a:ext cx="9252520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pt-BR" sz="3200" b="1" dirty="0">
                <a:solidFill>
                  <a:srgbClr val="0005CC"/>
                </a:solidFill>
                <a:latin typeface="+mj-lt"/>
                <a:ea typeface="+mj-ea"/>
                <a:cs typeface="+mj-cs"/>
              </a:rPr>
              <a:t>7</a:t>
            </a:r>
            <a:r>
              <a:rPr kumimoji="0" lang="en-US" alt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5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.2.2 SISTEMAS</a:t>
            </a:r>
            <a:r>
              <a:rPr kumimoji="0" lang="en-US" altLang="pt-BR" sz="3200" b="1" i="0" u="none" strike="noStrike" kern="1200" cap="none" spc="0" normalizeH="0" noProof="0" dirty="0" smtClean="0">
                <a:ln>
                  <a:noFill/>
                </a:ln>
                <a:solidFill>
                  <a:srgbClr val="0005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ESTRUTURAIS COM ELEMENTOS COMPOSTOS DE TRECHOS DE EIXO RETO</a:t>
            </a:r>
            <a:endParaRPr kumimoji="0" lang="en-US" altLang="pt-BR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5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777284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516458-21DE-4B10-80D6-11475294CF1E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050056"/>
            <a:ext cx="8366573" cy="4395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515" y="116632"/>
            <a:ext cx="925252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BR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5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7.2.2 SISTEMAS</a:t>
            </a:r>
            <a:r>
              <a:rPr kumimoji="0" lang="en-US" altLang="pt-BR" sz="2100" b="1" i="0" u="none" strike="noStrike" kern="1200" cap="none" spc="0" normalizeH="0" noProof="0" dirty="0" smtClean="0">
                <a:ln>
                  <a:noFill/>
                </a:ln>
                <a:solidFill>
                  <a:srgbClr val="0005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ESTRUTURAIS COM ELEMENTOS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BR" sz="2100" b="1" i="0" u="none" strike="noStrike" kern="1200" cap="none" spc="0" normalizeH="0" noProof="0" dirty="0" smtClean="0">
                <a:ln>
                  <a:noFill/>
                </a:ln>
                <a:solidFill>
                  <a:srgbClr val="0005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COMPOSTOS DE TRECHOS DE EIXO RETO</a:t>
            </a:r>
            <a:endParaRPr kumimoji="0" lang="en-US" altLang="pt-BR" sz="2100" b="1" i="0" u="none" strike="noStrike" kern="1200" cap="none" spc="0" normalizeH="0" baseline="0" noProof="0" dirty="0" smtClean="0">
              <a:ln>
                <a:noFill/>
              </a:ln>
              <a:solidFill>
                <a:srgbClr val="0005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68902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571649" y="836712"/>
            <a:ext cx="8103343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7030A0"/>
                </a:solidFill>
              </a:rPr>
              <a:t>São edificações normalmente destinadas à indústria, ao comércio, aos depósitos em geral, às oficinas, etc.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000" b="1" dirty="0" smtClean="0">
              <a:solidFill>
                <a:srgbClr val="7030A0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0005CC"/>
                </a:solidFill>
              </a:rPr>
              <a:t>Estábulos e granjas podem ser incluídos.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000" b="1" dirty="0" smtClean="0">
              <a:solidFill>
                <a:srgbClr val="7030A0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u="sng" dirty="0" smtClean="0">
                <a:solidFill>
                  <a:srgbClr val="1F771F"/>
                </a:solidFill>
              </a:rPr>
              <a:t>Habitações populares</a:t>
            </a:r>
            <a:r>
              <a:rPr lang="pt-BR" altLang="pt-BR" b="1" dirty="0" smtClean="0">
                <a:solidFill>
                  <a:srgbClr val="1F771F"/>
                </a:solidFill>
              </a:rPr>
              <a:t> apresentam </a:t>
            </a:r>
            <a:r>
              <a:rPr lang="pt-BR" altLang="pt-BR" b="1" dirty="0" err="1" smtClean="0">
                <a:solidFill>
                  <a:srgbClr val="1F771F"/>
                </a:solidFill>
              </a:rPr>
              <a:t>caracterís-ticas</a:t>
            </a:r>
            <a:r>
              <a:rPr lang="pt-BR" altLang="pt-BR" b="1" dirty="0" smtClean="0">
                <a:solidFill>
                  <a:srgbClr val="1F771F"/>
                </a:solidFill>
              </a:rPr>
              <a:t> próprias e não são apresentados neste capítulo.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516458-21DE-4B10-80D6-11475294CF1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39552" y="116632"/>
            <a:ext cx="8424936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5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7.1 </a:t>
            </a:r>
            <a:r>
              <a:rPr lang="en-US" altLang="pt-BR" sz="2400" b="1" dirty="0" smtClean="0">
                <a:solidFill>
                  <a:srgbClr val="0005CC"/>
                </a:solidFill>
                <a:latin typeface="+mj-lt"/>
                <a:ea typeface="+mj-ea"/>
                <a:cs typeface="+mj-cs"/>
              </a:rPr>
              <a:t>CONSIDERAÇÕES INICIAIS</a:t>
            </a:r>
            <a:endParaRPr kumimoji="0" lang="en-US" altLang="pt-BR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5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921131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610146" y="908720"/>
            <a:ext cx="799306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514350" indent="-514350" algn="just" eaLnBrk="1" hangingPunct="1">
              <a:spcBef>
                <a:spcPct val="0"/>
              </a:spcBef>
              <a:buFontTx/>
              <a:buAutoNum type="alphaLcParenR"/>
            </a:pPr>
            <a:r>
              <a:rPr lang="pt-BR" altLang="pt-BR" b="1" dirty="0" smtClean="0">
                <a:solidFill>
                  <a:srgbClr val="1F771F"/>
                </a:solidFill>
              </a:rPr>
              <a:t>Com elementos engastados na fundação e duas articulações na trave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516458-21DE-4B10-80D6-11475294CF1E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3" name="Retângulo 2"/>
          <p:cNvSpPr/>
          <p:nvPr/>
        </p:nvSpPr>
        <p:spPr>
          <a:xfrm>
            <a:off x="610146" y="2060848"/>
            <a:ext cx="4753941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altLang="pt-BR" sz="3000" b="1" dirty="0">
                <a:solidFill>
                  <a:srgbClr val="D125B8"/>
                </a:solidFill>
              </a:rPr>
              <a:t>Esta forma básica é </a:t>
            </a:r>
            <a:r>
              <a:rPr lang="pt-BR" altLang="pt-BR" sz="3000" b="1" dirty="0" err="1" smtClean="0">
                <a:solidFill>
                  <a:srgbClr val="D125B8"/>
                </a:solidFill>
              </a:rPr>
              <a:t>consti-tuída</a:t>
            </a:r>
            <a:r>
              <a:rPr lang="pt-BR" altLang="pt-BR" sz="3000" b="1" dirty="0" smtClean="0">
                <a:solidFill>
                  <a:srgbClr val="D125B8"/>
                </a:solidFill>
              </a:rPr>
              <a:t> por dois elementos, que basicamente </a:t>
            </a:r>
            <a:r>
              <a:rPr lang="pt-BR" altLang="pt-BR" sz="3000" b="1" dirty="0" err="1" smtClean="0">
                <a:solidFill>
                  <a:srgbClr val="D125B8"/>
                </a:solidFill>
              </a:rPr>
              <a:t>desempe-nham</a:t>
            </a:r>
            <a:r>
              <a:rPr lang="pt-BR" altLang="pt-BR" sz="3000" b="1" dirty="0" smtClean="0">
                <a:solidFill>
                  <a:srgbClr val="D125B8"/>
                </a:solidFill>
              </a:rPr>
              <a:t> o papel dos pilares, engastados na fundação e</a:t>
            </a:r>
            <a:endParaRPr lang="pt-BR" altLang="pt-BR" sz="3000" b="1" dirty="0">
              <a:solidFill>
                <a:srgbClr val="D125B8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222" y="2132856"/>
            <a:ext cx="3262863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tângulo 8"/>
          <p:cNvSpPr/>
          <p:nvPr/>
        </p:nvSpPr>
        <p:spPr>
          <a:xfrm>
            <a:off x="610916" y="4365104"/>
            <a:ext cx="813831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altLang="pt-BR" sz="3000" b="1" dirty="0" smtClean="0">
                <a:solidFill>
                  <a:srgbClr val="D125B8"/>
                </a:solidFill>
              </a:rPr>
              <a:t>um elemento com o papel de trave, articulado nos dois anteriores. Essas duas articulações são dispostas próximas à posição do momento fletor nulo devido à carga permanente, em estrutura monolítica equivalente.</a:t>
            </a:r>
            <a:endParaRPr lang="pt-BR" altLang="pt-BR" sz="3000" b="1" dirty="0">
              <a:solidFill>
                <a:srgbClr val="D125B8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-34515" y="116632"/>
            <a:ext cx="925252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BR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5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7.2.2 SISTEMAS</a:t>
            </a:r>
            <a:r>
              <a:rPr kumimoji="0" lang="en-US" altLang="pt-BR" sz="2100" b="1" i="0" u="none" strike="noStrike" kern="1200" cap="none" spc="0" normalizeH="0" noProof="0" dirty="0" smtClean="0">
                <a:ln>
                  <a:noFill/>
                </a:ln>
                <a:solidFill>
                  <a:srgbClr val="0005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ESTRUTURAIS COM ELEMENTOS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BR" sz="2100" b="1" i="0" u="none" strike="noStrike" kern="1200" cap="none" spc="0" normalizeH="0" noProof="0" dirty="0" smtClean="0">
                <a:ln>
                  <a:noFill/>
                </a:ln>
                <a:solidFill>
                  <a:srgbClr val="0005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COMPOSTOS DE TRECHOS DE EIXO RETO</a:t>
            </a:r>
            <a:endParaRPr kumimoji="0" lang="en-US" altLang="pt-BR" sz="2100" b="1" i="0" u="none" strike="noStrike" kern="1200" cap="none" spc="0" normalizeH="0" baseline="0" noProof="0" dirty="0" smtClean="0">
              <a:ln>
                <a:noFill/>
              </a:ln>
              <a:solidFill>
                <a:srgbClr val="0005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16354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583829" y="764704"/>
            <a:ext cx="79930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514350" indent="-514350" algn="just" eaLnBrk="1" hangingPunct="1">
              <a:spcBef>
                <a:spcPct val="0"/>
              </a:spcBef>
              <a:buFontTx/>
              <a:buAutoNum type="alphaLcParenR"/>
            </a:pPr>
            <a:r>
              <a:rPr lang="pt-BR" altLang="pt-BR" sz="2400" b="1" dirty="0" smtClean="0">
                <a:solidFill>
                  <a:srgbClr val="1F771F"/>
                </a:solidFill>
              </a:rPr>
              <a:t>Com elementos engastados na fundação e duas articulações na trave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516458-21DE-4B10-80D6-11475294CF1E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3" name="Retângulo 2"/>
          <p:cNvSpPr/>
          <p:nvPr/>
        </p:nvSpPr>
        <p:spPr>
          <a:xfrm>
            <a:off x="610916" y="1700808"/>
            <a:ext cx="502207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altLang="pt-BR" sz="3000" b="1" dirty="0" smtClean="0">
                <a:solidFill>
                  <a:srgbClr val="D125B8"/>
                </a:solidFill>
              </a:rPr>
              <a:t>Esse sistema estrutural </a:t>
            </a:r>
            <a:r>
              <a:rPr lang="pt-BR" altLang="pt-BR" sz="3000" b="1" dirty="0" err="1" smtClean="0">
                <a:solidFill>
                  <a:srgbClr val="D125B8"/>
                </a:solidFill>
              </a:rPr>
              <a:t>re-cebe</a:t>
            </a:r>
            <a:r>
              <a:rPr lang="pt-BR" altLang="pt-BR" sz="3000" b="1" dirty="0" smtClean="0">
                <a:solidFill>
                  <a:srgbClr val="D125B8"/>
                </a:solidFill>
              </a:rPr>
              <a:t> o nome de </a:t>
            </a:r>
            <a:r>
              <a:rPr lang="pt-BR" altLang="pt-BR" sz="3000" b="1" u="sng" dirty="0" smtClean="0">
                <a:solidFill>
                  <a:srgbClr val="D125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lambda</a:t>
            </a:r>
            <a:r>
              <a:rPr lang="pt-BR" altLang="pt-BR" sz="3000" b="1" dirty="0" smtClean="0">
                <a:solidFill>
                  <a:srgbClr val="D125B8"/>
                </a:solidFill>
              </a:rPr>
              <a:t>. O emprego de tirante no topo dos pilares é bastante comum, o que reduz o peso</a:t>
            </a:r>
            <a:endParaRPr lang="pt-BR" altLang="pt-BR" sz="3000" b="1" dirty="0">
              <a:solidFill>
                <a:srgbClr val="D125B8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221" y="1700808"/>
            <a:ext cx="3262863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tângulo 8"/>
          <p:cNvSpPr/>
          <p:nvPr/>
        </p:nvSpPr>
        <p:spPr>
          <a:xfrm>
            <a:off x="583829" y="4000381"/>
            <a:ext cx="81383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altLang="pt-BR" sz="3000" b="1" dirty="0" smtClean="0">
                <a:solidFill>
                  <a:srgbClr val="D125B8"/>
                </a:solidFill>
              </a:rPr>
              <a:t>dos elementos. </a:t>
            </a:r>
            <a:r>
              <a:rPr lang="pt-BR" altLang="pt-BR" sz="3000" b="1" u="sng" dirty="0" smtClean="0">
                <a:solidFill>
                  <a:srgbClr val="D125B8"/>
                </a:solidFill>
              </a:rPr>
              <a:t>É um sistema largamente empregado no Brasil, como </a:t>
            </a:r>
            <a:r>
              <a:rPr lang="pt-BR" altLang="pt-BR" sz="3000" b="1" u="sng" dirty="0" smtClean="0">
                <a:solidFill>
                  <a:srgbClr val="D125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pré-moldagem leve</a:t>
            </a:r>
            <a:r>
              <a:rPr lang="pt-BR" altLang="pt-BR" sz="3000" b="1" dirty="0" smtClean="0">
                <a:solidFill>
                  <a:srgbClr val="D125B8"/>
                </a:solidFill>
              </a:rPr>
              <a:t>.  Para os vãos e alturas empregados, o manuseio e transporte dos elementos podem ser feitos sem grandes dificuldades, possibilitando sua execução em fábricas.</a:t>
            </a:r>
            <a:endParaRPr lang="pt-BR" altLang="pt-BR" sz="3000" b="1" dirty="0">
              <a:solidFill>
                <a:srgbClr val="D125B8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-34515" y="116632"/>
            <a:ext cx="925252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BR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5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7.2.2 SISTEMAS</a:t>
            </a:r>
            <a:r>
              <a:rPr kumimoji="0" lang="en-US" altLang="pt-BR" sz="2100" b="1" i="0" u="none" strike="noStrike" kern="1200" cap="none" spc="0" normalizeH="0" noProof="0" dirty="0" smtClean="0">
                <a:ln>
                  <a:noFill/>
                </a:ln>
                <a:solidFill>
                  <a:srgbClr val="0005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ESTRUTURAIS COM ELEMENTOS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BR" sz="2100" b="1" i="0" u="none" strike="noStrike" kern="1200" cap="none" spc="0" normalizeH="0" noProof="0" dirty="0" smtClean="0">
                <a:ln>
                  <a:noFill/>
                </a:ln>
                <a:solidFill>
                  <a:srgbClr val="0005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COMPOSTOS DE TRECHOS DE EIXO RETO</a:t>
            </a:r>
            <a:endParaRPr kumimoji="0" lang="en-US" altLang="pt-BR" sz="2100" b="1" i="0" u="none" strike="noStrike" kern="1200" cap="none" spc="0" normalizeH="0" baseline="0" noProof="0" dirty="0" smtClean="0">
              <a:ln>
                <a:noFill/>
              </a:ln>
              <a:solidFill>
                <a:srgbClr val="0005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342501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565970" y="836712"/>
            <a:ext cx="79930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</a:pPr>
            <a:r>
              <a:rPr lang="pt-BR" altLang="pt-BR" b="1" dirty="0" smtClean="0">
                <a:solidFill>
                  <a:srgbClr val="1F771F"/>
                </a:solidFill>
              </a:rPr>
              <a:t>b) Com elementos em forma de U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516458-21DE-4B10-80D6-11475294CF1E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3" name="Retângulo 2"/>
          <p:cNvSpPr/>
          <p:nvPr/>
        </p:nvSpPr>
        <p:spPr>
          <a:xfrm>
            <a:off x="565970" y="1628800"/>
            <a:ext cx="501414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altLang="pt-BR" sz="3200" b="1" dirty="0" smtClean="0">
                <a:solidFill>
                  <a:srgbClr val="D125B8"/>
                </a:solidFill>
              </a:rPr>
              <a:t>A forma básica corresponde ao emprego de elementos que englobam os pilares e a trave. As aplicações práticas se restringem a </a:t>
            </a:r>
            <a:r>
              <a:rPr lang="pt-BR" altLang="pt-BR" sz="3200" b="1" u="sng" dirty="0" smtClean="0">
                <a:solidFill>
                  <a:srgbClr val="D125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pré-molda-</a:t>
            </a:r>
            <a:endParaRPr lang="pt-BR" altLang="pt-BR" sz="3200" b="1" u="sng" dirty="0">
              <a:solidFill>
                <a:srgbClr val="D125B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844824"/>
            <a:ext cx="3268216" cy="1763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565970" y="4077072"/>
            <a:ext cx="798311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altLang="pt-BR" sz="3200" b="1" u="sng" dirty="0" smtClean="0">
                <a:solidFill>
                  <a:srgbClr val="D125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 de canteiro</a:t>
            </a:r>
            <a:r>
              <a:rPr lang="pt-BR" altLang="pt-BR" sz="3200" b="1" dirty="0" smtClean="0">
                <a:solidFill>
                  <a:srgbClr val="D125B8"/>
                </a:solidFill>
              </a:rPr>
              <a:t>, com a moldagem dos elementos na posição horizontal. A vinculação com a fundação pode ser em duas </a:t>
            </a:r>
            <a:r>
              <a:rPr lang="pt-BR" altLang="pt-BR" sz="3200" b="1" dirty="0" err="1" smtClean="0">
                <a:solidFill>
                  <a:srgbClr val="D125B8"/>
                </a:solidFill>
              </a:rPr>
              <a:t>articu-lações</a:t>
            </a:r>
            <a:r>
              <a:rPr lang="pt-BR" altLang="pt-BR" sz="3200" b="1" dirty="0" smtClean="0">
                <a:solidFill>
                  <a:srgbClr val="D125B8"/>
                </a:solidFill>
              </a:rPr>
              <a:t>.</a:t>
            </a:r>
            <a:endParaRPr lang="pt-BR" altLang="pt-BR" sz="3200" b="1" dirty="0">
              <a:solidFill>
                <a:srgbClr val="D125B8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-34515" y="116632"/>
            <a:ext cx="925252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BR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5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7.2.2 SISTEMAS</a:t>
            </a:r>
            <a:r>
              <a:rPr kumimoji="0" lang="en-US" altLang="pt-BR" sz="2100" b="1" i="0" u="none" strike="noStrike" kern="1200" cap="none" spc="0" normalizeH="0" noProof="0" dirty="0" smtClean="0">
                <a:ln>
                  <a:noFill/>
                </a:ln>
                <a:solidFill>
                  <a:srgbClr val="0005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ESTRUTURAIS COM ELEMENTOS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BR" sz="2100" b="1" i="0" u="none" strike="noStrike" kern="1200" cap="none" spc="0" normalizeH="0" noProof="0" dirty="0" smtClean="0">
                <a:ln>
                  <a:noFill/>
                </a:ln>
                <a:solidFill>
                  <a:srgbClr val="0005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COMPOSTOS DE TRECHOS DE EIXO RETO</a:t>
            </a:r>
            <a:endParaRPr kumimoji="0" lang="en-US" altLang="pt-BR" sz="2100" b="1" i="0" u="none" strike="noStrike" kern="1200" cap="none" spc="0" normalizeH="0" baseline="0" noProof="0" dirty="0" smtClean="0">
              <a:ln>
                <a:noFill/>
              </a:ln>
              <a:solidFill>
                <a:srgbClr val="0005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1228042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565970" y="836712"/>
            <a:ext cx="79930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</a:pPr>
            <a:r>
              <a:rPr lang="pt-BR" altLang="pt-BR" b="1" dirty="0" smtClean="0">
                <a:solidFill>
                  <a:srgbClr val="1F771F"/>
                </a:solidFill>
              </a:rPr>
              <a:t>c) Com elementos em forma de L ou T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516458-21DE-4B10-80D6-11475294CF1E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sp>
        <p:nvSpPr>
          <p:cNvPr id="3" name="Retângulo 2"/>
          <p:cNvSpPr/>
          <p:nvPr/>
        </p:nvSpPr>
        <p:spPr>
          <a:xfrm>
            <a:off x="565970" y="1628800"/>
            <a:ext cx="458209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altLang="pt-BR" sz="3200" b="1" dirty="0" smtClean="0">
                <a:solidFill>
                  <a:srgbClr val="D125B8"/>
                </a:solidFill>
              </a:rPr>
              <a:t>Nesta forma básica o  </a:t>
            </a:r>
            <a:r>
              <a:rPr lang="pt-BR" altLang="pt-BR" sz="3200" b="1" dirty="0" err="1" smtClean="0">
                <a:solidFill>
                  <a:srgbClr val="D125B8"/>
                </a:solidFill>
              </a:rPr>
              <a:t>ele-mento</a:t>
            </a:r>
            <a:r>
              <a:rPr lang="pt-BR" altLang="pt-BR" sz="3200" b="1" dirty="0" smtClean="0">
                <a:solidFill>
                  <a:srgbClr val="D125B8"/>
                </a:solidFill>
              </a:rPr>
              <a:t> equivale à metade do caso anterior. Tem particular interesse em galpões altos e estreitos</a:t>
            </a:r>
            <a:endParaRPr lang="pt-BR" altLang="pt-BR" sz="3200" b="1" dirty="0">
              <a:solidFill>
                <a:srgbClr val="D125B8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65970" y="4077072"/>
            <a:ext cx="79831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altLang="pt-BR" sz="3200" b="1" dirty="0" smtClean="0">
                <a:solidFill>
                  <a:srgbClr val="D125B8"/>
                </a:solidFill>
              </a:rPr>
              <a:t>de um só vão, formando pórticos </a:t>
            </a:r>
            <a:r>
              <a:rPr lang="pt-BR" altLang="pt-BR" sz="3200" b="1" dirty="0" err="1" smtClean="0">
                <a:solidFill>
                  <a:srgbClr val="D125B8"/>
                </a:solidFill>
              </a:rPr>
              <a:t>triarti-culados</a:t>
            </a:r>
            <a:r>
              <a:rPr lang="pt-BR" altLang="pt-BR" sz="3200" b="1" dirty="0" smtClean="0">
                <a:solidFill>
                  <a:srgbClr val="D125B8"/>
                </a:solidFill>
              </a:rPr>
              <a:t>, evitando assim, o engastamento na fundação para a situação final.</a:t>
            </a:r>
            <a:endParaRPr lang="pt-BR" altLang="pt-BR" sz="3200" b="1" dirty="0">
              <a:solidFill>
                <a:srgbClr val="D125B8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865" y="1844824"/>
            <a:ext cx="3721874" cy="1521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-34515" y="116632"/>
            <a:ext cx="925252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BR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5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7.2.2 SISTEMAS</a:t>
            </a:r>
            <a:r>
              <a:rPr kumimoji="0" lang="en-US" altLang="pt-BR" sz="2100" b="1" i="0" u="none" strike="noStrike" kern="1200" cap="none" spc="0" normalizeH="0" noProof="0" dirty="0" smtClean="0">
                <a:ln>
                  <a:noFill/>
                </a:ln>
                <a:solidFill>
                  <a:srgbClr val="0005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ESTRUTURAIS COM ELEMENTOS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BR" sz="2100" b="1" i="0" u="none" strike="noStrike" kern="1200" cap="none" spc="0" normalizeH="0" noProof="0" dirty="0" smtClean="0">
                <a:ln>
                  <a:noFill/>
                </a:ln>
                <a:solidFill>
                  <a:srgbClr val="0005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COMPOSTOS DE TRECHOS DE EIXO RETO</a:t>
            </a:r>
            <a:endParaRPr kumimoji="0" lang="en-US" altLang="pt-BR" sz="2100" b="1" i="0" u="none" strike="noStrike" kern="1200" cap="none" spc="0" normalizeH="0" baseline="0" noProof="0" dirty="0" smtClean="0">
              <a:ln>
                <a:noFill/>
              </a:ln>
              <a:solidFill>
                <a:srgbClr val="0005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7723620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565970" y="980728"/>
            <a:ext cx="7993062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</a:pPr>
            <a:r>
              <a:rPr lang="pt-BR" altLang="pt-BR" b="1" dirty="0" smtClean="0">
                <a:solidFill>
                  <a:srgbClr val="C00000"/>
                </a:solidFill>
              </a:rPr>
              <a:t>Cabe destacar:</a:t>
            </a:r>
          </a:p>
          <a:p>
            <a:pPr algn="just" eaLnBrk="1" hangingPunct="1">
              <a:spcBef>
                <a:spcPct val="0"/>
              </a:spcBef>
              <a:buNone/>
            </a:pPr>
            <a:endParaRPr lang="pt-BR" altLang="pt-BR" sz="2000" b="1" dirty="0">
              <a:solidFill>
                <a:srgbClr val="1F771F"/>
              </a:solidFill>
            </a:endParaRPr>
          </a:p>
          <a:p>
            <a:pPr marL="514350" indent="-514350" algn="just" eaLnBrk="1" hangingPunct="1">
              <a:spcBef>
                <a:spcPct val="0"/>
              </a:spcBef>
              <a:buAutoNum type="alphaLcParenR"/>
            </a:pPr>
            <a:r>
              <a:rPr lang="pt-BR" altLang="pt-BR" b="1" dirty="0" smtClean="0">
                <a:solidFill>
                  <a:srgbClr val="1F771F"/>
                </a:solidFill>
              </a:rPr>
              <a:t>Pode-se também nesses casos recorrer a sistema de vigas mestras e vigas secun-dárias;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516458-21DE-4B10-80D6-11475294CF1E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-34515" y="116632"/>
            <a:ext cx="925252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BR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5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7.2.2 SISTEMAS</a:t>
            </a:r>
            <a:r>
              <a:rPr kumimoji="0" lang="en-US" altLang="pt-BR" sz="2100" b="1" i="0" u="none" strike="noStrike" kern="1200" cap="none" spc="0" normalizeH="0" noProof="0" dirty="0" smtClean="0">
                <a:ln>
                  <a:noFill/>
                </a:ln>
                <a:solidFill>
                  <a:srgbClr val="0005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ESTRUTURAIS COM ELEMENTOS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BR" sz="2100" b="1" i="0" u="none" strike="noStrike" kern="1200" cap="none" spc="0" normalizeH="0" noProof="0" dirty="0" smtClean="0">
                <a:ln>
                  <a:noFill/>
                </a:ln>
                <a:solidFill>
                  <a:srgbClr val="0005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COMPOSTOS DE TRECHOS DE EIXO RETO</a:t>
            </a:r>
            <a:endParaRPr kumimoji="0" lang="en-US" altLang="pt-BR" sz="2100" b="1" i="0" u="none" strike="noStrike" kern="1200" cap="none" spc="0" normalizeH="0" baseline="0" noProof="0" dirty="0" smtClean="0">
              <a:ln>
                <a:noFill/>
              </a:ln>
              <a:solidFill>
                <a:srgbClr val="0005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4627855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565226" y="1196752"/>
            <a:ext cx="7993062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</a:pPr>
            <a:r>
              <a:rPr lang="pt-BR" altLang="pt-BR" b="1" dirty="0" smtClean="0">
                <a:solidFill>
                  <a:srgbClr val="2AA22A"/>
                </a:solidFill>
              </a:rPr>
              <a:t>b) Pode ser empregado sistema estrutural com parte dos elementos com eixo reto, como por exemplo os pilares, e parte com elementos compostos por trechos de eixo reto.</a:t>
            </a:r>
          </a:p>
          <a:p>
            <a:pPr algn="just" eaLnBrk="1" hangingPunct="1">
              <a:spcBef>
                <a:spcPct val="0"/>
              </a:spcBef>
              <a:buNone/>
            </a:pPr>
            <a:endParaRPr lang="pt-BR" altLang="pt-BR" sz="2400" b="1" dirty="0" smtClean="0">
              <a:solidFill>
                <a:srgbClr val="7030A0"/>
              </a:solidFill>
            </a:endParaRPr>
          </a:p>
          <a:p>
            <a:pPr algn="just" eaLnBrk="1" hangingPunct="1">
              <a:spcBef>
                <a:spcPct val="0"/>
              </a:spcBef>
              <a:buNone/>
            </a:pPr>
            <a:r>
              <a:rPr lang="pt-BR" altLang="pt-BR" b="1" dirty="0" smtClean="0">
                <a:solidFill>
                  <a:srgbClr val="7030A0"/>
                </a:solidFill>
              </a:rPr>
              <a:t>Este caso possibilita utilizar pré-moldados de fábrica em grande parte da construção, ou mesmo em toda a construção, se o elemento composto por trechos de eixo reto for relativamente pequeno.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516458-21DE-4B10-80D6-11475294CF1E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-34515" y="116632"/>
            <a:ext cx="925252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BR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5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7.2.2 SISTEMAS</a:t>
            </a:r>
            <a:r>
              <a:rPr kumimoji="0" lang="en-US" altLang="pt-BR" sz="2100" b="1" i="0" u="none" strike="noStrike" kern="1200" cap="none" spc="0" normalizeH="0" noProof="0" dirty="0" smtClean="0">
                <a:ln>
                  <a:noFill/>
                </a:ln>
                <a:solidFill>
                  <a:srgbClr val="0005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ESTRUTURAIS COM ELEMENTOS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BR" sz="2100" b="1" i="0" u="none" strike="noStrike" kern="1200" cap="none" spc="0" normalizeH="0" noProof="0" dirty="0" smtClean="0">
                <a:ln>
                  <a:noFill/>
                </a:ln>
                <a:solidFill>
                  <a:srgbClr val="0005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COMPOSTOS DE TRECHOS DE EIXO RETO</a:t>
            </a:r>
            <a:endParaRPr kumimoji="0" lang="en-US" altLang="pt-BR" sz="2100" b="1" i="0" u="none" strike="noStrike" kern="1200" cap="none" spc="0" normalizeH="0" baseline="0" noProof="0" dirty="0" smtClean="0">
              <a:ln>
                <a:noFill/>
              </a:ln>
              <a:solidFill>
                <a:srgbClr val="0005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3072904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516458-21DE-4B10-80D6-11475294CF1E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20687"/>
            <a:ext cx="6768752" cy="6086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-34515" y="116632"/>
            <a:ext cx="925252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BR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5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7.2.2 SISTEMAS</a:t>
            </a:r>
            <a:r>
              <a:rPr kumimoji="0" lang="en-US" altLang="pt-BR" sz="2100" b="1" i="0" u="none" strike="noStrike" kern="1200" cap="none" spc="0" normalizeH="0" noProof="0" dirty="0" smtClean="0">
                <a:ln>
                  <a:noFill/>
                </a:ln>
                <a:solidFill>
                  <a:srgbClr val="0005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ESTRUTURAIS COM ELEMENTOS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BR" sz="2100" b="1" i="0" u="none" strike="noStrike" kern="1200" cap="none" spc="0" normalizeH="0" noProof="0" dirty="0" smtClean="0">
                <a:ln>
                  <a:noFill/>
                </a:ln>
                <a:solidFill>
                  <a:srgbClr val="0005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COMPOSTOS DE TRECHOS DE EIXO RETO</a:t>
            </a:r>
            <a:endParaRPr kumimoji="0" lang="en-US" altLang="pt-BR" sz="2100" b="1" i="0" u="none" strike="noStrike" kern="1200" cap="none" spc="0" normalizeH="0" baseline="0" noProof="0" dirty="0" smtClean="0">
              <a:ln>
                <a:noFill/>
              </a:ln>
              <a:solidFill>
                <a:srgbClr val="0005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8035923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583430" y="1340768"/>
            <a:ext cx="7993062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7030A0"/>
                </a:solidFill>
              </a:rPr>
              <a:t>A forma dos elementos aqui apresentados são em </a:t>
            </a:r>
            <a:r>
              <a:rPr lang="pt-BR" altLang="pt-BR" b="1" u="sng" dirty="0" smtClean="0">
                <a:solidFill>
                  <a:srgbClr val="7030A0"/>
                </a:solidFill>
              </a:rPr>
              <a:t>treliça</a:t>
            </a:r>
            <a:r>
              <a:rPr lang="pt-BR" altLang="pt-BR" b="1" dirty="0" smtClean="0">
                <a:solidFill>
                  <a:srgbClr val="7030A0"/>
                </a:solidFill>
              </a:rPr>
              <a:t>, </a:t>
            </a:r>
            <a:r>
              <a:rPr lang="pt-BR" altLang="pt-BR" b="1" u="sng" dirty="0" smtClean="0">
                <a:solidFill>
                  <a:srgbClr val="7030A0"/>
                </a:solidFill>
              </a:rPr>
              <a:t>viga </a:t>
            </a:r>
            <a:r>
              <a:rPr lang="pt-BR" altLang="pt-BR" b="1" u="sng" dirty="0" err="1">
                <a:solidFill>
                  <a:srgbClr val="7030A0"/>
                </a:solidFill>
              </a:rPr>
              <a:t>v</a:t>
            </a:r>
            <a:r>
              <a:rPr lang="pt-BR" altLang="pt-BR" b="1" u="sng" dirty="0" err="1" smtClean="0">
                <a:solidFill>
                  <a:srgbClr val="7030A0"/>
                </a:solidFill>
              </a:rPr>
              <a:t>ierendel</a:t>
            </a:r>
            <a:r>
              <a:rPr lang="pt-BR" altLang="pt-BR" b="1" dirty="0" smtClean="0">
                <a:solidFill>
                  <a:srgbClr val="7030A0"/>
                </a:solidFill>
              </a:rPr>
              <a:t> e </a:t>
            </a:r>
            <a:r>
              <a:rPr lang="pt-BR" altLang="pt-BR" b="1" u="sng" dirty="0" smtClean="0">
                <a:solidFill>
                  <a:srgbClr val="7030A0"/>
                </a:solidFill>
              </a:rPr>
              <a:t>viga armada</a:t>
            </a:r>
            <a:r>
              <a:rPr lang="pt-BR" altLang="pt-BR" b="1" dirty="0" smtClean="0">
                <a:solidFill>
                  <a:srgbClr val="7030A0"/>
                </a:solidFill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000" b="1" dirty="0" smtClean="0">
              <a:solidFill>
                <a:srgbClr val="7030A0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1F771F"/>
                </a:solidFill>
              </a:rPr>
              <a:t>Em princípio, essas formas de elementos se aplicam a quaisquer dos sistemas estruturais derivados das formas básicas apresentadas anteriormente.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pt-BR" altLang="pt-BR" b="1" dirty="0">
                <a:solidFill>
                  <a:srgbClr val="7030A0"/>
                </a:solidFill>
              </a:rPr>
              <a:t>Esses elementos podem ser empregados em vigas, em pilares ou em elementos compostos por </a:t>
            </a:r>
            <a:r>
              <a:rPr lang="pt-BR" altLang="pt-BR" b="1" u="sng" dirty="0">
                <a:solidFill>
                  <a:srgbClr val="7030A0"/>
                </a:solidFill>
              </a:rPr>
              <a:t>trechos de eixo reto</a:t>
            </a:r>
            <a:r>
              <a:rPr lang="pt-BR" altLang="pt-BR" b="1" dirty="0" smtClean="0">
                <a:solidFill>
                  <a:srgbClr val="7030A0"/>
                </a:solidFill>
              </a:rPr>
              <a:t>.</a:t>
            </a:r>
            <a:endParaRPr lang="pt-BR" altLang="pt-BR" b="1" dirty="0">
              <a:solidFill>
                <a:srgbClr val="7030A0"/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516458-21DE-4B10-80D6-11475294CF1E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-34515" y="116632"/>
            <a:ext cx="9252520" cy="10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5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7.2.3 SISTEMAS</a:t>
            </a:r>
            <a:r>
              <a:rPr kumimoji="0" lang="en-US" altLang="pt-BR" sz="3200" b="1" i="0" u="none" strike="noStrike" kern="1200" cap="none" spc="0" normalizeH="0" noProof="0" dirty="0" smtClean="0">
                <a:ln>
                  <a:noFill/>
                </a:ln>
                <a:solidFill>
                  <a:srgbClr val="0005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ESTRUTURAIS COM ELEMENTOS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BR" sz="3200" b="1" i="0" u="none" strike="noStrike" kern="1200" cap="none" spc="0" normalizeH="0" noProof="0" dirty="0" smtClean="0">
                <a:ln>
                  <a:noFill/>
                </a:ln>
                <a:solidFill>
                  <a:srgbClr val="0005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 ABERTURA ENTRE OS BANZOS</a:t>
            </a:r>
            <a:endParaRPr kumimoji="0" lang="en-US" altLang="pt-BR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5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8115186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tângulo 2"/>
          <p:cNvSpPr>
            <a:spLocks noChangeArrowheads="1"/>
          </p:cNvSpPr>
          <p:nvPr/>
        </p:nvSpPr>
        <p:spPr bwMode="auto">
          <a:xfrm>
            <a:off x="755576" y="6232525"/>
            <a:ext cx="4572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altLang="pt-BR" dirty="0">
                <a:solidFill>
                  <a:srgbClr val="0005CC"/>
                </a:solidFill>
              </a:rPr>
              <a:t>http://www.thiel.eng.br</a:t>
            </a:r>
          </a:p>
        </p:txBody>
      </p:sp>
      <p:pic>
        <p:nvPicPr>
          <p:cNvPr id="3072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77" y="1052736"/>
            <a:ext cx="4425159" cy="318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832116"/>
            <a:ext cx="4691076" cy="358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C6E7C4-D5BD-4C7D-A31B-50C4F867BB64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-34515" y="116633"/>
            <a:ext cx="925252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5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7.2.3 SISTEMAS</a:t>
            </a:r>
            <a:r>
              <a:rPr kumimoji="0" lang="en-US" altLang="pt-BR" sz="2400" b="1" i="0" u="none" strike="noStrike" kern="1200" cap="none" spc="0" normalizeH="0" noProof="0" dirty="0" smtClean="0">
                <a:ln>
                  <a:noFill/>
                </a:ln>
                <a:solidFill>
                  <a:srgbClr val="0005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ESTRUTURAIS COM ELEMENTOS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BR" sz="2400" b="1" i="0" u="none" strike="noStrike" kern="1200" cap="none" spc="0" normalizeH="0" noProof="0" dirty="0" smtClean="0">
                <a:ln>
                  <a:noFill/>
                </a:ln>
                <a:solidFill>
                  <a:srgbClr val="0005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 ABERTURA ENTRE OS BANZOS</a:t>
            </a:r>
            <a:endParaRPr kumimoji="0" lang="en-US" altLang="pt-BR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5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4577816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tângulo 2"/>
          <p:cNvSpPr>
            <a:spLocks noChangeArrowheads="1"/>
          </p:cNvSpPr>
          <p:nvPr/>
        </p:nvSpPr>
        <p:spPr bwMode="auto">
          <a:xfrm>
            <a:off x="2195736" y="6034145"/>
            <a:ext cx="4572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altLang="pt-BR" dirty="0">
                <a:solidFill>
                  <a:srgbClr val="0005CC"/>
                </a:solidFill>
              </a:rPr>
              <a:t>http://www.thiel.eng.br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C6E7C4-D5BD-4C7D-A31B-50C4F867BB64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124744"/>
            <a:ext cx="5011089" cy="3879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495" y="2780928"/>
            <a:ext cx="4146221" cy="3437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-34515" y="116633"/>
            <a:ext cx="925252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5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7.2.3 SISTEMAS</a:t>
            </a:r>
            <a:r>
              <a:rPr kumimoji="0" lang="en-US" altLang="pt-BR" sz="2400" b="1" i="0" u="none" strike="noStrike" kern="1200" cap="none" spc="0" normalizeH="0" noProof="0" dirty="0" smtClean="0">
                <a:ln>
                  <a:noFill/>
                </a:ln>
                <a:solidFill>
                  <a:srgbClr val="0005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ESTRUTURAIS COM ELEMENTOS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BR" sz="2400" b="1" i="0" u="none" strike="noStrike" kern="1200" cap="none" spc="0" normalizeH="0" noProof="0" dirty="0" smtClean="0">
                <a:ln>
                  <a:noFill/>
                </a:ln>
                <a:solidFill>
                  <a:srgbClr val="0005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 ABERTURA ENTRE OS BANZOS</a:t>
            </a:r>
            <a:endParaRPr kumimoji="0" lang="en-US" altLang="pt-BR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5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81069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C6E7C4-D5BD-4C7D-A31B-50C4F867BB6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3" name="Retângulo 2"/>
          <p:cNvSpPr/>
          <p:nvPr/>
        </p:nvSpPr>
        <p:spPr>
          <a:xfrm>
            <a:off x="625674" y="188640"/>
            <a:ext cx="792088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C00000"/>
                </a:solidFill>
              </a:rPr>
              <a:t>2.2. Sistemas </a:t>
            </a:r>
            <a:r>
              <a:rPr lang="pt-BR" sz="3200" b="1" dirty="0" smtClean="0">
                <a:solidFill>
                  <a:srgbClr val="C00000"/>
                </a:solidFill>
              </a:rPr>
              <a:t>Estruturais</a:t>
            </a:r>
          </a:p>
          <a:p>
            <a:pPr algn="ctr"/>
            <a:r>
              <a:rPr lang="pt-BR" sz="3200" b="1" dirty="0" smtClean="0">
                <a:solidFill>
                  <a:srgbClr val="2AA22A"/>
                </a:solidFill>
              </a:rPr>
              <a:t>(Manual FIB)</a:t>
            </a:r>
          </a:p>
          <a:p>
            <a:pPr algn="just"/>
            <a:endParaRPr lang="pt-BR" sz="2000" b="1" dirty="0"/>
          </a:p>
          <a:p>
            <a:pPr algn="just"/>
            <a:r>
              <a:rPr lang="pt-BR" sz="3200" b="1" dirty="0" smtClean="0"/>
              <a:t>Existe um </a:t>
            </a:r>
            <a:r>
              <a:rPr lang="pt-BR" sz="3200" b="1" dirty="0"/>
              <a:t>grande número de </a:t>
            </a:r>
            <a:r>
              <a:rPr lang="pt-BR" sz="3200" b="1" u="sng" dirty="0"/>
              <a:t>sistemas</a:t>
            </a:r>
            <a:r>
              <a:rPr lang="pt-BR" sz="3200" b="1" dirty="0"/>
              <a:t> </a:t>
            </a:r>
            <a:r>
              <a:rPr lang="pt-BR" sz="3200" b="1" dirty="0" smtClean="0"/>
              <a:t>e </a:t>
            </a:r>
            <a:r>
              <a:rPr lang="pt-BR" sz="3200" b="1" u="sng" dirty="0" smtClean="0"/>
              <a:t>soluções </a:t>
            </a:r>
            <a:r>
              <a:rPr lang="pt-BR" sz="3200" b="1" u="sng" dirty="0"/>
              <a:t>técnicas</a:t>
            </a:r>
            <a:r>
              <a:rPr lang="pt-BR" sz="3200" b="1" dirty="0"/>
              <a:t> para as construções pré-moldadas. </a:t>
            </a:r>
            <a:r>
              <a:rPr lang="pt-BR" sz="3200" b="1" dirty="0" smtClean="0"/>
              <a:t>No entanto</a:t>
            </a:r>
            <a:r>
              <a:rPr lang="pt-BR" sz="3200" b="1" dirty="0"/>
              <a:t>, todos </a:t>
            </a:r>
            <a:r>
              <a:rPr lang="pt-BR" sz="3200" b="1" dirty="0" smtClean="0"/>
              <a:t>fazem </a:t>
            </a:r>
            <a:r>
              <a:rPr lang="pt-BR" sz="3200" b="1" dirty="0"/>
              <a:t>parte de </a:t>
            </a:r>
            <a:r>
              <a:rPr lang="pt-BR" sz="3200" b="1" dirty="0" smtClean="0"/>
              <a:t>alguns sistemas </a:t>
            </a:r>
            <a:r>
              <a:rPr lang="pt-BR" sz="3200" b="1" dirty="0"/>
              <a:t>estruturais básicos, </a:t>
            </a:r>
            <a:r>
              <a:rPr lang="pt-BR" sz="3200" b="1" dirty="0" smtClean="0"/>
              <a:t>com </a:t>
            </a:r>
            <a:r>
              <a:rPr lang="pt-BR" sz="3200" b="1" dirty="0"/>
              <a:t>princípios </a:t>
            </a:r>
            <a:r>
              <a:rPr lang="pt-BR" sz="3200" b="1" dirty="0" smtClean="0"/>
              <a:t>de </a:t>
            </a:r>
            <a:r>
              <a:rPr lang="pt-BR" sz="3200" b="1" dirty="0"/>
              <a:t>projeto </a:t>
            </a:r>
            <a:r>
              <a:rPr lang="pt-BR" sz="3200" b="1" dirty="0" smtClean="0"/>
              <a:t>semelhantes.</a:t>
            </a:r>
          </a:p>
          <a:p>
            <a:pPr algn="just"/>
            <a:endParaRPr lang="pt-BR" sz="2000" b="1" dirty="0"/>
          </a:p>
          <a:p>
            <a:pPr algn="just"/>
            <a:r>
              <a:rPr lang="pt-BR" sz="3200" b="1" dirty="0" smtClean="0">
                <a:solidFill>
                  <a:srgbClr val="0005CC"/>
                </a:solidFill>
              </a:rPr>
              <a:t>Os </a:t>
            </a:r>
            <a:r>
              <a:rPr lang="pt-BR" sz="3200" b="1" dirty="0">
                <a:solidFill>
                  <a:srgbClr val="0005CC"/>
                </a:solidFill>
              </a:rPr>
              <a:t>tipos </a:t>
            </a:r>
            <a:r>
              <a:rPr lang="pt-BR" sz="3200" b="1" dirty="0" smtClean="0">
                <a:solidFill>
                  <a:srgbClr val="0005CC"/>
                </a:solidFill>
              </a:rPr>
              <a:t>mais comuns </a:t>
            </a:r>
            <a:r>
              <a:rPr lang="pt-BR" sz="3200" b="1" dirty="0">
                <a:solidFill>
                  <a:srgbClr val="0005CC"/>
                </a:solidFill>
              </a:rPr>
              <a:t>de </a:t>
            </a:r>
            <a:r>
              <a:rPr lang="pt-BR" sz="3200" b="1" i="1" u="sng" dirty="0">
                <a:solidFill>
                  <a:srgbClr val="0005CC"/>
                </a:solidFill>
              </a:rPr>
              <a:t>sistemas estruturais</a:t>
            </a:r>
            <a:r>
              <a:rPr lang="pt-BR" sz="3200" b="1" u="sng" dirty="0">
                <a:solidFill>
                  <a:srgbClr val="0005CC"/>
                </a:solidFill>
              </a:rPr>
              <a:t> </a:t>
            </a:r>
            <a:r>
              <a:rPr lang="pt-BR" sz="3200" b="1" dirty="0">
                <a:solidFill>
                  <a:srgbClr val="0005CC"/>
                </a:solidFill>
              </a:rPr>
              <a:t>de </a:t>
            </a:r>
            <a:r>
              <a:rPr lang="pt-BR" sz="3200" b="1" dirty="0" smtClean="0">
                <a:solidFill>
                  <a:srgbClr val="0005CC"/>
                </a:solidFill>
              </a:rPr>
              <a:t>CPM </a:t>
            </a:r>
            <a:r>
              <a:rPr lang="pt-BR" sz="3200" b="1" dirty="0">
                <a:solidFill>
                  <a:srgbClr val="0005CC"/>
                </a:solidFill>
              </a:rPr>
              <a:t>são</a:t>
            </a:r>
            <a:r>
              <a:rPr lang="pt-BR" sz="3200" b="1" dirty="0" smtClean="0">
                <a:solidFill>
                  <a:srgbClr val="0005CC"/>
                </a:solidFill>
              </a:rPr>
              <a:t>:</a:t>
            </a:r>
            <a:endParaRPr lang="pt-BR" sz="3200" b="1" dirty="0">
              <a:solidFill>
                <a:srgbClr val="0005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6116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17" y="6208291"/>
            <a:ext cx="7592023" cy="388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516458-21DE-4B10-80D6-11475294CF1E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46" y="980728"/>
            <a:ext cx="7377811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1027346" y="116633"/>
            <a:ext cx="7128793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BR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5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7.2.3 SISTEMAS</a:t>
            </a:r>
            <a:r>
              <a:rPr kumimoji="0" lang="en-US" altLang="pt-BR" sz="2100" b="1" i="0" u="none" strike="noStrike" kern="1200" cap="none" spc="0" normalizeH="0" noProof="0" dirty="0" smtClean="0">
                <a:ln>
                  <a:noFill/>
                </a:ln>
                <a:solidFill>
                  <a:srgbClr val="0005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ESTRUTURAIS COM ELEMENTOS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BR" sz="2100" b="1" i="0" u="none" strike="noStrike" kern="1200" cap="none" spc="0" normalizeH="0" noProof="0" dirty="0" smtClean="0">
                <a:ln>
                  <a:noFill/>
                </a:ln>
                <a:solidFill>
                  <a:srgbClr val="0005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 ABERTURA ENTRE OS BANZOS</a:t>
            </a:r>
            <a:endParaRPr kumimoji="0" lang="en-US" altLang="pt-BR" sz="2100" b="1" i="0" u="none" strike="noStrike" kern="1200" cap="none" spc="0" normalizeH="0" baseline="0" noProof="0" dirty="0" smtClean="0">
              <a:ln>
                <a:noFill/>
              </a:ln>
              <a:solidFill>
                <a:srgbClr val="0005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4973432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516458-21DE-4B10-80D6-11475294CF1E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03" y="980728"/>
            <a:ext cx="7396677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1027346" y="116633"/>
            <a:ext cx="7128793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BR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5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7.2.3 SISTEMAS</a:t>
            </a:r>
            <a:r>
              <a:rPr kumimoji="0" lang="en-US" altLang="pt-BR" sz="2100" b="1" i="0" u="none" strike="noStrike" kern="1200" cap="none" spc="0" normalizeH="0" noProof="0" dirty="0" smtClean="0">
                <a:ln>
                  <a:noFill/>
                </a:ln>
                <a:solidFill>
                  <a:srgbClr val="0005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ESTRUTURAIS COM ELEMENTOS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BR" sz="2100" b="1" i="0" u="none" strike="noStrike" kern="1200" cap="none" spc="0" normalizeH="0" noProof="0" dirty="0" smtClean="0">
                <a:ln>
                  <a:noFill/>
                </a:ln>
                <a:solidFill>
                  <a:srgbClr val="0005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 ABERTURA ENTRE OS BANZOS</a:t>
            </a:r>
            <a:endParaRPr kumimoji="0" lang="en-US" altLang="pt-BR" sz="2100" b="1" i="0" u="none" strike="noStrike" kern="1200" cap="none" spc="0" normalizeH="0" baseline="0" noProof="0" dirty="0" smtClean="0">
              <a:ln>
                <a:noFill/>
              </a:ln>
              <a:solidFill>
                <a:srgbClr val="0005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7918626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516458-21DE-4B10-80D6-11475294CF1E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27" y="1196752"/>
            <a:ext cx="8441630" cy="3541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1" y="5106491"/>
            <a:ext cx="4680520" cy="426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027346" y="116633"/>
            <a:ext cx="7128793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BR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5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7.2.3 SISTEMAS</a:t>
            </a:r>
            <a:r>
              <a:rPr kumimoji="0" lang="en-US" altLang="pt-BR" sz="2100" b="1" i="0" u="none" strike="noStrike" kern="1200" cap="none" spc="0" normalizeH="0" noProof="0" dirty="0" smtClean="0">
                <a:ln>
                  <a:noFill/>
                </a:ln>
                <a:solidFill>
                  <a:srgbClr val="0005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ESTRUTURAIS COM ELEMENTOS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BR" sz="2100" b="1" i="0" u="none" strike="noStrike" kern="1200" cap="none" spc="0" normalizeH="0" noProof="0" dirty="0" smtClean="0">
                <a:ln>
                  <a:noFill/>
                </a:ln>
                <a:solidFill>
                  <a:srgbClr val="0005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 ABERTURA ENTRE OS BANZOS</a:t>
            </a:r>
            <a:endParaRPr kumimoji="0" lang="en-US" altLang="pt-BR" sz="2100" b="1" i="0" u="none" strike="noStrike" kern="1200" cap="none" spc="0" normalizeH="0" baseline="0" noProof="0" dirty="0" smtClean="0">
              <a:ln>
                <a:noFill/>
              </a:ln>
              <a:solidFill>
                <a:srgbClr val="0005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7918626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516458-21DE-4B10-80D6-11475294CF1E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96" y="1137270"/>
            <a:ext cx="8438405" cy="4595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027346" y="116633"/>
            <a:ext cx="7128793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BR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5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7.2.3 SISTEMAS</a:t>
            </a:r>
            <a:r>
              <a:rPr kumimoji="0" lang="en-US" altLang="pt-BR" sz="2100" b="1" i="0" u="none" strike="noStrike" kern="1200" cap="none" spc="0" normalizeH="0" noProof="0" dirty="0" smtClean="0">
                <a:ln>
                  <a:noFill/>
                </a:ln>
                <a:solidFill>
                  <a:srgbClr val="0005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ESTRUTURAIS COM ELEMENTOS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BR" sz="2100" b="1" i="0" u="none" strike="noStrike" kern="1200" cap="none" spc="0" normalizeH="0" noProof="0" dirty="0" smtClean="0">
                <a:ln>
                  <a:noFill/>
                </a:ln>
                <a:solidFill>
                  <a:srgbClr val="0005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 ABERTURA ENTRE OS BANZOS</a:t>
            </a:r>
            <a:endParaRPr kumimoji="0" lang="en-US" altLang="pt-BR" sz="2100" b="1" i="0" u="none" strike="noStrike" kern="1200" cap="none" spc="0" normalizeH="0" baseline="0" noProof="0" dirty="0" smtClean="0">
              <a:ln>
                <a:noFill/>
              </a:ln>
              <a:solidFill>
                <a:srgbClr val="0005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8115186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516458-21DE-4B10-80D6-11475294CF1E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645002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027346" y="116633"/>
            <a:ext cx="7128793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BR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5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7.2.3 SISTEMAS</a:t>
            </a:r>
            <a:r>
              <a:rPr kumimoji="0" lang="en-US" altLang="pt-BR" sz="2100" b="1" i="0" u="none" strike="noStrike" kern="1200" cap="none" spc="0" normalizeH="0" noProof="0" dirty="0" smtClean="0">
                <a:ln>
                  <a:noFill/>
                </a:ln>
                <a:solidFill>
                  <a:srgbClr val="0005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ESTRUTURAIS COM ELEMENTOS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BR" sz="2100" b="1" i="0" u="none" strike="noStrike" kern="1200" cap="none" spc="0" normalizeH="0" noProof="0" dirty="0" smtClean="0">
                <a:ln>
                  <a:noFill/>
                </a:ln>
                <a:solidFill>
                  <a:srgbClr val="0005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 ABERTURA ENTRE OS BANZOS</a:t>
            </a:r>
            <a:endParaRPr kumimoji="0" lang="en-US" altLang="pt-BR" sz="2100" b="1" i="0" u="none" strike="noStrike" kern="1200" cap="none" spc="0" normalizeH="0" baseline="0" noProof="0" dirty="0" smtClean="0">
              <a:ln>
                <a:noFill/>
              </a:ln>
              <a:solidFill>
                <a:srgbClr val="0005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8115186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827585"/>
            <a:ext cx="8002587" cy="593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516458-21DE-4B10-80D6-11475294CF1E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027346" y="116633"/>
            <a:ext cx="7128793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BR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5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7.2.3 SISTEMAS</a:t>
            </a:r>
            <a:r>
              <a:rPr kumimoji="0" lang="en-US" altLang="pt-BR" sz="2100" b="1" i="0" u="none" strike="noStrike" kern="1200" cap="none" spc="0" normalizeH="0" noProof="0" dirty="0" smtClean="0">
                <a:ln>
                  <a:noFill/>
                </a:ln>
                <a:solidFill>
                  <a:srgbClr val="0005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ESTRUTURAIS COM ELEMENTOS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BR" sz="2100" b="1" i="0" u="none" strike="noStrike" kern="1200" cap="none" spc="0" normalizeH="0" noProof="0" dirty="0" smtClean="0">
                <a:ln>
                  <a:noFill/>
                </a:ln>
                <a:solidFill>
                  <a:srgbClr val="0005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 ABERTURA ENTRE OS BANZOS</a:t>
            </a:r>
            <a:endParaRPr kumimoji="0" lang="en-US" altLang="pt-BR" sz="2100" b="1" i="0" u="none" strike="noStrike" kern="1200" cap="none" spc="0" normalizeH="0" baseline="0" noProof="0" dirty="0" smtClean="0">
              <a:ln>
                <a:noFill/>
              </a:ln>
              <a:solidFill>
                <a:srgbClr val="0005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9122336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516458-21DE-4B10-80D6-11475294CF1E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027346" y="116633"/>
            <a:ext cx="7128793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BR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5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7.2.3 SISTEMAS</a:t>
            </a:r>
            <a:r>
              <a:rPr kumimoji="0" lang="en-US" altLang="pt-BR" sz="2100" b="1" i="0" u="none" strike="noStrike" kern="1200" cap="none" spc="0" normalizeH="0" noProof="0" dirty="0" smtClean="0">
                <a:ln>
                  <a:noFill/>
                </a:ln>
                <a:solidFill>
                  <a:srgbClr val="0005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ESTRUTURAIS COM ELEMENTOS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BR" sz="2100" b="1" i="0" u="none" strike="noStrike" kern="1200" cap="none" spc="0" normalizeH="0" noProof="0" dirty="0" smtClean="0">
                <a:ln>
                  <a:noFill/>
                </a:ln>
                <a:solidFill>
                  <a:srgbClr val="0005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 ABERTURA ENTRE OS BANZOS</a:t>
            </a:r>
            <a:endParaRPr kumimoji="0" lang="en-US" altLang="pt-BR" sz="2100" b="1" i="0" u="none" strike="noStrike" kern="1200" cap="none" spc="0" normalizeH="0" baseline="0" noProof="0" dirty="0" smtClean="0">
              <a:ln>
                <a:noFill/>
              </a:ln>
              <a:solidFill>
                <a:srgbClr val="0005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583430" y="1124744"/>
            <a:ext cx="7993062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7030A0"/>
                </a:solidFill>
              </a:rPr>
              <a:t>O emprego de elementos dessa forma foi bastante intensivo no início da </a:t>
            </a:r>
            <a:r>
              <a:rPr lang="pt-BR" altLang="pt-BR" b="1" dirty="0" err="1" smtClean="0">
                <a:solidFill>
                  <a:srgbClr val="7030A0"/>
                </a:solidFill>
              </a:rPr>
              <a:t>pré-mol-dagem</a:t>
            </a:r>
            <a:r>
              <a:rPr lang="pt-BR" altLang="pt-BR" b="1" dirty="0" smtClean="0">
                <a:solidFill>
                  <a:srgbClr val="7030A0"/>
                </a:solidFill>
              </a:rPr>
              <a:t>. Atualmente o seu </a:t>
            </a:r>
            <a:r>
              <a:rPr lang="pt-BR" altLang="pt-BR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emprego</a:t>
            </a:r>
            <a:r>
              <a:rPr lang="pt-BR" altLang="pt-BR" b="1" dirty="0" smtClean="0">
                <a:solidFill>
                  <a:srgbClr val="7030A0"/>
                </a:solidFill>
              </a:rPr>
              <a:t> tem sido </a:t>
            </a:r>
            <a:r>
              <a:rPr lang="pt-BR" altLang="pt-BR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menor</a:t>
            </a:r>
            <a:r>
              <a:rPr lang="pt-BR" altLang="pt-BR" b="1" dirty="0" smtClean="0">
                <a:solidFill>
                  <a:srgbClr val="7030A0"/>
                </a:solidFill>
              </a:rPr>
              <a:t>, em particular as </a:t>
            </a:r>
            <a:r>
              <a:rPr lang="pt-BR" altLang="pt-BR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treliças</a:t>
            </a:r>
            <a:r>
              <a:rPr lang="pt-BR" altLang="pt-BR" b="1" dirty="0" smtClean="0">
                <a:solidFill>
                  <a:srgbClr val="7030A0"/>
                </a:solidFill>
              </a:rPr>
              <a:t>, por </a:t>
            </a:r>
            <a:r>
              <a:rPr lang="pt-BR" altLang="pt-BR" b="1" u="sng" dirty="0" smtClean="0">
                <a:solidFill>
                  <a:srgbClr val="7030A0"/>
                </a:solidFill>
              </a:rPr>
              <a:t>não apresentarem facilidades de execução</a:t>
            </a:r>
            <a:r>
              <a:rPr lang="pt-BR" altLang="pt-BR" b="1" dirty="0" smtClean="0">
                <a:solidFill>
                  <a:srgbClr val="7030A0"/>
                </a:solidFill>
              </a:rPr>
              <a:t>. Na verdade, não facilita a mecanização da execução.</a:t>
            </a:r>
          </a:p>
        </p:txBody>
      </p:sp>
    </p:spTree>
    <p:extLst>
      <p:ext uri="{BB962C8B-B14F-4D97-AF65-F5344CB8AC3E}">
        <p14:creationId xmlns:p14="http://schemas.microsoft.com/office/powerpoint/2010/main" val="358815353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516458-21DE-4B10-80D6-11475294CF1E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027346" y="116633"/>
            <a:ext cx="7128793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BR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5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7.2.3 SISTEMAS</a:t>
            </a:r>
            <a:r>
              <a:rPr kumimoji="0" lang="en-US" altLang="pt-BR" sz="2100" b="1" i="0" u="none" strike="noStrike" kern="1200" cap="none" spc="0" normalizeH="0" noProof="0" dirty="0" smtClean="0">
                <a:ln>
                  <a:noFill/>
                </a:ln>
                <a:solidFill>
                  <a:srgbClr val="0005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ESTRUTURAIS COM ELEMENTOS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BR" sz="2100" b="1" i="0" u="none" strike="noStrike" kern="1200" cap="none" spc="0" normalizeH="0" noProof="0" dirty="0" smtClean="0">
                <a:ln>
                  <a:noFill/>
                </a:ln>
                <a:solidFill>
                  <a:srgbClr val="0005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 ABERTURA ENTRE OS BANZOS</a:t>
            </a:r>
            <a:endParaRPr kumimoji="0" lang="en-US" altLang="pt-BR" sz="2100" b="1" i="0" u="none" strike="noStrike" kern="1200" cap="none" spc="0" normalizeH="0" baseline="0" noProof="0" dirty="0" smtClean="0">
              <a:ln>
                <a:noFill/>
              </a:ln>
              <a:solidFill>
                <a:srgbClr val="0005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583430" y="1124744"/>
            <a:ext cx="7993062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7030A0"/>
                </a:solidFill>
              </a:rPr>
              <a:t>Atualmente há maior disponibilidade de equipamentos de montagem de grande capacidade de carga, o que acarretou a redução do uso dessas formas. Entretanto, essas alternativas não deixam de ser viáveis em certas circunstâncias, principalmente em </a:t>
            </a:r>
            <a:r>
              <a:rPr lang="pt-BR" altLang="pt-BR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pré-moldados de canteiro</a:t>
            </a:r>
            <a:r>
              <a:rPr lang="pt-BR" altLang="pt-BR" b="1" dirty="0" smtClean="0">
                <a:solidFill>
                  <a:srgbClr val="7030A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481467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516458-21DE-4B10-80D6-11475294CF1E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-32605" y="188640"/>
            <a:ext cx="9252520" cy="86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5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7.3 SISTEMAS</a:t>
            </a:r>
            <a:r>
              <a:rPr kumimoji="0" lang="en-US" altLang="pt-BR" sz="3200" b="1" i="0" u="none" strike="noStrike" kern="1200" cap="none" spc="0" normalizeH="0" noProof="0" dirty="0" smtClean="0">
                <a:ln>
                  <a:noFill/>
                </a:ln>
                <a:solidFill>
                  <a:srgbClr val="0005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ESTRUTURAIS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BR" sz="3200" b="1" i="0" u="none" strike="noStrike" kern="1200" cap="none" spc="0" normalizeH="0" noProof="0" dirty="0" smtClean="0">
                <a:ln>
                  <a:noFill/>
                </a:ln>
                <a:solidFill>
                  <a:srgbClr val="0005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 PAREDE PORTANTE</a:t>
            </a: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566290" y="1412776"/>
            <a:ext cx="7993062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7030A0"/>
                </a:solidFill>
              </a:rPr>
              <a:t>A característica principal destes sistemas é que as paredes, além de prover o fechamento de galpões, servem de apoio para a cobertura.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000" b="1" dirty="0">
              <a:solidFill>
                <a:srgbClr val="7030A0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2AA22A"/>
                </a:solidFill>
              </a:rPr>
              <a:t>Em geral, </a:t>
            </a:r>
            <a:r>
              <a:rPr lang="pt-BR" altLang="pt-BR" b="1" u="sng" dirty="0" smtClean="0">
                <a:solidFill>
                  <a:srgbClr val="2AA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apenas paredes externas são </a:t>
            </a:r>
            <a:r>
              <a:rPr lang="pt-BR" altLang="pt-BR" b="1" u="sng" dirty="0" err="1" smtClean="0">
                <a:solidFill>
                  <a:srgbClr val="2AA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portantes</a:t>
            </a:r>
            <a:r>
              <a:rPr lang="pt-BR" altLang="pt-BR" b="1" dirty="0" smtClean="0">
                <a:solidFill>
                  <a:srgbClr val="2AA22A"/>
                </a:solidFill>
              </a:rPr>
              <a:t>. Quando as dimensões em planta do edifício são grandes, a parte interna é constituída por sistema de esqueleto.</a:t>
            </a:r>
          </a:p>
        </p:txBody>
      </p:sp>
    </p:spTree>
    <p:extLst>
      <p:ext uri="{BB962C8B-B14F-4D97-AF65-F5344CB8AC3E}">
        <p14:creationId xmlns:p14="http://schemas.microsoft.com/office/powerpoint/2010/main" val="301388573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516458-21DE-4B10-80D6-11475294CF1E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567333"/>
            <a:ext cx="8276175" cy="5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-34515" y="116633"/>
            <a:ext cx="9252520" cy="43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BR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5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7.3 SISTEMAS</a:t>
            </a:r>
            <a:r>
              <a:rPr kumimoji="0" lang="en-US" altLang="pt-BR" sz="2100" b="1" i="0" u="none" strike="noStrike" kern="1200" cap="none" spc="0" normalizeH="0" noProof="0" dirty="0" smtClean="0">
                <a:ln>
                  <a:noFill/>
                </a:ln>
                <a:solidFill>
                  <a:srgbClr val="0005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ESTRUTURAIS DE PAREDE PORTANTE</a:t>
            </a:r>
          </a:p>
        </p:txBody>
      </p:sp>
    </p:spTree>
    <p:extLst>
      <p:ext uri="{BB962C8B-B14F-4D97-AF65-F5344CB8AC3E}">
        <p14:creationId xmlns:p14="http://schemas.microsoft.com/office/powerpoint/2010/main" val="724540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C6E7C4-D5BD-4C7D-A31B-50C4F867BB6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3" name="Retângulo 2"/>
          <p:cNvSpPr/>
          <p:nvPr/>
        </p:nvSpPr>
        <p:spPr>
          <a:xfrm>
            <a:off x="625674" y="188640"/>
            <a:ext cx="792088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C00000"/>
                </a:solidFill>
              </a:rPr>
              <a:t>2.2. Sistemas </a:t>
            </a:r>
            <a:r>
              <a:rPr lang="pt-BR" sz="2400" b="1" dirty="0" smtClean="0">
                <a:solidFill>
                  <a:srgbClr val="C00000"/>
                </a:solidFill>
              </a:rPr>
              <a:t>Estruturais</a:t>
            </a:r>
          </a:p>
          <a:p>
            <a:pPr algn="ctr"/>
            <a:r>
              <a:rPr lang="pt-BR" sz="2400" b="1" dirty="0" smtClean="0">
                <a:solidFill>
                  <a:srgbClr val="2AA22A"/>
                </a:solidFill>
              </a:rPr>
              <a:t>(Manual FIB)</a:t>
            </a:r>
          </a:p>
          <a:p>
            <a:pPr algn="just"/>
            <a:endParaRPr lang="pt-BR" sz="2000" b="1" dirty="0"/>
          </a:p>
          <a:p>
            <a:pPr algn="just"/>
            <a:r>
              <a:rPr lang="pt-BR" sz="3200" b="1" dirty="0" smtClean="0"/>
              <a:t>· </a:t>
            </a:r>
            <a:r>
              <a:rPr lang="pt-BR" sz="3200" b="1" u="sng" dirty="0">
                <a:solidFill>
                  <a:srgbClr val="0005CC"/>
                </a:solidFill>
              </a:rPr>
              <a:t>Estruturas </a:t>
            </a:r>
            <a:r>
              <a:rPr lang="pt-BR" sz="3200" b="1" u="sng" dirty="0" err="1" smtClean="0">
                <a:solidFill>
                  <a:srgbClr val="0005CC"/>
                </a:solidFill>
              </a:rPr>
              <a:t>aporticadas</a:t>
            </a:r>
            <a:r>
              <a:rPr lang="pt-BR" sz="3200" b="1" dirty="0">
                <a:solidFill>
                  <a:srgbClr val="0005CC"/>
                </a:solidFill>
              </a:rPr>
              <a:t> </a:t>
            </a:r>
            <a:r>
              <a:rPr lang="pt-BR" sz="3200" b="1" dirty="0" smtClean="0"/>
              <a:t>- consistem de pilares e vigas, de diferentes tamanhos e </a:t>
            </a:r>
            <a:r>
              <a:rPr lang="pt-BR" sz="3200" b="1" dirty="0" err="1" smtClean="0"/>
              <a:t>combi-nados</a:t>
            </a:r>
            <a:r>
              <a:rPr lang="pt-BR" sz="3200" b="1" dirty="0" smtClean="0"/>
              <a:t> para formar pórticos.</a:t>
            </a:r>
          </a:p>
          <a:p>
            <a:pPr algn="just"/>
            <a:endParaRPr lang="pt-BR" sz="2000" b="1" dirty="0" smtClean="0"/>
          </a:p>
          <a:p>
            <a:pPr algn="just"/>
            <a:r>
              <a:rPr lang="pt-BR" sz="3200" b="1" dirty="0" smtClean="0"/>
              <a:t>São </a:t>
            </a:r>
            <a:r>
              <a:rPr lang="pt-BR" sz="3200" b="1" dirty="0"/>
              <a:t>utilizadas </a:t>
            </a:r>
            <a:r>
              <a:rPr lang="pt-BR" sz="3200" b="1" dirty="0" smtClean="0"/>
              <a:t>para construções </a:t>
            </a:r>
            <a:r>
              <a:rPr lang="pt-BR" sz="3200" b="1" dirty="0"/>
              <a:t>industriais, armazéns, </a:t>
            </a:r>
            <a:r>
              <a:rPr lang="pt-BR" sz="3200" b="1" dirty="0" smtClean="0"/>
              <a:t>construções </a:t>
            </a:r>
            <a:r>
              <a:rPr lang="pt-BR" sz="3200" b="1" dirty="0"/>
              <a:t>comerciais, </a:t>
            </a:r>
            <a:r>
              <a:rPr lang="pt-BR" sz="3200" b="1" dirty="0" smtClean="0"/>
              <a:t>etc. </a:t>
            </a:r>
          </a:p>
        </p:txBody>
      </p:sp>
    </p:spTree>
    <p:extLst>
      <p:ext uri="{BB962C8B-B14F-4D97-AF65-F5344CB8AC3E}">
        <p14:creationId xmlns:p14="http://schemas.microsoft.com/office/powerpoint/2010/main" val="376682947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516458-21DE-4B10-80D6-11475294CF1E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-34515" y="116633"/>
            <a:ext cx="9252520" cy="57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BR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5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7.3 SISTEMAS</a:t>
            </a:r>
            <a:r>
              <a:rPr kumimoji="0" lang="en-US" altLang="pt-BR" sz="2100" b="1" i="0" u="none" strike="noStrike" kern="1200" cap="none" spc="0" normalizeH="0" noProof="0" dirty="0" smtClean="0">
                <a:ln>
                  <a:noFill/>
                </a:ln>
                <a:solidFill>
                  <a:srgbClr val="0005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ESTRUTURAIS DE PAREDE PORTANTE</a:t>
            </a: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583430" y="836712"/>
            <a:ext cx="7993062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u="sng" dirty="0" smtClean="0">
                <a:solidFill>
                  <a:srgbClr val="7030A0"/>
                </a:solidFill>
              </a:rPr>
              <a:t>A aplicação desse tipo estrutural resulta em um melhor aproveitamento dos materiais</a:t>
            </a:r>
            <a:r>
              <a:rPr lang="pt-BR" altLang="pt-BR" b="1" dirty="0" smtClean="0">
                <a:solidFill>
                  <a:srgbClr val="7030A0"/>
                </a:solidFill>
              </a:rPr>
              <a:t>, pois, em princípio, o fechamento com painéis pré-moldados em sistemas de esqueleto apresenta grande capacidade de suporte que não é utilizada.</a:t>
            </a:r>
          </a:p>
        </p:txBody>
      </p:sp>
    </p:spTree>
    <p:extLst>
      <p:ext uri="{BB962C8B-B14F-4D97-AF65-F5344CB8AC3E}">
        <p14:creationId xmlns:p14="http://schemas.microsoft.com/office/powerpoint/2010/main" val="36782374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516458-21DE-4B10-80D6-11475294CF1E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-34515" y="116633"/>
            <a:ext cx="9252520" cy="57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BR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5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7.3 SISTEMAS</a:t>
            </a:r>
            <a:r>
              <a:rPr kumimoji="0" lang="en-US" altLang="pt-BR" sz="2100" b="1" i="0" u="none" strike="noStrike" kern="1200" cap="none" spc="0" normalizeH="0" noProof="0" dirty="0" smtClean="0">
                <a:ln>
                  <a:noFill/>
                </a:ln>
                <a:solidFill>
                  <a:srgbClr val="0005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ESTRUTURAIS DE PAREDE PORTANTE</a:t>
            </a: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583430" y="836712"/>
            <a:ext cx="7993062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7030A0"/>
                </a:solidFill>
              </a:rPr>
              <a:t>Em contrapartida, a ampliação da construção pode apresentar dificuldades. Em geral, ao projetar galpões fazendo uso dessa ideia se utiliza parede </a:t>
            </a:r>
            <a:r>
              <a:rPr lang="pt-BR" altLang="pt-BR" b="1" dirty="0" err="1" smtClean="0">
                <a:solidFill>
                  <a:srgbClr val="7030A0"/>
                </a:solidFill>
              </a:rPr>
              <a:t>portante</a:t>
            </a:r>
            <a:r>
              <a:rPr lang="pt-BR" altLang="pt-BR" b="1" dirty="0" smtClean="0">
                <a:solidFill>
                  <a:srgbClr val="7030A0"/>
                </a:solidFill>
              </a:rPr>
              <a:t> em apenas uma direção, possibilitando a ampliação na outra direção.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000" b="1" dirty="0">
              <a:solidFill>
                <a:srgbClr val="7030A0"/>
              </a:solidFill>
            </a:endParaRPr>
          </a:p>
          <a:p>
            <a:pPr algn="just" eaLnBrk="1" hangingPunct="1">
              <a:spcBef>
                <a:spcPct val="0"/>
              </a:spcBef>
              <a:buNone/>
            </a:pPr>
            <a:r>
              <a:rPr lang="pt-BR" altLang="pt-BR" b="1" dirty="0">
                <a:solidFill>
                  <a:srgbClr val="2AA22A"/>
                </a:solidFill>
              </a:rPr>
              <a:t>Um estudo da FIP apresentou essa alternativa como uma forma de maior interesse no futuro. Tem sido largamente empregado nos Estados Unidos, com aplicação limitada na Europa</a:t>
            </a:r>
            <a:r>
              <a:rPr lang="pt-BR" altLang="pt-BR" b="1" dirty="0" smtClean="0">
                <a:solidFill>
                  <a:srgbClr val="2AA22A"/>
                </a:solidFill>
              </a:rPr>
              <a:t>.</a:t>
            </a:r>
            <a:endParaRPr lang="pt-BR" altLang="pt-BR" b="1" dirty="0">
              <a:solidFill>
                <a:srgbClr val="2AA2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36205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516458-21DE-4B10-80D6-11475294CF1E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-34515" y="116633"/>
            <a:ext cx="9252520" cy="57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BR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5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7.3 SISTEMAS</a:t>
            </a:r>
            <a:r>
              <a:rPr kumimoji="0" lang="en-US" altLang="pt-BR" sz="2100" b="1" i="0" u="none" strike="noStrike" kern="1200" cap="none" spc="0" normalizeH="0" noProof="0" dirty="0" smtClean="0">
                <a:ln>
                  <a:noFill/>
                </a:ln>
                <a:solidFill>
                  <a:srgbClr val="0005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ESTRUTURAIS DE PAREDE PORTANTE</a:t>
            </a: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583430" y="719783"/>
            <a:ext cx="7993062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7030A0"/>
                </a:solidFill>
              </a:rPr>
              <a:t>Nesses sistemas estruturais, as paredes podem ser engastadas na fundação e os elementos de cobertura apoiados sobre elas.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000" b="1" dirty="0">
              <a:solidFill>
                <a:srgbClr val="7030A0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2AA22A"/>
                </a:solidFill>
              </a:rPr>
              <a:t>Assim</a:t>
            </a:r>
            <a:r>
              <a:rPr lang="pt-BR" altLang="pt-BR" b="1" dirty="0">
                <a:solidFill>
                  <a:srgbClr val="2AA22A"/>
                </a:solidFill>
              </a:rPr>
              <a:t>, a estabilidade da estrutura, em relação às ações laterais, seria garantida pela parede engastada na fundação</a:t>
            </a:r>
            <a:r>
              <a:rPr lang="pt-BR" altLang="pt-BR" b="1" dirty="0" smtClean="0">
                <a:solidFill>
                  <a:srgbClr val="2AA22A"/>
                </a:solidFill>
              </a:rPr>
              <a:t>.</a:t>
            </a:r>
            <a:endParaRPr lang="pt-BR" altLang="pt-BR" b="1" dirty="0">
              <a:solidFill>
                <a:srgbClr val="2AA22A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537" y="4149080"/>
            <a:ext cx="3744416" cy="2060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641757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516458-21DE-4B10-80D6-11475294CF1E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-34515" y="116633"/>
            <a:ext cx="9252520" cy="57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BR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5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7.3 SISTEMAS</a:t>
            </a:r>
            <a:r>
              <a:rPr kumimoji="0" lang="en-US" altLang="pt-BR" sz="2100" b="1" i="0" u="none" strike="noStrike" kern="1200" cap="none" spc="0" normalizeH="0" noProof="0" dirty="0" smtClean="0">
                <a:ln>
                  <a:noFill/>
                </a:ln>
                <a:solidFill>
                  <a:srgbClr val="0005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ESTRUTURAIS DE PAREDE PORTANTE</a:t>
            </a: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583430" y="836712"/>
            <a:ext cx="7993062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7030A0"/>
                </a:solidFill>
              </a:rPr>
              <a:t>Outra possibilidade de estabilizar a estrutura é contar com a cobertura para transferir as ações laterais para as paredes da direção da ação, com o </a:t>
            </a:r>
            <a:r>
              <a:rPr lang="pt-BR" altLang="pt-B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efeito diafragma</a:t>
            </a:r>
            <a:r>
              <a:rPr lang="pt-BR" altLang="pt-BR" b="1" dirty="0" smtClean="0">
                <a:solidFill>
                  <a:srgbClr val="7030A0"/>
                </a:solidFill>
              </a:rPr>
              <a:t>. Dessa forma, desde que o arranjo das paredes, da cobertura e das ligações entre elas propicie o comportamento de caixa, as paredes podem ser simplesmente apoiadas na fundação.</a:t>
            </a:r>
          </a:p>
        </p:txBody>
      </p:sp>
    </p:spTree>
    <p:extLst>
      <p:ext uri="{BB962C8B-B14F-4D97-AF65-F5344CB8AC3E}">
        <p14:creationId xmlns:p14="http://schemas.microsoft.com/office/powerpoint/2010/main" val="113641757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516458-21DE-4B10-80D6-11475294CF1E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8459432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-34515" y="116633"/>
            <a:ext cx="9252520" cy="43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BR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5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7.3 SISTEMAS</a:t>
            </a:r>
            <a:r>
              <a:rPr kumimoji="0" lang="en-US" altLang="pt-BR" sz="2100" b="1" i="0" u="none" strike="noStrike" kern="1200" cap="none" spc="0" normalizeH="0" noProof="0" dirty="0" smtClean="0">
                <a:ln>
                  <a:noFill/>
                </a:ln>
                <a:solidFill>
                  <a:srgbClr val="0005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ESTRUTURAIS DE PAREDE PORTANTE</a:t>
            </a:r>
          </a:p>
        </p:txBody>
      </p:sp>
    </p:spTree>
    <p:extLst>
      <p:ext uri="{BB962C8B-B14F-4D97-AF65-F5344CB8AC3E}">
        <p14:creationId xmlns:p14="http://schemas.microsoft.com/office/powerpoint/2010/main" val="160999097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516458-21DE-4B10-80D6-11475294CF1E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-34515" y="116633"/>
            <a:ext cx="9252520" cy="57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BR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5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7.3 SISTEMAS</a:t>
            </a:r>
            <a:r>
              <a:rPr kumimoji="0" lang="en-US" altLang="pt-BR" sz="2100" b="1" i="0" u="none" strike="noStrike" kern="1200" cap="none" spc="0" normalizeH="0" noProof="0" dirty="0" smtClean="0">
                <a:ln>
                  <a:noFill/>
                </a:ln>
                <a:solidFill>
                  <a:srgbClr val="0005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ESTRUTURAIS DE PAREDE PORTANTE</a:t>
            </a: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583430" y="836712"/>
            <a:ext cx="7993062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7030A0"/>
                </a:solidFill>
              </a:rPr>
              <a:t>As paredes podem ser constituídas pelos vários tipos de painéis existentes, no entanto, destaca-se que a maior parte das aplicações tem sido feita com os </a:t>
            </a:r>
            <a:r>
              <a:rPr lang="pt-BR" altLang="pt-BR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painéis TT</a:t>
            </a:r>
            <a:r>
              <a:rPr lang="pt-BR" altLang="pt-BR" b="1" dirty="0" smtClean="0">
                <a:solidFill>
                  <a:srgbClr val="7030A0"/>
                </a:solidFill>
              </a:rPr>
              <a:t> e os </a:t>
            </a:r>
            <a:r>
              <a:rPr lang="pt-BR" altLang="pt-BR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painéis alveolares</a:t>
            </a:r>
            <a:r>
              <a:rPr lang="pt-BR" altLang="pt-BR" b="1" dirty="0" smtClean="0">
                <a:solidFill>
                  <a:srgbClr val="7030A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67694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C6E7C4-D5BD-4C7D-A31B-50C4F867BB6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3" name="Retângulo 2"/>
          <p:cNvSpPr/>
          <p:nvPr/>
        </p:nvSpPr>
        <p:spPr>
          <a:xfrm>
            <a:off x="625674" y="27856"/>
            <a:ext cx="79208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C00000"/>
                </a:solidFill>
              </a:rPr>
              <a:t>2.2. Sistemas </a:t>
            </a:r>
            <a:r>
              <a:rPr lang="pt-BR" sz="2400" b="1" dirty="0" smtClean="0">
                <a:solidFill>
                  <a:srgbClr val="C00000"/>
                </a:solidFill>
              </a:rPr>
              <a:t>Estruturais</a:t>
            </a:r>
          </a:p>
          <a:p>
            <a:pPr algn="ctr"/>
            <a:r>
              <a:rPr lang="pt-BR" sz="2400" b="1" dirty="0" smtClean="0">
                <a:solidFill>
                  <a:srgbClr val="2AA22A"/>
                </a:solidFill>
              </a:rPr>
              <a:t>(Manual FIB)</a:t>
            </a:r>
          </a:p>
          <a:p>
            <a:pPr algn="just"/>
            <a:r>
              <a:rPr lang="pt-BR" sz="3200" b="1" dirty="0" smtClean="0"/>
              <a:t>· </a:t>
            </a:r>
            <a:r>
              <a:rPr lang="pt-BR" sz="2400" b="1" dirty="0" smtClean="0">
                <a:solidFill>
                  <a:srgbClr val="0005CC"/>
                </a:solidFill>
              </a:rPr>
              <a:t>Estrutura </a:t>
            </a:r>
            <a:r>
              <a:rPr lang="pt-BR" sz="2400" b="1" dirty="0" err="1" smtClean="0">
                <a:solidFill>
                  <a:srgbClr val="0005CC"/>
                </a:solidFill>
              </a:rPr>
              <a:t>aporticada</a:t>
            </a:r>
            <a:r>
              <a:rPr lang="pt-BR" sz="2400" b="1" dirty="0" smtClean="0">
                <a:solidFill>
                  <a:srgbClr val="0005CC"/>
                </a:solidFill>
              </a:rPr>
              <a:t>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96" y="1268760"/>
            <a:ext cx="7682158" cy="4669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6028160"/>
            <a:ext cx="4251523" cy="265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4473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C6E7C4-D5BD-4C7D-A31B-50C4F867BB6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3" name="Retângulo 2"/>
          <p:cNvSpPr/>
          <p:nvPr/>
        </p:nvSpPr>
        <p:spPr>
          <a:xfrm>
            <a:off x="625674" y="27856"/>
            <a:ext cx="79208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C00000"/>
                </a:solidFill>
              </a:rPr>
              <a:t>2.2. Sistemas </a:t>
            </a:r>
            <a:r>
              <a:rPr lang="pt-BR" sz="2400" b="1" dirty="0" smtClean="0">
                <a:solidFill>
                  <a:srgbClr val="C00000"/>
                </a:solidFill>
              </a:rPr>
              <a:t>Estruturais</a:t>
            </a:r>
          </a:p>
          <a:p>
            <a:pPr algn="ctr"/>
            <a:r>
              <a:rPr lang="pt-BR" sz="2400" b="1" dirty="0" smtClean="0">
                <a:solidFill>
                  <a:srgbClr val="2AA22A"/>
                </a:solidFill>
              </a:rPr>
              <a:t>(Manual FIB)</a:t>
            </a:r>
          </a:p>
          <a:p>
            <a:pPr algn="just"/>
            <a:r>
              <a:rPr lang="pt-BR" sz="3200" b="1" dirty="0" smtClean="0"/>
              <a:t>· </a:t>
            </a:r>
            <a:r>
              <a:rPr lang="pt-BR" sz="2400" b="1" dirty="0" smtClean="0">
                <a:solidFill>
                  <a:srgbClr val="0005CC"/>
                </a:solidFill>
              </a:rPr>
              <a:t>Estrutura </a:t>
            </a:r>
            <a:r>
              <a:rPr lang="pt-BR" sz="2400" b="1" dirty="0" err="1" smtClean="0">
                <a:solidFill>
                  <a:srgbClr val="0005CC"/>
                </a:solidFill>
              </a:rPr>
              <a:t>aporticada</a:t>
            </a:r>
            <a:r>
              <a:rPr lang="pt-BR" sz="2400" b="1" dirty="0" smtClean="0">
                <a:solidFill>
                  <a:srgbClr val="0005CC"/>
                </a:solidFill>
              </a:rPr>
              <a:t>: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60" y="1628800"/>
            <a:ext cx="8162908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37818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19030</TotalTime>
  <Words>2630</Words>
  <Application>Microsoft Office PowerPoint</Application>
  <PresentationFormat>Apresentação na tela (4:3)</PresentationFormat>
  <Paragraphs>350</Paragraphs>
  <Slides>75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75</vt:i4>
      </vt:variant>
    </vt:vector>
  </HeadingPairs>
  <TitlesOfParts>
    <vt:vector size="76" baseType="lpstr">
      <vt:lpstr>Office Theme</vt:lpstr>
      <vt:lpstr>Apresentação do PowerPoint</vt:lpstr>
      <vt:lpstr>LIVRO BASE PARA A DISCIPLINA:</vt:lpstr>
      <vt:lpstr>OUTRA FONTE:</vt:lpstr>
      <vt:lpstr>Cap. 7 - EDIFÍCIOS DE UM PAVIMENTO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Paulo</dc:creator>
  <cp:lastModifiedBy>Paulo Sérgio dos Santos Bastos</cp:lastModifiedBy>
  <cp:revision>527</cp:revision>
  <dcterms:created xsi:type="dcterms:W3CDTF">2015-10-05T13:14:13Z</dcterms:created>
  <dcterms:modified xsi:type="dcterms:W3CDTF">2019-05-08T10:50:39Z</dcterms:modified>
</cp:coreProperties>
</file>