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382" r:id="rId2"/>
    <p:sldId id="383" r:id="rId3"/>
    <p:sldId id="384" r:id="rId4"/>
    <p:sldId id="273" r:id="rId5"/>
    <p:sldId id="339" r:id="rId6"/>
    <p:sldId id="340" r:id="rId7"/>
    <p:sldId id="369" r:id="rId8"/>
    <p:sldId id="368" r:id="rId9"/>
    <p:sldId id="376" r:id="rId10"/>
    <p:sldId id="341" r:id="rId11"/>
    <p:sldId id="367" r:id="rId12"/>
    <p:sldId id="370" r:id="rId13"/>
    <p:sldId id="305" r:id="rId14"/>
    <p:sldId id="342" r:id="rId15"/>
    <p:sldId id="343" r:id="rId16"/>
    <p:sldId id="297" r:id="rId17"/>
    <p:sldId id="300" r:id="rId18"/>
    <p:sldId id="301" r:id="rId19"/>
    <p:sldId id="298" r:id="rId20"/>
    <p:sldId id="302" r:id="rId21"/>
    <p:sldId id="303" r:id="rId22"/>
    <p:sldId id="304" r:id="rId23"/>
    <p:sldId id="344" r:id="rId24"/>
    <p:sldId id="345" r:id="rId25"/>
    <p:sldId id="346" r:id="rId26"/>
    <p:sldId id="347" r:id="rId27"/>
    <p:sldId id="373" r:id="rId28"/>
    <p:sldId id="348" r:id="rId29"/>
    <p:sldId id="299" r:id="rId30"/>
    <p:sldId id="306" r:id="rId31"/>
    <p:sldId id="308" r:id="rId32"/>
    <p:sldId id="349" r:id="rId33"/>
    <p:sldId id="350" r:id="rId34"/>
    <p:sldId id="351" r:id="rId35"/>
    <p:sldId id="352" r:id="rId36"/>
    <p:sldId id="353" r:id="rId37"/>
    <p:sldId id="354" r:id="rId38"/>
    <p:sldId id="309" r:id="rId39"/>
    <p:sldId id="385" r:id="rId40"/>
    <p:sldId id="386" r:id="rId41"/>
    <p:sldId id="307" r:id="rId42"/>
    <p:sldId id="310" r:id="rId43"/>
    <p:sldId id="355" r:id="rId44"/>
    <p:sldId id="356" r:id="rId45"/>
    <p:sldId id="311" r:id="rId46"/>
    <p:sldId id="312" r:id="rId47"/>
    <p:sldId id="313" r:id="rId48"/>
    <p:sldId id="377" r:id="rId49"/>
    <p:sldId id="378" r:id="rId50"/>
    <p:sldId id="357" r:id="rId51"/>
    <p:sldId id="379" r:id="rId52"/>
    <p:sldId id="314" r:id="rId53"/>
    <p:sldId id="318" r:id="rId54"/>
    <p:sldId id="361" r:id="rId55"/>
    <p:sldId id="319" r:id="rId56"/>
    <p:sldId id="360" r:id="rId57"/>
    <p:sldId id="320" r:id="rId58"/>
    <p:sldId id="326" r:id="rId59"/>
    <p:sldId id="321" r:id="rId60"/>
    <p:sldId id="327" r:id="rId61"/>
    <p:sldId id="328" r:id="rId62"/>
    <p:sldId id="363" r:id="rId63"/>
    <p:sldId id="322" r:id="rId64"/>
    <p:sldId id="362" r:id="rId65"/>
    <p:sldId id="371" r:id="rId66"/>
    <p:sldId id="333" r:id="rId67"/>
    <p:sldId id="334" r:id="rId68"/>
    <p:sldId id="372" r:id="rId69"/>
    <p:sldId id="335" r:id="rId70"/>
    <p:sldId id="336" r:id="rId71"/>
    <p:sldId id="364" r:id="rId72"/>
    <p:sldId id="337" r:id="rId73"/>
    <p:sldId id="365" r:id="rId7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25B8"/>
    <a:srgbClr val="2AA22A"/>
    <a:srgbClr val="0005CC"/>
    <a:srgbClr val="1F77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81" autoAdjust="0"/>
    <p:restoredTop sz="98827" autoAdjust="0"/>
  </p:normalViewPr>
  <p:slideViewPr>
    <p:cSldViewPr>
      <p:cViewPr>
        <p:scale>
          <a:sx n="104" d="100"/>
          <a:sy n="104" d="100"/>
        </p:scale>
        <p:origin x="-48"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7FF9709-AC93-4577-8E54-2671E4242B09}" type="datetimeFigureOut">
              <a:rPr lang="pt-BR"/>
              <a:pPr>
                <a:defRPr/>
              </a:pPr>
              <a:t>10/05/2019</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noProof="0" smtClean="0"/>
              <a:t>Clique para editar 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2E3B948-CB6F-4396-B83C-C0F2278F28AE}" type="slidenum">
              <a:rPr lang="pt-BR"/>
              <a:pPr>
                <a:defRPr/>
              </a:pPr>
              <a:t>‹nº›</a:t>
            </a:fld>
            <a:endParaRPr lang="pt-BR"/>
          </a:p>
        </p:txBody>
      </p:sp>
    </p:spTree>
    <p:extLst>
      <p:ext uri="{BB962C8B-B14F-4D97-AF65-F5344CB8AC3E}">
        <p14:creationId xmlns:p14="http://schemas.microsoft.com/office/powerpoint/2010/main" val="24491307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385B844-F888-42C9-89A0-3ACEDE6BF22A}" type="datetime1">
              <a:rPr lang="en-US" smtClean="0"/>
              <a:pPr>
                <a:defRPr/>
              </a:pPr>
              <a:t>5/10/2019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338AAC-0B16-4BBE-B50E-60FE87A55B74}" type="slidenum">
              <a:rPr lang="en-US"/>
              <a:pPr>
                <a:defRPr/>
              </a:pPr>
              <a:t>‹nº›</a:t>
            </a:fld>
            <a:endParaRPr lang="en-US"/>
          </a:p>
        </p:txBody>
      </p:sp>
    </p:spTree>
    <p:extLst>
      <p:ext uri="{BB962C8B-B14F-4D97-AF65-F5344CB8AC3E}">
        <p14:creationId xmlns:p14="http://schemas.microsoft.com/office/powerpoint/2010/main" val="814749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FA203D-2C4C-4F2E-A787-45DA92F9ED5F}" type="datetime1">
              <a:rPr lang="en-US" smtClean="0"/>
              <a:pPr>
                <a:defRPr/>
              </a:pPr>
              <a:t>5/10/2019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0B5433-B866-4909-8618-4BC509F930B3}" type="slidenum">
              <a:rPr lang="en-US"/>
              <a:pPr>
                <a:defRPr/>
              </a:pPr>
              <a:t>‹nº›</a:t>
            </a:fld>
            <a:endParaRPr lang="en-US"/>
          </a:p>
        </p:txBody>
      </p:sp>
    </p:spTree>
    <p:extLst>
      <p:ext uri="{BB962C8B-B14F-4D97-AF65-F5344CB8AC3E}">
        <p14:creationId xmlns:p14="http://schemas.microsoft.com/office/powerpoint/2010/main" val="3650031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E1D75F-E19B-4D11-8FC2-9362DE572503}" type="datetime1">
              <a:rPr lang="en-US" smtClean="0"/>
              <a:pPr>
                <a:defRPr/>
              </a:pPr>
              <a:t>5/10/2019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CD982F-2540-4069-B63B-A3E61056FCFA}" type="slidenum">
              <a:rPr lang="en-US"/>
              <a:pPr>
                <a:defRPr/>
              </a:pPr>
              <a:t>‹nº›</a:t>
            </a:fld>
            <a:endParaRPr lang="en-US"/>
          </a:p>
        </p:txBody>
      </p:sp>
    </p:spTree>
    <p:extLst>
      <p:ext uri="{BB962C8B-B14F-4D97-AF65-F5344CB8AC3E}">
        <p14:creationId xmlns:p14="http://schemas.microsoft.com/office/powerpoint/2010/main" val="795709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658219-9F66-4625-B08E-588EB5919A36}" type="datetime1">
              <a:rPr lang="en-US" smtClean="0"/>
              <a:pPr>
                <a:defRPr/>
              </a:pPr>
              <a:t>5/10/2019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67B02A-0F15-4C94-9AF9-6D383CEA07CE}" type="slidenum">
              <a:rPr lang="en-US"/>
              <a:pPr>
                <a:defRPr/>
              </a:pPr>
              <a:t>‹nº›</a:t>
            </a:fld>
            <a:endParaRPr lang="en-US"/>
          </a:p>
        </p:txBody>
      </p:sp>
    </p:spTree>
    <p:extLst>
      <p:ext uri="{BB962C8B-B14F-4D97-AF65-F5344CB8AC3E}">
        <p14:creationId xmlns:p14="http://schemas.microsoft.com/office/powerpoint/2010/main" val="4251939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F28B3DF-23A9-407D-BAB2-762CD08FF715}" type="datetime1">
              <a:rPr lang="en-US" smtClean="0"/>
              <a:pPr>
                <a:defRPr/>
              </a:pPr>
              <a:t>5/10/2019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3CEA1A-F2D6-4976-9368-26CD65CFE252}" type="slidenum">
              <a:rPr lang="en-US"/>
              <a:pPr>
                <a:defRPr/>
              </a:pPr>
              <a:t>‹nº›</a:t>
            </a:fld>
            <a:endParaRPr lang="en-US"/>
          </a:p>
        </p:txBody>
      </p:sp>
    </p:spTree>
    <p:extLst>
      <p:ext uri="{BB962C8B-B14F-4D97-AF65-F5344CB8AC3E}">
        <p14:creationId xmlns:p14="http://schemas.microsoft.com/office/powerpoint/2010/main" val="3574578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9551920-730A-4A25-9951-360EFB5C85E4}" type="datetime1">
              <a:rPr lang="en-US" smtClean="0"/>
              <a:pPr>
                <a:defRPr/>
              </a:pPr>
              <a:t>5/10/2019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901136-71D6-4FF7-A2F5-C5BB86D212DC}" type="slidenum">
              <a:rPr lang="en-US"/>
              <a:pPr>
                <a:defRPr/>
              </a:pPr>
              <a:t>‹nº›</a:t>
            </a:fld>
            <a:endParaRPr lang="en-US"/>
          </a:p>
        </p:txBody>
      </p:sp>
    </p:spTree>
    <p:extLst>
      <p:ext uri="{BB962C8B-B14F-4D97-AF65-F5344CB8AC3E}">
        <p14:creationId xmlns:p14="http://schemas.microsoft.com/office/powerpoint/2010/main" val="307253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6150664-77DC-4091-B314-D5E0F97CC3BB}" type="datetime1">
              <a:rPr lang="en-US" smtClean="0"/>
              <a:pPr>
                <a:defRPr/>
              </a:pPr>
              <a:t>5/10/2019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0BFB6F7-6F67-48E9-B634-0D7623CDB446}" type="slidenum">
              <a:rPr lang="en-US"/>
              <a:pPr>
                <a:defRPr/>
              </a:pPr>
              <a:t>‹nº›</a:t>
            </a:fld>
            <a:endParaRPr lang="en-US"/>
          </a:p>
        </p:txBody>
      </p:sp>
    </p:spTree>
    <p:extLst>
      <p:ext uri="{BB962C8B-B14F-4D97-AF65-F5344CB8AC3E}">
        <p14:creationId xmlns:p14="http://schemas.microsoft.com/office/powerpoint/2010/main" val="1598190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72C8E62-D2F4-480A-B23F-0C81E434230B}" type="datetime1">
              <a:rPr lang="en-US" smtClean="0"/>
              <a:pPr>
                <a:defRPr/>
              </a:pPr>
              <a:t>5/10/2019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8516458-21DE-4B10-80D6-11475294CF1E}" type="slidenum">
              <a:rPr lang="en-US"/>
              <a:pPr>
                <a:defRPr/>
              </a:pPr>
              <a:t>‹nº›</a:t>
            </a:fld>
            <a:endParaRPr lang="en-US"/>
          </a:p>
        </p:txBody>
      </p:sp>
    </p:spTree>
    <p:extLst>
      <p:ext uri="{BB962C8B-B14F-4D97-AF65-F5344CB8AC3E}">
        <p14:creationId xmlns:p14="http://schemas.microsoft.com/office/powerpoint/2010/main" val="185758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F43AFED-3D80-46F9-9F1A-E36F911149B6}" type="datetime1">
              <a:rPr lang="en-US" smtClean="0"/>
              <a:pPr>
                <a:defRPr/>
              </a:pPr>
              <a:t>5/10/2019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b="1"/>
            </a:lvl1pPr>
          </a:lstStyle>
          <a:p>
            <a:pPr>
              <a:defRPr/>
            </a:pPr>
            <a:fld id="{EFC6E7C4-D5BD-4C7D-A31B-50C4F867BB64}" type="slidenum">
              <a:rPr lang="en-US"/>
              <a:pPr>
                <a:defRPr/>
              </a:pPr>
              <a:t>‹nº›</a:t>
            </a:fld>
            <a:endParaRPr lang="en-US" dirty="0"/>
          </a:p>
        </p:txBody>
      </p:sp>
    </p:spTree>
    <p:extLst>
      <p:ext uri="{BB962C8B-B14F-4D97-AF65-F5344CB8AC3E}">
        <p14:creationId xmlns:p14="http://schemas.microsoft.com/office/powerpoint/2010/main" val="858599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DA97577-045F-4DD9-B785-EA11E5C3A010}" type="datetime1">
              <a:rPr lang="en-US" smtClean="0"/>
              <a:pPr>
                <a:defRPr/>
              </a:pPr>
              <a:t>5/10/2019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60B039-C51D-4BFF-ADCE-4F1537C8D86D}" type="slidenum">
              <a:rPr lang="en-US"/>
              <a:pPr>
                <a:defRPr/>
              </a:pPr>
              <a:t>‹nº›</a:t>
            </a:fld>
            <a:endParaRPr lang="en-US"/>
          </a:p>
        </p:txBody>
      </p:sp>
    </p:spTree>
    <p:extLst>
      <p:ext uri="{BB962C8B-B14F-4D97-AF65-F5344CB8AC3E}">
        <p14:creationId xmlns:p14="http://schemas.microsoft.com/office/powerpoint/2010/main" val="2218763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D5871F-AA1E-43CF-9EBB-1D85969A2288}" type="datetime1">
              <a:rPr lang="en-US" smtClean="0"/>
              <a:pPr>
                <a:defRPr/>
              </a:pPr>
              <a:t>5/10/2019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AB27D4-6E96-4A19-A077-832A39912AA3}" type="slidenum">
              <a:rPr lang="en-US"/>
              <a:pPr>
                <a:defRPr/>
              </a:pPr>
              <a:t>‹nº›</a:t>
            </a:fld>
            <a:endParaRPr lang="en-US"/>
          </a:p>
        </p:txBody>
      </p:sp>
    </p:spTree>
    <p:extLst>
      <p:ext uri="{BB962C8B-B14F-4D97-AF65-F5344CB8AC3E}">
        <p14:creationId xmlns:p14="http://schemas.microsoft.com/office/powerpoint/2010/main" val="2592786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t-BR"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BR" smtClean="0"/>
              <a:t>Click to edit Master text styles</a:t>
            </a:r>
          </a:p>
          <a:p>
            <a:pPr lvl="1"/>
            <a:r>
              <a:rPr lang="en-US" altLang="pt-BR" smtClean="0"/>
              <a:t>Second level</a:t>
            </a:r>
          </a:p>
          <a:p>
            <a:pPr lvl="2"/>
            <a:r>
              <a:rPr lang="en-US" altLang="pt-BR" smtClean="0"/>
              <a:t>Third level</a:t>
            </a:r>
          </a:p>
          <a:p>
            <a:pPr lvl="3"/>
            <a:r>
              <a:rPr lang="en-US" altLang="pt-BR" smtClean="0"/>
              <a:t>Fourth level</a:t>
            </a:r>
          </a:p>
          <a:p>
            <a:pPr lvl="4"/>
            <a:r>
              <a:rPr lang="en-US" altLang="pt-BR"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23D3B2F-6DA6-4D3C-B189-8126EA2AFD06}" type="datetime1">
              <a:rPr lang="en-US" smtClean="0"/>
              <a:pPr>
                <a:defRPr/>
              </a:pPr>
              <a:t>5/10/2019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B29AA43-79B2-45C5-BB1E-030FDD1E4709}"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3" r:id="rId7"/>
    <p:sldLayoutId id="2147483679" r:id="rId8"/>
    <p:sldLayoutId id="2147483680" r:id="rId9"/>
    <p:sldLayoutId id="2147483681" r:id="rId10"/>
    <p:sldLayoutId id="214748368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wwwp.feb.unesp.br/pbastos/pre-moldados/Manual%20Fib.pdf"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534988" y="1916113"/>
            <a:ext cx="8070850" cy="4290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50000"/>
              </a:lnSpc>
              <a:spcBef>
                <a:spcPct val="50000"/>
              </a:spcBef>
              <a:buFontTx/>
              <a:buNone/>
            </a:pPr>
            <a:endParaRPr lang="pt-BR" altLang="pt-BR" sz="800" b="1" dirty="0">
              <a:cs typeface="Times New Roman" pitchFamily="18" charset="0"/>
            </a:endParaRPr>
          </a:p>
          <a:p>
            <a:pPr algn="ctr" eaLnBrk="1" hangingPunct="1">
              <a:lnSpc>
                <a:spcPct val="70000"/>
              </a:lnSpc>
              <a:spcBef>
                <a:spcPct val="50000"/>
              </a:spcBef>
              <a:buFontTx/>
              <a:buNone/>
            </a:pPr>
            <a:endParaRPr lang="pt-BR" altLang="pt-BR" sz="1000" dirty="0"/>
          </a:p>
          <a:p>
            <a:pPr algn="ctr" eaLnBrk="1" hangingPunct="1">
              <a:lnSpc>
                <a:spcPct val="70000"/>
              </a:lnSpc>
              <a:spcBef>
                <a:spcPct val="50000"/>
              </a:spcBef>
              <a:buFontTx/>
              <a:buNone/>
            </a:pPr>
            <a:r>
              <a:rPr lang="pt-BR" altLang="pt-BR" sz="3000" b="1" i="1" dirty="0" smtClean="0">
                <a:solidFill>
                  <a:srgbClr val="2AA22A"/>
                </a:solidFill>
              </a:rPr>
              <a:t>Disciplina 2182:</a:t>
            </a:r>
          </a:p>
          <a:p>
            <a:pPr algn="ctr" eaLnBrk="1" hangingPunct="1">
              <a:lnSpc>
                <a:spcPct val="70000"/>
              </a:lnSpc>
              <a:spcBef>
                <a:spcPct val="50000"/>
              </a:spcBef>
              <a:buFontTx/>
              <a:buNone/>
            </a:pPr>
            <a:endParaRPr lang="pt-BR" altLang="pt-BR" sz="1600" dirty="0" smtClean="0"/>
          </a:p>
          <a:p>
            <a:pPr algn="ctr" eaLnBrk="1" hangingPunct="1">
              <a:lnSpc>
                <a:spcPct val="50000"/>
              </a:lnSpc>
              <a:spcBef>
                <a:spcPct val="50000"/>
              </a:spcBef>
              <a:buFontTx/>
              <a:buNone/>
            </a:pPr>
            <a:r>
              <a:rPr lang="pt-BR" altLang="pt-BR" sz="3600" b="1" i="1" dirty="0" smtClean="0">
                <a:solidFill>
                  <a:srgbClr val="F00000"/>
                </a:solidFill>
                <a:effectLst>
                  <a:outerShdw blurRad="38100" dist="38100" dir="2700000" algn="tl">
                    <a:srgbClr val="000000">
                      <a:alpha val="43137"/>
                    </a:srgbClr>
                  </a:outerShdw>
                </a:effectLst>
              </a:rPr>
              <a:t>ESTRUTURAS PRÉ-MOLDADAS</a:t>
            </a:r>
          </a:p>
          <a:p>
            <a:pPr algn="ctr" eaLnBrk="1" hangingPunct="1">
              <a:lnSpc>
                <a:spcPct val="50000"/>
              </a:lnSpc>
              <a:spcBef>
                <a:spcPct val="50000"/>
              </a:spcBef>
              <a:buFontTx/>
              <a:buNone/>
            </a:pPr>
            <a:r>
              <a:rPr lang="pt-BR" altLang="pt-BR" sz="3600" b="1" i="1" dirty="0" smtClean="0">
                <a:solidFill>
                  <a:srgbClr val="F00000"/>
                </a:solidFill>
                <a:effectLst>
                  <a:outerShdw blurRad="38100" dist="38100" dir="2700000" algn="tl">
                    <a:srgbClr val="000000">
                      <a:alpha val="43137"/>
                    </a:srgbClr>
                  </a:outerShdw>
                </a:effectLst>
              </a:rPr>
              <a:t>DE </a:t>
            </a:r>
            <a:r>
              <a:rPr lang="pt-BR" altLang="pt-BR" sz="3600" b="1" i="1" dirty="0">
                <a:solidFill>
                  <a:srgbClr val="F00000"/>
                </a:solidFill>
                <a:effectLst>
                  <a:outerShdw blurRad="38100" dist="38100" dir="2700000" algn="tl">
                    <a:srgbClr val="000000">
                      <a:alpha val="43137"/>
                    </a:srgbClr>
                  </a:outerShdw>
                </a:effectLst>
              </a:rPr>
              <a:t>CONCRETO</a:t>
            </a:r>
            <a:endParaRPr lang="pt-BR" altLang="pt-BR" sz="2400" dirty="0">
              <a:effectLst>
                <a:outerShdw blurRad="38100" dist="38100" dir="2700000" algn="tl">
                  <a:srgbClr val="000000">
                    <a:alpha val="43137"/>
                  </a:srgbClr>
                </a:outerShdw>
              </a:effectLst>
            </a:endParaRPr>
          </a:p>
          <a:p>
            <a:pPr algn="ctr" eaLnBrk="1" hangingPunct="1">
              <a:lnSpc>
                <a:spcPct val="70000"/>
              </a:lnSpc>
              <a:spcBef>
                <a:spcPct val="50000"/>
              </a:spcBef>
              <a:buFontTx/>
              <a:buNone/>
            </a:pPr>
            <a:endParaRPr lang="pt-BR" altLang="pt-BR" sz="1800" dirty="0"/>
          </a:p>
          <a:p>
            <a:pPr algn="ctr" eaLnBrk="1" hangingPunct="1">
              <a:lnSpc>
                <a:spcPct val="70000"/>
              </a:lnSpc>
              <a:spcBef>
                <a:spcPct val="50000"/>
              </a:spcBef>
              <a:buFontTx/>
              <a:buNone/>
            </a:pPr>
            <a:endParaRPr lang="pt-BR" altLang="pt-BR" sz="1800" dirty="0"/>
          </a:p>
          <a:p>
            <a:pPr algn="ctr" eaLnBrk="1" hangingPunct="1">
              <a:lnSpc>
                <a:spcPct val="70000"/>
              </a:lnSpc>
              <a:spcBef>
                <a:spcPct val="50000"/>
              </a:spcBef>
              <a:buFontTx/>
              <a:buNone/>
            </a:pPr>
            <a:r>
              <a:rPr lang="pt-BR" altLang="pt-BR" sz="2000" b="1" dirty="0">
                <a:solidFill>
                  <a:srgbClr val="0000FF"/>
                </a:solidFill>
              </a:rPr>
              <a:t>Prof. Dr. PAULO SÉRGIO DOS SANTOS BASTOS</a:t>
            </a:r>
          </a:p>
          <a:p>
            <a:pPr algn="ctr" eaLnBrk="1" hangingPunct="1">
              <a:lnSpc>
                <a:spcPct val="70000"/>
              </a:lnSpc>
              <a:spcBef>
                <a:spcPct val="50000"/>
              </a:spcBef>
              <a:buFontTx/>
              <a:buNone/>
            </a:pPr>
            <a:endParaRPr lang="pt-BR" altLang="pt-BR" sz="1800" b="1" i="1" dirty="0">
              <a:solidFill>
                <a:srgbClr val="0000FF"/>
              </a:solidFill>
            </a:endParaRPr>
          </a:p>
          <a:p>
            <a:pPr algn="ctr" eaLnBrk="1" hangingPunct="1">
              <a:lnSpc>
                <a:spcPct val="70000"/>
              </a:lnSpc>
              <a:spcBef>
                <a:spcPct val="50000"/>
              </a:spcBef>
              <a:buFontTx/>
              <a:buNone/>
            </a:pPr>
            <a:endParaRPr lang="pt-BR" altLang="pt-BR" sz="1800" b="1" i="1" dirty="0">
              <a:solidFill>
                <a:srgbClr val="0000FF"/>
              </a:solidFill>
            </a:endParaRPr>
          </a:p>
          <a:p>
            <a:pPr algn="ctr" eaLnBrk="1" hangingPunct="1">
              <a:lnSpc>
                <a:spcPct val="70000"/>
              </a:lnSpc>
              <a:spcBef>
                <a:spcPct val="50000"/>
              </a:spcBef>
              <a:buFontTx/>
              <a:buNone/>
            </a:pPr>
            <a:r>
              <a:rPr lang="pt-BR" altLang="pt-BR" sz="1800" b="1" i="1" dirty="0" err="1" smtClean="0"/>
              <a:t>Jun</a:t>
            </a:r>
            <a:r>
              <a:rPr lang="pt-BR" altLang="pt-BR" sz="1800" b="1" i="1" dirty="0" smtClean="0"/>
              <a:t>/2018</a:t>
            </a:r>
            <a:endParaRPr lang="pt-BR" altLang="pt-BR" sz="1800" b="1" i="1" dirty="0"/>
          </a:p>
        </p:txBody>
      </p:sp>
      <p:sp>
        <p:nvSpPr>
          <p:cNvPr id="3" name="Rectangle 2"/>
          <p:cNvSpPr>
            <a:spLocks noChangeArrowheads="1"/>
          </p:cNvSpPr>
          <p:nvPr/>
        </p:nvSpPr>
        <p:spPr bwMode="auto">
          <a:xfrm>
            <a:off x="684213" y="620713"/>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kumimoji="1" sz="2400">
                <a:solidFill>
                  <a:schemeClr val="tx1"/>
                </a:solidFill>
                <a:latin typeface="Times New Roman" pitchFamily="18" charset="0"/>
              </a:defRPr>
            </a:lvl1pPr>
            <a:lvl2pPr>
              <a:defRPr kumimoji="1" sz="2400">
                <a:solidFill>
                  <a:schemeClr val="tx1"/>
                </a:solidFill>
                <a:latin typeface="Times New Roman" pitchFamily="18" charset="0"/>
              </a:defRPr>
            </a:lvl2pPr>
            <a:lvl3pPr>
              <a:defRPr kumimoji="1" sz="2400">
                <a:solidFill>
                  <a:schemeClr val="tx1"/>
                </a:solidFill>
                <a:latin typeface="Times New Roman" pitchFamily="18" charset="0"/>
              </a:defRPr>
            </a:lvl3pPr>
            <a:lvl4pPr>
              <a:defRPr kumimoji="1" sz="2400">
                <a:solidFill>
                  <a:schemeClr val="tx1"/>
                </a:solidFill>
                <a:latin typeface="Times New Roman" pitchFamily="18" charset="0"/>
              </a:defRPr>
            </a:lvl4pPr>
            <a:lvl5pPr>
              <a:defRPr kumimoji="1" sz="2400">
                <a:solidFill>
                  <a:schemeClr val="tx1"/>
                </a:solidFill>
                <a:latin typeface="Times New Roman" pitchFamily="18" charset="0"/>
              </a:defRPr>
            </a:lvl5pPr>
            <a:lvl6pPr marL="457200" fontAlgn="base">
              <a:spcBef>
                <a:spcPct val="0"/>
              </a:spcBef>
              <a:spcAft>
                <a:spcPct val="0"/>
              </a:spcAft>
              <a:defRPr kumimoji="1" sz="2400">
                <a:solidFill>
                  <a:schemeClr val="tx1"/>
                </a:solidFill>
                <a:latin typeface="Times New Roman" pitchFamily="18" charset="0"/>
              </a:defRPr>
            </a:lvl6pPr>
            <a:lvl7pPr marL="914400" fontAlgn="base">
              <a:spcBef>
                <a:spcPct val="0"/>
              </a:spcBef>
              <a:spcAft>
                <a:spcPct val="0"/>
              </a:spcAft>
              <a:defRPr kumimoji="1" sz="2400">
                <a:solidFill>
                  <a:schemeClr val="tx1"/>
                </a:solidFill>
                <a:latin typeface="Times New Roman" pitchFamily="18" charset="0"/>
              </a:defRPr>
            </a:lvl7pPr>
            <a:lvl8pPr marL="1371600" fontAlgn="base">
              <a:spcBef>
                <a:spcPct val="0"/>
              </a:spcBef>
              <a:spcAft>
                <a:spcPct val="0"/>
              </a:spcAft>
              <a:defRPr kumimoji="1" sz="2400">
                <a:solidFill>
                  <a:schemeClr val="tx1"/>
                </a:solidFill>
                <a:latin typeface="Times New Roman" pitchFamily="18" charset="0"/>
              </a:defRPr>
            </a:lvl8pPr>
            <a:lvl9pPr marL="1828800" fontAlgn="base">
              <a:spcBef>
                <a:spcPct val="0"/>
              </a:spcBef>
              <a:spcAft>
                <a:spcPct val="0"/>
              </a:spcAft>
              <a:defRPr kumimoji="1" sz="2400">
                <a:solidFill>
                  <a:schemeClr val="tx1"/>
                </a:solidFill>
                <a:latin typeface="Times New Roman" pitchFamily="18" charset="0"/>
              </a:defRPr>
            </a:lvl9pPr>
          </a:lstStyle>
          <a:p>
            <a:pPr algn="ctr" fontAlgn="auto">
              <a:spcBef>
                <a:spcPts val="0"/>
              </a:spcBef>
              <a:spcAft>
                <a:spcPts val="0"/>
              </a:spcAft>
              <a:defRPr/>
            </a:pPr>
            <a:r>
              <a:rPr kumimoji="0" lang="pt-BR" altLang="pt-BR" sz="2800" b="1" dirty="0" smtClean="0">
                <a:solidFill>
                  <a:srgbClr val="7030A0"/>
                </a:solidFill>
                <a:effectLst>
                  <a:outerShdw blurRad="38100" dist="38100" dir="2700000" algn="tl">
                    <a:srgbClr val="C0C0C0"/>
                  </a:outerShdw>
                </a:effectLst>
                <a:latin typeface="Tahoma" pitchFamily="34" charset="0"/>
                <a:cs typeface="Times New Roman" pitchFamily="18" charset="0"/>
              </a:rPr>
              <a:t>UNIVERSIDADE ESTADUAL PAULISTA</a:t>
            </a:r>
            <a:r>
              <a:rPr kumimoji="0" lang="pt-BR" altLang="pt-BR" dirty="0" smtClean="0">
                <a:effectLst>
                  <a:outerShdw blurRad="38100" dist="38100" dir="2700000" algn="tl">
                    <a:srgbClr val="C0C0C0"/>
                  </a:outerShdw>
                </a:effectLst>
                <a:latin typeface="Tahoma" pitchFamily="34" charset="0"/>
                <a:cs typeface="Times New Roman" pitchFamily="18" charset="0"/>
              </a:rPr>
              <a:t/>
            </a:r>
            <a:br>
              <a:rPr kumimoji="0" lang="pt-BR" altLang="pt-BR" dirty="0" smtClean="0">
                <a:effectLst>
                  <a:outerShdw blurRad="38100" dist="38100" dir="2700000" algn="tl">
                    <a:srgbClr val="C0C0C0"/>
                  </a:outerShdw>
                </a:effectLst>
                <a:latin typeface="Tahoma" pitchFamily="34" charset="0"/>
                <a:cs typeface="Times New Roman" pitchFamily="18" charset="0"/>
              </a:rPr>
            </a:br>
            <a:r>
              <a:rPr kumimoji="0" lang="pt-BR" altLang="pt-BR" dirty="0" smtClean="0">
                <a:solidFill>
                  <a:srgbClr val="0005CC"/>
                </a:solidFill>
                <a:effectLst>
                  <a:outerShdw blurRad="38100" dist="38100" dir="2700000" algn="tl">
                    <a:srgbClr val="C0C0C0"/>
                  </a:outerShdw>
                </a:effectLst>
                <a:latin typeface="Tahoma" pitchFamily="34" charset="0"/>
                <a:cs typeface="Times New Roman" pitchFamily="18" charset="0"/>
              </a:rPr>
              <a:t>UNESP - Campus de Bauru/SP</a:t>
            </a:r>
            <a:br>
              <a:rPr kumimoji="0" lang="pt-BR" altLang="pt-BR" dirty="0" smtClean="0">
                <a:solidFill>
                  <a:srgbClr val="0005CC"/>
                </a:solidFill>
                <a:effectLst>
                  <a:outerShdw blurRad="38100" dist="38100" dir="2700000" algn="tl">
                    <a:srgbClr val="C0C0C0"/>
                  </a:outerShdw>
                </a:effectLst>
                <a:latin typeface="Tahoma" pitchFamily="34" charset="0"/>
                <a:cs typeface="Times New Roman" pitchFamily="18" charset="0"/>
              </a:rPr>
            </a:br>
            <a:r>
              <a:rPr kumimoji="0" lang="pt-BR" altLang="pt-BR" dirty="0" smtClean="0">
                <a:solidFill>
                  <a:srgbClr val="0005CC"/>
                </a:solidFill>
                <a:effectLst>
                  <a:outerShdw blurRad="38100" dist="38100" dir="2700000" algn="tl">
                    <a:srgbClr val="C0C0C0"/>
                  </a:outerShdw>
                </a:effectLst>
                <a:latin typeface="Tahoma" pitchFamily="34" charset="0"/>
                <a:cs typeface="Times New Roman" pitchFamily="18" charset="0"/>
              </a:rPr>
              <a:t>FACULDADE DE ENGENHARIA</a:t>
            </a:r>
            <a:r>
              <a:rPr kumimoji="0" lang="pt-BR" altLang="pt-BR" dirty="0" smtClean="0">
                <a:solidFill>
                  <a:schemeClr val="tx2"/>
                </a:solidFill>
                <a:effectLst>
                  <a:outerShdw blurRad="38100" dist="38100" dir="2700000" algn="tl">
                    <a:srgbClr val="C0C0C0"/>
                  </a:outerShdw>
                </a:effectLst>
                <a:latin typeface="Tahoma" pitchFamily="34" charset="0"/>
                <a:cs typeface="Times New Roman" pitchFamily="18" charset="0"/>
              </a:rPr>
              <a:t/>
            </a:r>
            <a:br>
              <a:rPr kumimoji="0" lang="pt-BR" altLang="pt-BR" dirty="0" smtClean="0">
                <a:solidFill>
                  <a:schemeClr val="tx2"/>
                </a:solidFill>
                <a:effectLst>
                  <a:outerShdw blurRad="38100" dist="38100" dir="2700000" algn="tl">
                    <a:srgbClr val="C0C0C0"/>
                  </a:outerShdw>
                </a:effectLst>
                <a:latin typeface="Tahoma" pitchFamily="34" charset="0"/>
                <a:cs typeface="Times New Roman" pitchFamily="18" charset="0"/>
              </a:rPr>
            </a:br>
            <a:r>
              <a:rPr kumimoji="0" lang="pt-BR" altLang="pt-BR" b="1" dirty="0" smtClean="0">
                <a:solidFill>
                  <a:srgbClr val="6600FF"/>
                </a:solidFill>
                <a:effectLst>
                  <a:outerShdw blurRad="38100" dist="38100" dir="2700000" algn="tl">
                    <a:srgbClr val="C0C0C0"/>
                  </a:outerShdw>
                </a:effectLst>
                <a:cs typeface="+mn-cs"/>
              </a:rPr>
              <a:t>Departamento de </a:t>
            </a:r>
            <a:r>
              <a:rPr kumimoji="0" lang="pt-BR" altLang="pt-BR" sz="2800" b="1" dirty="0" smtClean="0">
                <a:solidFill>
                  <a:srgbClr val="6600FF"/>
                </a:solidFill>
                <a:effectLst>
                  <a:outerShdw blurRad="38100" dist="38100" dir="2700000" algn="tl">
                    <a:srgbClr val="C0C0C0"/>
                  </a:outerShdw>
                </a:effectLst>
                <a:cs typeface="+mn-cs"/>
              </a:rPr>
              <a:t>Engenharia</a:t>
            </a:r>
            <a:r>
              <a:rPr kumimoji="0" lang="pt-BR" altLang="pt-BR" b="1" dirty="0" smtClean="0">
                <a:solidFill>
                  <a:srgbClr val="6600FF"/>
                </a:solidFill>
                <a:effectLst>
                  <a:outerShdw blurRad="38100" dist="38100" dir="2700000" algn="tl">
                    <a:srgbClr val="C0C0C0"/>
                  </a:outerShdw>
                </a:effectLst>
                <a:cs typeface="+mn-cs"/>
              </a:rPr>
              <a:t> Civil e Ambiental</a:t>
            </a:r>
            <a:br>
              <a:rPr kumimoji="0" lang="pt-BR" altLang="pt-BR" b="1" dirty="0" smtClean="0">
                <a:solidFill>
                  <a:srgbClr val="6600FF"/>
                </a:solidFill>
                <a:effectLst>
                  <a:outerShdw blurRad="38100" dist="38100" dir="2700000" algn="tl">
                    <a:srgbClr val="C0C0C0"/>
                  </a:outerShdw>
                </a:effectLst>
                <a:cs typeface="+mn-cs"/>
              </a:rPr>
            </a:br>
            <a:endParaRPr kumimoji="0" lang="pt-BR" altLang="pt-BR" b="1" dirty="0" smtClean="0">
              <a:solidFill>
                <a:srgbClr val="6600FF"/>
              </a:solidFill>
              <a:effectLst>
                <a:outerShdw blurRad="38100" dist="38100" dir="2700000" algn="tl">
                  <a:srgbClr val="C0C0C0"/>
                </a:outerShdw>
              </a:effectLst>
              <a:cs typeface="+mn-cs"/>
            </a:endParaRPr>
          </a:p>
        </p:txBody>
      </p:sp>
      <p:sp>
        <p:nvSpPr>
          <p:cNvPr id="2" name="Espaço Reservado para Número de Slide 1"/>
          <p:cNvSpPr>
            <a:spLocks noGrp="1"/>
          </p:cNvSpPr>
          <p:nvPr>
            <p:ph type="sldNum" sz="quarter" idx="12"/>
          </p:nvPr>
        </p:nvSpPr>
        <p:spPr/>
        <p:txBody>
          <a:bodyPr/>
          <a:lstStyle/>
          <a:p>
            <a:pPr>
              <a:defRPr/>
            </a:pPr>
            <a:fld id="{C3E4D185-4805-4712-BCEB-014D175D6EE8}" type="slidenum">
              <a:rPr lang="en-US"/>
              <a:pPr>
                <a:defRPr/>
              </a:pPr>
              <a:t>1</a:t>
            </a:fld>
            <a:endParaRPr lang="en-US" dirty="0"/>
          </a:p>
        </p:txBody>
      </p:sp>
    </p:spTree>
    <p:extLst>
      <p:ext uri="{BB962C8B-B14F-4D97-AF65-F5344CB8AC3E}">
        <p14:creationId xmlns:p14="http://schemas.microsoft.com/office/powerpoint/2010/main" val="3374209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576544" y="764704"/>
            <a:ext cx="810334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b="1" dirty="0" smtClean="0">
                <a:solidFill>
                  <a:srgbClr val="FF0000"/>
                </a:solidFill>
              </a:rPr>
              <a:t>Grupo 2: edifícios de escritórios, escolas e hospitais </a:t>
            </a:r>
            <a:r>
              <a:rPr lang="pt-BR" altLang="pt-BR" b="1" dirty="0" smtClean="0">
                <a:solidFill>
                  <a:srgbClr val="0005CC"/>
                </a:solidFill>
              </a:rPr>
              <a:t>– neste caso são importantes a </a:t>
            </a:r>
            <a:r>
              <a:rPr lang="pt-BR" altLang="pt-BR" b="1" u="sng" dirty="0" smtClean="0">
                <a:solidFill>
                  <a:srgbClr val="0005CC"/>
                </a:solidFill>
              </a:rPr>
              <a:t>flexibilidade do layout</a:t>
            </a:r>
            <a:r>
              <a:rPr lang="pt-BR" altLang="pt-BR" b="1" dirty="0" smtClean="0">
                <a:solidFill>
                  <a:srgbClr val="0005CC"/>
                </a:solidFill>
              </a:rPr>
              <a:t> e a </a:t>
            </a:r>
            <a:r>
              <a:rPr lang="pt-BR" altLang="pt-BR" b="1" u="sng" dirty="0" smtClean="0">
                <a:solidFill>
                  <a:srgbClr val="0005CC"/>
                </a:solidFill>
                <a:effectLst>
                  <a:outerShdw blurRad="38100" dist="38100" dir="2700000" algn="tl">
                    <a:srgbClr val="000000">
                      <a:alpha val="43137"/>
                    </a:srgbClr>
                  </a:outerShdw>
                </a:effectLst>
              </a:rPr>
              <a:t>estética</a:t>
            </a:r>
            <a:r>
              <a:rPr lang="pt-BR" altLang="pt-BR" b="1" dirty="0" smtClean="0">
                <a:solidFill>
                  <a:srgbClr val="0005CC"/>
                </a:solidFill>
              </a:rPr>
              <a:t>. Os vãos e </a:t>
            </a:r>
            <a:r>
              <a:rPr lang="pt-BR" altLang="pt-BR" b="1" dirty="0" smtClean="0">
                <a:solidFill>
                  <a:srgbClr val="0005CC"/>
                </a:solidFill>
              </a:rPr>
              <a:t>as cargas </a:t>
            </a:r>
            <a:r>
              <a:rPr lang="pt-BR" altLang="pt-BR" b="1" dirty="0" smtClean="0">
                <a:solidFill>
                  <a:srgbClr val="0005CC"/>
                </a:solidFill>
              </a:rPr>
              <a:t>de utilização são menores que no caso anterior. </a:t>
            </a:r>
            <a:r>
              <a:rPr lang="pt-BR" altLang="pt-BR" b="1" u="sng" dirty="0" smtClean="0">
                <a:solidFill>
                  <a:srgbClr val="0005CC"/>
                </a:solidFill>
              </a:rPr>
              <a:t>Os sistemas estruturais de esqueleto e o misto (com paredes portantes na fachada) são os mais indicados</a:t>
            </a:r>
            <a:r>
              <a:rPr lang="pt-BR" altLang="pt-BR" b="1" dirty="0" smtClean="0">
                <a:solidFill>
                  <a:srgbClr val="0005CC"/>
                </a:solidFill>
              </a:rPr>
              <a:t>.</a:t>
            </a:r>
          </a:p>
        </p:txBody>
      </p:sp>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10</a:t>
            </a:fld>
            <a:endParaRPr lang="en-US"/>
          </a:p>
        </p:txBody>
      </p:sp>
      <p:sp>
        <p:nvSpPr>
          <p:cNvPr id="5" name="Title 1"/>
          <p:cNvSpPr txBox="1">
            <a:spLocks/>
          </p:cNvSpPr>
          <p:nvPr/>
        </p:nvSpPr>
        <p:spPr bwMode="auto">
          <a:xfrm>
            <a:off x="576544" y="188640"/>
            <a:ext cx="8424936"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pt-BR" sz="2400" b="1" i="0" u="none" strike="noStrike" kern="1200" cap="none" spc="0" normalizeH="0" baseline="0" noProof="0" dirty="0" smtClean="0">
                <a:ln>
                  <a:noFill/>
                </a:ln>
                <a:solidFill>
                  <a:srgbClr val="0005CC"/>
                </a:solidFill>
                <a:effectLst/>
                <a:uLnTx/>
                <a:uFillTx/>
                <a:latin typeface="+mj-lt"/>
                <a:ea typeface="+mj-ea"/>
                <a:cs typeface="+mj-cs"/>
              </a:rPr>
              <a:t>8.1 </a:t>
            </a:r>
            <a:r>
              <a:rPr lang="en-US" altLang="pt-BR" sz="2400" b="1" dirty="0" smtClean="0">
                <a:solidFill>
                  <a:srgbClr val="0005CC"/>
                </a:solidFill>
                <a:latin typeface="+mj-lt"/>
                <a:ea typeface="+mj-ea"/>
                <a:cs typeface="+mj-cs"/>
              </a:rPr>
              <a:t>CONSIDERAÇÕES INICIAIS</a:t>
            </a:r>
            <a:endParaRPr kumimoji="0" lang="en-US" altLang="pt-BR" sz="2400" b="1" i="0" u="none" strike="noStrike" kern="1200" cap="none" spc="0" normalizeH="0" baseline="0" noProof="0" dirty="0" smtClean="0">
              <a:ln>
                <a:noFill/>
              </a:ln>
              <a:solidFill>
                <a:srgbClr val="0005CC"/>
              </a:solidFill>
              <a:effectLst/>
              <a:uLnTx/>
              <a:uFillTx/>
              <a:latin typeface="+mj-lt"/>
              <a:ea typeface="+mj-ea"/>
              <a:cs typeface="+mj-cs"/>
            </a:endParaRPr>
          </a:p>
        </p:txBody>
      </p:sp>
    </p:spTree>
    <p:extLst>
      <p:ext uri="{BB962C8B-B14F-4D97-AF65-F5344CB8AC3E}">
        <p14:creationId xmlns:p14="http://schemas.microsoft.com/office/powerpoint/2010/main" val="2332096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576544" y="692696"/>
            <a:ext cx="81033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pt-BR" altLang="pt-BR" sz="2400" b="1" dirty="0" smtClean="0">
                <a:solidFill>
                  <a:srgbClr val="D125B8"/>
                </a:solidFill>
              </a:rPr>
              <a:t>Manual FIB</a:t>
            </a:r>
          </a:p>
        </p:txBody>
      </p:sp>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11</a:t>
            </a:fld>
            <a:endParaRPr lang="en-US"/>
          </a:p>
        </p:txBody>
      </p:sp>
      <p:sp>
        <p:nvSpPr>
          <p:cNvPr id="5" name="Title 1"/>
          <p:cNvSpPr txBox="1">
            <a:spLocks/>
          </p:cNvSpPr>
          <p:nvPr/>
        </p:nvSpPr>
        <p:spPr bwMode="auto">
          <a:xfrm>
            <a:off x="576544" y="188640"/>
            <a:ext cx="8424936"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pt-BR" sz="2400" b="1" i="0" u="none" strike="noStrike" kern="1200" cap="none" spc="0" normalizeH="0" baseline="0" noProof="0" dirty="0" smtClean="0">
                <a:ln>
                  <a:noFill/>
                </a:ln>
                <a:solidFill>
                  <a:srgbClr val="0005CC"/>
                </a:solidFill>
                <a:effectLst/>
                <a:uLnTx/>
                <a:uFillTx/>
                <a:latin typeface="+mj-lt"/>
                <a:ea typeface="+mj-ea"/>
                <a:cs typeface="+mj-cs"/>
              </a:rPr>
              <a:t>8.1 </a:t>
            </a:r>
            <a:r>
              <a:rPr lang="en-US" altLang="pt-BR" sz="2400" b="1" dirty="0" smtClean="0">
                <a:solidFill>
                  <a:srgbClr val="0005CC"/>
                </a:solidFill>
                <a:latin typeface="+mj-lt"/>
                <a:ea typeface="+mj-ea"/>
                <a:cs typeface="+mj-cs"/>
              </a:rPr>
              <a:t>CONSIDERAÇÕES INICIAIS</a:t>
            </a:r>
            <a:endParaRPr kumimoji="0" lang="en-US" altLang="pt-BR" sz="2400" b="1" i="0" u="none" strike="noStrike" kern="1200" cap="none" spc="0" normalizeH="0" baseline="0" noProof="0" dirty="0" smtClean="0">
              <a:ln>
                <a:noFill/>
              </a:ln>
              <a:solidFill>
                <a:srgbClr val="0005CC"/>
              </a:solidFill>
              <a:effectLst/>
              <a:uLnTx/>
              <a:uFillTx/>
              <a:latin typeface="+mj-lt"/>
              <a:ea typeface="+mj-ea"/>
              <a:cs typeface="+mj-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1412776"/>
            <a:ext cx="8535987"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022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12</a:t>
            </a:fld>
            <a:endParaRPr lang="en-US"/>
          </a:p>
        </p:txBody>
      </p:sp>
      <p:sp>
        <p:nvSpPr>
          <p:cNvPr id="5" name="Title 1"/>
          <p:cNvSpPr txBox="1">
            <a:spLocks/>
          </p:cNvSpPr>
          <p:nvPr/>
        </p:nvSpPr>
        <p:spPr bwMode="auto">
          <a:xfrm>
            <a:off x="576544" y="188640"/>
            <a:ext cx="8424936"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pt-BR" sz="2400" b="1" i="0" u="none" strike="noStrike" kern="1200" cap="none" spc="0" normalizeH="0" baseline="0" noProof="0" dirty="0" smtClean="0">
                <a:ln>
                  <a:noFill/>
                </a:ln>
                <a:solidFill>
                  <a:srgbClr val="0005CC"/>
                </a:solidFill>
                <a:effectLst/>
                <a:uLnTx/>
                <a:uFillTx/>
                <a:latin typeface="+mj-lt"/>
                <a:ea typeface="+mj-ea"/>
                <a:cs typeface="+mj-cs"/>
              </a:rPr>
              <a:t>8.1 </a:t>
            </a:r>
            <a:r>
              <a:rPr lang="en-US" altLang="pt-BR" sz="2400" b="1" dirty="0" smtClean="0">
                <a:solidFill>
                  <a:srgbClr val="0005CC"/>
                </a:solidFill>
                <a:latin typeface="+mj-lt"/>
                <a:ea typeface="+mj-ea"/>
                <a:cs typeface="+mj-cs"/>
              </a:rPr>
              <a:t>CONSIDERAÇÕES INICIAIS</a:t>
            </a:r>
            <a:endParaRPr kumimoji="0" lang="en-US" altLang="pt-BR" sz="2400" b="1" i="0" u="none" strike="noStrike" kern="1200" cap="none" spc="0" normalizeH="0" baseline="0" noProof="0" dirty="0" smtClean="0">
              <a:ln>
                <a:noFill/>
              </a:ln>
              <a:solidFill>
                <a:srgbClr val="0005CC"/>
              </a:solidFill>
              <a:effectLst/>
              <a:uLnTx/>
              <a:uFillTx/>
              <a:latin typeface="+mj-lt"/>
              <a:ea typeface="+mj-ea"/>
              <a:cs typeface="+mj-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96752"/>
            <a:ext cx="6768752" cy="5485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2"/>
          <p:cNvSpPr txBox="1">
            <a:spLocks noChangeArrowheads="1"/>
          </p:cNvSpPr>
          <p:nvPr/>
        </p:nvSpPr>
        <p:spPr bwMode="auto">
          <a:xfrm>
            <a:off x="576544" y="584684"/>
            <a:ext cx="81033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pt-BR" altLang="pt-BR" sz="2400" b="1" dirty="0" smtClean="0">
                <a:solidFill>
                  <a:srgbClr val="D125B8"/>
                </a:solidFill>
              </a:rPr>
              <a:t>Manual FIB</a:t>
            </a:r>
          </a:p>
        </p:txBody>
      </p:sp>
    </p:spTree>
    <p:extLst>
      <p:ext uri="{BB962C8B-B14F-4D97-AF65-F5344CB8AC3E}">
        <p14:creationId xmlns:p14="http://schemas.microsoft.com/office/powerpoint/2010/main" val="1374879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13</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408" y="1046349"/>
            <a:ext cx="7793037" cy="573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bwMode="auto">
          <a:xfrm>
            <a:off x="576544" y="188640"/>
            <a:ext cx="8424936"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pt-BR" sz="2400" b="1" i="0" u="none" strike="noStrike" kern="1200" cap="none" spc="0" normalizeH="0" baseline="0" noProof="0" dirty="0" smtClean="0">
                <a:ln>
                  <a:noFill/>
                </a:ln>
                <a:solidFill>
                  <a:srgbClr val="0005CC"/>
                </a:solidFill>
                <a:effectLst/>
                <a:uLnTx/>
                <a:uFillTx/>
                <a:latin typeface="+mj-lt"/>
                <a:ea typeface="+mj-ea"/>
                <a:cs typeface="+mj-cs"/>
              </a:rPr>
              <a:t>8.1 </a:t>
            </a:r>
            <a:r>
              <a:rPr lang="en-US" altLang="pt-BR" sz="2400" b="1" dirty="0" smtClean="0">
                <a:solidFill>
                  <a:srgbClr val="0005CC"/>
                </a:solidFill>
                <a:latin typeface="+mj-lt"/>
                <a:ea typeface="+mj-ea"/>
                <a:cs typeface="+mj-cs"/>
              </a:rPr>
              <a:t>CONSIDERAÇÕES INICIAIS</a:t>
            </a:r>
            <a:endParaRPr kumimoji="0" lang="en-US" altLang="pt-BR" sz="2400" b="1" i="0" u="none" strike="noStrike" kern="1200" cap="none" spc="0" normalizeH="0" baseline="0" noProof="0" dirty="0" smtClean="0">
              <a:ln>
                <a:noFill/>
              </a:ln>
              <a:solidFill>
                <a:srgbClr val="0005CC"/>
              </a:solidFill>
              <a:effectLst/>
              <a:uLnTx/>
              <a:uFillTx/>
              <a:latin typeface="+mj-lt"/>
              <a:ea typeface="+mj-ea"/>
              <a:cs typeface="+mj-cs"/>
            </a:endParaRPr>
          </a:p>
        </p:txBody>
      </p:sp>
      <p:sp>
        <p:nvSpPr>
          <p:cNvPr id="7" name="TextBox 2"/>
          <p:cNvSpPr txBox="1">
            <a:spLocks noChangeArrowheads="1"/>
          </p:cNvSpPr>
          <p:nvPr/>
        </p:nvSpPr>
        <p:spPr bwMode="auto">
          <a:xfrm>
            <a:off x="576544" y="584684"/>
            <a:ext cx="81033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pt-BR" altLang="pt-BR" sz="2400" b="1" dirty="0" smtClean="0">
                <a:solidFill>
                  <a:srgbClr val="D125B8"/>
                </a:solidFill>
              </a:rPr>
              <a:t>Manual FIB</a:t>
            </a:r>
          </a:p>
        </p:txBody>
      </p:sp>
    </p:spTree>
    <p:extLst>
      <p:ext uri="{BB962C8B-B14F-4D97-AF65-F5344CB8AC3E}">
        <p14:creationId xmlns:p14="http://schemas.microsoft.com/office/powerpoint/2010/main" val="3812602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576544" y="764704"/>
            <a:ext cx="810334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b="1" dirty="0" smtClean="0">
                <a:solidFill>
                  <a:srgbClr val="FF0000"/>
                </a:solidFill>
              </a:rPr>
              <a:t>Grupo 3: hotéis e edifícios residenciais </a:t>
            </a:r>
            <a:r>
              <a:rPr lang="pt-BR" altLang="pt-BR" b="1" dirty="0" smtClean="0">
                <a:solidFill>
                  <a:srgbClr val="0005CC"/>
                </a:solidFill>
              </a:rPr>
              <a:t>– os </a:t>
            </a:r>
            <a:r>
              <a:rPr lang="pt-BR" altLang="pt-BR" b="1" dirty="0">
                <a:solidFill>
                  <a:srgbClr val="0005CC"/>
                </a:solidFill>
              </a:rPr>
              <a:t>vãos e cargas de utilização são menores que </a:t>
            </a:r>
            <a:r>
              <a:rPr lang="pt-BR" altLang="pt-BR" b="1" dirty="0" smtClean="0">
                <a:solidFill>
                  <a:srgbClr val="0005CC"/>
                </a:solidFill>
              </a:rPr>
              <a:t>nos dois primeiros grupos. A flexibilidade do layout não é importante e a estética é relativamente importante. </a:t>
            </a:r>
            <a:r>
              <a:rPr lang="pt-BR" altLang="pt-BR" b="1" u="sng" dirty="0" smtClean="0">
                <a:solidFill>
                  <a:srgbClr val="0005CC"/>
                </a:solidFill>
              </a:rPr>
              <a:t>Os sistemas </a:t>
            </a:r>
            <a:r>
              <a:rPr lang="pt-BR" altLang="pt-BR" b="1" u="sng" dirty="0" err="1" smtClean="0">
                <a:solidFill>
                  <a:srgbClr val="0005CC"/>
                </a:solidFill>
              </a:rPr>
              <a:t>estru-turais</a:t>
            </a:r>
            <a:r>
              <a:rPr lang="pt-BR" altLang="pt-BR" b="1" u="sng" dirty="0" smtClean="0">
                <a:solidFill>
                  <a:srgbClr val="0005CC"/>
                </a:solidFill>
              </a:rPr>
              <a:t> de parede portante são, em princípio, mais apropriados</a:t>
            </a:r>
            <a:r>
              <a:rPr lang="pt-BR" altLang="pt-BR" b="1" dirty="0" smtClean="0">
                <a:solidFill>
                  <a:srgbClr val="0005CC"/>
                </a:solidFill>
              </a:rPr>
              <a:t>.</a:t>
            </a:r>
          </a:p>
        </p:txBody>
      </p:sp>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14</a:t>
            </a:fld>
            <a:endParaRPr lang="en-US"/>
          </a:p>
        </p:txBody>
      </p:sp>
      <p:sp>
        <p:nvSpPr>
          <p:cNvPr id="5" name="Title 1"/>
          <p:cNvSpPr txBox="1">
            <a:spLocks/>
          </p:cNvSpPr>
          <p:nvPr/>
        </p:nvSpPr>
        <p:spPr bwMode="auto">
          <a:xfrm>
            <a:off x="576544" y="188640"/>
            <a:ext cx="8424936"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pt-BR" sz="2400" b="1" i="0" u="none" strike="noStrike" kern="1200" cap="none" spc="0" normalizeH="0" baseline="0" noProof="0" dirty="0" smtClean="0">
                <a:ln>
                  <a:noFill/>
                </a:ln>
                <a:solidFill>
                  <a:srgbClr val="0005CC"/>
                </a:solidFill>
                <a:effectLst/>
                <a:uLnTx/>
                <a:uFillTx/>
                <a:latin typeface="+mj-lt"/>
                <a:ea typeface="+mj-ea"/>
                <a:cs typeface="+mj-cs"/>
              </a:rPr>
              <a:t>8.1 </a:t>
            </a:r>
            <a:r>
              <a:rPr lang="en-US" altLang="pt-BR" sz="2400" b="1" dirty="0" smtClean="0">
                <a:solidFill>
                  <a:srgbClr val="0005CC"/>
                </a:solidFill>
                <a:latin typeface="+mj-lt"/>
                <a:ea typeface="+mj-ea"/>
                <a:cs typeface="+mj-cs"/>
              </a:rPr>
              <a:t>CONSIDERAÇÕES INICIAIS</a:t>
            </a:r>
            <a:endParaRPr kumimoji="0" lang="en-US" altLang="pt-BR" sz="2400" b="1" i="0" u="none" strike="noStrike" kern="1200" cap="none" spc="0" normalizeH="0" baseline="0" noProof="0" dirty="0" smtClean="0">
              <a:ln>
                <a:noFill/>
              </a:ln>
              <a:solidFill>
                <a:srgbClr val="0005CC"/>
              </a:solidFill>
              <a:effectLst/>
              <a:uLnTx/>
              <a:uFillTx/>
              <a:latin typeface="+mj-lt"/>
              <a:ea typeface="+mj-ea"/>
              <a:cs typeface="+mj-cs"/>
            </a:endParaRPr>
          </a:p>
        </p:txBody>
      </p:sp>
    </p:spTree>
    <p:extLst>
      <p:ext uri="{BB962C8B-B14F-4D97-AF65-F5344CB8AC3E}">
        <p14:creationId xmlns:p14="http://schemas.microsoft.com/office/powerpoint/2010/main" val="2525227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576544" y="764704"/>
            <a:ext cx="8103343" cy="487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b="1" dirty="0" smtClean="0">
                <a:solidFill>
                  <a:srgbClr val="FF0000"/>
                </a:solidFill>
              </a:rPr>
              <a:t>Em relação à altura: </a:t>
            </a:r>
          </a:p>
          <a:p>
            <a:pPr algn="just" eaLnBrk="1" hangingPunct="1">
              <a:spcBef>
                <a:spcPct val="0"/>
              </a:spcBef>
              <a:buFontTx/>
              <a:buNone/>
            </a:pPr>
            <a:endParaRPr lang="pt-BR" altLang="pt-BR" sz="2000" b="1" dirty="0">
              <a:solidFill>
                <a:srgbClr val="0005CC"/>
              </a:solidFill>
            </a:endParaRPr>
          </a:p>
          <a:p>
            <a:pPr algn="just" eaLnBrk="1" hangingPunct="1">
              <a:spcBef>
                <a:spcPct val="0"/>
              </a:spcBef>
              <a:buNone/>
            </a:pPr>
            <a:r>
              <a:rPr lang="pt-BR" altLang="pt-BR" b="1" dirty="0" smtClean="0">
                <a:solidFill>
                  <a:srgbClr val="1F771F"/>
                </a:solidFill>
              </a:rPr>
              <a:t>- Edifícios </a:t>
            </a:r>
            <a:r>
              <a:rPr lang="pt-BR" altLang="pt-BR" b="1" dirty="0" smtClean="0">
                <a:solidFill>
                  <a:srgbClr val="1F771F"/>
                </a:solidFill>
              </a:rPr>
              <a:t>de pequena </a:t>
            </a:r>
            <a:r>
              <a:rPr lang="pt-BR" altLang="pt-BR" b="1" dirty="0" smtClean="0">
                <a:solidFill>
                  <a:srgbClr val="1F771F"/>
                </a:solidFill>
              </a:rPr>
              <a:t>altura: até </a:t>
            </a:r>
            <a:r>
              <a:rPr lang="pt-BR" altLang="pt-BR" b="1" dirty="0" smtClean="0">
                <a:solidFill>
                  <a:srgbClr val="1F771F"/>
                </a:solidFill>
              </a:rPr>
              <a:t>12 </a:t>
            </a:r>
            <a:r>
              <a:rPr lang="pt-BR" altLang="pt-BR" b="1" dirty="0" smtClean="0">
                <a:solidFill>
                  <a:srgbClr val="1F771F"/>
                </a:solidFill>
              </a:rPr>
              <a:t>m (4 </a:t>
            </a:r>
            <a:r>
              <a:rPr lang="pt-BR" altLang="pt-BR" b="1" dirty="0" err="1" smtClean="0">
                <a:solidFill>
                  <a:srgbClr val="1F771F"/>
                </a:solidFill>
              </a:rPr>
              <a:t>pav</a:t>
            </a:r>
            <a:r>
              <a:rPr lang="pt-BR" altLang="pt-BR" b="1" dirty="0" smtClean="0">
                <a:solidFill>
                  <a:srgbClr val="1F771F"/>
                </a:solidFill>
              </a:rPr>
              <a:t>.);</a:t>
            </a:r>
            <a:endParaRPr lang="pt-BR" altLang="pt-BR" b="1" dirty="0" smtClean="0">
              <a:solidFill>
                <a:srgbClr val="1F771F"/>
              </a:solidFill>
            </a:endParaRPr>
          </a:p>
          <a:p>
            <a:pPr algn="just" eaLnBrk="1" hangingPunct="1">
              <a:spcBef>
                <a:spcPct val="0"/>
              </a:spcBef>
              <a:buNone/>
            </a:pPr>
            <a:endParaRPr lang="pt-BR" altLang="pt-BR" sz="1100" b="1" dirty="0" smtClean="0">
              <a:solidFill>
                <a:srgbClr val="1F771F"/>
              </a:solidFill>
            </a:endParaRPr>
          </a:p>
          <a:p>
            <a:pPr algn="just" eaLnBrk="1" hangingPunct="1">
              <a:spcBef>
                <a:spcPct val="0"/>
              </a:spcBef>
              <a:buNone/>
            </a:pPr>
            <a:r>
              <a:rPr lang="pt-BR" altLang="pt-BR" b="1" dirty="0" smtClean="0">
                <a:solidFill>
                  <a:srgbClr val="D125B8"/>
                </a:solidFill>
              </a:rPr>
              <a:t>- Edifícios </a:t>
            </a:r>
            <a:r>
              <a:rPr lang="pt-BR" altLang="pt-BR" b="1" dirty="0">
                <a:solidFill>
                  <a:srgbClr val="D125B8"/>
                </a:solidFill>
              </a:rPr>
              <a:t>de </a:t>
            </a:r>
            <a:r>
              <a:rPr lang="pt-BR" altLang="pt-BR" b="1" dirty="0" smtClean="0">
                <a:solidFill>
                  <a:srgbClr val="D125B8"/>
                </a:solidFill>
              </a:rPr>
              <a:t>grande </a:t>
            </a:r>
            <a:r>
              <a:rPr lang="pt-BR" altLang="pt-BR" b="1" dirty="0" smtClean="0">
                <a:solidFill>
                  <a:srgbClr val="D125B8"/>
                </a:solidFill>
              </a:rPr>
              <a:t>altura: </a:t>
            </a:r>
            <a:r>
              <a:rPr lang="pt-BR" altLang="pt-BR" b="1" dirty="0" smtClean="0">
                <a:solidFill>
                  <a:srgbClr val="D125B8"/>
                </a:solidFill>
              </a:rPr>
              <a:t>maior que </a:t>
            </a:r>
            <a:r>
              <a:rPr lang="pt-BR" altLang="pt-BR" b="1" dirty="0">
                <a:solidFill>
                  <a:srgbClr val="D125B8"/>
                </a:solidFill>
              </a:rPr>
              <a:t>12 </a:t>
            </a:r>
            <a:r>
              <a:rPr lang="pt-BR" altLang="pt-BR" b="1" dirty="0" smtClean="0">
                <a:solidFill>
                  <a:srgbClr val="D125B8"/>
                </a:solidFill>
              </a:rPr>
              <a:t>m.</a:t>
            </a:r>
          </a:p>
          <a:p>
            <a:pPr algn="just" eaLnBrk="1" hangingPunct="1">
              <a:spcBef>
                <a:spcPct val="0"/>
              </a:spcBef>
              <a:buNone/>
            </a:pPr>
            <a:endParaRPr lang="pt-BR" altLang="pt-BR" sz="2400" b="1" dirty="0" smtClean="0">
              <a:solidFill>
                <a:srgbClr val="0005CC"/>
              </a:solidFill>
            </a:endParaRPr>
          </a:p>
          <a:p>
            <a:pPr algn="just" eaLnBrk="1" hangingPunct="1">
              <a:spcBef>
                <a:spcPct val="0"/>
              </a:spcBef>
              <a:buNone/>
            </a:pPr>
            <a:r>
              <a:rPr lang="pt-BR" altLang="pt-BR" b="1" dirty="0" smtClean="0">
                <a:solidFill>
                  <a:srgbClr val="0005CC"/>
                </a:solidFill>
              </a:rPr>
              <a:t>Para edifícios de </a:t>
            </a:r>
            <a:r>
              <a:rPr lang="pt-BR" altLang="pt-BR" b="1" u="sng" dirty="0" smtClean="0">
                <a:solidFill>
                  <a:srgbClr val="0005CC"/>
                </a:solidFill>
              </a:rPr>
              <a:t>pequena altura</a:t>
            </a:r>
            <a:r>
              <a:rPr lang="pt-BR" altLang="pt-BR" b="1" dirty="0" smtClean="0">
                <a:solidFill>
                  <a:srgbClr val="0005CC"/>
                </a:solidFill>
              </a:rPr>
              <a:t>, </a:t>
            </a:r>
            <a:r>
              <a:rPr lang="pt-BR" altLang="pt-BR" b="1" u="sng" dirty="0" smtClean="0">
                <a:solidFill>
                  <a:srgbClr val="0005CC"/>
                </a:solidFill>
              </a:rPr>
              <a:t>o efeito das ações laterais devido ao vento é pequeno</a:t>
            </a:r>
            <a:r>
              <a:rPr lang="pt-BR" altLang="pt-BR" b="1" dirty="0" smtClean="0">
                <a:solidFill>
                  <a:srgbClr val="0005CC"/>
                </a:solidFill>
              </a:rPr>
              <a:t>, o que possibilita o emprego de sistemas </a:t>
            </a:r>
            <a:r>
              <a:rPr lang="pt-BR" altLang="pt-BR" b="1" dirty="0" err="1" smtClean="0">
                <a:solidFill>
                  <a:srgbClr val="0005CC"/>
                </a:solidFill>
              </a:rPr>
              <a:t>estru-turais</a:t>
            </a:r>
            <a:r>
              <a:rPr lang="pt-BR" altLang="pt-BR" b="1" dirty="0" smtClean="0">
                <a:solidFill>
                  <a:srgbClr val="0005CC"/>
                </a:solidFill>
              </a:rPr>
              <a:t> com </a:t>
            </a:r>
            <a:r>
              <a:rPr lang="pt-BR" altLang="pt-BR" b="1" u="sng" dirty="0" smtClean="0">
                <a:solidFill>
                  <a:srgbClr val="0005CC"/>
                </a:solidFill>
              </a:rPr>
              <a:t>ligações mais simples</a:t>
            </a:r>
            <a:r>
              <a:rPr lang="pt-BR" altLang="pt-BR" b="1" dirty="0" smtClean="0">
                <a:solidFill>
                  <a:srgbClr val="0005CC"/>
                </a:solidFill>
              </a:rPr>
              <a:t> entre os elementos.</a:t>
            </a:r>
            <a:endParaRPr lang="pt-BR" altLang="pt-BR" b="1" dirty="0">
              <a:solidFill>
                <a:srgbClr val="0005CC"/>
              </a:solidFill>
            </a:endParaRPr>
          </a:p>
        </p:txBody>
      </p:sp>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15</a:t>
            </a:fld>
            <a:endParaRPr lang="en-US"/>
          </a:p>
        </p:txBody>
      </p:sp>
      <p:sp>
        <p:nvSpPr>
          <p:cNvPr id="5" name="Title 1"/>
          <p:cNvSpPr txBox="1">
            <a:spLocks/>
          </p:cNvSpPr>
          <p:nvPr/>
        </p:nvSpPr>
        <p:spPr bwMode="auto">
          <a:xfrm>
            <a:off x="576544" y="188640"/>
            <a:ext cx="8424936"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pt-BR" sz="2400" b="1" i="0" u="none" strike="noStrike" kern="1200" cap="none" spc="0" normalizeH="0" baseline="0" noProof="0" dirty="0" smtClean="0">
                <a:ln>
                  <a:noFill/>
                </a:ln>
                <a:solidFill>
                  <a:srgbClr val="0005CC"/>
                </a:solidFill>
                <a:effectLst/>
                <a:uLnTx/>
                <a:uFillTx/>
                <a:latin typeface="+mj-lt"/>
                <a:ea typeface="+mj-ea"/>
                <a:cs typeface="+mj-cs"/>
              </a:rPr>
              <a:t>8.1 </a:t>
            </a:r>
            <a:r>
              <a:rPr lang="en-US" altLang="pt-BR" sz="2400" b="1" dirty="0" smtClean="0">
                <a:solidFill>
                  <a:srgbClr val="0005CC"/>
                </a:solidFill>
                <a:latin typeface="+mj-lt"/>
                <a:ea typeface="+mj-ea"/>
                <a:cs typeface="+mj-cs"/>
              </a:rPr>
              <a:t>CONSIDERAÇÕES INICIAIS</a:t>
            </a:r>
            <a:endParaRPr kumimoji="0" lang="en-US" altLang="pt-BR" sz="2400" b="1" i="0" u="none" strike="noStrike" kern="1200" cap="none" spc="0" normalizeH="0" baseline="0" noProof="0" dirty="0" smtClean="0">
              <a:ln>
                <a:noFill/>
              </a:ln>
              <a:solidFill>
                <a:srgbClr val="0005CC"/>
              </a:solidFill>
              <a:effectLst/>
              <a:uLnTx/>
              <a:uFillTx/>
              <a:latin typeface="+mj-lt"/>
              <a:ea typeface="+mj-ea"/>
              <a:cs typeface="+mj-cs"/>
            </a:endParaRPr>
          </a:p>
        </p:txBody>
      </p:sp>
    </p:spTree>
    <p:extLst>
      <p:ext uri="{BB962C8B-B14F-4D97-AF65-F5344CB8AC3E}">
        <p14:creationId xmlns:p14="http://schemas.microsoft.com/office/powerpoint/2010/main" val="3052205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571649" y="2367231"/>
            <a:ext cx="810334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b="1" dirty="0" smtClean="0">
                <a:solidFill>
                  <a:srgbClr val="7030A0"/>
                </a:solidFill>
              </a:rPr>
              <a:t>Os sistemas de esqueleto com elementos de eixo reto são constituídos basicamente por </a:t>
            </a:r>
            <a:r>
              <a:rPr lang="pt-BR" altLang="pt-BR" b="1" u="sng" dirty="0" smtClean="0">
                <a:solidFill>
                  <a:srgbClr val="7030A0"/>
                </a:solidFill>
              </a:rPr>
              <a:t>pilares e vigas</a:t>
            </a:r>
            <a:r>
              <a:rPr lang="pt-BR" altLang="pt-BR" b="1" dirty="0" smtClean="0">
                <a:solidFill>
                  <a:srgbClr val="7030A0"/>
                </a:solidFill>
              </a:rPr>
              <a:t>.</a:t>
            </a:r>
          </a:p>
          <a:p>
            <a:pPr algn="just" eaLnBrk="1" hangingPunct="1">
              <a:spcBef>
                <a:spcPct val="0"/>
              </a:spcBef>
              <a:buFontTx/>
              <a:buNone/>
            </a:pPr>
            <a:r>
              <a:rPr lang="pt-BR" altLang="pt-BR" b="1" dirty="0" smtClean="0">
                <a:solidFill>
                  <a:srgbClr val="2AA22A"/>
                </a:solidFill>
              </a:rPr>
              <a:t>Os elementos são apropriados para </a:t>
            </a:r>
            <a:r>
              <a:rPr lang="pt-BR" altLang="pt-BR" b="1" u="sng" dirty="0" smtClean="0">
                <a:solidFill>
                  <a:srgbClr val="2AA22A"/>
                </a:solidFill>
              </a:rPr>
              <a:t>execução em fábrica</a:t>
            </a:r>
            <a:r>
              <a:rPr lang="pt-BR" altLang="pt-BR" b="1" dirty="0" smtClean="0">
                <a:solidFill>
                  <a:srgbClr val="2AA22A"/>
                </a:solidFill>
              </a:rPr>
              <a:t>, mas os sistemas estruturais apresentam </a:t>
            </a:r>
            <a:r>
              <a:rPr lang="pt-BR" altLang="pt-BR" b="1" u="sng" dirty="0" smtClean="0">
                <a:solidFill>
                  <a:srgbClr val="2AA22A"/>
                </a:solidFill>
              </a:rPr>
              <a:t>distribuição de esforços </a:t>
            </a:r>
            <a:r>
              <a:rPr lang="pt-BR" altLang="pt-BR" b="1" u="sng" dirty="0" err="1" smtClean="0">
                <a:solidFill>
                  <a:srgbClr val="2AA22A"/>
                </a:solidFill>
              </a:rPr>
              <a:t>solici-tantes</a:t>
            </a:r>
            <a:r>
              <a:rPr lang="pt-BR" altLang="pt-BR" b="1" u="sng" dirty="0" smtClean="0">
                <a:solidFill>
                  <a:srgbClr val="2AA22A"/>
                </a:solidFill>
              </a:rPr>
              <a:t> mais desfavorável</a:t>
            </a:r>
            <a:r>
              <a:rPr lang="pt-BR" altLang="pt-BR" b="1" dirty="0" smtClean="0">
                <a:solidFill>
                  <a:srgbClr val="2AA22A"/>
                </a:solidFill>
              </a:rPr>
              <a:t>.</a:t>
            </a:r>
          </a:p>
        </p:txBody>
      </p:sp>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16</a:t>
            </a:fld>
            <a:endParaRPr lang="en-US"/>
          </a:p>
        </p:txBody>
      </p:sp>
      <p:sp>
        <p:nvSpPr>
          <p:cNvPr id="5" name="Title 1"/>
          <p:cNvSpPr txBox="1">
            <a:spLocks/>
          </p:cNvSpPr>
          <p:nvPr/>
        </p:nvSpPr>
        <p:spPr bwMode="auto">
          <a:xfrm>
            <a:off x="539552" y="188640"/>
            <a:ext cx="8424936"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pt-BR" sz="3200" b="1" i="0" u="none" strike="noStrike" kern="1200" cap="none" spc="0" normalizeH="0" baseline="0" noProof="0" dirty="0" smtClean="0">
                <a:ln>
                  <a:noFill/>
                </a:ln>
                <a:solidFill>
                  <a:srgbClr val="0005CC"/>
                </a:solidFill>
                <a:effectLst/>
                <a:uLnTx/>
                <a:uFillTx/>
                <a:latin typeface="+mj-lt"/>
                <a:ea typeface="+mj-ea"/>
                <a:cs typeface="+mj-cs"/>
              </a:rPr>
              <a:t>8.2 SISTEMAS ESTRUTURAIS DE ESQUELETO</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altLang="pt-BR" sz="2000" b="1" dirty="0">
              <a:solidFill>
                <a:srgbClr val="0005CC"/>
              </a:solidFill>
              <a:latin typeface="+mj-lt"/>
              <a:ea typeface="+mj-ea"/>
              <a:cs typeface="+mj-cs"/>
            </a:endParaRPr>
          </a:p>
          <a:p>
            <a:pPr algn="ctr">
              <a:defRPr/>
            </a:pPr>
            <a:r>
              <a:rPr kumimoji="0" lang="en-US" altLang="pt-BR" sz="3200" b="1" i="0" u="none" strike="noStrike" kern="1200" cap="none" spc="0" normalizeH="0" baseline="0" noProof="0" dirty="0" smtClean="0">
                <a:ln>
                  <a:noFill/>
                </a:ln>
                <a:solidFill>
                  <a:srgbClr val="0005CC"/>
                </a:solidFill>
                <a:effectLst/>
                <a:uLnTx/>
                <a:uFillTx/>
                <a:latin typeface="+mj-lt"/>
                <a:ea typeface="+mj-ea"/>
                <a:cs typeface="+mj-cs"/>
              </a:rPr>
              <a:t>8.2.1 </a:t>
            </a:r>
            <a:r>
              <a:rPr lang="en-US" altLang="pt-BR" sz="3200" b="1" dirty="0">
                <a:solidFill>
                  <a:srgbClr val="0005CC"/>
                </a:solidFill>
              </a:rPr>
              <a:t>SISTEMAS ESTRUTURAIS </a:t>
            </a:r>
            <a:r>
              <a:rPr lang="en-US" altLang="pt-BR" sz="3200" b="1" dirty="0" smtClean="0">
                <a:solidFill>
                  <a:srgbClr val="0005CC"/>
                </a:solidFill>
              </a:rPr>
              <a:t>COM</a:t>
            </a:r>
          </a:p>
          <a:p>
            <a:pPr algn="ctr">
              <a:defRPr/>
            </a:pPr>
            <a:r>
              <a:rPr lang="en-US" altLang="pt-BR" sz="3200" b="1" dirty="0" smtClean="0">
                <a:solidFill>
                  <a:srgbClr val="0005CC"/>
                </a:solidFill>
              </a:rPr>
              <a:t>ELEMENTOS DE EIXO RETO</a:t>
            </a:r>
            <a:endParaRPr lang="en-US" altLang="pt-BR" sz="3200" b="1" dirty="0">
              <a:solidFill>
                <a:srgbClr val="0005CC"/>
              </a:solidFill>
            </a:endParaRPr>
          </a:p>
        </p:txBody>
      </p:sp>
    </p:spTree>
    <p:extLst>
      <p:ext uri="{BB962C8B-B14F-4D97-AF65-F5344CB8AC3E}">
        <p14:creationId xmlns:p14="http://schemas.microsoft.com/office/powerpoint/2010/main" val="1192113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17</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52736"/>
            <a:ext cx="8136904" cy="3537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bwMode="auto">
          <a:xfrm>
            <a:off x="539552" y="116632"/>
            <a:ext cx="8424936"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000" b="1" i="0" u="none" strike="noStrike" kern="1200" cap="none" spc="0" normalizeH="0" baseline="0" noProof="0" dirty="0" smtClean="0">
                <a:ln>
                  <a:noFill/>
                </a:ln>
                <a:solidFill>
                  <a:srgbClr val="0005CC"/>
                </a:solidFill>
                <a:effectLst/>
                <a:uLnTx/>
                <a:uFillTx/>
                <a:latin typeface="+mj-lt"/>
                <a:ea typeface="+mj-ea"/>
                <a:cs typeface="+mj-cs"/>
              </a:rPr>
              <a:t>8.2.1 </a:t>
            </a:r>
            <a:r>
              <a:rPr lang="en-US" altLang="pt-BR" sz="2000" b="1" dirty="0">
                <a:solidFill>
                  <a:srgbClr val="0005CC"/>
                </a:solidFill>
              </a:rPr>
              <a:t>SISTEMAS ESTRUTURAIS </a:t>
            </a:r>
            <a:r>
              <a:rPr lang="en-US" altLang="pt-BR" sz="2000" b="1" dirty="0" smtClean="0">
                <a:solidFill>
                  <a:srgbClr val="0005CC"/>
                </a:solidFill>
              </a:rPr>
              <a:t>COM ELEMENTOS DE EIXO RETO</a:t>
            </a:r>
            <a:endParaRPr lang="en-US" altLang="pt-BR" sz="2000" b="1" dirty="0">
              <a:solidFill>
                <a:srgbClr val="0005CC"/>
              </a:solidFill>
            </a:endParaRPr>
          </a:p>
        </p:txBody>
      </p:sp>
    </p:spTree>
    <p:extLst>
      <p:ext uri="{BB962C8B-B14F-4D97-AF65-F5344CB8AC3E}">
        <p14:creationId xmlns:p14="http://schemas.microsoft.com/office/powerpoint/2010/main" val="3940016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18</a:t>
            </a:fld>
            <a:endParaRPr lang="en-US"/>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620687"/>
            <a:ext cx="6192688" cy="5905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bwMode="auto">
          <a:xfrm>
            <a:off x="539552" y="116632"/>
            <a:ext cx="8424936"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000" b="1" i="0" u="none" strike="noStrike" kern="1200" cap="none" spc="0" normalizeH="0" baseline="0" noProof="0" dirty="0" smtClean="0">
                <a:ln>
                  <a:noFill/>
                </a:ln>
                <a:solidFill>
                  <a:srgbClr val="0005CC"/>
                </a:solidFill>
                <a:effectLst/>
                <a:uLnTx/>
                <a:uFillTx/>
                <a:latin typeface="+mj-lt"/>
                <a:ea typeface="+mj-ea"/>
                <a:cs typeface="+mj-cs"/>
              </a:rPr>
              <a:t>8.2.1 </a:t>
            </a:r>
            <a:r>
              <a:rPr lang="en-US" altLang="pt-BR" sz="2000" b="1" dirty="0">
                <a:solidFill>
                  <a:srgbClr val="0005CC"/>
                </a:solidFill>
              </a:rPr>
              <a:t>SISTEMAS ESTRUTURAIS </a:t>
            </a:r>
            <a:r>
              <a:rPr lang="en-US" altLang="pt-BR" sz="2000" b="1" dirty="0" smtClean="0">
                <a:solidFill>
                  <a:srgbClr val="0005CC"/>
                </a:solidFill>
              </a:rPr>
              <a:t>COM ELEMENTOS DE EIXO RETO</a:t>
            </a:r>
            <a:endParaRPr lang="en-US" altLang="pt-BR" sz="2000" b="1" dirty="0">
              <a:solidFill>
                <a:srgbClr val="0005CC"/>
              </a:solidFill>
            </a:endParaRPr>
          </a:p>
        </p:txBody>
      </p:sp>
    </p:spTree>
    <p:extLst>
      <p:ext uri="{BB962C8B-B14F-4D97-AF65-F5344CB8AC3E}">
        <p14:creationId xmlns:p14="http://schemas.microsoft.com/office/powerpoint/2010/main" val="2772458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539552" y="980728"/>
            <a:ext cx="496855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b="1" dirty="0">
                <a:solidFill>
                  <a:srgbClr val="FF0000"/>
                </a:solidFill>
              </a:rPr>
              <a:t>Formas básicas</a:t>
            </a:r>
            <a:r>
              <a:rPr lang="pt-BR" altLang="pt-BR" b="1" dirty="0" smtClean="0">
                <a:solidFill>
                  <a:srgbClr val="FF0000"/>
                </a:solidFill>
              </a:rPr>
              <a:t>:</a:t>
            </a:r>
          </a:p>
          <a:p>
            <a:pPr algn="just" eaLnBrk="1" hangingPunct="1">
              <a:spcBef>
                <a:spcPct val="0"/>
              </a:spcBef>
              <a:buFontTx/>
              <a:buNone/>
            </a:pPr>
            <a:endParaRPr lang="pt-BR" altLang="pt-BR" sz="2000" b="1" dirty="0">
              <a:solidFill>
                <a:srgbClr val="7030A0"/>
              </a:solidFill>
            </a:endParaRPr>
          </a:p>
          <a:p>
            <a:pPr algn="just" eaLnBrk="1" hangingPunct="1">
              <a:spcBef>
                <a:spcPct val="0"/>
              </a:spcBef>
              <a:buNone/>
            </a:pPr>
            <a:r>
              <a:rPr lang="pt-BR" altLang="pt-BR" b="1" dirty="0" smtClean="0">
                <a:solidFill>
                  <a:srgbClr val="00B050"/>
                </a:solidFill>
              </a:rPr>
              <a:t>a) Pilares engastados na fundação e vigas </a:t>
            </a:r>
            <a:r>
              <a:rPr lang="pt-BR" altLang="pt-BR" b="1" dirty="0" err="1" smtClean="0">
                <a:solidFill>
                  <a:srgbClr val="00B050"/>
                </a:solidFill>
              </a:rPr>
              <a:t>articu-ladas</a:t>
            </a:r>
            <a:r>
              <a:rPr lang="pt-BR" altLang="pt-BR" b="1" dirty="0" smtClean="0">
                <a:solidFill>
                  <a:srgbClr val="00B050"/>
                </a:solidFill>
              </a:rPr>
              <a:t> nos pilares </a:t>
            </a:r>
            <a:r>
              <a:rPr lang="pt-BR" altLang="pt-BR" b="1" dirty="0" smtClean="0">
                <a:solidFill>
                  <a:srgbClr val="7030A0"/>
                </a:solidFill>
              </a:rPr>
              <a:t>– assim como nos galpões, esta forma </a:t>
            </a:r>
            <a:r>
              <a:rPr lang="pt-BR" altLang="pt-BR" b="1" u="sng" dirty="0" smtClean="0">
                <a:solidFill>
                  <a:srgbClr val="7030A0"/>
                </a:solidFill>
              </a:rPr>
              <a:t>é uma das mais empregadas pelas </a:t>
            </a:r>
            <a:r>
              <a:rPr lang="pt-BR" altLang="pt-BR" b="1" u="sng" dirty="0" err="1" smtClean="0">
                <a:solidFill>
                  <a:srgbClr val="7030A0"/>
                </a:solidFill>
              </a:rPr>
              <a:t>facili-dades</a:t>
            </a:r>
            <a:r>
              <a:rPr lang="pt-BR" altLang="pt-BR" b="1" u="sng" dirty="0" smtClean="0">
                <a:solidFill>
                  <a:srgbClr val="7030A0"/>
                </a:solidFill>
              </a:rPr>
              <a:t> de produção e de realização das ligações</a:t>
            </a:r>
            <a:r>
              <a:rPr lang="pt-BR" altLang="pt-BR" b="1" dirty="0" smtClean="0">
                <a:solidFill>
                  <a:srgbClr val="7030A0"/>
                </a:solidFill>
              </a:rPr>
              <a:t>.</a:t>
            </a:r>
          </a:p>
        </p:txBody>
      </p:sp>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19</a:t>
            </a:fld>
            <a:endParaRPr lang="en-US"/>
          </a:p>
        </p:txBody>
      </p:sp>
      <p:sp>
        <p:nvSpPr>
          <p:cNvPr id="5" name="Title 1"/>
          <p:cNvSpPr txBox="1">
            <a:spLocks/>
          </p:cNvSpPr>
          <p:nvPr/>
        </p:nvSpPr>
        <p:spPr bwMode="auto">
          <a:xfrm>
            <a:off x="539552" y="188640"/>
            <a:ext cx="8424936" cy="54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400" b="1" i="0" u="none" strike="noStrike" kern="1200" cap="none" spc="0" normalizeH="0" baseline="0" noProof="0" dirty="0" smtClean="0">
                <a:ln>
                  <a:noFill/>
                </a:ln>
                <a:solidFill>
                  <a:srgbClr val="0005CC"/>
                </a:solidFill>
                <a:effectLst/>
                <a:uLnTx/>
                <a:uFillTx/>
                <a:latin typeface="+mj-lt"/>
                <a:ea typeface="+mj-ea"/>
                <a:cs typeface="+mj-cs"/>
              </a:rPr>
              <a:t>8.2.1 </a:t>
            </a:r>
            <a:r>
              <a:rPr lang="en-US" altLang="pt-BR" sz="2400" b="1" dirty="0">
                <a:solidFill>
                  <a:srgbClr val="0005CC"/>
                </a:solidFill>
              </a:rPr>
              <a:t>SISTEMAS ESTRUTURAIS </a:t>
            </a:r>
            <a:r>
              <a:rPr lang="en-US" altLang="pt-BR" sz="2400" b="1" dirty="0" smtClean="0">
                <a:solidFill>
                  <a:srgbClr val="0005CC"/>
                </a:solidFill>
              </a:rPr>
              <a:t>COM ELEMENTOS DE EIXO RETO</a:t>
            </a:r>
            <a:endParaRPr lang="en-US" altLang="pt-BR" sz="2400" b="1" dirty="0">
              <a:solidFill>
                <a:srgbClr val="0005CC"/>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916832"/>
            <a:ext cx="299057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0148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99318" y="116632"/>
            <a:ext cx="8229600" cy="796925"/>
          </a:xfrm>
        </p:spPr>
        <p:txBody>
          <a:bodyPr/>
          <a:lstStyle/>
          <a:p>
            <a:pPr eaLnBrk="1" hangingPunct="1"/>
            <a:r>
              <a:rPr lang="en-US" altLang="pt-BR" sz="3600" b="1" dirty="0" smtClean="0">
                <a:solidFill>
                  <a:srgbClr val="C00000"/>
                </a:solidFill>
                <a:effectLst>
                  <a:outerShdw blurRad="38100" dist="38100" dir="2700000" algn="tl">
                    <a:srgbClr val="000000">
                      <a:alpha val="43137"/>
                    </a:srgbClr>
                  </a:outerShdw>
                </a:effectLst>
              </a:rPr>
              <a:t>LIVRO BASE PARA A DISCIPLINA:</a:t>
            </a:r>
          </a:p>
        </p:txBody>
      </p:sp>
      <p:sp>
        <p:nvSpPr>
          <p:cNvPr id="4099" name="TextBox 3"/>
          <p:cNvSpPr txBox="1">
            <a:spLocks noChangeArrowheads="1"/>
          </p:cNvSpPr>
          <p:nvPr/>
        </p:nvSpPr>
        <p:spPr bwMode="auto">
          <a:xfrm>
            <a:off x="4283968" y="1114475"/>
            <a:ext cx="4501183"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b="1" dirty="0" smtClean="0">
                <a:solidFill>
                  <a:srgbClr val="0005CC"/>
                </a:solidFill>
              </a:rPr>
              <a:t>EL DEBS, MOUNIR K. </a:t>
            </a:r>
            <a:r>
              <a:rPr lang="pt-BR" altLang="pt-BR" b="1" i="1" dirty="0" smtClean="0">
                <a:solidFill>
                  <a:srgbClr val="0005CC"/>
                </a:solidFill>
              </a:rPr>
              <a:t>Concreto pré-moldado: fundamentos e </a:t>
            </a:r>
            <a:r>
              <a:rPr lang="pt-BR" altLang="pt-BR" b="1" i="1" dirty="0" err="1" smtClean="0">
                <a:solidFill>
                  <a:srgbClr val="0005CC"/>
                </a:solidFill>
              </a:rPr>
              <a:t>aplica-ções</a:t>
            </a:r>
            <a:r>
              <a:rPr lang="pt-BR" altLang="pt-BR" b="1" dirty="0" smtClean="0">
                <a:solidFill>
                  <a:srgbClr val="0005CC"/>
                </a:solidFill>
              </a:rPr>
              <a:t>. São Paulo, Ed. Oficina de Textos, 2</a:t>
            </a:r>
            <a:r>
              <a:rPr lang="pt-BR" altLang="pt-BR" b="1" baseline="30000" dirty="0" smtClean="0">
                <a:solidFill>
                  <a:srgbClr val="0005CC"/>
                </a:solidFill>
              </a:rPr>
              <a:t>ª</a:t>
            </a:r>
            <a:r>
              <a:rPr lang="pt-BR" altLang="pt-BR" b="1" dirty="0" smtClean="0">
                <a:solidFill>
                  <a:srgbClr val="0005CC"/>
                </a:solidFill>
              </a:rPr>
              <a:t> ed., 2017, 456p.</a:t>
            </a:r>
          </a:p>
          <a:p>
            <a:pPr algn="just" eaLnBrk="1" hangingPunct="1">
              <a:spcBef>
                <a:spcPct val="0"/>
              </a:spcBef>
              <a:buFontTx/>
              <a:buNone/>
            </a:pPr>
            <a:endParaRPr lang="pt-BR" altLang="pt-BR" sz="2800" b="1" dirty="0">
              <a:solidFill>
                <a:srgbClr val="0005CC"/>
              </a:solidFill>
            </a:endParaRPr>
          </a:p>
          <a:p>
            <a:pPr algn="just" eaLnBrk="1" hangingPunct="1">
              <a:spcBef>
                <a:spcPct val="0"/>
              </a:spcBef>
              <a:buFontTx/>
              <a:buNone/>
            </a:pPr>
            <a:r>
              <a:rPr lang="pt-BR" altLang="pt-BR" b="1" dirty="0" smtClean="0">
                <a:solidFill>
                  <a:srgbClr val="D125B8"/>
                </a:solidFill>
                <a:effectLst>
                  <a:outerShdw blurRad="38100" dist="38100" dir="2700000" algn="tl">
                    <a:srgbClr val="000000">
                      <a:alpha val="43137"/>
                    </a:srgbClr>
                  </a:outerShdw>
                </a:effectLst>
              </a:rPr>
              <a:t>O aluno deve estudar os capítulos do livro.</a:t>
            </a:r>
            <a:endParaRPr lang="pt-BR" altLang="pt-BR" b="1" dirty="0">
              <a:solidFill>
                <a:srgbClr val="D125B8"/>
              </a:solidFill>
              <a:effectLst>
                <a:outerShdw blurRad="38100" dist="38100" dir="2700000" algn="tl">
                  <a:srgbClr val="000000">
                    <a:alpha val="43137"/>
                  </a:srgbClr>
                </a:outerShdw>
              </a:effectLst>
            </a:endParaRPr>
          </a:p>
        </p:txBody>
      </p:sp>
      <p:sp>
        <p:nvSpPr>
          <p:cNvPr id="5" name="Espaço Reservado para Número de Slide 4"/>
          <p:cNvSpPr>
            <a:spLocks noGrp="1"/>
          </p:cNvSpPr>
          <p:nvPr>
            <p:ph type="sldNum" sz="quarter" idx="12"/>
          </p:nvPr>
        </p:nvSpPr>
        <p:spPr/>
        <p:txBody>
          <a:bodyPr/>
          <a:lstStyle/>
          <a:p>
            <a:pPr>
              <a:defRPr/>
            </a:pPr>
            <a:fld id="{05F99B4E-C3E9-4EBB-ABC4-5233ECBD06AF}" type="slidenum">
              <a:rPr lang="en-US"/>
              <a:pPr>
                <a:defRPr/>
              </a:pPr>
              <a:t>2</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59"/>
            <a:ext cx="3543300" cy="461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9968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20</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893" y="553272"/>
            <a:ext cx="5964237" cy="55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6255176"/>
            <a:ext cx="7345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bwMode="auto">
          <a:xfrm>
            <a:off x="539552" y="116632"/>
            <a:ext cx="8424936"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000" b="1" i="0" u="none" strike="noStrike" kern="1200" cap="none" spc="0" normalizeH="0" baseline="0" noProof="0" dirty="0" smtClean="0">
                <a:ln>
                  <a:noFill/>
                </a:ln>
                <a:solidFill>
                  <a:srgbClr val="0005CC"/>
                </a:solidFill>
                <a:effectLst/>
                <a:uLnTx/>
                <a:uFillTx/>
                <a:latin typeface="+mj-lt"/>
                <a:ea typeface="+mj-ea"/>
                <a:cs typeface="+mj-cs"/>
              </a:rPr>
              <a:t>8.2.1 </a:t>
            </a:r>
            <a:r>
              <a:rPr lang="en-US" altLang="pt-BR" sz="2000" b="1" dirty="0">
                <a:solidFill>
                  <a:srgbClr val="0005CC"/>
                </a:solidFill>
              </a:rPr>
              <a:t>SISTEMAS ESTRUTURAIS </a:t>
            </a:r>
            <a:r>
              <a:rPr lang="en-US" altLang="pt-BR" sz="2000" b="1" dirty="0" smtClean="0">
                <a:solidFill>
                  <a:srgbClr val="0005CC"/>
                </a:solidFill>
              </a:rPr>
              <a:t>COM ELEMENTOS DE EIXO RETO</a:t>
            </a:r>
            <a:endParaRPr lang="en-US" altLang="pt-BR" sz="2000" b="1" dirty="0">
              <a:solidFill>
                <a:srgbClr val="0005CC"/>
              </a:solidFill>
            </a:endParaRPr>
          </a:p>
        </p:txBody>
      </p:sp>
    </p:spTree>
    <p:extLst>
      <p:ext uri="{BB962C8B-B14F-4D97-AF65-F5344CB8AC3E}">
        <p14:creationId xmlns:p14="http://schemas.microsoft.com/office/powerpoint/2010/main" val="155388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21</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572696"/>
            <a:ext cx="7272808" cy="5902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bwMode="auto">
          <a:xfrm>
            <a:off x="539552" y="116632"/>
            <a:ext cx="8424936"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000" b="1" i="0" u="none" strike="noStrike" kern="1200" cap="none" spc="0" normalizeH="0" baseline="0" noProof="0" dirty="0" smtClean="0">
                <a:ln>
                  <a:noFill/>
                </a:ln>
                <a:solidFill>
                  <a:srgbClr val="0005CC"/>
                </a:solidFill>
                <a:effectLst/>
                <a:uLnTx/>
                <a:uFillTx/>
                <a:latin typeface="+mj-lt"/>
                <a:ea typeface="+mj-ea"/>
                <a:cs typeface="+mj-cs"/>
              </a:rPr>
              <a:t>8.2.1 </a:t>
            </a:r>
            <a:r>
              <a:rPr lang="en-US" altLang="pt-BR" sz="2000" b="1" dirty="0">
                <a:solidFill>
                  <a:srgbClr val="0005CC"/>
                </a:solidFill>
              </a:rPr>
              <a:t>SISTEMAS ESTRUTURAIS </a:t>
            </a:r>
            <a:r>
              <a:rPr lang="en-US" altLang="pt-BR" sz="2000" b="1" dirty="0" smtClean="0">
                <a:solidFill>
                  <a:srgbClr val="0005CC"/>
                </a:solidFill>
              </a:rPr>
              <a:t>COM ELEMENTOS DE EIXO RETO</a:t>
            </a:r>
            <a:endParaRPr lang="en-US" altLang="pt-BR" sz="2000" b="1" dirty="0">
              <a:solidFill>
                <a:srgbClr val="0005CC"/>
              </a:solidFill>
            </a:endParaRPr>
          </a:p>
        </p:txBody>
      </p:sp>
    </p:spTree>
    <p:extLst>
      <p:ext uri="{BB962C8B-B14F-4D97-AF65-F5344CB8AC3E}">
        <p14:creationId xmlns:p14="http://schemas.microsoft.com/office/powerpoint/2010/main" val="2812583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22</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620688"/>
            <a:ext cx="5922987" cy="547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131" y="6247978"/>
            <a:ext cx="7802563"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539552" y="116632"/>
            <a:ext cx="8424936"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000" b="1" i="0" u="none" strike="noStrike" kern="1200" cap="none" spc="0" normalizeH="0" baseline="0" noProof="0" dirty="0" smtClean="0">
                <a:ln>
                  <a:noFill/>
                </a:ln>
                <a:solidFill>
                  <a:srgbClr val="0005CC"/>
                </a:solidFill>
                <a:effectLst/>
                <a:uLnTx/>
                <a:uFillTx/>
                <a:latin typeface="+mj-lt"/>
                <a:ea typeface="+mj-ea"/>
                <a:cs typeface="+mj-cs"/>
              </a:rPr>
              <a:t>8.2.1 </a:t>
            </a:r>
            <a:r>
              <a:rPr lang="en-US" altLang="pt-BR" sz="2000" b="1" dirty="0">
                <a:solidFill>
                  <a:srgbClr val="0005CC"/>
                </a:solidFill>
              </a:rPr>
              <a:t>SISTEMAS ESTRUTURAIS </a:t>
            </a:r>
            <a:r>
              <a:rPr lang="en-US" altLang="pt-BR" sz="2000" b="1" dirty="0" smtClean="0">
                <a:solidFill>
                  <a:srgbClr val="0005CC"/>
                </a:solidFill>
              </a:rPr>
              <a:t>COM ELEMENTOS DE EIXO RETO</a:t>
            </a:r>
            <a:endParaRPr lang="en-US" altLang="pt-BR" sz="2000" b="1" dirty="0">
              <a:solidFill>
                <a:srgbClr val="0005CC"/>
              </a:solidFill>
            </a:endParaRPr>
          </a:p>
        </p:txBody>
      </p:sp>
    </p:spTree>
    <p:extLst>
      <p:ext uri="{BB962C8B-B14F-4D97-AF65-F5344CB8AC3E}">
        <p14:creationId xmlns:p14="http://schemas.microsoft.com/office/powerpoint/2010/main" val="3764648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539552" y="836712"/>
            <a:ext cx="5112568"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None/>
            </a:pPr>
            <a:r>
              <a:rPr lang="pt-BR" altLang="pt-BR" sz="3000" b="1" dirty="0" smtClean="0">
                <a:solidFill>
                  <a:srgbClr val="00B050"/>
                </a:solidFill>
              </a:rPr>
              <a:t>b) Pilares engastados na fundação e vigas engastadas nos pilares </a:t>
            </a:r>
            <a:r>
              <a:rPr lang="pt-BR" altLang="pt-BR" sz="3000" b="1" dirty="0" smtClean="0">
                <a:solidFill>
                  <a:srgbClr val="7030A0"/>
                </a:solidFill>
              </a:rPr>
              <a:t>– em geral é utilizado </a:t>
            </a:r>
            <a:r>
              <a:rPr lang="pt-BR" altLang="pt-BR" sz="3000" b="1" u="sng" dirty="0" smtClean="0">
                <a:solidFill>
                  <a:srgbClr val="7030A0"/>
                </a:solidFill>
              </a:rPr>
              <a:t>para edifícios altos</a:t>
            </a:r>
            <a:r>
              <a:rPr lang="pt-BR" altLang="pt-BR" sz="3000" b="1" dirty="0" smtClean="0">
                <a:solidFill>
                  <a:srgbClr val="7030A0"/>
                </a:solidFill>
              </a:rPr>
              <a:t>, </a:t>
            </a:r>
            <a:r>
              <a:rPr lang="pt-BR" altLang="pt-BR" sz="3000" b="1" u="sng" dirty="0" smtClean="0">
                <a:solidFill>
                  <a:srgbClr val="7030A0"/>
                </a:solidFill>
              </a:rPr>
              <a:t>com mais de 12 m</a:t>
            </a:r>
            <a:r>
              <a:rPr lang="pt-BR" altLang="pt-BR" sz="3000" b="1" dirty="0" smtClean="0">
                <a:solidFill>
                  <a:srgbClr val="7030A0"/>
                </a:solidFill>
              </a:rPr>
              <a:t>, como uma alternativa da forma anterior. Tem uma grande semelhança de comportamento com as estruturas de CML, às custas da realização de </a:t>
            </a:r>
            <a:r>
              <a:rPr lang="pt-BR" altLang="pt-BR" sz="3000" b="1" u="sng" dirty="0" smtClean="0">
                <a:solidFill>
                  <a:srgbClr val="7030A0"/>
                </a:solidFill>
              </a:rPr>
              <a:t>ligações mais dispendiosas</a:t>
            </a:r>
            <a:r>
              <a:rPr lang="pt-BR" altLang="pt-BR" sz="3000" b="1" dirty="0" smtClean="0">
                <a:solidFill>
                  <a:srgbClr val="7030A0"/>
                </a:solidFill>
              </a:rPr>
              <a:t>.</a:t>
            </a:r>
          </a:p>
        </p:txBody>
      </p:sp>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23</a:t>
            </a:fld>
            <a:endParaRPr lang="en-US"/>
          </a:p>
        </p:txBody>
      </p:sp>
      <p:sp>
        <p:nvSpPr>
          <p:cNvPr id="5" name="Title 1"/>
          <p:cNvSpPr txBox="1">
            <a:spLocks/>
          </p:cNvSpPr>
          <p:nvPr/>
        </p:nvSpPr>
        <p:spPr bwMode="auto">
          <a:xfrm>
            <a:off x="539552" y="188640"/>
            <a:ext cx="8424936" cy="54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400" b="1" i="0" u="none" strike="noStrike" kern="1200" cap="none" spc="0" normalizeH="0" baseline="0" noProof="0" dirty="0" smtClean="0">
                <a:ln>
                  <a:noFill/>
                </a:ln>
                <a:solidFill>
                  <a:srgbClr val="0005CC"/>
                </a:solidFill>
                <a:effectLst/>
                <a:uLnTx/>
                <a:uFillTx/>
                <a:latin typeface="+mj-lt"/>
                <a:ea typeface="+mj-ea"/>
                <a:cs typeface="+mj-cs"/>
              </a:rPr>
              <a:t>8.2.1 </a:t>
            </a:r>
            <a:r>
              <a:rPr lang="en-US" altLang="pt-BR" sz="2400" b="1" dirty="0">
                <a:solidFill>
                  <a:srgbClr val="0005CC"/>
                </a:solidFill>
              </a:rPr>
              <a:t>SISTEMAS ESTRUTURAIS </a:t>
            </a:r>
            <a:r>
              <a:rPr lang="en-US" altLang="pt-BR" sz="2400" b="1" dirty="0" smtClean="0">
                <a:solidFill>
                  <a:srgbClr val="0005CC"/>
                </a:solidFill>
              </a:rPr>
              <a:t>COM ELEMENTOS DE EIXO RETO</a:t>
            </a:r>
            <a:endParaRPr lang="en-US" altLang="pt-BR" sz="2400" b="1" dirty="0">
              <a:solidFill>
                <a:srgbClr val="0005CC"/>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1891" y="1844824"/>
            <a:ext cx="3172853"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624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539552" y="980728"/>
            <a:ext cx="4968552"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None/>
            </a:pPr>
            <a:r>
              <a:rPr lang="pt-BR" altLang="pt-BR" b="1" dirty="0" smtClean="0">
                <a:solidFill>
                  <a:srgbClr val="00B050"/>
                </a:solidFill>
              </a:rPr>
              <a:t>c) Com elementos de viga e pilar formando T </a:t>
            </a:r>
            <a:r>
              <a:rPr lang="pt-BR" altLang="pt-BR" b="1" dirty="0" smtClean="0">
                <a:solidFill>
                  <a:srgbClr val="7030A0"/>
                </a:solidFill>
              </a:rPr>
              <a:t>– utilizam-se os elementos pilares com a mesma altura dos </a:t>
            </a:r>
            <a:r>
              <a:rPr lang="pt-BR" altLang="pt-BR" b="1" dirty="0" err="1" smtClean="0">
                <a:solidFill>
                  <a:srgbClr val="7030A0"/>
                </a:solidFill>
              </a:rPr>
              <a:t>pavi-mentos</a:t>
            </a:r>
            <a:r>
              <a:rPr lang="pt-BR" altLang="pt-BR" b="1" dirty="0" smtClean="0">
                <a:solidFill>
                  <a:srgbClr val="7030A0"/>
                </a:solidFill>
              </a:rPr>
              <a:t>, que recebem vigas passando sobre eles. A ligação entre o topo do pilar e a viga deve ser rígida, de forma a reproduzir a forma básica T.</a:t>
            </a:r>
          </a:p>
        </p:txBody>
      </p:sp>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24</a:t>
            </a:fld>
            <a:endParaRPr lang="en-US"/>
          </a:p>
        </p:txBody>
      </p:sp>
      <p:sp>
        <p:nvSpPr>
          <p:cNvPr id="5" name="Title 1"/>
          <p:cNvSpPr txBox="1">
            <a:spLocks/>
          </p:cNvSpPr>
          <p:nvPr/>
        </p:nvSpPr>
        <p:spPr bwMode="auto">
          <a:xfrm>
            <a:off x="539552" y="188640"/>
            <a:ext cx="8424936" cy="54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400" b="1" i="0" u="none" strike="noStrike" kern="1200" cap="none" spc="0" normalizeH="0" baseline="0" noProof="0" dirty="0" smtClean="0">
                <a:ln>
                  <a:noFill/>
                </a:ln>
                <a:solidFill>
                  <a:srgbClr val="0005CC"/>
                </a:solidFill>
                <a:effectLst/>
                <a:uLnTx/>
                <a:uFillTx/>
                <a:latin typeface="+mj-lt"/>
                <a:ea typeface="+mj-ea"/>
                <a:cs typeface="+mj-cs"/>
              </a:rPr>
              <a:t>8.2.1 </a:t>
            </a:r>
            <a:r>
              <a:rPr lang="en-US" altLang="pt-BR" sz="2400" b="1" dirty="0">
                <a:solidFill>
                  <a:srgbClr val="0005CC"/>
                </a:solidFill>
              </a:rPr>
              <a:t>SISTEMAS ESTRUTURAIS </a:t>
            </a:r>
            <a:r>
              <a:rPr lang="en-US" altLang="pt-BR" sz="2400" b="1" dirty="0" smtClean="0">
                <a:solidFill>
                  <a:srgbClr val="0005CC"/>
                </a:solidFill>
              </a:rPr>
              <a:t>COM ELEMENTOS DE EIXO RETO</a:t>
            </a:r>
            <a:endParaRPr lang="en-US" altLang="pt-BR" sz="2400" b="1" dirty="0">
              <a:solidFill>
                <a:srgbClr val="0005CC"/>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489" y="1916832"/>
            <a:ext cx="3205585"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290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539552" y="980728"/>
            <a:ext cx="7992888"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None/>
            </a:pPr>
            <a:r>
              <a:rPr lang="pt-BR" altLang="pt-BR" b="1" dirty="0" smtClean="0">
                <a:solidFill>
                  <a:srgbClr val="7030A0"/>
                </a:solidFill>
              </a:rPr>
              <a:t>Com as formas básicas </a:t>
            </a:r>
            <a:r>
              <a:rPr lang="pt-BR" altLang="pt-BR" b="1" dirty="0" smtClean="0">
                <a:solidFill>
                  <a:srgbClr val="D125B8"/>
                </a:solidFill>
              </a:rPr>
              <a:t>a)</a:t>
            </a:r>
            <a:r>
              <a:rPr lang="pt-BR" altLang="pt-BR" b="1" dirty="0" smtClean="0">
                <a:solidFill>
                  <a:srgbClr val="7030A0"/>
                </a:solidFill>
              </a:rPr>
              <a:t> e </a:t>
            </a:r>
            <a:r>
              <a:rPr lang="pt-BR" altLang="pt-BR" b="1" dirty="0" smtClean="0">
                <a:solidFill>
                  <a:srgbClr val="D125B8"/>
                </a:solidFill>
              </a:rPr>
              <a:t>b)</a:t>
            </a:r>
            <a:r>
              <a:rPr lang="pt-BR" altLang="pt-BR" b="1" dirty="0" smtClean="0">
                <a:solidFill>
                  <a:srgbClr val="7030A0"/>
                </a:solidFill>
              </a:rPr>
              <a:t> os pilares têm, normalmente, a altura da edificação, ou seja, não existem emendas nos pilares. A altura atinge a casa dos 20 m, chegando a 30 m.</a:t>
            </a:r>
          </a:p>
          <a:p>
            <a:pPr algn="just" eaLnBrk="1" hangingPunct="1">
              <a:spcBef>
                <a:spcPct val="0"/>
              </a:spcBef>
              <a:buNone/>
            </a:pPr>
            <a:endParaRPr lang="pt-BR" altLang="pt-BR" sz="2000" b="1" dirty="0" smtClean="0">
              <a:solidFill>
                <a:srgbClr val="7030A0"/>
              </a:solidFill>
            </a:endParaRPr>
          </a:p>
          <a:p>
            <a:pPr algn="just" eaLnBrk="1" hangingPunct="1">
              <a:spcBef>
                <a:spcPct val="0"/>
              </a:spcBef>
              <a:buNone/>
            </a:pPr>
            <a:r>
              <a:rPr lang="pt-BR" altLang="pt-BR" b="1" dirty="0" smtClean="0">
                <a:solidFill>
                  <a:srgbClr val="2AA22A"/>
                </a:solidFill>
              </a:rPr>
              <a:t>No caso de </a:t>
            </a:r>
            <a:r>
              <a:rPr lang="pt-BR" altLang="pt-BR" b="1" dirty="0" smtClean="0">
                <a:solidFill>
                  <a:srgbClr val="2AA22A"/>
                </a:solidFill>
              </a:rPr>
              <a:t>pilares com </a:t>
            </a:r>
            <a:r>
              <a:rPr lang="pt-BR" altLang="pt-BR" b="1" u="sng" dirty="0" smtClean="0">
                <a:solidFill>
                  <a:srgbClr val="2AA22A"/>
                </a:solidFill>
                <a:effectLst>
                  <a:outerShdw blurRad="38100" dist="38100" dir="2700000" algn="tl">
                    <a:srgbClr val="000000">
                      <a:alpha val="43137"/>
                    </a:srgbClr>
                  </a:outerShdw>
                </a:effectLst>
              </a:rPr>
              <a:t>Emendas</a:t>
            </a:r>
            <a:r>
              <a:rPr lang="pt-BR" altLang="pt-BR" b="1" dirty="0" smtClean="0">
                <a:solidFill>
                  <a:srgbClr val="2AA22A"/>
                </a:solidFill>
              </a:rPr>
              <a:t>, </a:t>
            </a:r>
            <a:r>
              <a:rPr lang="pt-BR" altLang="pt-BR" b="1" dirty="0" smtClean="0">
                <a:solidFill>
                  <a:srgbClr val="2AA22A"/>
                </a:solidFill>
              </a:rPr>
              <a:t>devem </a:t>
            </a:r>
            <a:r>
              <a:rPr lang="pt-BR" altLang="pt-BR" b="1" dirty="0" smtClean="0">
                <a:solidFill>
                  <a:srgbClr val="2AA22A"/>
                </a:solidFill>
              </a:rPr>
              <a:t>ser feitas nos terços médios entre dois pavimentos, e defasar as ligações em pavimentos diferentes.</a:t>
            </a:r>
          </a:p>
        </p:txBody>
      </p:sp>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25</a:t>
            </a:fld>
            <a:endParaRPr lang="en-US"/>
          </a:p>
        </p:txBody>
      </p:sp>
      <p:sp>
        <p:nvSpPr>
          <p:cNvPr id="5" name="Title 1"/>
          <p:cNvSpPr txBox="1">
            <a:spLocks/>
          </p:cNvSpPr>
          <p:nvPr/>
        </p:nvSpPr>
        <p:spPr bwMode="auto">
          <a:xfrm>
            <a:off x="539552" y="188640"/>
            <a:ext cx="8424936" cy="54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400" b="1" i="0" u="none" strike="noStrike" kern="1200" cap="none" spc="0" normalizeH="0" baseline="0" noProof="0" dirty="0" smtClean="0">
                <a:ln>
                  <a:noFill/>
                </a:ln>
                <a:solidFill>
                  <a:srgbClr val="0005CC"/>
                </a:solidFill>
                <a:effectLst/>
                <a:uLnTx/>
                <a:uFillTx/>
                <a:latin typeface="+mj-lt"/>
                <a:ea typeface="+mj-ea"/>
                <a:cs typeface="+mj-cs"/>
              </a:rPr>
              <a:t>8.2.1 </a:t>
            </a:r>
            <a:r>
              <a:rPr lang="en-US" altLang="pt-BR" sz="2400" b="1" dirty="0">
                <a:solidFill>
                  <a:srgbClr val="0005CC"/>
                </a:solidFill>
              </a:rPr>
              <a:t>SISTEMAS ESTRUTURAIS </a:t>
            </a:r>
            <a:r>
              <a:rPr lang="en-US" altLang="pt-BR" sz="2400" b="1" dirty="0" smtClean="0">
                <a:solidFill>
                  <a:srgbClr val="0005CC"/>
                </a:solidFill>
              </a:rPr>
              <a:t>COM ELEMENTOS DE EIXO RETO</a:t>
            </a:r>
            <a:endParaRPr lang="en-US" altLang="pt-BR" sz="2400" b="1" dirty="0">
              <a:solidFill>
                <a:srgbClr val="0005CC"/>
              </a:solidFill>
            </a:endParaRPr>
          </a:p>
        </p:txBody>
      </p:sp>
    </p:spTree>
    <p:extLst>
      <p:ext uri="{BB962C8B-B14F-4D97-AF65-F5344CB8AC3E}">
        <p14:creationId xmlns:p14="http://schemas.microsoft.com/office/powerpoint/2010/main" val="283255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539552" y="908720"/>
            <a:ext cx="8136904"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None/>
            </a:pPr>
            <a:r>
              <a:rPr lang="pt-BR" altLang="pt-BR" sz="3100" b="1" dirty="0" smtClean="0">
                <a:solidFill>
                  <a:srgbClr val="7030A0"/>
                </a:solidFill>
              </a:rPr>
              <a:t>Na forma básica </a:t>
            </a:r>
            <a:r>
              <a:rPr lang="pt-BR" altLang="pt-BR" sz="3100" b="1" dirty="0" smtClean="0">
                <a:solidFill>
                  <a:srgbClr val="D125B8"/>
                </a:solidFill>
              </a:rPr>
              <a:t>a)</a:t>
            </a:r>
            <a:r>
              <a:rPr lang="pt-BR" altLang="pt-BR" sz="3100" b="1" dirty="0" smtClean="0">
                <a:solidFill>
                  <a:srgbClr val="7030A0"/>
                </a:solidFill>
              </a:rPr>
              <a:t> e edifícios com alturas até a ordem de 12 m</a:t>
            </a:r>
            <a:r>
              <a:rPr lang="pt-BR" altLang="pt-BR" sz="3100" b="1" dirty="0">
                <a:solidFill>
                  <a:srgbClr val="7030A0"/>
                </a:solidFill>
              </a:rPr>
              <a:t>, </a:t>
            </a:r>
            <a:r>
              <a:rPr lang="pt-BR" altLang="pt-BR" sz="3100" b="1" dirty="0" smtClean="0">
                <a:solidFill>
                  <a:srgbClr val="7030A0"/>
                </a:solidFill>
              </a:rPr>
              <a:t>a estabilidade </a:t>
            </a:r>
            <a:r>
              <a:rPr lang="pt-BR" altLang="pt-BR" sz="3100" b="1" dirty="0">
                <a:solidFill>
                  <a:srgbClr val="7030A0"/>
                </a:solidFill>
              </a:rPr>
              <a:t>fica </a:t>
            </a:r>
            <a:r>
              <a:rPr lang="pt-BR" altLang="pt-BR" sz="3100" b="1" dirty="0" smtClean="0">
                <a:solidFill>
                  <a:srgbClr val="7030A0"/>
                </a:solidFill>
              </a:rPr>
              <a:t>a cargo dos pilares engastados na fundação.</a:t>
            </a:r>
          </a:p>
        </p:txBody>
      </p:sp>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26</a:t>
            </a:fld>
            <a:endParaRPr lang="en-US"/>
          </a:p>
        </p:txBody>
      </p:sp>
      <p:sp>
        <p:nvSpPr>
          <p:cNvPr id="5" name="Title 1"/>
          <p:cNvSpPr txBox="1">
            <a:spLocks/>
          </p:cNvSpPr>
          <p:nvPr/>
        </p:nvSpPr>
        <p:spPr bwMode="auto">
          <a:xfrm>
            <a:off x="539552" y="116632"/>
            <a:ext cx="8424936" cy="54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400" b="1" i="0" u="none" strike="noStrike" kern="1200" cap="none" spc="0" normalizeH="0" baseline="0" noProof="0" dirty="0" smtClean="0">
                <a:ln>
                  <a:noFill/>
                </a:ln>
                <a:solidFill>
                  <a:srgbClr val="0005CC"/>
                </a:solidFill>
                <a:effectLst/>
                <a:uLnTx/>
                <a:uFillTx/>
                <a:latin typeface="+mj-lt"/>
                <a:ea typeface="+mj-ea"/>
                <a:cs typeface="+mj-cs"/>
              </a:rPr>
              <a:t>8.2.1 </a:t>
            </a:r>
            <a:r>
              <a:rPr lang="en-US" altLang="pt-BR" sz="2400" b="1" dirty="0">
                <a:solidFill>
                  <a:srgbClr val="0005CC"/>
                </a:solidFill>
              </a:rPr>
              <a:t>SISTEMAS ESTRUTURAIS </a:t>
            </a:r>
            <a:r>
              <a:rPr lang="en-US" altLang="pt-BR" sz="2400" b="1" dirty="0" smtClean="0">
                <a:solidFill>
                  <a:srgbClr val="0005CC"/>
                </a:solidFill>
              </a:rPr>
              <a:t>COM ELEMENTOS DE EIXO RETO</a:t>
            </a:r>
            <a:endParaRPr lang="en-US" altLang="pt-BR" sz="2400" b="1" dirty="0">
              <a:solidFill>
                <a:srgbClr val="0005CC"/>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2718" y="2852936"/>
            <a:ext cx="299057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9307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539552" y="764704"/>
            <a:ext cx="8136904"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None/>
            </a:pPr>
            <a:r>
              <a:rPr lang="pt-BR" altLang="pt-BR" sz="3100" b="1" dirty="0" smtClean="0">
                <a:solidFill>
                  <a:srgbClr val="7030A0"/>
                </a:solidFill>
              </a:rPr>
              <a:t>A forma básica </a:t>
            </a:r>
            <a:r>
              <a:rPr lang="pt-BR" altLang="pt-BR" sz="3100" b="1" dirty="0" smtClean="0">
                <a:solidFill>
                  <a:srgbClr val="D125B8"/>
                </a:solidFill>
              </a:rPr>
              <a:t>b)</a:t>
            </a:r>
            <a:r>
              <a:rPr lang="pt-BR" altLang="pt-BR" sz="3100" b="1" dirty="0" smtClean="0">
                <a:solidFill>
                  <a:srgbClr val="7030A0"/>
                </a:solidFill>
              </a:rPr>
              <a:t> é, em geral, utilizada quando a forma </a:t>
            </a:r>
            <a:r>
              <a:rPr lang="pt-BR" altLang="pt-BR" sz="3100" b="1" dirty="0" smtClean="0">
                <a:solidFill>
                  <a:srgbClr val="D125B8"/>
                </a:solidFill>
              </a:rPr>
              <a:t>a)</a:t>
            </a:r>
            <a:r>
              <a:rPr lang="pt-BR" altLang="pt-BR" sz="3100" b="1" dirty="0" smtClean="0">
                <a:solidFill>
                  <a:srgbClr val="7030A0"/>
                </a:solidFill>
              </a:rPr>
              <a:t> deixa de ser interessante devido às elevadas solicitações provenientes das ações laterais. Outra possibilidade é manter a forma </a:t>
            </a:r>
            <a:r>
              <a:rPr lang="pt-BR" altLang="pt-BR" sz="3100" b="1" dirty="0" smtClean="0">
                <a:solidFill>
                  <a:srgbClr val="D125B8"/>
                </a:solidFill>
              </a:rPr>
              <a:t>a)</a:t>
            </a:r>
            <a:r>
              <a:rPr lang="pt-BR" altLang="pt-BR" sz="3100" b="1" dirty="0" smtClean="0">
                <a:solidFill>
                  <a:srgbClr val="7030A0"/>
                </a:solidFill>
              </a:rPr>
              <a:t> e recorrer à sistema de contraventamento (</a:t>
            </a:r>
            <a:r>
              <a:rPr lang="pt-BR" altLang="pt-BR" sz="3100" b="1" u="sng" dirty="0" smtClean="0">
                <a:solidFill>
                  <a:srgbClr val="7030A0"/>
                </a:solidFill>
              </a:rPr>
              <a:t>painéis ou núcleos de contraventamento</a:t>
            </a:r>
            <a:r>
              <a:rPr lang="pt-BR" altLang="pt-BR" sz="3100" b="1" dirty="0" smtClean="0">
                <a:solidFill>
                  <a:srgbClr val="7030A0"/>
                </a:solidFill>
              </a:rPr>
              <a:t>) para promover a estabilização, ou combinação com vigas engastadas nos pilares.</a:t>
            </a:r>
          </a:p>
        </p:txBody>
      </p:sp>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27</a:t>
            </a:fld>
            <a:endParaRPr lang="en-US"/>
          </a:p>
        </p:txBody>
      </p:sp>
      <p:sp>
        <p:nvSpPr>
          <p:cNvPr id="5" name="Title 1"/>
          <p:cNvSpPr txBox="1">
            <a:spLocks/>
          </p:cNvSpPr>
          <p:nvPr/>
        </p:nvSpPr>
        <p:spPr bwMode="auto">
          <a:xfrm>
            <a:off x="539552" y="116632"/>
            <a:ext cx="8424936" cy="54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400" b="1" i="0" u="none" strike="noStrike" kern="1200" cap="none" spc="0" normalizeH="0" baseline="0" noProof="0" dirty="0" smtClean="0">
                <a:ln>
                  <a:noFill/>
                </a:ln>
                <a:solidFill>
                  <a:srgbClr val="0005CC"/>
                </a:solidFill>
                <a:effectLst/>
                <a:uLnTx/>
                <a:uFillTx/>
                <a:latin typeface="+mj-lt"/>
                <a:ea typeface="+mj-ea"/>
                <a:cs typeface="+mj-cs"/>
              </a:rPr>
              <a:t>8.2.1 </a:t>
            </a:r>
            <a:r>
              <a:rPr lang="en-US" altLang="pt-BR" sz="2400" b="1" dirty="0">
                <a:solidFill>
                  <a:srgbClr val="0005CC"/>
                </a:solidFill>
              </a:rPr>
              <a:t>SISTEMAS ESTRUTURAIS </a:t>
            </a:r>
            <a:r>
              <a:rPr lang="en-US" altLang="pt-BR" sz="2400" b="1" dirty="0" smtClean="0">
                <a:solidFill>
                  <a:srgbClr val="0005CC"/>
                </a:solidFill>
              </a:rPr>
              <a:t>COM ELEMENTOS DE EIXO RETO</a:t>
            </a:r>
            <a:endParaRPr lang="en-US" altLang="pt-BR" sz="2400" b="1" dirty="0">
              <a:solidFill>
                <a:srgbClr val="0005CC"/>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4221088"/>
            <a:ext cx="2766077"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765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539552" y="980728"/>
            <a:ext cx="79928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None/>
            </a:pPr>
            <a:r>
              <a:rPr lang="pt-BR" altLang="pt-BR" b="1" dirty="0" smtClean="0">
                <a:solidFill>
                  <a:srgbClr val="7030A0"/>
                </a:solidFill>
              </a:rPr>
              <a:t>A forma </a:t>
            </a:r>
            <a:r>
              <a:rPr lang="pt-BR" altLang="pt-BR" b="1" dirty="0" smtClean="0">
                <a:solidFill>
                  <a:srgbClr val="D125B8"/>
                </a:solidFill>
              </a:rPr>
              <a:t>c)</a:t>
            </a:r>
            <a:r>
              <a:rPr lang="pt-BR" altLang="pt-BR" b="1" dirty="0" smtClean="0">
                <a:solidFill>
                  <a:srgbClr val="7030A0"/>
                </a:solidFill>
              </a:rPr>
              <a:t>, constituída pelos pilares e vigas (forma T), possibilita a estabilização da estrutura para edifícios relativamente altos.</a:t>
            </a:r>
            <a:endParaRPr lang="pt-BR" altLang="pt-BR" b="1" dirty="0" smtClean="0">
              <a:solidFill>
                <a:srgbClr val="2AA22A"/>
              </a:solidFill>
            </a:endParaRPr>
          </a:p>
        </p:txBody>
      </p:sp>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28</a:t>
            </a:fld>
            <a:endParaRPr lang="en-US"/>
          </a:p>
        </p:txBody>
      </p:sp>
      <p:sp>
        <p:nvSpPr>
          <p:cNvPr id="5" name="Title 1"/>
          <p:cNvSpPr txBox="1">
            <a:spLocks/>
          </p:cNvSpPr>
          <p:nvPr/>
        </p:nvSpPr>
        <p:spPr bwMode="auto">
          <a:xfrm>
            <a:off x="539552" y="188640"/>
            <a:ext cx="8424936" cy="54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400" b="1" i="0" u="none" strike="noStrike" kern="1200" cap="none" spc="0" normalizeH="0" baseline="0" noProof="0" dirty="0" smtClean="0">
                <a:ln>
                  <a:noFill/>
                </a:ln>
                <a:solidFill>
                  <a:srgbClr val="0005CC"/>
                </a:solidFill>
                <a:effectLst/>
                <a:uLnTx/>
                <a:uFillTx/>
                <a:latin typeface="+mj-lt"/>
                <a:ea typeface="+mj-ea"/>
                <a:cs typeface="+mj-cs"/>
              </a:rPr>
              <a:t>8.2.1 </a:t>
            </a:r>
            <a:r>
              <a:rPr lang="en-US" altLang="pt-BR" sz="2400" b="1" dirty="0">
                <a:solidFill>
                  <a:srgbClr val="0005CC"/>
                </a:solidFill>
              </a:rPr>
              <a:t>SISTEMAS ESTRUTURAIS </a:t>
            </a:r>
            <a:r>
              <a:rPr lang="en-US" altLang="pt-BR" sz="2400" b="1" dirty="0" smtClean="0">
                <a:solidFill>
                  <a:srgbClr val="0005CC"/>
                </a:solidFill>
              </a:rPr>
              <a:t>COM ELEMENTOS DE EIXO RETO</a:t>
            </a:r>
            <a:endParaRPr lang="en-US" altLang="pt-BR" sz="2400" b="1" dirty="0">
              <a:solidFill>
                <a:srgbClr val="0005CC"/>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203" y="2852936"/>
            <a:ext cx="3205585"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9307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571648" y="1556792"/>
            <a:ext cx="8103343"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b="1" dirty="0" smtClean="0">
                <a:solidFill>
                  <a:srgbClr val="7030A0"/>
                </a:solidFill>
              </a:rPr>
              <a:t>Os elementos empregados nestes sistemas estruturais correspondem a </a:t>
            </a:r>
            <a:r>
              <a:rPr lang="pt-BR" altLang="pt-BR" b="1" u="sng" dirty="0" smtClean="0">
                <a:solidFill>
                  <a:srgbClr val="7030A0"/>
                </a:solidFill>
              </a:rPr>
              <a:t>elementos que incluem parte dos pilares e parte das vigas</a:t>
            </a:r>
            <a:r>
              <a:rPr lang="pt-BR" altLang="pt-BR" b="1" dirty="0" smtClean="0">
                <a:solidFill>
                  <a:srgbClr val="7030A0"/>
                </a:solidFill>
              </a:rPr>
              <a:t>.</a:t>
            </a:r>
          </a:p>
          <a:p>
            <a:pPr algn="just" eaLnBrk="1" hangingPunct="1">
              <a:spcBef>
                <a:spcPct val="0"/>
              </a:spcBef>
              <a:buFontTx/>
              <a:buNone/>
            </a:pPr>
            <a:endParaRPr lang="pt-BR" altLang="pt-BR" sz="2000" b="1" dirty="0">
              <a:solidFill>
                <a:srgbClr val="7030A0"/>
              </a:solidFill>
            </a:endParaRPr>
          </a:p>
          <a:p>
            <a:pPr algn="just" eaLnBrk="1" hangingPunct="1">
              <a:spcBef>
                <a:spcPct val="0"/>
              </a:spcBef>
              <a:buFontTx/>
              <a:buNone/>
            </a:pPr>
            <a:r>
              <a:rPr lang="pt-BR" altLang="pt-BR" b="1" dirty="0" smtClean="0">
                <a:solidFill>
                  <a:srgbClr val="2AA22A"/>
                </a:solidFill>
              </a:rPr>
              <a:t>Em geral os </a:t>
            </a:r>
            <a:r>
              <a:rPr lang="pt-BR" altLang="pt-BR" b="1" u="sng" dirty="0" smtClean="0">
                <a:solidFill>
                  <a:srgbClr val="2AA22A"/>
                </a:solidFill>
              </a:rPr>
              <a:t>elementos são menores que os elementos utilizados nos galpões</a:t>
            </a:r>
            <a:r>
              <a:rPr lang="pt-BR" altLang="pt-BR" b="1" dirty="0" smtClean="0">
                <a:solidFill>
                  <a:srgbClr val="2AA22A"/>
                </a:solidFill>
              </a:rPr>
              <a:t>, e por isso aumenta a possibilidade de executar os elementos em </a:t>
            </a:r>
            <a:r>
              <a:rPr lang="pt-BR" altLang="pt-BR" b="1" u="sng" dirty="0" smtClean="0">
                <a:solidFill>
                  <a:srgbClr val="2AA22A"/>
                </a:solidFill>
              </a:rPr>
              <a:t>fábricas</a:t>
            </a:r>
            <a:r>
              <a:rPr lang="pt-BR" altLang="pt-BR" b="1" dirty="0" smtClean="0">
                <a:solidFill>
                  <a:srgbClr val="2AA22A"/>
                </a:solidFill>
              </a:rPr>
              <a:t> e transportá-los para a obra.</a:t>
            </a:r>
          </a:p>
        </p:txBody>
      </p:sp>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29</a:t>
            </a:fld>
            <a:endParaRPr lang="en-US"/>
          </a:p>
        </p:txBody>
      </p:sp>
      <p:sp>
        <p:nvSpPr>
          <p:cNvPr id="5" name="Title 1"/>
          <p:cNvSpPr txBox="1">
            <a:spLocks/>
          </p:cNvSpPr>
          <p:nvPr/>
        </p:nvSpPr>
        <p:spPr bwMode="auto">
          <a:xfrm>
            <a:off x="539552" y="260648"/>
            <a:ext cx="8424936" cy="968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3200" b="1" i="0" u="none" strike="noStrike" kern="1200" cap="none" spc="0" normalizeH="0" baseline="0" noProof="0" dirty="0" smtClean="0">
                <a:ln>
                  <a:noFill/>
                </a:ln>
                <a:solidFill>
                  <a:srgbClr val="0005CC"/>
                </a:solidFill>
                <a:effectLst/>
                <a:uLnTx/>
                <a:uFillTx/>
                <a:latin typeface="+mj-lt"/>
                <a:ea typeface="+mj-ea"/>
                <a:cs typeface="+mj-cs"/>
              </a:rPr>
              <a:t>8.2.2 </a:t>
            </a:r>
            <a:r>
              <a:rPr lang="en-US" altLang="pt-BR" sz="3200" b="1" dirty="0">
                <a:solidFill>
                  <a:srgbClr val="0005CC"/>
                </a:solidFill>
              </a:rPr>
              <a:t>SISTEMAS ESTRUTURAIS </a:t>
            </a:r>
            <a:r>
              <a:rPr lang="en-US" altLang="pt-BR" sz="3200" b="1" dirty="0" smtClean="0">
                <a:solidFill>
                  <a:srgbClr val="0005CC"/>
                </a:solidFill>
              </a:rPr>
              <a:t>COMPOSTOS</a:t>
            </a:r>
          </a:p>
          <a:p>
            <a:pPr algn="ctr">
              <a:defRPr/>
            </a:pPr>
            <a:r>
              <a:rPr lang="en-US" altLang="pt-BR" sz="3200" b="1" dirty="0" smtClean="0">
                <a:solidFill>
                  <a:srgbClr val="0005CC"/>
                </a:solidFill>
              </a:rPr>
              <a:t>POR TRECHOS DE EIXO RETO</a:t>
            </a:r>
            <a:endParaRPr lang="en-US" altLang="pt-BR" sz="3200" b="1" dirty="0">
              <a:solidFill>
                <a:srgbClr val="0005CC"/>
              </a:solidFill>
            </a:endParaRPr>
          </a:p>
        </p:txBody>
      </p:sp>
    </p:spTree>
    <p:extLst>
      <p:ext uri="{BB962C8B-B14F-4D97-AF65-F5344CB8AC3E}">
        <p14:creationId xmlns:p14="http://schemas.microsoft.com/office/powerpoint/2010/main" val="2339461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67544" y="332656"/>
            <a:ext cx="8229600" cy="796925"/>
          </a:xfrm>
        </p:spPr>
        <p:txBody>
          <a:bodyPr/>
          <a:lstStyle/>
          <a:p>
            <a:pPr eaLnBrk="1" hangingPunct="1"/>
            <a:r>
              <a:rPr lang="en-US" altLang="pt-BR" sz="3600" b="1" dirty="0" smtClean="0">
                <a:solidFill>
                  <a:srgbClr val="C00000"/>
                </a:solidFill>
              </a:rPr>
              <a:t>OUTRA FONTE:</a:t>
            </a:r>
          </a:p>
        </p:txBody>
      </p:sp>
      <p:sp>
        <p:nvSpPr>
          <p:cNvPr id="4099" name="TextBox 3"/>
          <p:cNvSpPr txBox="1">
            <a:spLocks noChangeArrowheads="1"/>
          </p:cNvSpPr>
          <p:nvPr/>
        </p:nvSpPr>
        <p:spPr bwMode="auto">
          <a:xfrm>
            <a:off x="746521" y="1268760"/>
            <a:ext cx="7993063"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None/>
            </a:pPr>
            <a:r>
              <a:rPr lang="pt-BR" altLang="pt-BR" b="1" dirty="0" smtClean="0">
                <a:solidFill>
                  <a:srgbClr val="D125B8"/>
                </a:solidFill>
              </a:rPr>
              <a:t>FIB </a:t>
            </a:r>
            <a:r>
              <a:rPr lang="pt-BR" altLang="pt-BR" b="1" dirty="0">
                <a:solidFill>
                  <a:srgbClr val="D125B8"/>
                </a:solidFill>
              </a:rPr>
              <a:t>- </a:t>
            </a:r>
            <a:r>
              <a:rPr lang="pt-BR" altLang="pt-BR" b="1" dirty="0" err="1">
                <a:solidFill>
                  <a:srgbClr val="D125B8"/>
                </a:solidFill>
              </a:rPr>
              <a:t>Acker</a:t>
            </a:r>
            <a:r>
              <a:rPr lang="pt-BR" altLang="pt-BR" b="1" dirty="0">
                <a:solidFill>
                  <a:srgbClr val="D125B8"/>
                </a:solidFill>
              </a:rPr>
              <a:t>, A.V. </a:t>
            </a:r>
            <a:r>
              <a:rPr lang="pt-BR" altLang="pt-BR" b="1" i="1" dirty="0">
                <a:solidFill>
                  <a:srgbClr val="D125B8"/>
                </a:solidFill>
              </a:rPr>
              <a:t>Manual de sistemas pré-fabricados de concreto</a:t>
            </a:r>
            <a:r>
              <a:rPr lang="pt-BR" altLang="pt-BR" b="1" dirty="0">
                <a:solidFill>
                  <a:srgbClr val="D125B8"/>
                </a:solidFill>
              </a:rPr>
              <a:t>. ABCIC, tradução de Marcelo de Araújo Ferreira, 2003, 129p</a:t>
            </a:r>
            <a:r>
              <a:rPr lang="pt-BR" altLang="pt-BR" b="1" dirty="0" smtClean="0">
                <a:solidFill>
                  <a:srgbClr val="D125B8"/>
                </a:solidFill>
              </a:rPr>
              <a:t>.</a:t>
            </a:r>
          </a:p>
          <a:p>
            <a:pPr algn="just" eaLnBrk="1" hangingPunct="1">
              <a:spcBef>
                <a:spcPct val="0"/>
              </a:spcBef>
              <a:buNone/>
            </a:pPr>
            <a:endParaRPr lang="pt-BR" altLang="pt-BR" sz="2000" b="1" dirty="0" smtClean="0">
              <a:solidFill>
                <a:srgbClr val="D125B8"/>
              </a:solidFill>
            </a:endParaRPr>
          </a:p>
          <a:p>
            <a:pPr eaLnBrk="1" hangingPunct="1">
              <a:spcBef>
                <a:spcPct val="0"/>
              </a:spcBef>
              <a:buNone/>
            </a:pPr>
            <a:r>
              <a:rPr lang="pt-BR" altLang="pt-BR" b="1" dirty="0" smtClean="0">
                <a:solidFill>
                  <a:srgbClr val="2AA22A"/>
                </a:solidFill>
              </a:rPr>
              <a:t>Disponível em: </a:t>
            </a:r>
            <a:r>
              <a:rPr lang="pt-BR" altLang="pt-BR" sz="2800" b="1" dirty="0" smtClean="0">
                <a:solidFill>
                  <a:srgbClr val="D125B8"/>
                </a:solidFill>
                <a:hlinkClick r:id="rId2"/>
              </a:rPr>
              <a:t>http</a:t>
            </a:r>
            <a:r>
              <a:rPr lang="pt-BR" altLang="pt-BR" sz="2800" b="1" dirty="0">
                <a:solidFill>
                  <a:srgbClr val="D125B8"/>
                </a:solidFill>
                <a:hlinkClick r:id="rId2"/>
              </a:rPr>
              <a:t>://wwwp.feb.unesp.br/pbastos/pre-moldados/Manual%20Fib.pdf</a:t>
            </a:r>
            <a:endParaRPr lang="pt-BR" altLang="pt-BR" sz="2800" b="1" dirty="0">
              <a:solidFill>
                <a:srgbClr val="D125B8"/>
              </a:solidFill>
            </a:endParaRPr>
          </a:p>
          <a:p>
            <a:pPr algn="just" eaLnBrk="1" hangingPunct="1">
              <a:spcBef>
                <a:spcPct val="0"/>
              </a:spcBef>
              <a:buNone/>
            </a:pPr>
            <a:endParaRPr lang="pt-BR" altLang="pt-BR" sz="2400" b="1" dirty="0">
              <a:solidFill>
                <a:srgbClr val="0005CC"/>
              </a:solidFill>
            </a:endParaRPr>
          </a:p>
          <a:p>
            <a:pPr algn="just" eaLnBrk="1" hangingPunct="1">
              <a:spcBef>
                <a:spcPct val="0"/>
              </a:spcBef>
              <a:buNone/>
            </a:pPr>
            <a:r>
              <a:rPr lang="pt-BR" altLang="pt-BR" sz="3600" b="1" dirty="0">
                <a:solidFill>
                  <a:srgbClr val="2AA22A"/>
                </a:solidFill>
                <a:effectLst>
                  <a:outerShdw blurRad="38100" dist="38100" dir="2700000" algn="tl">
                    <a:srgbClr val="000000">
                      <a:alpha val="43137"/>
                    </a:srgbClr>
                  </a:outerShdw>
                </a:effectLst>
              </a:rPr>
              <a:t>Nota</a:t>
            </a:r>
            <a:r>
              <a:rPr lang="pt-BR" altLang="pt-BR" sz="3600" b="1" dirty="0">
                <a:solidFill>
                  <a:srgbClr val="2AA22A"/>
                </a:solidFill>
              </a:rPr>
              <a:t>: todos os textos com fonte não identificada são do livro de El </a:t>
            </a:r>
            <a:r>
              <a:rPr lang="pt-BR" altLang="pt-BR" sz="3600" b="1" dirty="0" err="1">
                <a:solidFill>
                  <a:srgbClr val="2AA22A"/>
                </a:solidFill>
              </a:rPr>
              <a:t>Debs</a:t>
            </a:r>
            <a:r>
              <a:rPr lang="pt-BR" altLang="pt-BR" sz="3600" b="1" dirty="0">
                <a:solidFill>
                  <a:srgbClr val="2AA22A"/>
                </a:solidFill>
              </a:rPr>
              <a:t>.</a:t>
            </a:r>
          </a:p>
        </p:txBody>
      </p:sp>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3</a:t>
            </a:fld>
            <a:endParaRPr lang="en-US"/>
          </a:p>
        </p:txBody>
      </p:sp>
    </p:spTree>
    <p:extLst>
      <p:ext uri="{BB962C8B-B14F-4D97-AF65-F5344CB8AC3E}">
        <p14:creationId xmlns:p14="http://schemas.microsoft.com/office/powerpoint/2010/main" val="42760670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30</a:t>
            </a:fld>
            <a:endParaRPr lang="en-US"/>
          </a:p>
        </p:txBody>
      </p:sp>
      <p:sp>
        <p:nvSpPr>
          <p:cNvPr id="5" name="Title 1"/>
          <p:cNvSpPr txBox="1">
            <a:spLocks/>
          </p:cNvSpPr>
          <p:nvPr/>
        </p:nvSpPr>
        <p:spPr bwMode="auto">
          <a:xfrm>
            <a:off x="539552" y="116632"/>
            <a:ext cx="842493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lang="en-US" altLang="pt-BR" sz="2000" b="1" dirty="0">
                <a:solidFill>
                  <a:srgbClr val="0005CC"/>
                </a:solidFill>
                <a:latin typeface="+mj-lt"/>
                <a:ea typeface="+mj-ea"/>
                <a:cs typeface="+mj-cs"/>
              </a:rPr>
              <a:t>8</a:t>
            </a:r>
            <a:r>
              <a:rPr kumimoji="0" lang="en-US" altLang="pt-BR" sz="2000" b="1" i="0" u="none" strike="noStrike" kern="1200" cap="none" spc="0" normalizeH="0" baseline="0" noProof="0" dirty="0" smtClean="0">
                <a:ln>
                  <a:noFill/>
                </a:ln>
                <a:solidFill>
                  <a:srgbClr val="0005CC"/>
                </a:solidFill>
                <a:effectLst/>
                <a:uLnTx/>
                <a:uFillTx/>
                <a:latin typeface="+mj-lt"/>
                <a:ea typeface="+mj-ea"/>
                <a:cs typeface="+mj-cs"/>
              </a:rPr>
              <a:t>.2.2 </a:t>
            </a:r>
            <a:r>
              <a:rPr lang="en-US" altLang="pt-BR" sz="2000" b="1" dirty="0">
                <a:solidFill>
                  <a:srgbClr val="0005CC"/>
                </a:solidFill>
              </a:rPr>
              <a:t>SISTEMAS ESTRUTURAIS </a:t>
            </a:r>
            <a:r>
              <a:rPr lang="en-US" altLang="pt-BR" sz="2000" b="1" dirty="0" smtClean="0">
                <a:solidFill>
                  <a:srgbClr val="0005CC"/>
                </a:solidFill>
              </a:rPr>
              <a:t>COMPOSTOS</a:t>
            </a:r>
          </a:p>
          <a:p>
            <a:pPr algn="ctr">
              <a:defRPr/>
            </a:pPr>
            <a:r>
              <a:rPr lang="en-US" altLang="pt-BR" sz="2000" b="1" dirty="0" smtClean="0">
                <a:solidFill>
                  <a:srgbClr val="0005CC"/>
                </a:solidFill>
              </a:rPr>
              <a:t>POR TRECHOS DE EIXO RETO</a:t>
            </a:r>
            <a:endParaRPr lang="en-US" altLang="pt-BR" sz="2000" b="1" dirty="0">
              <a:solidFill>
                <a:srgbClr val="0005CC"/>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39592"/>
            <a:ext cx="7812087"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602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31</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1042432"/>
            <a:ext cx="8502489" cy="497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bwMode="auto">
          <a:xfrm>
            <a:off x="539552" y="188640"/>
            <a:ext cx="842493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400" b="1" i="0" u="none" strike="noStrike" kern="1200" cap="none" spc="0" normalizeH="0" baseline="0" noProof="0" dirty="0" smtClean="0">
                <a:ln>
                  <a:noFill/>
                </a:ln>
                <a:solidFill>
                  <a:srgbClr val="0005CC"/>
                </a:solidFill>
                <a:effectLst/>
                <a:uLnTx/>
                <a:uFillTx/>
                <a:latin typeface="+mj-lt"/>
                <a:ea typeface="+mj-ea"/>
                <a:cs typeface="+mj-cs"/>
              </a:rPr>
              <a:t>8.2.2 </a:t>
            </a:r>
            <a:r>
              <a:rPr lang="en-US" altLang="pt-BR" sz="2400" b="1" dirty="0">
                <a:solidFill>
                  <a:srgbClr val="0005CC"/>
                </a:solidFill>
              </a:rPr>
              <a:t>SISTEMAS ESTRUTURAIS </a:t>
            </a:r>
            <a:r>
              <a:rPr lang="en-US" altLang="pt-BR" sz="2400" b="1" dirty="0" smtClean="0">
                <a:solidFill>
                  <a:srgbClr val="0005CC"/>
                </a:solidFill>
              </a:rPr>
              <a:t>COMPOSTOS</a:t>
            </a:r>
          </a:p>
          <a:p>
            <a:pPr algn="ctr">
              <a:defRPr/>
            </a:pPr>
            <a:r>
              <a:rPr lang="en-US" altLang="pt-BR" sz="2400" b="1" dirty="0" smtClean="0">
                <a:solidFill>
                  <a:srgbClr val="0005CC"/>
                </a:solidFill>
              </a:rPr>
              <a:t>POR TRECHOS DE EIXO RETO</a:t>
            </a:r>
            <a:endParaRPr lang="en-US" altLang="pt-BR" sz="2400" b="1" dirty="0">
              <a:solidFill>
                <a:srgbClr val="0005CC"/>
              </a:solidFill>
            </a:endParaRPr>
          </a:p>
        </p:txBody>
      </p:sp>
    </p:spTree>
    <p:extLst>
      <p:ext uri="{BB962C8B-B14F-4D97-AF65-F5344CB8AC3E}">
        <p14:creationId xmlns:p14="http://schemas.microsoft.com/office/powerpoint/2010/main" val="1848161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505272" y="1196752"/>
            <a:ext cx="479243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b="1" dirty="0" smtClean="0">
                <a:solidFill>
                  <a:srgbClr val="C00000"/>
                </a:solidFill>
              </a:rPr>
              <a:t>Formas básicas:</a:t>
            </a:r>
          </a:p>
          <a:p>
            <a:pPr algn="just" eaLnBrk="1" hangingPunct="1">
              <a:spcBef>
                <a:spcPct val="0"/>
              </a:spcBef>
              <a:buFontTx/>
              <a:buNone/>
            </a:pPr>
            <a:endParaRPr lang="pt-BR" altLang="pt-BR" sz="2000" b="1" dirty="0">
              <a:solidFill>
                <a:srgbClr val="7030A0"/>
              </a:solidFill>
            </a:endParaRPr>
          </a:p>
          <a:p>
            <a:pPr algn="just" eaLnBrk="1" hangingPunct="1">
              <a:spcBef>
                <a:spcPct val="0"/>
              </a:spcBef>
              <a:buFontTx/>
              <a:buNone/>
            </a:pPr>
            <a:r>
              <a:rPr lang="pt-BR" altLang="pt-BR" b="1" dirty="0" smtClean="0">
                <a:solidFill>
                  <a:srgbClr val="2AA22A"/>
                </a:solidFill>
              </a:rPr>
              <a:t>a) Com elementos verticais engastados na fundação e articulações nas traves </a:t>
            </a:r>
            <a:r>
              <a:rPr lang="pt-BR" altLang="pt-BR" b="1" dirty="0" smtClean="0">
                <a:solidFill>
                  <a:srgbClr val="7030A0"/>
                </a:solidFill>
              </a:rPr>
              <a:t>– corresponde à composição</a:t>
            </a:r>
            <a:endParaRPr lang="pt-BR" altLang="pt-BR" sz="2000" b="1" dirty="0">
              <a:solidFill>
                <a:srgbClr val="7030A0"/>
              </a:solidFill>
            </a:endParaRPr>
          </a:p>
        </p:txBody>
      </p:sp>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32</a:t>
            </a:fld>
            <a:endParaRPr lang="en-US"/>
          </a:p>
        </p:txBody>
      </p:sp>
      <p:sp>
        <p:nvSpPr>
          <p:cNvPr id="5" name="Title 1"/>
          <p:cNvSpPr txBox="1">
            <a:spLocks/>
          </p:cNvSpPr>
          <p:nvPr/>
        </p:nvSpPr>
        <p:spPr bwMode="auto">
          <a:xfrm>
            <a:off x="539552" y="260648"/>
            <a:ext cx="842493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400" b="1" i="0" u="none" strike="noStrike" kern="1200" cap="none" spc="0" normalizeH="0" baseline="0" noProof="0" dirty="0" smtClean="0">
                <a:ln>
                  <a:noFill/>
                </a:ln>
                <a:solidFill>
                  <a:srgbClr val="0005CC"/>
                </a:solidFill>
                <a:effectLst/>
                <a:uLnTx/>
                <a:uFillTx/>
                <a:latin typeface="+mj-lt"/>
                <a:ea typeface="+mj-ea"/>
                <a:cs typeface="+mj-cs"/>
              </a:rPr>
              <a:t>8.2.2 </a:t>
            </a:r>
            <a:r>
              <a:rPr lang="en-US" altLang="pt-BR" sz="2400" b="1" dirty="0">
                <a:solidFill>
                  <a:srgbClr val="0005CC"/>
                </a:solidFill>
              </a:rPr>
              <a:t>SISTEMAS ESTRUTURAIS </a:t>
            </a:r>
            <a:r>
              <a:rPr lang="en-US" altLang="pt-BR" sz="2400" b="1" dirty="0" smtClean="0">
                <a:solidFill>
                  <a:srgbClr val="0005CC"/>
                </a:solidFill>
              </a:rPr>
              <a:t>COMPOSTOS</a:t>
            </a:r>
          </a:p>
          <a:p>
            <a:pPr algn="ctr">
              <a:defRPr/>
            </a:pPr>
            <a:r>
              <a:rPr lang="en-US" altLang="pt-BR" sz="2400" b="1" dirty="0" smtClean="0">
                <a:solidFill>
                  <a:srgbClr val="0005CC"/>
                </a:solidFill>
              </a:rPr>
              <a:t>POR TRECHOS DE EIXO RETO</a:t>
            </a:r>
            <a:endParaRPr lang="en-US" altLang="pt-BR" sz="2400" b="1" dirty="0">
              <a:solidFill>
                <a:srgbClr val="0005CC"/>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7119" y="2060848"/>
            <a:ext cx="3763388" cy="1805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501880" y="3933056"/>
            <a:ext cx="8171184" cy="2062103"/>
          </a:xfrm>
          <a:prstGeom prst="rect">
            <a:avLst/>
          </a:prstGeom>
        </p:spPr>
        <p:txBody>
          <a:bodyPr wrap="square">
            <a:spAutoFit/>
          </a:bodyPr>
          <a:lstStyle/>
          <a:p>
            <a:pPr algn="just"/>
            <a:r>
              <a:rPr lang="pt-BR" altLang="pt-BR" sz="3200" b="1" dirty="0">
                <a:solidFill>
                  <a:srgbClr val="7030A0"/>
                </a:solidFill>
              </a:rPr>
              <a:t>de elementos com </a:t>
            </a:r>
            <a:r>
              <a:rPr lang="pt-BR" altLang="pt-BR" sz="3200" b="1" u="sng" dirty="0" smtClean="0">
                <a:solidFill>
                  <a:srgbClr val="7030A0"/>
                </a:solidFill>
              </a:rPr>
              <a:t>articulações dispostas próximas à posição do momento fletor nulo</a:t>
            </a:r>
            <a:r>
              <a:rPr lang="pt-BR" altLang="pt-BR" sz="3200" b="1" dirty="0" smtClean="0">
                <a:solidFill>
                  <a:srgbClr val="7030A0"/>
                </a:solidFill>
              </a:rPr>
              <a:t> </a:t>
            </a:r>
            <a:r>
              <a:rPr lang="pt-BR" altLang="pt-BR" sz="3200" b="1" u="sng" dirty="0" smtClean="0">
                <a:solidFill>
                  <a:srgbClr val="7030A0"/>
                </a:solidFill>
              </a:rPr>
              <a:t>devido à carga permanente</a:t>
            </a:r>
            <a:r>
              <a:rPr lang="pt-BR" altLang="pt-BR" sz="3200" b="1" dirty="0" smtClean="0">
                <a:solidFill>
                  <a:srgbClr val="7030A0"/>
                </a:solidFill>
              </a:rPr>
              <a:t>, em estrutura monolítica equivalente. </a:t>
            </a:r>
            <a:endParaRPr lang="pt-BR" altLang="pt-BR" sz="3600" b="1" dirty="0">
              <a:solidFill>
                <a:srgbClr val="7030A0"/>
              </a:solidFill>
            </a:endParaRPr>
          </a:p>
        </p:txBody>
      </p:sp>
    </p:spTree>
    <p:extLst>
      <p:ext uri="{BB962C8B-B14F-4D97-AF65-F5344CB8AC3E}">
        <p14:creationId xmlns:p14="http://schemas.microsoft.com/office/powerpoint/2010/main" val="2432946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505272" y="1052736"/>
            <a:ext cx="8099176"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sz="2500" b="1" dirty="0" smtClean="0">
                <a:solidFill>
                  <a:srgbClr val="2AA22A"/>
                </a:solidFill>
              </a:rPr>
              <a:t>a) Com elementos verticais engastados na fundação e articulações nas traves</a:t>
            </a:r>
          </a:p>
          <a:p>
            <a:pPr algn="just" eaLnBrk="1" hangingPunct="1">
              <a:spcBef>
                <a:spcPct val="0"/>
              </a:spcBef>
              <a:buFontTx/>
              <a:buNone/>
            </a:pPr>
            <a:endParaRPr lang="pt-BR" altLang="pt-BR" sz="1600" b="1" dirty="0" smtClean="0">
              <a:solidFill>
                <a:srgbClr val="7030A0"/>
              </a:solidFill>
            </a:endParaRPr>
          </a:p>
          <a:p>
            <a:pPr algn="just" eaLnBrk="1" hangingPunct="1">
              <a:spcBef>
                <a:spcPct val="0"/>
              </a:spcBef>
              <a:buFontTx/>
              <a:buNone/>
            </a:pPr>
            <a:r>
              <a:rPr lang="pt-BR" altLang="pt-BR" b="1" dirty="0" smtClean="0">
                <a:solidFill>
                  <a:srgbClr val="7030A0"/>
                </a:solidFill>
              </a:rPr>
              <a:t>Resultam dois tipos de elementos: pilares com parte da viga (elemento composto por trechos de eixo reto) e vigas. O sistema é chamado </a:t>
            </a:r>
            <a:r>
              <a:rPr lang="pt-BR" altLang="pt-BR" b="1" u="sng" dirty="0" smtClean="0">
                <a:solidFill>
                  <a:srgbClr val="7030A0"/>
                </a:solidFill>
                <a:effectLst>
                  <a:outerShdw blurRad="38100" dist="38100" dir="2700000" algn="tl">
                    <a:srgbClr val="000000">
                      <a:alpha val="43137"/>
                    </a:srgbClr>
                  </a:outerShdw>
                </a:effectLst>
              </a:rPr>
              <a:t>lambda</a:t>
            </a:r>
            <a:r>
              <a:rPr lang="pt-BR" altLang="pt-BR" b="1" dirty="0" smtClean="0">
                <a:solidFill>
                  <a:srgbClr val="7030A0"/>
                </a:solidFill>
              </a:rPr>
              <a:t>.</a:t>
            </a:r>
          </a:p>
        </p:txBody>
      </p:sp>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33</a:t>
            </a:fld>
            <a:endParaRPr lang="en-US"/>
          </a:p>
        </p:txBody>
      </p:sp>
      <p:sp>
        <p:nvSpPr>
          <p:cNvPr id="5" name="Title 1"/>
          <p:cNvSpPr txBox="1">
            <a:spLocks/>
          </p:cNvSpPr>
          <p:nvPr/>
        </p:nvSpPr>
        <p:spPr bwMode="auto">
          <a:xfrm>
            <a:off x="535008" y="188640"/>
            <a:ext cx="842493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lang="en-US" altLang="pt-BR" sz="2400" b="1" dirty="0">
                <a:solidFill>
                  <a:srgbClr val="0005CC"/>
                </a:solidFill>
                <a:latin typeface="+mj-lt"/>
                <a:ea typeface="+mj-ea"/>
                <a:cs typeface="+mj-cs"/>
              </a:rPr>
              <a:t>8</a:t>
            </a:r>
            <a:r>
              <a:rPr kumimoji="0" lang="en-US" altLang="pt-BR" sz="2400" b="1" i="0" u="none" strike="noStrike" kern="1200" cap="none" spc="0" normalizeH="0" baseline="0" noProof="0" dirty="0" smtClean="0">
                <a:ln>
                  <a:noFill/>
                </a:ln>
                <a:solidFill>
                  <a:srgbClr val="0005CC"/>
                </a:solidFill>
                <a:effectLst/>
                <a:uLnTx/>
                <a:uFillTx/>
                <a:latin typeface="+mj-lt"/>
                <a:ea typeface="+mj-ea"/>
                <a:cs typeface="+mj-cs"/>
              </a:rPr>
              <a:t>.2.2 </a:t>
            </a:r>
            <a:r>
              <a:rPr lang="en-US" altLang="pt-BR" sz="2400" b="1" dirty="0">
                <a:solidFill>
                  <a:srgbClr val="0005CC"/>
                </a:solidFill>
              </a:rPr>
              <a:t>SISTEMAS ESTRUTURAIS </a:t>
            </a:r>
            <a:r>
              <a:rPr lang="en-US" altLang="pt-BR" sz="2400" b="1" dirty="0" smtClean="0">
                <a:solidFill>
                  <a:srgbClr val="0005CC"/>
                </a:solidFill>
              </a:rPr>
              <a:t>COMPOSTOS</a:t>
            </a:r>
          </a:p>
          <a:p>
            <a:pPr algn="ctr">
              <a:defRPr/>
            </a:pPr>
            <a:r>
              <a:rPr lang="en-US" altLang="pt-BR" sz="2400" b="1" dirty="0" smtClean="0">
                <a:solidFill>
                  <a:srgbClr val="0005CC"/>
                </a:solidFill>
              </a:rPr>
              <a:t>POR TRECHOS DE EIXO RETO</a:t>
            </a:r>
            <a:endParaRPr lang="en-US" altLang="pt-BR" sz="2400" b="1" dirty="0">
              <a:solidFill>
                <a:srgbClr val="0005CC"/>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2432" y="3744439"/>
            <a:ext cx="2971776" cy="2775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810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886182"/>
            <a:ext cx="3740052" cy="273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TextBox 2"/>
          <p:cNvSpPr txBox="1">
            <a:spLocks noChangeArrowheads="1"/>
          </p:cNvSpPr>
          <p:nvPr/>
        </p:nvSpPr>
        <p:spPr bwMode="auto">
          <a:xfrm>
            <a:off x="503008" y="908720"/>
            <a:ext cx="8099176" cy="346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sz="2400" b="1" dirty="0" smtClean="0">
                <a:solidFill>
                  <a:srgbClr val="2AA22A"/>
                </a:solidFill>
              </a:rPr>
              <a:t>a) Com elementos verticais engastados na fundação e articulações nas traves</a:t>
            </a:r>
          </a:p>
          <a:p>
            <a:pPr algn="just" eaLnBrk="1" hangingPunct="1">
              <a:spcBef>
                <a:spcPct val="0"/>
              </a:spcBef>
              <a:buFontTx/>
              <a:buNone/>
            </a:pPr>
            <a:endParaRPr lang="pt-BR" altLang="pt-BR" sz="1100" b="1" dirty="0" smtClean="0">
              <a:solidFill>
                <a:srgbClr val="7030A0"/>
              </a:solidFill>
            </a:endParaRPr>
          </a:p>
          <a:p>
            <a:pPr algn="just" eaLnBrk="1" hangingPunct="1">
              <a:spcBef>
                <a:spcPct val="0"/>
              </a:spcBef>
              <a:buFontTx/>
              <a:buNone/>
            </a:pPr>
            <a:r>
              <a:rPr lang="pt-BR" altLang="pt-BR" b="1" dirty="0" smtClean="0">
                <a:solidFill>
                  <a:srgbClr val="7030A0"/>
                </a:solidFill>
              </a:rPr>
              <a:t>A eliminação do segmento central é uma variante desta forma básica. Neste caso os </a:t>
            </a:r>
            <a:r>
              <a:rPr lang="pt-BR" altLang="pt-BR" b="1" u="sng" dirty="0" smtClean="0">
                <a:solidFill>
                  <a:srgbClr val="7030A0"/>
                </a:solidFill>
              </a:rPr>
              <a:t>vãos são bem menores</a:t>
            </a:r>
            <a:r>
              <a:rPr lang="pt-BR" altLang="pt-BR" b="1" dirty="0" smtClean="0">
                <a:solidFill>
                  <a:srgbClr val="7030A0"/>
                </a:solidFill>
              </a:rPr>
              <a:t>, mas o comportamento em relação às ações laterais passa a ser bem mais favorável.</a:t>
            </a:r>
            <a:endParaRPr lang="pt-BR" altLang="pt-BR" b="1" dirty="0">
              <a:solidFill>
                <a:srgbClr val="7030A0"/>
              </a:solidFill>
            </a:endParaRPr>
          </a:p>
        </p:txBody>
      </p:sp>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34</a:t>
            </a:fld>
            <a:endParaRPr lang="en-US"/>
          </a:p>
        </p:txBody>
      </p:sp>
      <p:sp>
        <p:nvSpPr>
          <p:cNvPr id="5" name="Title 1"/>
          <p:cNvSpPr txBox="1">
            <a:spLocks/>
          </p:cNvSpPr>
          <p:nvPr/>
        </p:nvSpPr>
        <p:spPr bwMode="auto">
          <a:xfrm>
            <a:off x="539552" y="116632"/>
            <a:ext cx="842493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400" b="1" i="0" u="none" strike="noStrike" kern="1200" cap="none" spc="0" normalizeH="0" baseline="0" noProof="0" dirty="0" smtClean="0">
                <a:ln>
                  <a:noFill/>
                </a:ln>
                <a:solidFill>
                  <a:srgbClr val="0005CC"/>
                </a:solidFill>
                <a:effectLst/>
                <a:uLnTx/>
                <a:uFillTx/>
                <a:latin typeface="+mj-lt"/>
                <a:ea typeface="+mj-ea"/>
                <a:cs typeface="+mj-cs"/>
              </a:rPr>
              <a:t>8.2.2 </a:t>
            </a:r>
            <a:r>
              <a:rPr lang="en-US" altLang="pt-BR" sz="2400" b="1" dirty="0">
                <a:solidFill>
                  <a:srgbClr val="0005CC"/>
                </a:solidFill>
              </a:rPr>
              <a:t>SISTEMAS ESTRUTURAIS </a:t>
            </a:r>
            <a:r>
              <a:rPr lang="en-US" altLang="pt-BR" sz="2400" b="1" dirty="0" smtClean="0">
                <a:solidFill>
                  <a:srgbClr val="0005CC"/>
                </a:solidFill>
              </a:rPr>
              <a:t>COMPOSTOS</a:t>
            </a:r>
          </a:p>
          <a:p>
            <a:pPr algn="ctr">
              <a:defRPr/>
            </a:pPr>
            <a:r>
              <a:rPr lang="en-US" altLang="pt-BR" sz="2400" b="1" dirty="0" smtClean="0">
                <a:solidFill>
                  <a:srgbClr val="0005CC"/>
                </a:solidFill>
              </a:rPr>
              <a:t>POR TRECHOS DE EIXO RETO</a:t>
            </a:r>
            <a:endParaRPr lang="en-US" altLang="pt-BR" sz="2400" b="1" dirty="0">
              <a:solidFill>
                <a:srgbClr val="0005CC"/>
              </a:solidFill>
            </a:endParaRPr>
          </a:p>
        </p:txBody>
      </p:sp>
    </p:spTree>
    <p:extLst>
      <p:ext uri="{BB962C8B-B14F-4D97-AF65-F5344CB8AC3E}">
        <p14:creationId xmlns:p14="http://schemas.microsoft.com/office/powerpoint/2010/main" val="4012126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505272" y="1196752"/>
            <a:ext cx="81711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b="1" dirty="0" smtClean="0">
                <a:solidFill>
                  <a:srgbClr val="2AA22A"/>
                </a:solidFill>
              </a:rPr>
              <a:t>b) Com elementos em forma de U, H, T e similares</a:t>
            </a:r>
            <a:endParaRPr lang="pt-BR" altLang="pt-BR" sz="2000" b="1" dirty="0">
              <a:solidFill>
                <a:srgbClr val="7030A0"/>
              </a:solidFill>
            </a:endParaRPr>
          </a:p>
        </p:txBody>
      </p:sp>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35</a:t>
            </a:fld>
            <a:endParaRPr lang="en-US"/>
          </a:p>
        </p:txBody>
      </p:sp>
      <p:sp>
        <p:nvSpPr>
          <p:cNvPr id="5" name="Title 1"/>
          <p:cNvSpPr txBox="1">
            <a:spLocks/>
          </p:cNvSpPr>
          <p:nvPr/>
        </p:nvSpPr>
        <p:spPr bwMode="auto">
          <a:xfrm>
            <a:off x="539552" y="260648"/>
            <a:ext cx="842493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400" b="1" i="0" u="none" strike="noStrike" kern="1200" cap="none" spc="0" normalizeH="0" baseline="0" noProof="0" dirty="0" smtClean="0">
                <a:ln>
                  <a:noFill/>
                </a:ln>
                <a:solidFill>
                  <a:srgbClr val="0005CC"/>
                </a:solidFill>
                <a:effectLst/>
                <a:uLnTx/>
                <a:uFillTx/>
                <a:latin typeface="+mj-lt"/>
                <a:ea typeface="+mj-ea"/>
                <a:cs typeface="+mj-cs"/>
              </a:rPr>
              <a:t>8.2.2 </a:t>
            </a:r>
            <a:r>
              <a:rPr lang="en-US" altLang="pt-BR" sz="2400" b="1" dirty="0">
                <a:solidFill>
                  <a:srgbClr val="0005CC"/>
                </a:solidFill>
              </a:rPr>
              <a:t>SISTEMAS ESTRUTURAIS </a:t>
            </a:r>
            <a:r>
              <a:rPr lang="en-US" altLang="pt-BR" sz="2400" b="1" dirty="0" smtClean="0">
                <a:solidFill>
                  <a:srgbClr val="0005CC"/>
                </a:solidFill>
              </a:rPr>
              <a:t>COMPOSTOS</a:t>
            </a:r>
          </a:p>
          <a:p>
            <a:pPr algn="ctr">
              <a:defRPr/>
            </a:pPr>
            <a:r>
              <a:rPr lang="en-US" altLang="pt-BR" sz="2400" b="1" dirty="0" smtClean="0">
                <a:solidFill>
                  <a:srgbClr val="0005CC"/>
                </a:solidFill>
              </a:rPr>
              <a:t>POR TRECHOS DE EIXO RETO</a:t>
            </a:r>
            <a:endParaRPr lang="en-US" altLang="pt-BR" sz="2400" b="1" dirty="0">
              <a:solidFill>
                <a:srgbClr val="0005CC"/>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817" y="3628535"/>
            <a:ext cx="2744467" cy="2049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809" y="2273970"/>
            <a:ext cx="2656110" cy="1977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2266" y="3664539"/>
            <a:ext cx="2802222" cy="2049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869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505272" y="1052736"/>
            <a:ext cx="817118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sz="2500" b="1" dirty="0" smtClean="0">
                <a:solidFill>
                  <a:srgbClr val="2AA22A"/>
                </a:solidFill>
              </a:rPr>
              <a:t>b) Com elementos em forma de U, H, T e similares</a:t>
            </a:r>
            <a:endParaRPr lang="pt-BR" altLang="pt-BR" sz="2500" b="1" dirty="0">
              <a:solidFill>
                <a:srgbClr val="7030A0"/>
              </a:solidFill>
            </a:endParaRPr>
          </a:p>
        </p:txBody>
      </p:sp>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36</a:t>
            </a:fld>
            <a:endParaRPr lang="en-US"/>
          </a:p>
        </p:txBody>
      </p:sp>
      <p:sp>
        <p:nvSpPr>
          <p:cNvPr id="5" name="Title 1"/>
          <p:cNvSpPr txBox="1">
            <a:spLocks/>
          </p:cNvSpPr>
          <p:nvPr/>
        </p:nvSpPr>
        <p:spPr bwMode="auto">
          <a:xfrm>
            <a:off x="527008" y="188640"/>
            <a:ext cx="842493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400" b="1" i="0" u="none" strike="noStrike" kern="1200" cap="none" spc="0" normalizeH="0" baseline="0" noProof="0" dirty="0" smtClean="0">
                <a:ln>
                  <a:noFill/>
                </a:ln>
                <a:solidFill>
                  <a:srgbClr val="0005CC"/>
                </a:solidFill>
                <a:effectLst/>
                <a:uLnTx/>
                <a:uFillTx/>
                <a:latin typeface="+mj-lt"/>
                <a:ea typeface="+mj-ea"/>
                <a:cs typeface="+mj-cs"/>
              </a:rPr>
              <a:t>8.2.2 </a:t>
            </a:r>
            <a:r>
              <a:rPr lang="en-US" altLang="pt-BR" sz="2400" b="1" dirty="0">
                <a:solidFill>
                  <a:srgbClr val="0005CC"/>
                </a:solidFill>
              </a:rPr>
              <a:t>SISTEMAS ESTRUTURAIS </a:t>
            </a:r>
            <a:r>
              <a:rPr lang="en-US" altLang="pt-BR" sz="2400" b="1" dirty="0" smtClean="0">
                <a:solidFill>
                  <a:srgbClr val="0005CC"/>
                </a:solidFill>
              </a:rPr>
              <a:t>COMPOSTOS</a:t>
            </a:r>
          </a:p>
          <a:p>
            <a:pPr algn="ctr">
              <a:defRPr/>
            </a:pPr>
            <a:r>
              <a:rPr lang="en-US" altLang="pt-BR" sz="2400" b="1" dirty="0" smtClean="0">
                <a:solidFill>
                  <a:srgbClr val="0005CC"/>
                </a:solidFill>
              </a:rPr>
              <a:t>POR TRECHOS DE EIXO RETO</a:t>
            </a:r>
            <a:endParaRPr lang="en-US" altLang="pt-BR" sz="2400" b="1" dirty="0">
              <a:solidFill>
                <a:srgbClr val="0005CC"/>
              </a:solidFill>
            </a:endParaRPr>
          </a:p>
        </p:txBody>
      </p:sp>
      <p:sp>
        <p:nvSpPr>
          <p:cNvPr id="10" name="Retângulo 9"/>
          <p:cNvSpPr/>
          <p:nvPr/>
        </p:nvSpPr>
        <p:spPr>
          <a:xfrm>
            <a:off x="505272" y="1556102"/>
            <a:ext cx="8171184" cy="2554545"/>
          </a:xfrm>
          <a:prstGeom prst="rect">
            <a:avLst/>
          </a:prstGeom>
        </p:spPr>
        <p:txBody>
          <a:bodyPr wrap="square">
            <a:spAutoFit/>
          </a:bodyPr>
          <a:lstStyle/>
          <a:p>
            <a:pPr algn="just"/>
            <a:r>
              <a:rPr lang="pt-BR" altLang="pt-BR" sz="3200" b="1" dirty="0" smtClean="0">
                <a:solidFill>
                  <a:srgbClr val="7030A0"/>
                </a:solidFill>
              </a:rPr>
              <a:t>São empregados elementos correspondentes à parte do pilar e à parte da viga. Com esses elementos pode-se obter </a:t>
            </a:r>
            <a:r>
              <a:rPr lang="pt-BR" altLang="pt-BR" sz="3200" b="1" u="sng" dirty="0" smtClean="0">
                <a:solidFill>
                  <a:srgbClr val="7030A0"/>
                </a:solidFill>
              </a:rPr>
              <a:t>estruturas que resistem bem às ações laterais</a:t>
            </a:r>
            <a:r>
              <a:rPr lang="pt-BR" altLang="pt-BR" sz="3200" b="1" dirty="0" smtClean="0">
                <a:solidFill>
                  <a:srgbClr val="7030A0"/>
                </a:solidFill>
              </a:rPr>
              <a:t>, sem necessitar de ligações rígidas a momento fletor.</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116311"/>
            <a:ext cx="2736304" cy="2531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279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37</a:t>
            </a:fld>
            <a:endParaRPr lang="en-US"/>
          </a:p>
        </p:txBody>
      </p:sp>
      <p:sp>
        <p:nvSpPr>
          <p:cNvPr id="5" name="Title 1"/>
          <p:cNvSpPr txBox="1">
            <a:spLocks/>
          </p:cNvSpPr>
          <p:nvPr/>
        </p:nvSpPr>
        <p:spPr bwMode="auto">
          <a:xfrm>
            <a:off x="539552" y="116632"/>
            <a:ext cx="842493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3200" b="1" i="0" u="none" strike="noStrike" kern="1200" cap="none" spc="0" normalizeH="0" baseline="0" noProof="0" dirty="0" smtClean="0">
                <a:ln>
                  <a:noFill/>
                </a:ln>
                <a:solidFill>
                  <a:srgbClr val="0005CC"/>
                </a:solidFill>
                <a:effectLst/>
                <a:uLnTx/>
                <a:uFillTx/>
                <a:latin typeface="+mj-lt"/>
                <a:ea typeface="+mj-ea"/>
                <a:cs typeface="+mj-cs"/>
              </a:rPr>
              <a:t>8.2.3 </a:t>
            </a:r>
            <a:r>
              <a:rPr lang="en-US" altLang="pt-BR" sz="3200" b="1" dirty="0">
                <a:solidFill>
                  <a:srgbClr val="0005CC"/>
                </a:solidFill>
              </a:rPr>
              <a:t>SISTEMAS ESTRUTURAIS </a:t>
            </a:r>
            <a:r>
              <a:rPr lang="en-US" altLang="pt-BR" sz="3200" b="1" dirty="0" smtClean="0">
                <a:solidFill>
                  <a:srgbClr val="0005CC"/>
                </a:solidFill>
              </a:rPr>
              <a:t>EM</a:t>
            </a:r>
          </a:p>
          <a:p>
            <a:pPr algn="ctr">
              <a:defRPr/>
            </a:pPr>
            <a:r>
              <a:rPr lang="en-US" altLang="pt-BR" sz="3200" b="1" dirty="0" smtClean="0">
                <a:solidFill>
                  <a:srgbClr val="0005CC"/>
                </a:solidFill>
              </a:rPr>
              <a:t>PAVIMENTOS SEM VIGAS</a:t>
            </a:r>
            <a:endParaRPr lang="en-US" altLang="pt-BR" sz="3200" b="1" dirty="0">
              <a:solidFill>
                <a:srgbClr val="0005CC"/>
              </a:solidFill>
            </a:endParaRPr>
          </a:p>
        </p:txBody>
      </p:sp>
      <p:sp>
        <p:nvSpPr>
          <p:cNvPr id="4" name="Retângulo 3"/>
          <p:cNvSpPr/>
          <p:nvPr/>
        </p:nvSpPr>
        <p:spPr>
          <a:xfrm>
            <a:off x="539552" y="1340768"/>
            <a:ext cx="8171184" cy="3354765"/>
          </a:xfrm>
          <a:prstGeom prst="rect">
            <a:avLst/>
          </a:prstGeom>
        </p:spPr>
        <p:txBody>
          <a:bodyPr wrap="square">
            <a:spAutoFit/>
          </a:bodyPr>
          <a:lstStyle/>
          <a:p>
            <a:pPr algn="just"/>
            <a:r>
              <a:rPr lang="pt-BR" altLang="pt-BR" sz="3200" b="1" dirty="0" smtClean="0">
                <a:solidFill>
                  <a:srgbClr val="7030A0"/>
                </a:solidFill>
              </a:rPr>
              <a:t>Este caso corresponde ao emprego </a:t>
            </a:r>
            <a:r>
              <a:rPr lang="pt-BR" altLang="pt-BR" sz="3200" b="1" u="sng" dirty="0" smtClean="0">
                <a:solidFill>
                  <a:srgbClr val="7030A0"/>
                </a:solidFill>
              </a:rPr>
              <a:t>de laje cogumelo</a:t>
            </a:r>
            <a:r>
              <a:rPr lang="pt-BR" altLang="pt-BR" sz="3200" b="1" dirty="0" smtClean="0">
                <a:solidFill>
                  <a:srgbClr val="7030A0"/>
                </a:solidFill>
              </a:rPr>
              <a:t> (sistema pilar-laje), e os elementos são os </a:t>
            </a:r>
            <a:r>
              <a:rPr lang="pt-BR" altLang="pt-BR" sz="3200" b="1" u="sng" dirty="0" smtClean="0">
                <a:solidFill>
                  <a:srgbClr val="7030A0"/>
                </a:solidFill>
              </a:rPr>
              <a:t>pilares e as lajes</a:t>
            </a:r>
            <a:r>
              <a:rPr lang="pt-BR" altLang="pt-BR" sz="3200" b="1" dirty="0" smtClean="0">
                <a:solidFill>
                  <a:srgbClr val="7030A0"/>
                </a:solidFill>
              </a:rPr>
              <a:t>.</a:t>
            </a:r>
          </a:p>
          <a:p>
            <a:pPr algn="just"/>
            <a:endParaRPr lang="pt-BR" altLang="pt-BR" sz="2000" b="1" dirty="0">
              <a:solidFill>
                <a:srgbClr val="7030A0"/>
              </a:solidFill>
            </a:endParaRPr>
          </a:p>
          <a:p>
            <a:pPr algn="just"/>
            <a:r>
              <a:rPr lang="pt-BR" altLang="pt-BR" sz="3200" b="1" dirty="0" smtClean="0">
                <a:solidFill>
                  <a:srgbClr val="2AA22A"/>
                </a:solidFill>
              </a:rPr>
              <a:t>Esses sistemas permitem a </a:t>
            </a:r>
            <a:r>
              <a:rPr lang="pt-BR" altLang="pt-BR" sz="3200" b="1" u="sng" dirty="0" smtClean="0">
                <a:solidFill>
                  <a:srgbClr val="2AA22A"/>
                </a:solidFill>
              </a:rPr>
              <a:t>flexibilidade do layout</a:t>
            </a:r>
            <a:r>
              <a:rPr lang="pt-BR" altLang="pt-BR" sz="3200" b="1" dirty="0" smtClean="0">
                <a:solidFill>
                  <a:srgbClr val="2AA22A"/>
                </a:solidFill>
              </a:rPr>
              <a:t>, que é uma importante característica relativa à utilização do edifício.</a:t>
            </a:r>
          </a:p>
        </p:txBody>
      </p:sp>
    </p:spTree>
    <p:extLst>
      <p:ext uri="{BB962C8B-B14F-4D97-AF65-F5344CB8AC3E}">
        <p14:creationId xmlns:p14="http://schemas.microsoft.com/office/powerpoint/2010/main" val="317771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38</a:t>
            </a:fld>
            <a:endParaRPr lang="en-US"/>
          </a:p>
        </p:txBody>
      </p:sp>
      <p:sp>
        <p:nvSpPr>
          <p:cNvPr id="5" name="Title 1"/>
          <p:cNvSpPr txBox="1">
            <a:spLocks/>
          </p:cNvSpPr>
          <p:nvPr/>
        </p:nvSpPr>
        <p:spPr bwMode="auto">
          <a:xfrm>
            <a:off x="539552" y="116632"/>
            <a:ext cx="8424936"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000" b="1" i="0" u="none" strike="noStrike" kern="1200" cap="none" spc="0" normalizeH="0" baseline="0" noProof="0" dirty="0" smtClean="0">
                <a:ln>
                  <a:noFill/>
                </a:ln>
                <a:solidFill>
                  <a:srgbClr val="0005CC"/>
                </a:solidFill>
                <a:effectLst/>
                <a:uLnTx/>
                <a:uFillTx/>
                <a:latin typeface="+mj-lt"/>
                <a:ea typeface="+mj-ea"/>
                <a:cs typeface="+mj-cs"/>
              </a:rPr>
              <a:t>8.2.3 </a:t>
            </a:r>
            <a:r>
              <a:rPr lang="en-US" altLang="pt-BR" sz="2000" b="1" dirty="0">
                <a:solidFill>
                  <a:srgbClr val="0005CC"/>
                </a:solidFill>
              </a:rPr>
              <a:t>SISTEMAS ESTRUTURAIS </a:t>
            </a:r>
            <a:r>
              <a:rPr lang="en-US" altLang="pt-BR" sz="2000" b="1" dirty="0" smtClean="0">
                <a:solidFill>
                  <a:srgbClr val="0005CC"/>
                </a:solidFill>
              </a:rPr>
              <a:t>EM PAVIMENTOS SEM VIGAS</a:t>
            </a:r>
            <a:endParaRPr lang="en-US" altLang="pt-BR" sz="2000" b="1" dirty="0">
              <a:solidFill>
                <a:srgbClr val="0005CC"/>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3" y="836712"/>
            <a:ext cx="808035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2744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39</a:t>
            </a:fld>
            <a:endParaRPr lang="en-US"/>
          </a:p>
        </p:txBody>
      </p:sp>
      <p:sp>
        <p:nvSpPr>
          <p:cNvPr id="5" name="Title 1"/>
          <p:cNvSpPr txBox="1">
            <a:spLocks/>
          </p:cNvSpPr>
          <p:nvPr/>
        </p:nvSpPr>
        <p:spPr bwMode="auto">
          <a:xfrm>
            <a:off x="539552" y="116632"/>
            <a:ext cx="8424936"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000" b="1" i="0" u="none" strike="noStrike" kern="1200" cap="none" spc="0" normalizeH="0" baseline="0" noProof="0" dirty="0" smtClean="0">
                <a:ln>
                  <a:noFill/>
                </a:ln>
                <a:solidFill>
                  <a:srgbClr val="0005CC"/>
                </a:solidFill>
                <a:effectLst/>
                <a:uLnTx/>
                <a:uFillTx/>
                <a:latin typeface="+mj-lt"/>
                <a:ea typeface="+mj-ea"/>
                <a:cs typeface="+mj-cs"/>
              </a:rPr>
              <a:t>8.2.3 </a:t>
            </a:r>
            <a:r>
              <a:rPr lang="en-US" altLang="pt-BR" sz="2000" b="1" dirty="0">
                <a:solidFill>
                  <a:srgbClr val="0005CC"/>
                </a:solidFill>
              </a:rPr>
              <a:t>SISTEMAS ESTRUTURAIS </a:t>
            </a:r>
            <a:r>
              <a:rPr lang="en-US" altLang="pt-BR" sz="2000" b="1" dirty="0" smtClean="0">
                <a:solidFill>
                  <a:srgbClr val="0005CC"/>
                </a:solidFill>
              </a:rPr>
              <a:t>EM PAVIMENTOS SEM VIGAS</a:t>
            </a:r>
            <a:endParaRPr lang="en-US" altLang="pt-BR" sz="2000" b="1" dirty="0">
              <a:solidFill>
                <a:srgbClr val="0005CC"/>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548680"/>
            <a:ext cx="4104456" cy="5419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6165304"/>
            <a:ext cx="5544616" cy="302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435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0970" y="260648"/>
            <a:ext cx="8517632" cy="1152128"/>
          </a:xfrm>
        </p:spPr>
        <p:txBody>
          <a:bodyPr/>
          <a:lstStyle/>
          <a:p>
            <a:pPr eaLnBrk="1" hangingPunct="1"/>
            <a:r>
              <a:rPr lang="en-US" altLang="pt-BR" sz="4000" b="1" dirty="0" smtClean="0">
                <a:solidFill>
                  <a:schemeClr val="accent6">
                    <a:lumMod val="50000"/>
                  </a:schemeClr>
                </a:solidFill>
                <a:effectLst>
                  <a:outerShdw blurRad="38100" dist="38100" dir="2700000" algn="tl">
                    <a:srgbClr val="000000">
                      <a:alpha val="43137"/>
                    </a:srgbClr>
                  </a:outerShdw>
                </a:effectLst>
              </a:rPr>
              <a:t>Cap. 8 - EDIFÍCIOS DE MÚLTIPLOS PAVIMENTOS</a:t>
            </a:r>
          </a:p>
        </p:txBody>
      </p:sp>
      <p:sp>
        <p:nvSpPr>
          <p:cNvPr id="6147" name="TextBox 2"/>
          <p:cNvSpPr txBox="1">
            <a:spLocks noChangeArrowheads="1"/>
          </p:cNvSpPr>
          <p:nvPr/>
        </p:nvSpPr>
        <p:spPr bwMode="auto">
          <a:xfrm>
            <a:off x="573112" y="2492896"/>
            <a:ext cx="810334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b="1" dirty="0" smtClean="0">
                <a:solidFill>
                  <a:srgbClr val="7030A0"/>
                </a:solidFill>
              </a:rPr>
              <a:t>Os edifícios de múltiplos pavimentos,  </a:t>
            </a:r>
            <a:r>
              <a:rPr lang="pt-BR" altLang="pt-BR" b="1" dirty="0" err="1" smtClean="0">
                <a:solidFill>
                  <a:srgbClr val="7030A0"/>
                </a:solidFill>
              </a:rPr>
              <a:t>compa-rativamente</a:t>
            </a:r>
            <a:r>
              <a:rPr lang="pt-BR" altLang="pt-BR" b="1" dirty="0" smtClean="0">
                <a:solidFill>
                  <a:srgbClr val="7030A0"/>
                </a:solidFill>
              </a:rPr>
              <a:t> aos de um pavimento, </a:t>
            </a:r>
            <a:r>
              <a:rPr lang="pt-BR" altLang="pt-BR" b="1" dirty="0" err="1" smtClean="0">
                <a:solidFill>
                  <a:srgbClr val="7030A0"/>
                </a:solidFill>
              </a:rPr>
              <a:t>apre-sentam</a:t>
            </a:r>
            <a:r>
              <a:rPr lang="pt-BR" altLang="pt-BR" b="1" dirty="0" smtClean="0">
                <a:solidFill>
                  <a:srgbClr val="7030A0"/>
                </a:solidFill>
              </a:rPr>
              <a:t> </a:t>
            </a:r>
            <a:r>
              <a:rPr lang="pt-BR" altLang="pt-BR" b="1" u="sng" dirty="0" smtClean="0">
                <a:solidFill>
                  <a:srgbClr val="7030A0"/>
                </a:solidFill>
              </a:rPr>
              <a:t>maior número de elementos e de ligações</a:t>
            </a:r>
            <a:r>
              <a:rPr lang="pt-BR" altLang="pt-BR" b="1" dirty="0">
                <a:solidFill>
                  <a:srgbClr val="7030A0"/>
                </a:solidFill>
              </a:rPr>
              <a:t>, </a:t>
            </a:r>
            <a:r>
              <a:rPr lang="pt-BR" altLang="pt-BR" b="1" u="sng" dirty="0">
                <a:solidFill>
                  <a:srgbClr val="7030A0"/>
                </a:solidFill>
              </a:rPr>
              <a:t>eventualmente com vários elementos concorrendo ao mesmo </a:t>
            </a:r>
            <a:r>
              <a:rPr lang="pt-BR" altLang="pt-BR" b="1" u="sng" dirty="0" smtClean="0">
                <a:solidFill>
                  <a:srgbClr val="7030A0"/>
                </a:solidFill>
              </a:rPr>
              <a:t>nó</a:t>
            </a:r>
            <a:r>
              <a:rPr lang="pt-BR" altLang="pt-BR" b="1" dirty="0" smtClean="0">
                <a:solidFill>
                  <a:srgbClr val="7030A0"/>
                </a:solidFill>
              </a:rPr>
              <a:t>. </a:t>
            </a:r>
            <a:r>
              <a:rPr lang="pt-BR" altLang="pt-BR" b="1" u="sng" dirty="0" smtClean="0">
                <a:solidFill>
                  <a:srgbClr val="7030A0"/>
                </a:solidFill>
              </a:rPr>
              <a:t>A garantia </a:t>
            </a:r>
            <a:r>
              <a:rPr lang="pt-BR" altLang="pt-BR" b="1" u="sng" dirty="0">
                <a:solidFill>
                  <a:srgbClr val="7030A0"/>
                </a:solidFill>
              </a:rPr>
              <a:t>da estabilidade global passa a ser mais </a:t>
            </a:r>
            <a:r>
              <a:rPr lang="pt-BR" altLang="pt-BR" b="1" u="sng" dirty="0" err="1" smtClean="0">
                <a:solidFill>
                  <a:srgbClr val="7030A0"/>
                </a:solidFill>
              </a:rPr>
              <a:t>dispen-diosa</a:t>
            </a:r>
            <a:r>
              <a:rPr lang="pt-BR" altLang="pt-BR" b="1" dirty="0">
                <a:solidFill>
                  <a:srgbClr val="7030A0"/>
                </a:solidFill>
              </a:rPr>
              <a:t>.</a:t>
            </a:r>
          </a:p>
        </p:txBody>
      </p:sp>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4</a:t>
            </a:fld>
            <a:endParaRPr lang="en-US"/>
          </a:p>
        </p:txBody>
      </p:sp>
      <p:sp>
        <p:nvSpPr>
          <p:cNvPr id="5" name="Title 1"/>
          <p:cNvSpPr txBox="1">
            <a:spLocks/>
          </p:cNvSpPr>
          <p:nvPr/>
        </p:nvSpPr>
        <p:spPr bwMode="auto">
          <a:xfrm>
            <a:off x="523552" y="1556792"/>
            <a:ext cx="8424936"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pt-BR" sz="3200" b="1" i="0" u="none" strike="noStrike" kern="1200" cap="none" spc="0" normalizeH="0" baseline="0" noProof="0" dirty="0" smtClean="0">
                <a:ln>
                  <a:noFill/>
                </a:ln>
                <a:solidFill>
                  <a:srgbClr val="0005CC"/>
                </a:solidFill>
                <a:effectLst/>
                <a:uLnTx/>
                <a:uFillTx/>
                <a:latin typeface="+mj-lt"/>
                <a:ea typeface="+mj-ea"/>
                <a:cs typeface="+mj-cs"/>
              </a:rPr>
              <a:t>8.1 </a:t>
            </a:r>
            <a:r>
              <a:rPr lang="en-US" altLang="pt-BR" sz="3200" b="1" dirty="0" smtClean="0">
                <a:solidFill>
                  <a:srgbClr val="0005CC"/>
                </a:solidFill>
                <a:latin typeface="+mj-lt"/>
                <a:ea typeface="+mj-ea"/>
                <a:cs typeface="+mj-cs"/>
              </a:rPr>
              <a:t>CONSIDERAÇÕES INICIAIS</a:t>
            </a:r>
            <a:endParaRPr kumimoji="0" lang="en-US" altLang="pt-BR" sz="3200" b="1" i="0" u="none" strike="noStrike" kern="1200" cap="none" spc="0" normalizeH="0" baseline="0" noProof="0" dirty="0" smtClean="0">
              <a:ln>
                <a:noFill/>
              </a:ln>
              <a:solidFill>
                <a:srgbClr val="0005CC"/>
              </a:solidFill>
              <a:effectLst/>
              <a:uLnTx/>
              <a:uFillTx/>
              <a:latin typeface="+mj-lt"/>
              <a:ea typeface="+mj-ea"/>
              <a:cs typeface="+mj-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40</a:t>
            </a:fld>
            <a:endParaRPr lang="en-US"/>
          </a:p>
        </p:txBody>
      </p:sp>
      <p:sp>
        <p:nvSpPr>
          <p:cNvPr id="5" name="Title 1"/>
          <p:cNvSpPr txBox="1">
            <a:spLocks/>
          </p:cNvSpPr>
          <p:nvPr/>
        </p:nvSpPr>
        <p:spPr bwMode="auto">
          <a:xfrm>
            <a:off x="539552" y="116632"/>
            <a:ext cx="8424936"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000" b="1" i="0" u="none" strike="noStrike" kern="1200" cap="none" spc="0" normalizeH="0" baseline="0" noProof="0" dirty="0" smtClean="0">
                <a:ln>
                  <a:noFill/>
                </a:ln>
                <a:solidFill>
                  <a:srgbClr val="0005CC"/>
                </a:solidFill>
                <a:effectLst/>
                <a:uLnTx/>
                <a:uFillTx/>
                <a:latin typeface="+mj-lt"/>
                <a:ea typeface="+mj-ea"/>
                <a:cs typeface="+mj-cs"/>
              </a:rPr>
              <a:t>8.2.3 </a:t>
            </a:r>
            <a:r>
              <a:rPr lang="en-US" altLang="pt-BR" sz="2000" b="1" dirty="0">
                <a:solidFill>
                  <a:srgbClr val="0005CC"/>
                </a:solidFill>
              </a:rPr>
              <a:t>SISTEMAS ESTRUTURAIS </a:t>
            </a:r>
            <a:r>
              <a:rPr lang="en-US" altLang="pt-BR" sz="2000" b="1" dirty="0" smtClean="0">
                <a:solidFill>
                  <a:srgbClr val="0005CC"/>
                </a:solidFill>
              </a:rPr>
              <a:t>EM PAVIMENTOS SEM VIGAS</a:t>
            </a:r>
            <a:endParaRPr lang="en-US" altLang="pt-BR" sz="2000" b="1" dirty="0">
              <a:solidFill>
                <a:srgbClr val="0005CC"/>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620688"/>
            <a:ext cx="4392488" cy="541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6165304"/>
            <a:ext cx="5616624" cy="30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66469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41</a:t>
            </a:fld>
            <a:endParaRPr lang="en-US"/>
          </a:p>
        </p:txBody>
      </p:sp>
      <p:sp>
        <p:nvSpPr>
          <p:cNvPr id="5" name="Title 1"/>
          <p:cNvSpPr txBox="1">
            <a:spLocks/>
          </p:cNvSpPr>
          <p:nvPr/>
        </p:nvSpPr>
        <p:spPr bwMode="auto">
          <a:xfrm>
            <a:off x="528160" y="11464"/>
            <a:ext cx="842493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400" b="1" i="0" u="none" strike="noStrike" kern="1200" cap="none" spc="0" normalizeH="0" baseline="0" noProof="0" dirty="0" smtClean="0">
                <a:ln>
                  <a:noFill/>
                </a:ln>
                <a:solidFill>
                  <a:srgbClr val="0005CC"/>
                </a:solidFill>
                <a:effectLst/>
                <a:uLnTx/>
                <a:uFillTx/>
                <a:latin typeface="+mj-lt"/>
                <a:ea typeface="+mj-ea"/>
                <a:cs typeface="+mj-cs"/>
              </a:rPr>
              <a:t>8.2.3 </a:t>
            </a:r>
            <a:r>
              <a:rPr lang="en-US" altLang="pt-BR" sz="2400" b="1" dirty="0">
                <a:solidFill>
                  <a:srgbClr val="0005CC"/>
                </a:solidFill>
              </a:rPr>
              <a:t>SISTEMAS ESTRUTURAIS </a:t>
            </a:r>
            <a:r>
              <a:rPr lang="en-US" altLang="pt-BR" sz="2400" b="1" dirty="0" smtClean="0">
                <a:solidFill>
                  <a:srgbClr val="0005CC"/>
                </a:solidFill>
              </a:rPr>
              <a:t>EM</a:t>
            </a:r>
          </a:p>
          <a:p>
            <a:pPr algn="ctr">
              <a:defRPr/>
            </a:pPr>
            <a:r>
              <a:rPr lang="en-US" altLang="pt-BR" sz="2400" b="1" dirty="0" smtClean="0">
                <a:solidFill>
                  <a:srgbClr val="0005CC"/>
                </a:solidFill>
              </a:rPr>
              <a:t>PAVIMENTOS SEM VIGAS</a:t>
            </a:r>
            <a:endParaRPr lang="en-US" altLang="pt-BR" sz="2400" b="1" dirty="0">
              <a:solidFill>
                <a:srgbClr val="0005CC"/>
              </a:solidFill>
            </a:endParaRPr>
          </a:p>
        </p:txBody>
      </p:sp>
      <p:sp>
        <p:nvSpPr>
          <p:cNvPr id="4" name="Retângulo 3"/>
          <p:cNvSpPr/>
          <p:nvPr/>
        </p:nvSpPr>
        <p:spPr>
          <a:xfrm>
            <a:off x="467544" y="957885"/>
            <a:ext cx="4896544" cy="3908762"/>
          </a:xfrm>
          <a:prstGeom prst="rect">
            <a:avLst/>
          </a:prstGeom>
        </p:spPr>
        <p:txBody>
          <a:bodyPr wrap="square">
            <a:spAutoFit/>
          </a:bodyPr>
          <a:lstStyle/>
          <a:p>
            <a:pPr algn="just"/>
            <a:r>
              <a:rPr lang="pt-BR" altLang="pt-BR" sz="3100" b="1" dirty="0" smtClean="0">
                <a:solidFill>
                  <a:srgbClr val="2AA22A"/>
                </a:solidFill>
              </a:rPr>
              <a:t>a) Com elementos tipo pilar-laje e tipo laje </a:t>
            </a:r>
            <a:r>
              <a:rPr lang="pt-BR" altLang="pt-BR" sz="3100" b="1" dirty="0" smtClean="0">
                <a:solidFill>
                  <a:srgbClr val="7030A0"/>
                </a:solidFill>
              </a:rPr>
              <a:t>- Neste caso utilizam-se elementos </a:t>
            </a:r>
            <a:r>
              <a:rPr lang="pt-BR" altLang="pt-BR" sz="3100" b="1" dirty="0" err="1" smtClean="0">
                <a:solidFill>
                  <a:srgbClr val="7030A0"/>
                </a:solidFill>
              </a:rPr>
              <a:t>cor-respondentes</a:t>
            </a:r>
            <a:r>
              <a:rPr lang="pt-BR" altLang="pt-BR" sz="3100" b="1" dirty="0" smtClean="0">
                <a:solidFill>
                  <a:srgbClr val="7030A0"/>
                </a:solidFill>
              </a:rPr>
              <a:t> ao </a:t>
            </a:r>
            <a:r>
              <a:rPr lang="pt-BR" altLang="pt-BR" sz="3100" b="1" u="sng" dirty="0" smtClean="0">
                <a:solidFill>
                  <a:srgbClr val="7030A0"/>
                </a:solidFill>
              </a:rPr>
              <a:t>pilar com parte da laje</a:t>
            </a:r>
            <a:r>
              <a:rPr lang="pt-BR" altLang="pt-BR" sz="3100" b="1" dirty="0" smtClean="0">
                <a:solidFill>
                  <a:srgbClr val="7030A0"/>
                </a:solidFill>
              </a:rPr>
              <a:t>, e lajes para completar o pavimento. Quando a laje junto ao pilar é pequena, o pilar pode ter 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3" y="1052736"/>
            <a:ext cx="3480393" cy="37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467544" y="4795896"/>
            <a:ext cx="8148295" cy="2062103"/>
          </a:xfrm>
          <a:prstGeom prst="rect">
            <a:avLst/>
          </a:prstGeom>
        </p:spPr>
        <p:txBody>
          <a:bodyPr wrap="square">
            <a:spAutoFit/>
          </a:bodyPr>
          <a:lstStyle/>
          <a:p>
            <a:pPr algn="just"/>
            <a:r>
              <a:rPr lang="pt-BR" altLang="pt-BR" sz="3100" b="1" dirty="0" smtClean="0">
                <a:solidFill>
                  <a:srgbClr val="7030A0"/>
                </a:solidFill>
              </a:rPr>
              <a:t>altura </a:t>
            </a:r>
            <a:r>
              <a:rPr lang="pt-BR" altLang="pt-BR" sz="3100" b="1" dirty="0">
                <a:solidFill>
                  <a:srgbClr val="7030A0"/>
                </a:solidFill>
              </a:rPr>
              <a:t>de vários pavimentos</a:t>
            </a:r>
            <a:r>
              <a:rPr lang="pt-BR" altLang="pt-BR" sz="3100" b="1" dirty="0" smtClean="0">
                <a:solidFill>
                  <a:srgbClr val="7030A0"/>
                </a:solidFill>
              </a:rPr>
              <a:t>. Caso contrário, o pilar-laje tem altura de um pavimento, obrigando a realização de emenda nos pilares em todos os pavimento.</a:t>
            </a:r>
            <a:endParaRPr lang="pt-BR" altLang="pt-BR" sz="3100" b="1" dirty="0">
              <a:solidFill>
                <a:srgbClr val="7030A0"/>
              </a:solidFill>
            </a:endParaRPr>
          </a:p>
        </p:txBody>
      </p:sp>
    </p:spTree>
    <p:extLst>
      <p:ext uri="{BB962C8B-B14F-4D97-AF65-F5344CB8AC3E}">
        <p14:creationId xmlns:p14="http://schemas.microsoft.com/office/powerpoint/2010/main" val="1544681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42</a:t>
            </a:fld>
            <a:endParaRPr lang="en-US"/>
          </a:p>
        </p:txBody>
      </p:sp>
      <p:sp>
        <p:nvSpPr>
          <p:cNvPr id="5" name="Title 1"/>
          <p:cNvSpPr txBox="1">
            <a:spLocks/>
          </p:cNvSpPr>
          <p:nvPr/>
        </p:nvSpPr>
        <p:spPr bwMode="auto">
          <a:xfrm>
            <a:off x="539552" y="116632"/>
            <a:ext cx="8424936"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000" b="1" i="0" u="none" strike="noStrike" kern="1200" cap="none" spc="0" normalizeH="0" baseline="0" noProof="0" dirty="0" smtClean="0">
                <a:ln>
                  <a:noFill/>
                </a:ln>
                <a:solidFill>
                  <a:srgbClr val="0005CC"/>
                </a:solidFill>
                <a:effectLst/>
                <a:uLnTx/>
                <a:uFillTx/>
                <a:latin typeface="+mj-lt"/>
                <a:ea typeface="+mj-ea"/>
                <a:cs typeface="+mj-cs"/>
              </a:rPr>
              <a:t>8.2.3 </a:t>
            </a:r>
            <a:r>
              <a:rPr lang="en-US" altLang="pt-BR" sz="2000" b="1" dirty="0">
                <a:solidFill>
                  <a:srgbClr val="0005CC"/>
                </a:solidFill>
              </a:rPr>
              <a:t>SISTEMAS ESTRUTURAIS </a:t>
            </a:r>
            <a:r>
              <a:rPr lang="en-US" altLang="pt-BR" sz="2000" b="1" dirty="0" smtClean="0">
                <a:solidFill>
                  <a:srgbClr val="0005CC"/>
                </a:solidFill>
              </a:rPr>
              <a:t>EM PAVIMENTOS SEM VIGAS</a:t>
            </a:r>
            <a:endParaRPr lang="en-US" altLang="pt-BR" sz="2000" b="1" dirty="0">
              <a:solidFill>
                <a:srgbClr val="0005CC"/>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548680"/>
            <a:ext cx="4104456" cy="5419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6165304"/>
            <a:ext cx="5544616" cy="302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2744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43</a:t>
            </a:fld>
            <a:endParaRPr lang="en-US"/>
          </a:p>
        </p:txBody>
      </p:sp>
      <p:sp>
        <p:nvSpPr>
          <p:cNvPr id="5" name="Title 1"/>
          <p:cNvSpPr txBox="1">
            <a:spLocks/>
          </p:cNvSpPr>
          <p:nvPr/>
        </p:nvSpPr>
        <p:spPr bwMode="auto">
          <a:xfrm>
            <a:off x="528160" y="11464"/>
            <a:ext cx="842493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400" b="1" i="0" u="none" strike="noStrike" kern="1200" cap="none" spc="0" normalizeH="0" baseline="0" noProof="0" dirty="0" smtClean="0">
                <a:ln>
                  <a:noFill/>
                </a:ln>
                <a:solidFill>
                  <a:srgbClr val="0005CC"/>
                </a:solidFill>
                <a:effectLst/>
                <a:uLnTx/>
                <a:uFillTx/>
                <a:latin typeface="+mj-lt"/>
                <a:ea typeface="+mj-ea"/>
                <a:cs typeface="+mj-cs"/>
              </a:rPr>
              <a:t>8.2.3 </a:t>
            </a:r>
            <a:r>
              <a:rPr lang="en-US" altLang="pt-BR" sz="2400" b="1" dirty="0">
                <a:solidFill>
                  <a:srgbClr val="0005CC"/>
                </a:solidFill>
              </a:rPr>
              <a:t>SISTEMAS ESTRUTURAIS </a:t>
            </a:r>
            <a:r>
              <a:rPr lang="en-US" altLang="pt-BR" sz="2400" b="1" dirty="0" smtClean="0">
                <a:solidFill>
                  <a:srgbClr val="0005CC"/>
                </a:solidFill>
              </a:rPr>
              <a:t>EM</a:t>
            </a:r>
          </a:p>
          <a:p>
            <a:pPr algn="ctr">
              <a:defRPr/>
            </a:pPr>
            <a:r>
              <a:rPr lang="en-US" altLang="pt-BR" sz="2400" b="1" dirty="0" smtClean="0">
                <a:solidFill>
                  <a:srgbClr val="0005CC"/>
                </a:solidFill>
              </a:rPr>
              <a:t>PAVIMENTOS SEM VIGAS</a:t>
            </a:r>
            <a:endParaRPr lang="en-US" altLang="pt-BR" sz="2400" b="1" dirty="0">
              <a:solidFill>
                <a:srgbClr val="0005CC"/>
              </a:solidFill>
            </a:endParaRPr>
          </a:p>
        </p:txBody>
      </p:sp>
      <p:sp>
        <p:nvSpPr>
          <p:cNvPr id="4" name="Retângulo 3"/>
          <p:cNvSpPr/>
          <p:nvPr/>
        </p:nvSpPr>
        <p:spPr>
          <a:xfrm>
            <a:off x="395536" y="943021"/>
            <a:ext cx="4619904" cy="3431709"/>
          </a:xfrm>
          <a:prstGeom prst="rect">
            <a:avLst/>
          </a:prstGeom>
        </p:spPr>
        <p:txBody>
          <a:bodyPr wrap="square">
            <a:spAutoFit/>
          </a:bodyPr>
          <a:lstStyle/>
          <a:p>
            <a:pPr algn="just"/>
            <a:r>
              <a:rPr lang="pt-BR" altLang="pt-BR" sz="3100" b="1" dirty="0" smtClean="0">
                <a:solidFill>
                  <a:srgbClr val="2AA22A"/>
                </a:solidFill>
              </a:rPr>
              <a:t>b) Com elementos tipo pilar e tipo laje </a:t>
            </a:r>
            <a:r>
              <a:rPr lang="pt-BR" altLang="pt-BR" sz="3100" b="1" dirty="0" smtClean="0">
                <a:solidFill>
                  <a:srgbClr val="7030A0"/>
                </a:solidFill>
              </a:rPr>
              <a:t>– As lajes podem ser apoiadas em quatro pilares ou ajustadas para as dimensões do </a:t>
            </a:r>
            <a:r>
              <a:rPr lang="pt-BR" altLang="pt-BR" sz="3100" b="1" dirty="0" err="1" smtClean="0">
                <a:solidFill>
                  <a:srgbClr val="7030A0"/>
                </a:solidFill>
              </a:rPr>
              <a:t>pavi-mento</a:t>
            </a:r>
            <a:r>
              <a:rPr lang="pt-BR" altLang="pt-BR" sz="3100" b="1" dirty="0" smtClean="0">
                <a:solidFill>
                  <a:srgbClr val="7030A0"/>
                </a:solidFill>
              </a:rPr>
              <a:t>, segundo o </a:t>
            </a:r>
            <a:r>
              <a:rPr lang="pt-BR" altLang="pt-BR" sz="3100" b="1" dirty="0" err="1" smtClean="0">
                <a:solidFill>
                  <a:srgbClr val="7030A0"/>
                </a:solidFill>
              </a:rPr>
              <a:t>proces-so</a:t>
            </a:r>
            <a:r>
              <a:rPr lang="pt-BR" altLang="pt-BR" sz="3100" b="1" dirty="0" smtClean="0">
                <a:solidFill>
                  <a:srgbClr val="7030A0"/>
                </a:solidFill>
              </a:rPr>
              <a:t> de execução </a:t>
            </a:r>
            <a:r>
              <a:rPr lang="pt-BR" altLang="pt-BR" sz="3100" b="1" dirty="0">
                <a:solidFill>
                  <a:srgbClr val="7030A0"/>
                </a:solidFill>
              </a:rPr>
              <a:t>“</a:t>
            </a:r>
            <a:r>
              <a:rPr lang="pt-BR" altLang="pt-BR" sz="3100" b="1" i="1" dirty="0">
                <a:solidFill>
                  <a:srgbClr val="7030A0"/>
                </a:solidFill>
              </a:rPr>
              <a:t>placas </a:t>
            </a:r>
            <a:endParaRPr lang="pt-BR" altLang="pt-BR" sz="3100" b="1" dirty="0" smtClean="0">
              <a:solidFill>
                <a:srgbClr val="7030A0"/>
              </a:solidFill>
            </a:endParaRPr>
          </a:p>
        </p:txBody>
      </p:sp>
      <p:sp>
        <p:nvSpPr>
          <p:cNvPr id="3" name="Retângulo 2"/>
          <p:cNvSpPr/>
          <p:nvPr/>
        </p:nvSpPr>
        <p:spPr>
          <a:xfrm>
            <a:off x="395536" y="4293096"/>
            <a:ext cx="8148295" cy="2000548"/>
          </a:xfrm>
          <a:prstGeom prst="rect">
            <a:avLst/>
          </a:prstGeom>
        </p:spPr>
        <p:txBody>
          <a:bodyPr wrap="square">
            <a:spAutoFit/>
          </a:bodyPr>
          <a:lstStyle/>
          <a:p>
            <a:pPr algn="just"/>
            <a:r>
              <a:rPr lang="pt-BR" altLang="pt-BR" sz="3100" b="1" i="1" dirty="0" smtClean="0">
                <a:solidFill>
                  <a:srgbClr val="7030A0"/>
                </a:solidFill>
              </a:rPr>
              <a:t>ascendentes</a:t>
            </a:r>
            <a:r>
              <a:rPr lang="pt-BR" altLang="pt-BR" sz="3100" b="1" dirty="0" smtClean="0">
                <a:solidFill>
                  <a:srgbClr val="7030A0"/>
                </a:solidFill>
              </a:rPr>
              <a:t>”, no qual todos os pavimentos são moldados no solo, uns sobre os outros, e posteriormente levantados e colocados em suas posições de utilização definitiva.</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7656" y="1124744"/>
            <a:ext cx="404773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928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44</a:t>
            </a:fld>
            <a:endParaRPr lang="en-US"/>
          </a:p>
        </p:txBody>
      </p:sp>
      <p:sp>
        <p:nvSpPr>
          <p:cNvPr id="5" name="Title 1"/>
          <p:cNvSpPr txBox="1">
            <a:spLocks/>
          </p:cNvSpPr>
          <p:nvPr/>
        </p:nvSpPr>
        <p:spPr bwMode="auto">
          <a:xfrm>
            <a:off x="539552" y="116632"/>
            <a:ext cx="8424936"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000" b="1" i="0" u="none" strike="noStrike" kern="1200" cap="none" spc="0" normalizeH="0" baseline="0" noProof="0" dirty="0" smtClean="0">
                <a:ln>
                  <a:noFill/>
                </a:ln>
                <a:solidFill>
                  <a:srgbClr val="0005CC"/>
                </a:solidFill>
                <a:effectLst/>
                <a:uLnTx/>
                <a:uFillTx/>
                <a:latin typeface="+mj-lt"/>
                <a:ea typeface="+mj-ea"/>
                <a:cs typeface="+mj-cs"/>
              </a:rPr>
              <a:t>8.2.3 </a:t>
            </a:r>
            <a:r>
              <a:rPr lang="en-US" altLang="pt-BR" sz="2000" b="1" dirty="0">
                <a:solidFill>
                  <a:srgbClr val="0005CC"/>
                </a:solidFill>
              </a:rPr>
              <a:t>SISTEMAS ESTRUTURAIS </a:t>
            </a:r>
            <a:r>
              <a:rPr lang="en-US" altLang="pt-BR" sz="2000" b="1" dirty="0" smtClean="0">
                <a:solidFill>
                  <a:srgbClr val="0005CC"/>
                </a:solidFill>
              </a:rPr>
              <a:t>EM PAVIMENTOS SEM VIGAS</a:t>
            </a:r>
            <a:endParaRPr lang="en-US" altLang="pt-BR" sz="2000" b="1" dirty="0">
              <a:solidFill>
                <a:srgbClr val="0005CC"/>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620688"/>
            <a:ext cx="4392488" cy="541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6165304"/>
            <a:ext cx="5616624" cy="30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6829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45</a:t>
            </a:fld>
            <a:endParaRPr lang="en-US"/>
          </a:p>
        </p:txBody>
      </p:sp>
      <p:sp>
        <p:nvSpPr>
          <p:cNvPr id="5" name="Title 1"/>
          <p:cNvSpPr txBox="1">
            <a:spLocks/>
          </p:cNvSpPr>
          <p:nvPr/>
        </p:nvSpPr>
        <p:spPr bwMode="auto">
          <a:xfrm>
            <a:off x="539552" y="116632"/>
            <a:ext cx="8424936"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000" b="1" i="0" u="none" strike="noStrike" kern="1200" cap="none" spc="0" normalizeH="0" baseline="0" noProof="0" dirty="0" smtClean="0">
                <a:ln>
                  <a:noFill/>
                </a:ln>
                <a:solidFill>
                  <a:srgbClr val="0005CC"/>
                </a:solidFill>
                <a:effectLst/>
                <a:uLnTx/>
                <a:uFillTx/>
                <a:latin typeface="+mj-lt"/>
                <a:ea typeface="+mj-ea"/>
                <a:cs typeface="+mj-cs"/>
              </a:rPr>
              <a:t>8.2.3 </a:t>
            </a:r>
            <a:r>
              <a:rPr lang="en-US" altLang="pt-BR" sz="2000" b="1" dirty="0">
                <a:solidFill>
                  <a:srgbClr val="0005CC"/>
                </a:solidFill>
              </a:rPr>
              <a:t>SISTEMAS ESTRUTURAIS </a:t>
            </a:r>
            <a:r>
              <a:rPr lang="en-US" altLang="pt-BR" sz="2000" b="1" dirty="0" smtClean="0">
                <a:solidFill>
                  <a:srgbClr val="0005CC"/>
                </a:solidFill>
              </a:rPr>
              <a:t>EM PAVIMENTOS SEM VIGAS</a:t>
            </a:r>
            <a:endParaRPr lang="en-US" altLang="pt-BR" sz="2000" b="1" dirty="0">
              <a:solidFill>
                <a:srgbClr val="0005CC"/>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163" y="692696"/>
            <a:ext cx="8534325" cy="5438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34754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46</a:t>
            </a:fld>
            <a:endParaRPr lang="en-US"/>
          </a:p>
        </p:txBody>
      </p:sp>
      <p:sp>
        <p:nvSpPr>
          <p:cNvPr id="5" name="Title 1"/>
          <p:cNvSpPr txBox="1">
            <a:spLocks/>
          </p:cNvSpPr>
          <p:nvPr/>
        </p:nvSpPr>
        <p:spPr bwMode="auto">
          <a:xfrm>
            <a:off x="539552" y="116632"/>
            <a:ext cx="8424936"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000" b="1" i="0" u="none" strike="noStrike" kern="1200" cap="none" spc="0" normalizeH="0" baseline="0" noProof="0" dirty="0" smtClean="0">
                <a:ln>
                  <a:noFill/>
                </a:ln>
                <a:solidFill>
                  <a:srgbClr val="0005CC"/>
                </a:solidFill>
                <a:effectLst/>
                <a:uLnTx/>
                <a:uFillTx/>
                <a:latin typeface="+mj-lt"/>
                <a:ea typeface="+mj-ea"/>
                <a:cs typeface="+mj-cs"/>
              </a:rPr>
              <a:t>8.2.3 </a:t>
            </a:r>
            <a:r>
              <a:rPr lang="en-US" altLang="pt-BR" sz="2000" b="1" dirty="0">
                <a:solidFill>
                  <a:srgbClr val="0005CC"/>
                </a:solidFill>
              </a:rPr>
              <a:t>SISTEMAS ESTRUTURAIS </a:t>
            </a:r>
            <a:r>
              <a:rPr lang="en-US" altLang="pt-BR" sz="2000" b="1" dirty="0" smtClean="0">
                <a:solidFill>
                  <a:srgbClr val="0005CC"/>
                </a:solidFill>
              </a:rPr>
              <a:t>EM PAVIMENTOS SEM VIGAS</a:t>
            </a:r>
            <a:endParaRPr lang="en-US" altLang="pt-BR" sz="2000" b="1" dirty="0">
              <a:solidFill>
                <a:srgbClr val="0005CC"/>
              </a:solidFill>
            </a:endParaRP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613" y="560388"/>
            <a:ext cx="7469187" cy="573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11179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47</a:t>
            </a:fld>
            <a:endParaRPr lang="en-US"/>
          </a:p>
        </p:txBody>
      </p:sp>
      <p:sp>
        <p:nvSpPr>
          <p:cNvPr id="5" name="Title 1"/>
          <p:cNvSpPr txBox="1">
            <a:spLocks/>
          </p:cNvSpPr>
          <p:nvPr/>
        </p:nvSpPr>
        <p:spPr bwMode="auto">
          <a:xfrm>
            <a:off x="539552" y="116632"/>
            <a:ext cx="8424936"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3200" b="1" i="0" u="none" strike="noStrike" kern="1200" cap="none" spc="0" normalizeH="0" baseline="0" noProof="0" dirty="0" smtClean="0">
                <a:ln>
                  <a:noFill/>
                </a:ln>
                <a:solidFill>
                  <a:srgbClr val="0005CC"/>
                </a:solidFill>
                <a:effectLst/>
                <a:uLnTx/>
                <a:uFillTx/>
                <a:latin typeface="+mj-lt"/>
                <a:ea typeface="+mj-ea"/>
                <a:cs typeface="+mj-cs"/>
              </a:rPr>
              <a:t>8.2.4 </a:t>
            </a:r>
            <a:r>
              <a:rPr lang="en-US" altLang="pt-BR" sz="3200" b="1" dirty="0" smtClean="0">
                <a:solidFill>
                  <a:srgbClr val="0005CC"/>
                </a:solidFill>
              </a:rPr>
              <a:t>SISTEMAS DE PAVIMENTOS</a:t>
            </a:r>
            <a:endParaRPr lang="en-US" altLang="pt-BR" sz="3200" b="1" dirty="0">
              <a:solidFill>
                <a:srgbClr val="0005CC"/>
              </a:solidFill>
            </a:endParaRPr>
          </a:p>
        </p:txBody>
      </p:sp>
      <p:sp>
        <p:nvSpPr>
          <p:cNvPr id="4" name="Retângulo 3"/>
          <p:cNvSpPr/>
          <p:nvPr/>
        </p:nvSpPr>
        <p:spPr>
          <a:xfrm>
            <a:off x="539552" y="908720"/>
            <a:ext cx="8171184" cy="1569660"/>
          </a:xfrm>
          <a:prstGeom prst="rect">
            <a:avLst/>
          </a:prstGeom>
        </p:spPr>
        <p:txBody>
          <a:bodyPr wrap="square">
            <a:spAutoFit/>
          </a:bodyPr>
          <a:lstStyle/>
          <a:p>
            <a:pPr algn="just"/>
            <a:r>
              <a:rPr lang="pt-BR" altLang="pt-BR" sz="3200" b="1" dirty="0" smtClean="0">
                <a:solidFill>
                  <a:srgbClr val="7030A0"/>
                </a:solidFill>
              </a:rPr>
              <a:t>Os pavimentos são constituídos por </a:t>
            </a:r>
            <a:r>
              <a:rPr lang="pt-BR" altLang="pt-BR" sz="3200" b="1" u="sng" dirty="0" smtClean="0">
                <a:solidFill>
                  <a:srgbClr val="7030A0"/>
                </a:solidFill>
              </a:rPr>
              <a:t>lajes e vigas</a:t>
            </a:r>
            <a:r>
              <a:rPr lang="pt-BR" altLang="pt-BR" sz="3200" b="1" dirty="0" smtClean="0">
                <a:solidFill>
                  <a:srgbClr val="7030A0"/>
                </a:solidFill>
              </a:rPr>
              <a:t>, ou somente lajes, como as lajes lisas ou cogumelos.</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1442" y="2636912"/>
            <a:ext cx="4787401"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3"/>
          <p:cNvSpPr>
            <a:spLocks noChangeArrowheads="1"/>
          </p:cNvSpPr>
          <p:nvPr/>
        </p:nvSpPr>
        <p:spPr bwMode="auto">
          <a:xfrm>
            <a:off x="2339144" y="6245694"/>
            <a:ext cx="457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pt-BR" altLang="pt-BR" sz="1600" dirty="0">
                <a:solidFill>
                  <a:srgbClr val="0005CC"/>
                </a:solidFill>
              </a:rPr>
              <a:t>http://www.thiel.eng.br</a:t>
            </a:r>
          </a:p>
        </p:txBody>
      </p:sp>
    </p:spTree>
    <p:extLst>
      <p:ext uri="{BB962C8B-B14F-4D97-AF65-F5344CB8AC3E}">
        <p14:creationId xmlns:p14="http://schemas.microsoft.com/office/powerpoint/2010/main" val="22502358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48</a:t>
            </a:fld>
            <a:endParaRPr lang="en-US"/>
          </a:p>
        </p:txBody>
      </p:sp>
      <p:sp>
        <p:nvSpPr>
          <p:cNvPr id="4" name="Retângulo 3"/>
          <p:cNvSpPr/>
          <p:nvPr/>
        </p:nvSpPr>
        <p:spPr>
          <a:xfrm>
            <a:off x="539552" y="699150"/>
            <a:ext cx="8171184" cy="3539430"/>
          </a:xfrm>
          <a:prstGeom prst="rect">
            <a:avLst/>
          </a:prstGeom>
        </p:spPr>
        <p:txBody>
          <a:bodyPr wrap="square">
            <a:spAutoFit/>
          </a:bodyPr>
          <a:lstStyle/>
          <a:p>
            <a:pPr algn="just"/>
            <a:r>
              <a:rPr lang="pt-BR" altLang="pt-BR" sz="3200" b="1" dirty="0" smtClean="0">
                <a:solidFill>
                  <a:srgbClr val="7030A0"/>
                </a:solidFill>
              </a:rPr>
              <a:t>Os sistemas de pavimentos integram os sistemas estruturais de esqueleto de edifícios em geral, recebendo as cargas verticais e transmitindo-as para os pilares. Os pavimentos também desempenham importante papel na </a:t>
            </a:r>
            <a:r>
              <a:rPr lang="pt-BR" altLang="pt-BR" sz="3200" b="1" u="sng" dirty="0" smtClean="0">
                <a:solidFill>
                  <a:srgbClr val="7030A0"/>
                </a:solidFill>
              </a:rPr>
              <a:t>estabilização da estrutura, mediante o “efeito diafragma</a:t>
            </a:r>
            <a:r>
              <a:rPr lang="pt-BR" altLang="pt-BR" sz="3200" b="1" dirty="0" smtClean="0">
                <a:solidFill>
                  <a:srgbClr val="7030A0"/>
                </a:solidFill>
              </a:rPr>
              <a:t>”.</a:t>
            </a:r>
          </a:p>
        </p:txBody>
      </p:sp>
      <p:sp>
        <p:nvSpPr>
          <p:cNvPr id="6" name="Title 1"/>
          <p:cNvSpPr txBox="1">
            <a:spLocks/>
          </p:cNvSpPr>
          <p:nvPr/>
        </p:nvSpPr>
        <p:spPr bwMode="auto">
          <a:xfrm>
            <a:off x="539552" y="116632"/>
            <a:ext cx="8424936"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400" b="1" i="0" u="none" strike="noStrike" kern="1200" cap="none" spc="0" normalizeH="0" baseline="0" noProof="0" dirty="0" smtClean="0">
                <a:ln>
                  <a:noFill/>
                </a:ln>
                <a:solidFill>
                  <a:srgbClr val="0005CC"/>
                </a:solidFill>
                <a:effectLst/>
                <a:uLnTx/>
                <a:uFillTx/>
                <a:latin typeface="+mj-lt"/>
                <a:ea typeface="+mj-ea"/>
                <a:cs typeface="+mj-cs"/>
              </a:rPr>
              <a:t>8.2.4 </a:t>
            </a:r>
            <a:r>
              <a:rPr lang="en-US" altLang="pt-BR" sz="2400" b="1" dirty="0" smtClean="0">
                <a:solidFill>
                  <a:srgbClr val="0005CC"/>
                </a:solidFill>
              </a:rPr>
              <a:t>SISTEMAS DE PAVIMENTOS</a:t>
            </a:r>
            <a:endParaRPr lang="en-US" altLang="pt-BR" sz="2400" b="1" dirty="0">
              <a:solidFill>
                <a:srgbClr val="0005CC"/>
              </a:solidFill>
            </a:endParaRPr>
          </a:p>
        </p:txBody>
      </p:sp>
      <p:pic>
        <p:nvPicPr>
          <p:cNvPr id="7" name="Picture 2" descr="http://lajespatagonia.com/v1/wp-content/uploads/2013/11/laje_alveolar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3825407"/>
            <a:ext cx="4104456"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ângulo 1"/>
          <p:cNvSpPr>
            <a:spLocks noChangeArrowheads="1"/>
          </p:cNvSpPr>
          <p:nvPr/>
        </p:nvSpPr>
        <p:spPr bwMode="auto">
          <a:xfrm>
            <a:off x="539552" y="6223157"/>
            <a:ext cx="30833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pt-BR" sz="1600" dirty="0">
                <a:solidFill>
                  <a:srgbClr val="0005CC"/>
                </a:solidFill>
              </a:rPr>
              <a:t>http://lajespatagonia.com/v1/lajes</a:t>
            </a:r>
          </a:p>
        </p:txBody>
      </p:sp>
    </p:spTree>
    <p:extLst>
      <p:ext uri="{BB962C8B-B14F-4D97-AF65-F5344CB8AC3E}">
        <p14:creationId xmlns:p14="http://schemas.microsoft.com/office/powerpoint/2010/main" val="1705244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49</a:t>
            </a:fld>
            <a:endParaRPr lang="en-US"/>
          </a:p>
        </p:txBody>
      </p:sp>
      <p:sp>
        <p:nvSpPr>
          <p:cNvPr id="7" name="Retângulo 3"/>
          <p:cNvSpPr>
            <a:spLocks noChangeArrowheads="1"/>
          </p:cNvSpPr>
          <p:nvPr/>
        </p:nvSpPr>
        <p:spPr bwMode="auto">
          <a:xfrm>
            <a:off x="1863407" y="6309320"/>
            <a:ext cx="457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pt-BR" altLang="pt-BR" sz="1600" dirty="0">
                <a:solidFill>
                  <a:srgbClr val="0005CC"/>
                </a:solidFill>
              </a:rPr>
              <a:t>http://www.thiel.eng.br</a:t>
            </a:r>
          </a:p>
        </p:txBody>
      </p:sp>
      <p:sp>
        <p:nvSpPr>
          <p:cNvPr id="8" name="Title 1"/>
          <p:cNvSpPr txBox="1">
            <a:spLocks/>
          </p:cNvSpPr>
          <p:nvPr/>
        </p:nvSpPr>
        <p:spPr bwMode="auto">
          <a:xfrm>
            <a:off x="539552" y="116632"/>
            <a:ext cx="8424936"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400" b="1" i="0" u="none" strike="noStrike" kern="1200" cap="none" spc="0" normalizeH="0" baseline="0" noProof="0" dirty="0" smtClean="0">
                <a:ln>
                  <a:noFill/>
                </a:ln>
                <a:solidFill>
                  <a:srgbClr val="0005CC"/>
                </a:solidFill>
                <a:effectLst/>
                <a:uLnTx/>
                <a:uFillTx/>
                <a:latin typeface="+mj-lt"/>
                <a:ea typeface="+mj-ea"/>
                <a:cs typeface="+mj-cs"/>
              </a:rPr>
              <a:t>8.2.4 </a:t>
            </a:r>
            <a:r>
              <a:rPr lang="en-US" altLang="pt-BR" sz="2400" b="1" dirty="0" smtClean="0">
                <a:solidFill>
                  <a:srgbClr val="0005CC"/>
                </a:solidFill>
              </a:rPr>
              <a:t>SISTEMAS DE PAVIMENTOS</a:t>
            </a:r>
            <a:endParaRPr lang="en-US" altLang="pt-BR" sz="2400" b="1" dirty="0">
              <a:solidFill>
                <a:srgbClr val="0005CC"/>
              </a:solidFill>
            </a:endParaRP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37240"/>
            <a:ext cx="3291760" cy="447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796" y="2636913"/>
            <a:ext cx="4793223" cy="360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7316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5</a:t>
            </a:fld>
            <a:endParaRPr lang="en-US"/>
          </a:p>
        </p:txBody>
      </p:sp>
      <p:sp>
        <p:nvSpPr>
          <p:cNvPr id="5" name="Title 1"/>
          <p:cNvSpPr txBox="1">
            <a:spLocks/>
          </p:cNvSpPr>
          <p:nvPr/>
        </p:nvSpPr>
        <p:spPr bwMode="auto">
          <a:xfrm>
            <a:off x="576544" y="188640"/>
            <a:ext cx="8424936"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pt-BR" sz="2400" b="1" i="0" u="none" strike="noStrike" kern="1200" cap="none" spc="0" normalizeH="0" baseline="0" noProof="0" dirty="0" smtClean="0">
                <a:ln>
                  <a:noFill/>
                </a:ln>
                <a:solidFill>
                  <a:srgbClr val="0005CC"/>
                </a:solidFill>
                <a:effectLst/>
                <a:uLnTx/>
                <a:uFillTx/>
                <a:latin typeface="+mj-lt"/>
                <a:ea typeface="+mj-ea"/>
                <a:cs typeface="+mj-cs"/>
              </a:rPr>
              <a:t>8.1 </a:t>
            </a:r>
            <a:r>
              <a:rPr lang="en-US" altLang="pt-BR" sz="2400" b="1" dirty="0" smtClean="0">
                <a:solidFill>
                  <a:srgbClr val="0005CC"/>
                </a:solidFill>
                <a:latin typeface="+mj-lt"/>
                <a:ea typeface="+mj-ea"/>
                <a:cs typeface="+mj-cs"/>
              </a:rPr>
              <a:t>CONSIDERAÇÕES INICIAIS</a:t>
            </a:r>
            <a:endParaRPr kumimoji="0" lang="en-US" altLang="pt-BR" sz="2400" b="1" i="0" u="none" strike="noStrike" kern="1200" cap="none" spc="0" normalizeH="0" baseline="0" noProof="0" dirty="0" smtClean="0">
              <a:ln>
                <a:noFill/>
              </a:ln>
              <a:solidFill>
                <a:srgbClr val="0005CC"/>
              </a:solidFill>
              <a:effectLst/>
              <a:uLnTx/>
              <a:uFillTx/>
              <a:latin typeface="+mj-lt"/>
              <a:ea typeface="+mj-ea"/>
              <a:cs typeface="+mj-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46" y="908720"/>
            <a:ext cx="8568366" cy="2748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ela 2"/>
          <p:cNvGraphicFramePr>
            <a:graphicFrameLocks noGrp="1"/>
          </p:cNvGraphicFramePr>
          <p:nvPr>
            <p:extLst>
              <p:ext uri="{D42A27DB-BD31-4B8C-83A1-F6EECF244321}">
                <p14:modId xmlns:p14="http://schemas.microsoft.com/office/powerpoint/2010/main" val="1762631351"/>
              </p:ext>
            </p:extLst>
          </p:nvPr>
        </p:nvGraphicFramePr>
        <p:xfrm>
          <a:off x="576544" y="3647197"/>
          <a:ext cx="8315936" cy="370840"/>
        </p:xfrm>
        <a:graphic>
          <a:graphicData uri="http://schemas.openxmlformats.org/drawingml/2006/table">
            <a:tbl>
              <a:tblPr firstRow="1" bandRow="1">
                <a:tableStyleId>{5C22544A-7EE6-4342-B048-85BDC9FD1C3A}</a:tableStyleId>
              </a:tblPr>
              <a:tblGrid>
                <a:gridCol w="1979232"/>
                <a:gridCol w="6336704"/>
              </a:tblGrid>
              <a:tr h="370840">
                <a:tc>
                  <a:txBody>
                    <a:bodyPr/>
                    <a:lstStyle/>
                    <a:p>
                      <a:r>
                        <a:rPr lang="pt-BR" dirty="0" smtClean="0"/>
                        <a:t>Sistemas mistos</a:t>
                      </a:r>
                      <a:endParaRPr lang="pt-BR" dirty="0"/>
                    </a:p>
                  </a:txBody>
                  <a:tcPr/>
                </a:tc>
                <a:tc>
                  <a:txBody>
                    <a:bodyPr/>
                    <a:lstStyle/>
                    <a:p>
                      <a:r>
                        <a:rPr lang="pt-BR" dirty="0" smtClean="0"/>
                        <a:t>Combinações</a:t>
                      </a:r>
                      <a:r>
                        <a:rPr lang="pt-BR" baseline="0" dirty="0" smtClean="0"/>
                        <a:t> de sistemas de esqueleto e de parede portante</a:t>
                      </a:r>
                      <a:endParaRPr lang="pt-BR" dirty="0"/>
                    </a:p>
                  </a:txBody>
                  <a:tcPr/>
                </a:tc>
              </a:tr>
            </a:tbl>
          </a:graphicData>
        </a:graphic>
      </p:graphicFrame>
    </p:spTree>
    <p:extLst>
      <p:ext uri="{BB962C8B-B14F-4D97-AF65-F5344CB8AC3E}">
        <p14:creationId xmlns:p14="http://schemas.microsoft.com/office/powerpoint/2010/main" val="15929024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50</a:t>
            </a:fld>
            <a:endParaRPr lang="en-US"/>
          </a:p>
        </p:txBody>
      </p:sp>
      <p:sp>
        <p:nvSpPr>
          <p:cNvPr id="5" name="Title 1"/>
          <p:cNvSpPr txBox="1">
            <a:spLocks/>
          </p:cNvSpPr>
          <p:nvPr/>
        </p:nvSpPr>
        <p:spPr bwMode="auto">
          <a:xfrm>
            <a:off x="539552" y="116632"/>
            <a:ext cx="8424936"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400" b="1" i="0" u="none" strike="noStrike" kern="1200" cap="none" spc="0" normalizeH="0" baseline="0" noProof="0" dirty="0" smtClean="0">
                <a:ln>
                  <a:noFill/>
                </a:ln>
                <a:solidFill>
                  <a:srgbClr val="0005CC"/>
                </a:solidFill>
                <a:effectLst/>
                <a:uLnTx/>
                <a:uFillTx/>
                <a:latin typeface="+mj-lt"/>
                <a:ea typeface="+mj-ea"/>
                <a:cs typeface="+mj-cs"/>
              </a:rPr>
              <a:t>8.2.4 </a:t>
            </a:r>
            <a:r>
              <a:rPr lang="en-US" altLang="pt-BR" sz="2400" b="1" dirty="0" smtClean="0">
                <a:solidFill>
                  <a:srgbClr val="0005CC"/>
                </a:solidFill>
              </a:rPr>
              <a:t>SISTEMAS DE PAVIMENTOS</a:t>
            </a:r>
            <a:endParaRPr lang="en-US" altLang="pt-BR" sz="2400" b="1" dirty="0">
              <a:solidFill>
                <a:srgbClr val="0005CC"/>
              </a:solidFill>
            </a:endParaRPr>
          </a:p>
        </p:txBody>
      </p:sp>
      <p:sp>
        <p:nvSpPr>
          <p:cNvPr id="4" name="Retângulo 3"/>
          <p:cNvSpPr/>
          <p:nvPr/>
        </p:nvSpPr>
        <p:spPr>
          <a:xfrm>
            <a:off x="539552" y="980728"/>
            <a:ext cx="8171184" cy="2862322"/>
          </a:xfrm>
          <a:prstGeom prst="rect">
            <a:avLst/>
          </a:prstGeom>
        </p:spPr>
        <p:txBody>
          <a:bodyPr wrap="square">
            <a:spAutoFit/>
          </a:bodyPr>
          <a:lstStyle/>
          <a:p>
            <a:pPr algn="just"/>
            <a:r>
              <a:rPr lang="pt-BR" altLang="pt-BR" sz="3200" b="1" dirty="0" smtClean="0">
                <a:solidFill>
                  <a:srgbClr val="7030A0"/>
                </a:solidFill>
              </a:rPr>
              <a:t>Os </a:t>
            </a:r>
            <a:r>
              <a:rPr lang="pt-BR" altLang="pt-BR" sz="3200" b="1" u="sng" dirty="0" smtClean="0">
                <a:solidFill>
                  <a:srgbClr val="7030A0"/>
                </a:solidFill>
              </a:rPr>
              <a:t>sistemas de pavimentos</a:t>
            </a:r>
            <a:r>
              <a:rPr lang="pt-BR" altLang="pt-BR" sz="3200" b="1" dirty="0" smtClean="0">
                <a:solidFill>
                  <a:srgbClr val="7030A0"/>
                </a:solidFill>
              </a:rPr>
              <a:t> merecem destaque pelo fato de que representam, normalmente, a </a:t>
            </a:r>
            <a:r>
              <a:rPr lang="pt-BR" altLang="pt-BR" sz="3200" b="1" u="sng" dirty="0" smtClean="0">
                <a:solidFill>
                  <a:srgbClr val="7030A0"/>
                </a:solidFill>
              </a:rPr>
              <a:t>maior parte dos custos</a:t>
            </a:r>
            <a:r>
              <a:rPr lang="pt-BR" altLang="pt-BR" sz="3200" b="1" dirty="0" smtClean="0">
                <a:solidFill>
                  <a:srgbClr val="7030A0"/>
                </a:solidFill>
              </a:rPr>
              <a:t> da estrutura.</a:t>
            </a:r>
          </a:p>
          <a:p>
            <a:pPr algn="just"/>
            <a:endParaRPr lang="pt-BR" altLang="pt-BR" sz="2000" b="1" dirty="0">
              <a:solidFill>
                <a:srgbClr val="7030A0"/>
              </a:solidFill>
            </a:endParaRPr>
          </a:p>
          <a:p>
            <a:pPr algn="just"/>
            <a:r>
              <a:rPr lang="pt-BR" altLang="pt-BR" sz="3200" b="1" u="sng" dirty="0" smtClean="0">
                <a:solidFill>
                  <a:srgbClr val="2AA22A"/>
                </a:solidFill>
              </a:rPr>
              <a:t>É no pavimento que podem ocorrer maiores conflitos com os sistemas de instalações</a:t>
            </a:r>
            <a:r>
              <a:rPr lang="pt-BR" altLang="pt-BR" sz="3200" b="1" dirty="0" smtClean="0">
                <a:solidFill>
                  <a:srgbClr val="2AA22A"/>
                </a:solidFill>
              </a:rPr>
              <a:t>.</a:t>
            </a:r>
          </a:p>
        </p:txBody>
      </p:sp>
    </p:spTree>
    <p:extLst>
      <p:ext uri="{BB962C8B-B14F-4D97-AF65-F5344CB8AC3E}">
        <p14:creationId xmlns:p14="http://schemas.microsoft.com/office/powerpoint/2010/main" val="31419220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51</a:t>
            </a:fld>
            <a:endParaRPr lang="en-US"/>
          </a:p>
        </p:txBody>
      </p:sp>
      <p:sp>
        <p:nvSpPr>
          <p:cNvPr id="5" name="Title 1"/>
          <p:cNvSpPr txBox="1">
            <a:spLocks/>
          </p:cNvSpPr>
          <p:nvPr/>
        </p:nvSpPr>
        <p:spPr bwMode="auto">
          <a:xfrm>
            <a:off x="539552" y="116632"/>
            <a:ext cx="8424936"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400" b="1" i="0" u="none" strike="noStrike" kern="1200" cap="none" spc="0" normalizeH="0" baseline="0" noProof="0" dirty="0" smtClean="0">
                <a:ln>
                  <a:noFill/>
                </a:ln>
                <a:solidFill>
                  <a:srgbClr val="0005CC"/>
                </a:solidFill>
                <a:effectLst/>
                <a:uLnTx/>
                <a:uFillTx/>
                <a:latin typeface="+mj-lt"/>
                <a:ea typeface="+mj-ea"/>
                <a:cs typeface="+mj-cs"/>
              </a:rPr>
              <a:t>8.2.4 </a:t>
            </a:r>
            <a:r>
              <a:rPr lang="en-US" altLang="pt-BR" sz="2400" b="1" dirty="0" smtClean="0">
                <a:solidFill>
                  <a:srgbClr val="0005CC"/>
                </a:solidFill>
              </a:rPr>
              <a:t>SISTEMAS DE PAVIMENTOS</a:t>
            </a:r>
            <a:endParaRPr lang="en-US" altLang="pt-BR" sz="2400" b="1" dirty="0">
              <a:solidFill>
                <a:srgbClr val="0005CC"/>
              </a:solidFill>
            </a:endParaRPr>
          </a:p>
        </p:txBody>
      </p:sp>
      <p:sp>
        <p:nvSpPr>
          <p:cNvPr id="4" name="Retângulo 3"/>
          <p:cNvSpPr/>
          <p:nvPr/>
        </p:nvSpPr>
        <p:spPr>
          <a:xfrm>
            <a:off x="539552" y="980728"/>
            <a:ext cx="8171184" cy="2062103"/>
          </a:xfrm>
          <a:prstGeom prst="rect">
            <a:avLst/>
          </a:prstGeom>
        </p:spPr>
        <p:txBody>
          <a:bodyPr wrap="square">
            <a:spAutoFit/>
          </a:bodyPr>
          <a:lstStyle/>
          <a:p>
            <a:pPr algn="just"/>
            <a:r>
              <a:rPr lang="pt-BR" altLang="pt-BR" sz="3200" b="1" dirty="0" smtClean="0">
                <a:solidFill>
                  <a:srgbClr val="2AA22A"/>
                </a:solidFill>
              </a:rPr>
              <a:t>Há uma grande diversidade de alternativas para os pavimentos, em função das </a:t>
            </a:r>
            <a:r>
              <a:rPr lang="pt-BR" altLang="pt-BR" sz="3200" b="1" dirty="0" err="1" smtClean="0">
                <a:solidFill>
                  <a:srgbClr val="2AA22A"/>
                </a:solidFill>
              </a:rPr>
              <a:t>caracterís-ticas</a:t>
            </a:r>
            <a:r>
              <a:rPr lang="pt-BR" altLang="pt-BR" sz="3200" b="1" dirty="0" smtClean="0">
                <a:solidFill>
                  <a:srgbClr val="2AA22A"/>
                </a:solidFill>
              </a:rPr>
              <a:t> dos pilares, como disposição, </a:t>
            </a:r>
            <a:r>
              <a:rPr lang="pt-BR" altLang="pt-BR" sz="3200" b="1" dirty="0" err="1" smtClean="0">
                <a:solidFill>
                  <a:srgbClr val="2AA22A"/>
                </a:solidFill>
              </a:rPr>
              <a:t>espaça-mento</a:t>
            </a:r>
            <a:r>
              <a:rPr lang="pt-BR" altLang="pt-BR" sz="3200" b="1" dirty="0" smtClean="0">
                <a:solidFill>
                  <a:srgbClr val="2AA22A"/>
                </a:solidFill>
              </a:rPr>
              <a:t> e detalhe das ligações.</a:t>
            </a:r>
          </a:p>
        </p:txBody>
      </p:sp>
    </p:spTree>
    <p:extLst>
      <p:ext uri="{BB962C8B-B14F-4D97-AF65-F5344CB8AC3E}">
        <p14:creationId xmlns:p14="http://schemas.microsoft.com/office/powerpoint/2010/main" val="6106114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52</a:t>
            </a:fld>
            <a:endParaRPr lang="en-US"/>
          </a:p>
        </p:txBody>
      </p:sp>
      <p:sp>
        <p:nvSpPr>
          <p:cNvPr id="5" name="Title 1"/>
          <p:cNvSpPr txBox="1">
            <a:spLocks/>
          </p:cNvSpPr>
          <p:nvPr/>
        </p:nvSpPr>
        <p:spPr bwMode="auto">
          <a:xfrm>
            <a:off x="539552" y="116632"/>
            <a:ext cx="8424936"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000" b="1" i="0" u="none" strike="noStrike" kern="1200" cap="none" spc="0" normalizeH="0" baseline="0" noProof="0" dirty="0" smtClean="0">
                <a:ln>
                  <a:noFill/>
                </a:ln>
                <a:solidFill>
                  <a:srgbClr val="0005CC"/>
                </a:solidFill>
                <a:effectLst/>
                <a:uLnTx/>
                <a:uFillTx/>
                <a:latin typeface="+mj-lt"/>
                <a:ea typeface="+mj-ea"/>
                <a:cs typeface="+mj-cs"/>
              </a:rPr>
              <a:t>8.2.4 </a:t>
            </a:r>
            <a:r>
              <a:rPr lang="en-US" altLang="pt-BR" sz="2000" b="1" dirty="0" smtClean="0">
                <a:solidFill>
                  <a:srgbClr val="0005CC"/>
                </a:solidFill>
              </a:rPr>
              <a:t>SISTEMAS DE PAVIMENTOS</a:t>
            </a:r>
            <a:endParaRPr lang="en-US" altLang="pt-BR" sz="2000" b="1" dirty="0">
              <a:solidFill>
                <a:srgbClr val="0005CC"/>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836712"/>
            <a:ext cx="8208913" cy="4088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0303" y="5229200"/>
            <a:ext cx="6083434"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10261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53</a:t>
            </a:fld>
            <a:endParaRPr lang="en-US"/>
          </a:p>
        </p:txBody>
      </p:sp>
      <p:sp>
        <p:nvSpPr>
          <p:cNvPr id="5" name="Title 1"/>
          <p:cNvSpPr txBox="1">
            <a:spLocks/>
          </p:cNvSpPr>
          <p:nvPr/>
        </p:nvSpPr>
        <p:spPr bwMode="auto">
          <a:xfrm>
            <a:off x="539552" y="116632"/>
            <a:ext cx="8424936"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3200" b="1" i="0" u="none" strike="noStrike" kern="1200" cap="none" spc="0" normalizeH="0" baseline="0" noProof="0" dirty="0" smtClean="0">
                <a:ln>
                  <a:noFill/>
                </a:ln>
                <a:solidFill>
                  <a:srgbClr val="0005CC"/>
                </a:solidFill>
                <a:effectLst/>
                <a:uLnTx/>
                <a:uFillTx/>
                <a:latin typeface="+mj-lt"/>
                <a:ea typeface="+mj-ea"/>
                <a:cs typeface="+mj-cs"/>
              </a:rPr>
              <a:t>8.2.5 ELEMENTOS DOS </a:t>
            </a:r>
            <a:r>
              <a:rPr lang="en-US" altLang="pt-BR" sz="3200" b="1" dirty="0" smtClean="0">
                <a:solidFill>
                  <a:srgbClr val="0005CC"/>
                </a:solidFill>
              </a:rPr>
              <a:t>SISTEMAS DE CONTRAVENTAMENTO</a:t>
            </a:r>
            <a:endParaRPr lang="en-US" altLang="pt-BR" sz="3200" b="1" dirty="0">
              <a:solidFill>
                <a:srgbClr val="0005CC"/>
              </a:solidFill>
            </a:endParaRPr>
          </a:p>
        </p:txBody>
      </p:sp>
      <p:sp>
        <p:nvSpPr>
          <p:cNvPr id="4" name="Retângulo 3"/>
          <p:cNvSpPr/>
          <p:nvPr/>
        </p:nvSpPr>
        <p:spPr>
          <a:xfrm>
            <a:off x="539552" y="1268760"/>
            <a:ext cx="8171184" cy="4339650"/>
          </a:xfrm>
          <a:prstGeom prst="rect">
            <a:avLst/>
          </a:prstGeom>
        </p:spPr>
        <p:txBody>
          <a:bodyPr wrap="square">
            <a:spAutoFit/>
          </a:bodyPr>
          <a:lstStyle/>
          <a:p>
            <a:pPr algn="just"/>
            <a:r>
              <a:rPr lang="pt-BR" altLang="pt-BR" sz="3200" b="1" dirty="0" smtClean="0">
                <a:solidFill>
                  <a:srgbClr val="7030A0"/>
                </a:solidFill>
              </a:rPr>
              <a:t>A estabilização dos edifícios de esqueleto pode ser feita com sistema de contraventamento, combinado ou não com os elementos </a:t>
            </a:r>
            <a:r>
              <a:rPr lang="pt-BR" altLang="pt-BR" sz="3200" b="1" dirty="0" err="1" smtClean="0">
                <a:solidFill>
                  <a:srgbClr val="7030A0"/>
                </a:solidFill>
              </a:rPr>
              <a:t>estru-turais</a:t>
            </a:r>
            <a:r>
              <a:rPr lang="pt-BR" altLang="pt-BR" sz="3200" b="1" dirty="0" smtClean="0">
                <a:solidFill>
                  <a:srgbClr val="7030A0"/>
                </a:solidFill>
              </a:rPr>
              <a:t> destinados a suportar as ações verticais.</a:t>
            </a:r>
          </a:p>
          <a:p>
            <a:pPr algn="just"/>
            <a:endParaRPr lang="pt-BR" altLang="pt-BR" sz="2000" b="1" dirty="0">
              <a:solidFill>
                <a:srgbClr val="7030A0"/>
              </a:solidFill>
            </a:endParaRPr>
          </a:p>
          <a:p>
            <a:pPr algn="just"/>
            <a:r>
              <a:rPr lang="pt-BR" altLang="pt-BR" sz="3200" b="1" dirty="0" smtClean="0">
                <a:solidFill>
                  <a:srgbClr val="2AA22A"/>
                </a:solidFill>
              </a:rPr>
              <a:t>Os </a:t>
            </a:r>
            <a:r>
              <a:rPr lang="pt-BR" altLang="pt-BR" sz="3200" b="1" u="sng" dirty="0" smtClean="0">
                <a:solidFill>
                  <a:srgbClr val="2AA22A"/>
                </a:solidFill>
              </a:rPr>
              <a:t>sistemas de contraventamento</a:t>
            </a:r>
            <a:r>
              <a:rPr lang="pt-BR" altLang="pt-BR" sz="3200" b="1" dirty="0" smtClean="0">
                <a:solidFill>
                  <a:srgbClr val="2AA22A"/>
                </a:solidFill>
              </a:rPr>
              <a:t> podem ser em forma de barras cruzadas, </a:t>
            </a:r>
            <a:r>
              <a:rPr lang="pt-BR" altLang="pt-BR" sz="3200" b="1" u="sng" dirty="0" smtClean="0">
                <a:solidFill>
                  <a:srgbClr val="2AA22A"/>
                </a:solidFill>
              </a:rPr>
              <a:t>paredes de contraventamento e núcleos de </a:t>
            </a:r>
            <a:r>
              <a:rPr lang="pt-BR" altLang="pt-BR" sz="3200" b="1" u="sng" dirty="0" err="1" smtClean="0">
                <a:solidFill>
                  <a:srgbClr val="2AA22A"/>
                </a:solidFill>
              </a:rPr>
              <a:t>contraventa-mento</a:t>
            </a:r>
            <a:r>
              <a:rPr lang="pt-BR" altLang="pt-BR" sz="3200" b="1" dirty="0" smtClean="0">
                <a:solidFill>
                  <a:srgbClr val="2AA22A"/>
                </a:solidFill>
              </a:rPr>
              <a:t> (núcleos de rigidez). </a:t>
            </a:r>
          </a:p>
        </p:txBody>
      </p:sp>
    </p:spTree>
    <p:extLst>
      <p:ext uri="{BB962C8B-B14F-4D97-AF65-F5344CB8AC3E}">
        <p14:creationId xmlns:p14="http://schemas.microsoft.com/office/powerpoint/2010/main" val="19734421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54</a:t>
            </a:fld>
            <a:endParaRPr lang="en-US"/>
          </a:p>
        </p:txBody>
      </p:sp>
      <p:sp>
        <p:nvSpPr>
          <p:cNvPr id="5" name="Title 1"/>
          <p:cNvSpPr txBox="1">
            <a:spLocks/>
          </p:cNvSpPr>
          <p:nvPr/>
        </p:nvSpPr>
        <p:spPr bwMode="auto">
          <a:xfrm>
            <a:off x="539552" y="116632"/>
            <a:ext cx="842493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400" b="1" i="0" u="none" strike="noStrike" kern="1200" cap="none" spc="0" normalizeH="0" baseline="0" noProof="0" dirty="0" smtClean="0">
                <a:ln>
                  <a:noFill/>
                </a:ln>
                <a:solidFill>
                  <a:srgbClr val="0005CC"/>
                </a:solidFill>
                <a:effectLst/>
                <a:uLnTx/>
                <a:uFillTx/>
                <a:latin typeface="+mj-lt"/>
                <a:ea typeface="+mj-ea"/>
                <a:cs typeface="+mj-cs"/>
              </a:rPr>
              <a:t>8.2.5 ELEMENTOS DOS </a:t>
            </a:r>
            <a:r>
              <a:rPr lang="en-US" altLang="pt-BR" sz="2400" b="1" dirty="0" smtClean="0">
                <a:solidFill>
                  <a:srgbClr val="0005CC"/>
                </a:solidFill>
              </a:rPr>
              <a:t>SISTEMAS DE CONTRAVENTAMENTO</a:t>
            </a:r>
            <a:endParaRPr lang="en-US" altLang="pt-BR" sz="2400" b="1" dirty="0">
              <a:solidFill>
                <a:srgbClr val="0005CC"/>
              </a:solidFill>
            </a:endParaRPr>
          </a:p>
        </p:txBody>
      </p:sp>
      <p:sp>
        <p:nvSpPr>
          <p:cNvPr id="4" name="Retângulo 3"/>
          <p:cNvSpPr/>
          <p:nvPr/>
        </p:nvSpPr>
        <p:spPr>
          <a:xfrm>
            <a:off x="539552" y="908720"/>
            <a:ext cx="8171184" cy="3046988"/>
          </a:xfrm>
          <a:prstGeom prst="rect">
            <a:avLst/>
          </a:prstGeom>
        </p:spPr>
        <p:txBody>
          <a:bodyPr wrap="square">
            <a:spAutoFit/>
          </a:bodyPr>
          <a:lstStyle/>
          <a:p>
            <a:pPr algn="just"/>
            <a:r>
              <a:rPr lang="pt-BR" altLang="pt-BR" sz="3200" b="1" dirty="0" smtClean="0">
                <a:solidFill>
                  <a:srgbClr val="7030A0"/>
                </a:solidFill>
              </a:rPr>
              <a:t>Há a possibilidade de estabilização de </a:t>
            </a:r>
            <a:r>
              <a:rPr lang="pt-BR" altLang="pt-BR" sz="3200" b="1" dirty="0" err="1" smtClean="0">
                <a:solidFill>
                  <a:srgbClr val="7030A0"/>
                </a:solidFill>
              </a:rPr>
              <a:t>estru-turas</a:t>
            </a:r>
            <a:r>
              <a:rPr lang="pt-BR" altLang="pt-BR" sz="3200" b="1" dirty="0" smtClean="0">
                <a:solidFill>
                  <a:srgbClr val="7030A0"/>
                </a:solidFill>
              </a:rPr>
              <a:t> mediante </a:t>
            </a:r>
            <a:r>
              <a:rPr lang="pt-BR" altLang="pt-BR" sz="3200" b="1" u="sng" dirty="0" smtClean="0">
                <a:solidFill>
                  <a:srgbClr val="7030A0"/>
                </a:solidFill>
              </a:rPr>
              <a:t>sistema misto</a:t>
            </a:r>
            <a:r>
              <a:rPr lang="pt-BR" altLang="pt-BR" sz="3200" b="1" dirty="0" smtClean="0">
                <a:solidFill>
                  <a:srgbClr val="7030A0"/>
                </a:solidFill>
              </a:rPr>
              <a:t>, com parte </a:t>
            </a:r>
            <a:r>
              <a:rPr lang="pt-BR" altLang="pt-BR" sz="3200" b="1" u="sng" dirty="0" smtClean="0">
                <a:solidFill>
                  <a:srgbClr val="7030A0"/>
                </a:solidFill>
              </a:rPr>
              <a:t>interna em estrutura de esqueleto</a:t>
            </a:r>
            <a:r>
              <a:rPr lang="pt-BR" altLang="pt-BR" sz="3200" b="1" dirty="0" smtClean="0">
                <a:solidFill>
                  <a:srgbClr val="7030A0"/>
                </a:solidFill>
              </a:rPr>
              <a:t> e </a:t>
            </a:r>
            <a:r>
              <a:rPr lang="pt-BR" altLang="pt-BR" sz="3200" b="1" u="sng" dirty="0" smtClean="0">
                <a:solidFill>
                  <a:srgbClr val="7030A0"/>
                </a:solidFill>
              </a:rPr>
              <a:t>parede externa com painéis portantes</a:t>
            </a:r>
            <a:r>
              <a:rPr lang="pt-BR" altLang="pt-BR" sz="3200" b="1" dirty="0" smtClean="0">
                <a:solidFill>
                  <a:srgbClr val="7030A0"/>
                </a:solidFill>
              </a:rPr>
              <a:t>, formando uma caixa externa de grande rigidez frente às ações laterais.</a:t>
            </a:r>
          </a:p>
        </p:txBody>
      </p:sp>
    </p:spTree>
    <p:extLst>
      <p:ext uri="{BB962C8B-B14F-4D97-AF65-F5344CB8AC3E}">
        <p14:creationId xmlns:p14="http://schemas.microsoft.com/office/powerpoint/2010/main" val="21653409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55</a:t>
            </a:fld>
            <a:endParaRPr lang="en-US"/>
          </a:p>
        </p:txBody>
      </p:sp>
      <p:sp>
        <p:nvSpPr>
          <p:cNvPr id="5" name="Title 1"/>
          <p:cNvSpPr txBox="1">
            <a:spLocks/>
          </p:cNvSpPr>
          <p:nvPr/>
        </p:nvSpPr>
        <p:spPr bwMode="auto">
          <a:xfrm>
            <a:off x="539552" y="116632"/>
            <a:ext cx="842493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000" b="1" i="0" u="none" strike="noStrike" kern="1200" cap="none" spc="0" normalizeH="0" baseline="0" noProof="0" dirty="0" smtClean="0">
                <a:ln>
                  <a:noFill/>
                </a:ln>
                <a:solidFill>
                  <a:srgbClr val="0005CC"/>
                </a:solidFill>
                <a:effectLst/>
                <a:uLnTx/>
                <a:uFillTx/>
                <a:latin typeface="+mj-lt"/>
                <a:ea typeface="+mj-ea"/>
                <a:cs typeface="+mj-cs"/>
              </a:rPr>
              <a:t>8.2.5 ELEMENTOS DOS </a:t>
            </a:r>
            <a:r>
              <a:rPr lang="en-US" altLang="pt-BR" sz="2000" b="1" dirty="0" smtClean="0">
                <a:solidFill>
                  <a:srgbClr val="0005CC"/>
                </a:solidFill>
              </a:rPr>
              <a:t>SISTEMAS DE CONTRAVENTAMENTO</a:t>
            </a:r>
            <a:endParaRPr lang="en-US" altLang="pt-BR" sz="2000" b="1" dirty="0">
              <a:solidFill>
                <a:srgbClr val="0005CC"/>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486" y="764704"/>
            <a:ext cx="8298118" cy="474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43506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56</a:t>
            </a:fld>
            <a:endParaRPr lang="en-US"/>
          </a:p>
        </p:txBody>
      </p:sp>
      <p:sp>
        <p:nvSpPr>
          <p:cNvPr id="5" name="Title 1"/>
          <p:cNvSpPr txBox="1">
            <a:spLocks/>
          </p:cNvSpPr>
          <p:nvPr/>
        </p:nvSpPr>
        <p:spPr bwMode="auto">
          <a:xfrm>
            <a:off x="539552" y="116632"/>
            <a:ext cx="842493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400" b="1" i="0" u="none" strike="noStrike" kern="1200" cap="none" spc="0" normalizeH="0" baseline="0" noProof="0" dirty="0" smtClean="0">
                <a:ln>
                  <a:noFill/>
                </a:ln>
                <a:solidFill>
                  <a:srgbClr val="0005CC"/>
                </a:solidFill>
                <a:effectLst/>
                <a:uLnTx/>
                <a:uFillTx/>
                <a:latin typeface="+mj-lt"/>
                <a:ea typeface="+mj-ea"/>
                <a:cs typeface="+mj-cs"/>
              </a:rPr>
              <a:t>8.2.5 ELEMENTOS DOS </a:t>
            </a:r>
            <a:r>
              <a:rPr lang="en-US" altLang="pt-BR" sz="2400" b="1" dirty="0" smtClean="0">
                <a:solidFill>
                  <a:srgbClr val="0005CC"/>
                </a:solidFill>
              </a:rPr>
              <a:t>SISTEMAS DE CONTRAVENTAMENTO</a:t>
            </a:r>
            <a:endParaRPr lang="en-US" altLang="pt-BR" sz="2400" b="1" dirty="0">
              <a:solidFill>
                <a:srgbClr val="0005CC"/>
              </a:solidFill>
            </a:endParaRPr>
          </a:p>
        </p:txBody>
      </p:sp>
      <p:sp>
        <p:nvSpPr>
          <p:cNvPr id="4" name="Retângulo 3"/>
          <p:cNvSpPr/>
          <p:nvPr/>
        </p:nvSpPr>
        <p:spPr>
          <a:xfrm>
            <a:off x="539552" y="908720"/>
            <a:ext cx="8171184" cy="2062103"/>
          </a:xfrm>
          <a:prstGeom prst="rect">
            <a:avLst/>
          </a:prstGeom>
        </p:spPr>
        <p:txBody>
          <a:bodyPr wrap="square">
            <a:spAutoFit/>
          </a:bodyPr>
          <a:lstStyle/>
          <a:p>
            <a:pPr algn="just"/>
            <a:r>
              <a:rPr lang="pt-BR" altLang="pt-BR" sz="3200" b="1" dirty="0" smtClean="0">
                <a:solidFill>
                  <a:srgbClr val="7030A0"/>
                </a:solidFill>
              </a:rPr>
              <a:t>Esses sistemas de contraventamento são, em geral, empregados em </a:t>
            </a:r>
            <a:r>
              <a:rPr lang="pt-BR" altLang="pt-BR" sz="3200" b="1" u="sng" dirty="0" smtClean="0">
                <a:solidFill>
                  <a:srgbClr val="7030A0"/>
                </a:solidFill>
              </a:rPr>
              <a:t>edificações com mais de 12 m de altura</a:t>
            </a:r>
            <a:r>
              <a:rPr lang="pt-BR" altLang="pt-BR" sz="3200" b="1" dirty="0" smtClean="0">
                <a:solidFill>
                  <a:srgbClr val="7030A0"/>
                </a:solidFill>
              </a:rPr>
              <a:t> (geralmente edificações com mais de 3 ou 4 pavimentos).</a:t>
            </a:r>
          </a:p>
        </p:txBody>
      </p:sp>
      <p:graphicFrame>
        <p:nvGraphicFramePr>
          <p:cNvPr id="3" name="Tabela 2"/>
          <p:cNvGraphicFramePr>
            <a:graphicFrameLocks noGrp="1"/>
          </p:cNvGraphicFramePr>
          <p:nvPr>
            <p:extLst>
              <p:ext uri="{D42A27DB-BD31-4B8C-83A1-F6EECF244321}">
                <p14:modId xmlns:p14="http://schemas.microsoft.com/office/powerpoint/2010/main" val="148506610"/>
              </p:ext>
            </p:extLst>
          </p:nvPr>
        </p:nvGraphicFramePr>
        <p:xfrm>
          <a:off x="684464" y="3068960"/>
          <a:ext cx="7881360" cy="2942455"/>
        </p:xfrm>
        <a:graphic>
          <a:graphicData uri="http://schemas.openxmlformats.org/drawingml/2006/table">
            <a:tbl>
              <a:tblPr firstRow="1" bandRow="1">
                <a:tableStyleId>{5C22544A-7EE6-4342-B048-85BDC9FD1C3A}</a:tableStyleId>
              </a:tblPr>
              <a:tblGrid>
                <a:gridCol w="5371321"/>
                <a:gridCol w="2510039"/>
              </a:tblGrid>
              <a:tr h="441003">
                <a:tc>
                  <a:txBody>
                    <a:bodyPr/>
                    <a:lstStyle/>
                    <a:p>
                      <a:pPr algn="ctr"/>
                      <a:r>
                        <a:rPr lang="pt-BR" dirty="0" smtClean="0"/>
                        <a:t>Elemento de contraventamento</a:t>
                      </a:r>
                      <a:endParaRPr lang="pt-BR" dirty="0"/>
                    </a:p>
                  </a:txBody>
                  <a:tcPr/>
                </a:tc>
                <a:tc>
                  <a:txBody>
                    <a:bodyPr/>
                    <a:lstStyle/>
                    <a:p>
                      <a:pPr algn="ctr"/>
                      <a:r>
                        <a:rPr lang="pt-BR" dirty="0" smtClean="0"/>
                        <a:t>Número de pavimentos</a:t>
                      </a:r>
                      <a:endParaRPr lang="pt-BR" dirty="0"/>
                    </a:p>
                  </a:txBody>
                  <a:tcPr/>
                </a:tc>
              </a:tr>
              <a:tr h="441003">
                <a:tc>
                  <a:txBody>
                    <a:bodyPr/>
                    <a:lstStyle/>
                    <a:p>
                      <a:r>
                        <a:rPr lang="pt-BR" dirty="0" smtClean="0"/>
                        <a:t>Barras metálicas cruzadas</a:t>
                      </a:r>
                      <a:endParaRPr lang="pt-BR" dirty="0"/>
                    </a:p>
                  </a:txBody>
                  <a:tcPr/>
                </a:tc>
                <a:tc>
                  <a:txBody>
                    <a:bodyPr/>
                    <a:lstStyle/>
                    <a:p>
                      <a:pPr algn="ctr"/>
                      <a:r>
                        <a:rPr lang="pt-BR" dirty="0" smtClean="0"/>
                        <a:t>Abaixo de 4</a:t>
                      </a:r>
                      <a:endParaRPr lang="pt-BR" dirty="0"/>
                    </a:p>
                  </a:txBody>
                  <a:tcPr/>
                </a:tc>
              </a:tr>
              <a:tr h="417260">
                <a:tc>
                  <a:txBody>
                    <a:bodyPr/>
                    <a:lstStyle/>
                    <a:p>
                      <a:r>
                        <a:rPr lang="pt-BR" dirty="0" smtClean="0"/>
                        <a:t>Paredes resultantes do</a:t>
                      </a:r>
                      <a:r>
                        <a:rPr lang="pt-BR" baseline="0" dirty="0" smtClean="0"/>
                        <a:t> preenchimento com alvenaria</a:t>
                      </a:r>
                      <a:endParaRPr lang="pt-BR" dirty="0"/>
                    </a:p>
                  </a:txBody>
                  <a:tcPr/>
                </a:tc>
                <a:tc>
                  <a:txBody>
                    <a:bodyPr/>
                    <a:lstStyle/>
                    <a:p>
                      <a:pPr algn="ctr"/>
                      <a:r>
                        <a:rPr lang="pt-BR" dirty="0" smtClean="0"/>
                        <a:t>Acima de 5</a:t>
                      </a:r>
                      <a:endParaRPr lang="pt-BR" dirty="0"/>
                    </a:p>
                  </a:txBody>
                  <a:tcPr/>
                </a:tc>
              </a:tr>
              <a:tr h="7611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Paredes de contraventamento feitas com painéis pré-moldados</a:t>
                      </a:r>
                    </a:p>
                  </a:txBody>
                  <a:tcPr/>
                </a:tc>
                <a:tc>
                  <a:txBody>
                    <a:bodyPr/>
                    <a:lstStyle/>
                    <a:p>
                      <a:pPr algn="ctr"/>
                      <a:r>
                        <a:rPr lang="pt-BR" dirty="0" smtClean="0"/>
                        <a:t>3 a 10</a:t>
                      </a:r>
                      <a:endParaRPr lang="pt-BR" dirty="0"/>
                    </a:p>
                  </a:txBody>
                  <a:tcPr/>
                </a:tc>
              </a:tr>
              <a:tr h="441003">
                <a:tc>
                  <a:txBody>
                    <a:bodyPr/>
                    <a:lstStyle/>
                    <a:p>
                      <a:r>
                        <a:rPr lang="pt-BR" dirty="0" smtClean="0"/>
                        <a:t>Núcleos feitos com painéis de CPM</a:t>
                      </a:r>
                      <a:endParaRPr lang="pt-BR" dirty="0"/>
                    </a:p>
                  </a:txBody>
                  <a:tcPr/>
                </a:tc>
                <a:tc>
                  <a:txBody>
                    <a:bodyPr/>
                    <a:lstStyle/>
                    <a:p>
                      <a:pPr algn="ctr"/>
                      <a:r>
                        <a:rPr lang="pt-BR" dirty="0" smtClean="0"/>
                        <a:t>10 a 15</a:t>
                      </a:r>
                      <a:endParaRPr lang="pt-BR" dirty="0"/>
                    </a:p>
                  </a:txBody>
                  <a:tcPr/>
                </a:tc>
              </a:tr>
              <a:tr h="441003">
                <a:tc>
                  <a:txBody>
                    <a:bodyPr/>
                    <a:lstStyle/>
                    <a:p>
                      <a:r>
                        <a:rPr lang="pt-BR" dirty="0" smtClean="0"/>
                        <a:t>Núcleo de CML</a:t>
                      </a:r>
                      <a:endParaRPr lang="pt-BR" dirty="0"/>
                    </a:p>
                  </a:txBody>
                  <a:tcPr/>
                </a:tc>
                <a:tc>
                  <a:txBody>
                    <a:bodyPr/>
                    <a:lstStyle/>
                    <a:p>
                      <a:pPr algn="ctr"/>
                      <a:r>
                        <a:rPr lang="pt-BR" dirty="0" smtClean="0"/>
                        <a:t>15 a 20</a:t>
                      </a:r>
                      <a:endParaRPr lang="pt-BR" dirty="0"/>
                    </a:p>
                  </a:txBody>
                  <a:tcPr/>
                </a:tc>
              </a:tr>
            </a:tbl>
          </a:graphicData>
        </a:graphic>
      </p:graphicFrame>
    </p:spTree>
    <p:extLst>
      <p:ext uri="{BB962C8B-B14F-4D97-AF65-F5344CB8AC3E}">
        <p14:creationId xmlns:p14="http://schemas.microsoft.com/office/powerpoint/2010/main" val="5142381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57</a:t>
            </a:fld>
            <a:endParaRPr lang="en-US"/>
          </a:p>
        </p:txBody>
      </p:sp>
      <p:sp>
        <p:nvSpPr>
          <p:cNvPr id="5" name="Title 1"/>
          <p:cNvSpPr txBox="1">
            <a:spLocks/>
          </p:cNvSpPr>
          <p:nvPr/>
        </p:nvSpPr>
        <p:spPr bwMode="auto">
          <a:xfrm>
            <a:off x="539552" y="116632"/>
            <a:ext cx="842493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000" b="1" i="0" u="none" strike="noStrike" kern="1200" cap="none" spc="0" normalizeH="0" baseline="0" noProof="0" dirty="0" smtClean="0">
                <a:ln>
                  <a:noFill/>
                </a:ln>
                <a:solidFill>
                  <a:srgbClr val="0005CC"/>
                </a:solidFill>
                <a:effectLst/>
                <a:uLnTx/>
                <a:uFillTx/>
                <a:latin typeface="+mj-lt"/>
                <a:ea typeface="+mj-ea"/>
                <a:cs typeface="+mj-cs"/>
              </a:rPr>
              <a:t>8.2.5 ELEMENTOS DOS </a:t>
            </a:r>
            <a:r>
              <a:rPr lang="en-US" altLang="pt-BR" sz="2000" b="1" dirty="0" smtClean="0">
                <a:solidFill>
                  <a:srgbClr val="0005CC"/>
                </a:solidFill>
              </a:rPr>
              <a:t>SISTEMAS DE CONTRAVENTAMENTO</a:t>
            </a:r>
            <a:endParaRPr lang="en-US" altLang="pt-BR" sz="2000" b="1" dirty="0">
              <a:solidFill>
                <a:srgbClr val="0005CC"/>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92696"/>
            <a:ext cx="7716837" cy="580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47988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571649" y="2708920"/>
            <a:ext cx="810334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b="1" dirty="0" smtClean="0">
                <a:solidFill>
                  <a:srgbClr val="7030A0"/>
                </a:solidFill>
              </a:rPr>
              <a:t>Este caso compreende o emprego de </a:t>
            </a:r>
            <a:r>
              <a:rPr lang="pt-BR" altLang="pt-BR" b="1" u="sng" dirty="0" smtClean="0">
                <a:solidFill>
                  <a:srgbClr val="7030A0"/>
                </a:solidFill>
              </a:rPr>
              <a:t>grandes painéis com a altura da edificação que formam as fachadas</a:t>
            </a:r>
            <a:r>
              <a:rPr lang="pt-BR" altLang="pt-BR" b="1" dirty="0" smtClean="0">
                <a:solidFill>
                  <a:srgbClr val="7030A0"/>
                </a:solidFill>
              </a:rPr>
              <a:t>. Por se tratar de </a:t>
            </a:r>
            <a:r>
              <a:rPr lang="pt-BR" altLang="pt-BR" b="1" u="sng" dirty="0" smtClean="0">
                <a:solidFill>
                  <a:srgbClr val="7030A0"/>
                </a:solidFill>
              </a:rPr>
              <a:t>elementos muito pesados</a:t>
            </a:r>
            <a:r>
              <a:rPr lang="pt-BR" altLang="pt-BR" b="1" dirty="0" smtClean="0">
                <a:solidFill>
                  <a:srgbClr val="7030A0"/>
                </a:solidFill>
              </a:rPr>
              <a:t>, em geral, eles são executados pelo </a:t>
            </a:r>
            <a:r>
              <a:rPr lang="pt-BR" altLang="pt-BR" b="1" u="sng" dirty="0" smtClean="0">
                <a:solidFill>
                  <a:srgbClr val="7030A0"/>
                </a:solidFill>
              </a:rPr>
              <a:t>processo </a:t>
            </a:r>
            <a:r>
              <a:rPr lang="pt-BR" altLang="pt-BR" b="1" u="sng" dirty="0" err="1" smtClean="0">
                <a:solidFill>
                  <a:srgbClr val="7030A0"/>
                </a:solidFill>
              </a:rPr>
              <a:t>tilt-up</a:t>
            </a:r>
            <a:r>
              <a:rPr lang="pt-BR" altLang="pt-BR" b="1" dirty="0" smtClean="0">
                <a:solidFill>
                  <a:srgbClr val="7030A0"/>
                </a:solidFill>
              </a:rPr>
              <a:t>.</a:t>
            </a:r>
          </a:p>
        </p:txBody>
      </p:sp>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58</a:t>
            </a:fld>
            <a:endParaRPr lang="en-US"/>
          </a:p>
        </p:txBody>
      </p:sp>
      <p:sp>
        <p:nvSpPr>
          <p:cNvPr id="5" name="Title 1"/>
          <p:cNvSpPr txBox="1">
            <a:spLocks/>
          </p:cNvSpPr>
          <p:nvPr/>
        </p:nvSpPr>
        <p:spPr bwMode="auto">
          <a:xfrm>
            <a:off x="539552" y="188640"/>
            <a:ext cx="8424936"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pt-BR" sz="3200" b="1" i="0" u="none" strike="noStrike" kern="1200" cap="none" spc="0" normalizeH="0" baseline="0" noProof="0" dirty="0" smtClean="0">
                <a:ln>
                  <a:noFill/>
                </a:ln>
                <a:solidFill>
                  <a:srgbClr val="0005CC"/>
                </a:solidFill>
                <a:effectLst/>
                <a:uLnTx/>
                <a:uFillTx/>
                <a:latin typeface="+mj-lt"/>
                <a:ea typeface="+mj-ea"/>
                <a:cs typeface="+mj-cs"/>
              </a:rPr>
              <a:t>8.3 SISTEMAS ESTRUTURAIS 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pt-BR" sz="3200" b="1" i="0" u="none" strike="noStrike" kern="1200" cap="none" spc="0" normalizeH="0" baseline="0" noProof="0" dirty="0" smtClean="0">
                <a:ln>
                  <a:noFill/>
                </a:ln>
                <a:solidFill>
                  <a:srgbClr val="0005CC"/>
                </a:solidFill>
                <a:effectLst/>
                <a:uLnTx/>
                <a:uFillTx/>
                <a:latin typeface="+mj-lt"/>
                <a:ea typeface="+mj-ea"/>
                <a:cs typeface="+mj-cs"/>
              </a:rPr>
              <a:t>PAREDE PORTANTE</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altLang="pt-BR" sz="2000" b="1" dirty="0">
              <a:solidFill>
                <a:srgbClr val="0005CC"/>
              </a:solidFill>
              <a:latin typeface="+mj-lt"/>
              <a:ea typeface="+mj-ea"/>
              <a:cs typeface="+mj-cs"/>
            </a:endParaRPr>
          </a:p>
          <a:p>
            <a:pPr algn="ctr">
              <a:defRPr/>
            </a:pPr>
            <a:r>
              <a:rPr kumimoji="0" lang="en-US" altLang="pt-BR" sz="3200" b="1" i="0" u="none" strike="noStrike" kern="1200" cap="none" spc="0" normalizeH="0" baseline="0" noProof="0" dirty="0" smtClean="0">
                <a:ln>
                  <a:noFill/>
                </a:ln>
                <a:solidFill>
                  <a:srgbClr val="0005CC"/>
                </a:solidFill>
                <a:effectLst/>
                <a:uLnTx/>
                <a:uFillTx/>
                <a:latin typeface="+mj-lt"/>
                <a:ea typeface="+mj-ea"/>
                <a:cs typeface="+mj-cs"/>
              </a:rPr>
              <a:t>8.3.1 </a:t>
            </a:r>
            <a:r>
              <a:rPr lang="en-US" altLang="pt-BR" sz="3200" b="1" dirty="0">
                <a:solidFill>
                  <a:srgbClr val="0005CC"/>
                </a:solidFill>
              </a:rPr>
              <a:t>SISTEMAS ESTRUTURAIS </a:t>
            </a:r>
            <a:r>
              <a:rPr lang="en-US" altLang="pt-BR" sz="3200" b="1" dirty="0" smtClean="0">
                <a:solidFill>
                  <a:srgbClr val="0005CC"/>
                </a:solidFill>
              </a:rPr>
              <a:t>COM</a:t>
            </a:r>
            <a:br>
              <a:rPr lang="en-US" altLang="pt-BR" sz="3200" b="1" dirty="0" smtClean="0">
                <a:solidFill>
                  <a:srgbClr val="0005CC"/>
                </a:solidFill>
              </a:rPr>
            </a:br>
            <a:r>
              <a:rPr lang="en-US" altLang="pt-BR" sz="3200" b="1" dirty="0" smtClean="0">
                <a:solidFill>
                  <a:srgbClr val="0005CC"/>
                </a:solidFill>
              </a:rPr>
              <a:t>GRANDES PAINÉIS DE FACHADA</a:t>
            </a:r>
            <a:endParaRPr lang="en-US" altLang="pt-BR" sz="3200" b="1" dirty="0">
              <a:solidFill>
                <a:srgbClr val="0005CC"/>
              </a:solidFill>
            </a:endParaRPr>
          </a:p>
        </p:txBody>
      </p:sp>
    </p:spTree>
    <p:extLst>
      <p:ext uri="{BB962C8B-B14F-4D97-AF65-F5344CB8AC3E}">
        <p14:creationId xmlns:p14="http://schemas.microsoft.com/office/powerpoint/2010/main" val="16629987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59</a:t>
            </a:fld>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963" y="885825"/>
            <a:ext cx="7634485" cy="539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bwMode="auto">
          <a:xfrm>
            <a:off x="539552" y="188640"/>
            <a:ext cx="842493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lang="en-US" altLang="pt-BR" sz="2000" b="1" dirty="0">
                <a:solidFill>
                  <a:srgbClr val="0005CC"/>
                </a:solidFill>
                <a:latin typeface="+mj-lt"/>
                <a:ea typeface="+mj-ea"/>
                <a:cs typeface="+mj-cs"/>
              </a:rPr>
              <a:t>8</a:t>
            </a:r>
            <a:r>
              <a:rPr kumimoji="0" lang="en-US" altLang="pt-BR" sz="2000" b="1" i="0" u="none" strike="noStrike" kern="1200" cap="none" spc="0" normalizeH="0" baseline="0" noProof="0" dirty="0" smtClean="0">
                <a:ln>
                  <a:noFill/>
                </a:ln>
                <a:solidFill>
                  <a:srgbClr val="0005CC"/>
                </a:solidFill>
                <a:effectLst/>
                <a:uLnTx/>
                <a:uFillTx/>
                <a:latin typeface="+mj-lt"/>
                <a:ea typeface="+mj-ea"/>
                <a:cs typeface="+mj-cs"/>
              </a:rPr>
              <a:t>.3.1 </a:t>
            </a:r>
            <a:r>
              <a:rPr lang="en-US" altLang="pt-BR" sz="2000" b="1" dirty="0">
                <a:solidFill>
                  <a:srgbClr val="0005CC"/>
                </a:solidFill>
              </a:rPr>
              <a:t>SISTEMAS ESTRUTURAIS </a:t>
            </a:r>
            <a:r>
              <a:rPr lang="en-US" altLang="pt-BR" sz="2000" b="1" dirty="0" smtClean="0">
                <a:solidFill>
                  <a:srgbClr val="0005CC"/>
                </a:solidFill>
              </a:rPr>
              <a:t>COM GRANDES </a:t>
            </a:r>
            <a:r>
              <a:rPr lang="en-US" altLang="pt-BR" sz="2000" b="1" dirty="0">
                <a:solidFill>
                  <a:srgbClr val="0005CC"/>
                </a:solidFill>
              </a:rPr>
              <a:t>PAINÉIS </a:t>
            </a:r>
            <a:r>
              <a:rPr lang="en-US" altLang="pt-BR" sz="2000" b="1" dirty="0" smtClean="0">
                <a:solidFill>
                  <a:srgbClr val="0005CC"/>
                </a:solidFill>
              </a:rPr>
              <a:t>DE FACHADA</a:t>
            </a:r>
            <a:endParaRPr lang="en-US" altLang="pt-BR" sz="2000" b="1" dirty="0">
              <a:solidFill>
                <a:srgbClr val="0005CC"/>
              </a:solidFill>
            </a:endParaRPr>
          </a:p>
        </p:txBody>
      </p:sp>
    </p:spTree>
    <p:extLst>
      <p:ext uri="{BB962C8B-B14F-4D97-AF65-F5344CB8AC3E}">
        <p14:creationId xmlns:p14="http://schemas.microsoft.com/office/powerpoint/2010/main" val="3604798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576544" y="764704"/>
            <a:ext cx="8103343"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b="1" dirty="0" smtClean="0">
                <a:solidFill>
                  <a:srgbClr val="7030A0"/>
                </a:solidFill>
              </a:rPr>
              <a:t>Tendo em vista a </a:t>
            </a:r>
            <a:r>
              <a:rPr lang="pt-BR" altLang="pt-BR" b="1" u="sng" dirty="0" smtClean="0">
                <a:solidFill>
                  <a:srgbClr val="7030A0"/>
                </a:solidFill>
                <a:effectLst>
                  <a:outerShdw blurRad="38100" dist="38100" dir="2700000" algn="tl">
                    <a:srgbClr val="000000">
                      <a:alpha val="43137"/>
                    </a:srgbClr>
                  </a:outerShdw>
                </a:effectLst>
              </a:rPr>
              <a:t>funcionalidade</a:t>
            </a:r>
            <a:r>
              <a:rPr lang="pt-BR" altLang="pt-BR" b="1" dirty="0" smtClean="0">
                <a:solidFill>
                  <a:srgbClr val="7030A0"/>
                </a:solidFill>
              </a:rPr>
              <a:t>, que tem reflexos no sistema estrutural, os edifícios de múltiplos pavimentos podem ser divididos em três grupos:</a:t>
            </a:r>
          </a:p>
          <a:p>
            <a:pPr algn="just" eaLnBrk="1" hangingPunct="1">
              <a:spcBef>
                <a:spcPct val="0"/>
              </a:spcBef>
              <a:buFontTx/>
              <a:buNone/>
            </a:pPr>
            <a:endParaRPr lang="pt-BR" altLang="pt-BR" sz="2000" b="1" dirty="0">
              <a:solidFill>
                <a:srgbClr val="7030A0"/>
              </a:solidFill>
            </a:endParaRPr>
          </a:p>
          <a:p>
            <a:pPr algn="just" eaLnBrk="1" hangingPunct="1">
              <a:spcBef>
                <a:spcPct val="0"/>
              </a:spcBef>
              <a:buFontTx/>
              <a:buNone/>
            </a:pPr>
            <a:r>
              <a:rPr lang="pt-BR" altLang="pt-BR" b="1" dirty="0" smtClean="0">
                <a:solidFill>
                  <a:srgbClr val="FF0000"/>
                </a:solidFill>
              </a:rPr>
              <a:t>Grupo 1: edifícios industriais, comerciais e de estacionamento </a:t>
            </a:r>
            <a:r>
              <a:rPr lang="pt-BR" altLang="pt-BR" b="1" dirty="0" smtClean="0">
                <a:solidFill>
                  <a:srgbClr val="0005CC"/>
                </a:solidFill>
              </a:rPr>
              <a:t>– grandes vãos e cargas de utilização relativamente elevadas. A </a:t>
            </a:r>
            <a:r>
              <a:rPr lang="pt-BR" altLang="pt-BR" b="1" dirty="0" err="1" smtClean="0">
                <a:solidFill>
                  <a:srgbClr val="0005CC"/>
                </a:solidFill>
              </a:rPr>
              <a:t>flexibili-dade</a:t>
            </a:r>
            <a:r>
              <a:rPr lang="pt-BR" altLang="pt-BR" b="1" dirty="0" smtClean="0">
                <a:solidFill>
                  <a:srgbClr val="0005CC"/>
                </a:solidFill>
              </a:rPr>
              <a:t> de layout e a possibilidade de ampliações são importantes. O </a:t>
            </a:r>
            <a:r>
              <a:rPr lang="pt-BR" altLang="pt-BR" b="1" u="sng" dirty="0" smtClean="0">
                <a:solidFill>
                  <a:srgbClr val="0005CC"/>
                </a:solidFill>
              </a:rPr>
              <a:t>sistema estrutural de esqueleto é o mais indicado</a:t>
            </a:r>
            <a:r>
              <a:rPr lang="pt-BR" altLang="pt-BR" b="1" dirty="0" smtClean="0">
                <a:solidFill>
                  <a:srgbClr val="0005CC"/>
                </a:solidFill>
              </a:rPr>
              <a:t>.</a:t>
            </a:r>
          </a:p>
        </p:txBody>
      </p:sp>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6</a:t>
            </a:fld>
            <a:endParaRPr lang="en-US"/>
          </a:p>
        </p:txBody>
      </p:sp>
      <p:sp>
        <p:nvSpPr>
          <p:cNvPr id="5" name="Title 1"/>
          <p:cNvSpPr txBox="1">
            <a:spLocks/>
          </p:cNvSpPr>
          <p:nvPr/>
        </p:nvSpPr>
        <p:spPr bwMode="auto">
          <a:xfrm>
            <a:off x="576544" y="188640"/>
            <a:ext cx="8424936"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pt-BR" sz="2400" b="1" i="0" u="none" strike="noStrike" kern="1200" cap="none" spc="0" normalizeH="0" baseline="0" noProof="0" dirty="0" smtClean="0">
                <a:ln>
                  <a:noFill/>
                </a:ln>
                <a:solidFill>
                  <a:srgbClr val="0005CC"/>
                </a:solidFill>
                <a:effectLst/>
                <a:uLnTx/>
                <a:uFillTx/>
                <a:latin typeface="+mj-lt"/>
                <a:ea typeface="+mj-ea"/>
                <a:cs typeface="+mj-cs"/>
              </a:rPr>
              <a:t>8.1 </a:t>
            </a:r>
            <a:r>
              <a:rPr lang="en-US" altLang="pt-BR" sz="2400" b="1" dirty="0" smtClean="0">
                <a:solidFill>
                  <a:srgbClr val="0005CC"/>
                </a:solidFill>
                <a:latin typeface="+mj-lt"/>
                <a:ea typeface="+mj-ea"/>
                <a:cs typeface="+mj-cs"/>
              </a:rPr>
              <a:t>CONSIDERAÇÕES INICIAIS</a:t>
            </a:r>
            <a:endParaRPr kumimoji="0" lang="en-US" altLang="pt-BR" sz="2400" b="1" i="0" u="none" strike="noStrike" kern="1200" cap="none" spc="0" normalizeH="0" baseline="0" noProof="0" dirty="0" smtClean="0">
              <a:ln>
                <a:noFill/>
              </a:ln>
              <a:solidFill>
                <a:srgbClr val="0005CC"/>
              </a:solidFill>
              <a:effectLst/>
              <a:uLnTx/>
              <a:uFillTx/>
              <a:latin typeface="+mj-lt"/>
              <a:ea typeface="+mj-ea"/>
              <a:cs typeface="+mj-cs"/>
            </a:endParaRPr>
          </a:p>
        </p:txBody>
      </p:sp>
    </p:spTree>
    <p:extLst>
      <p:ext uri="{BB962C8B-B14F-4D97-AF65-F5344CB8AC3E}">
        <p14:creationId xmlns:p14="http://schemas.microsoft.com/office/powerpoint/2010/main" val="23919580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539552" y="836712"/>
            <a:ext cx="8103343"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b="1" dirty="0" smtClean="0">
                <a:solidFill>
                  <a:srgbClr val="7030A0"/>
                </a:solidFill>
              </a:rPr>
              <a:t>As formas básicas empregadas são com os elementos do pavimento articulados nas paredes, que é a forma mais comum.</a:t>
            </a:r>
          </a:p>
          <a:p>
            <a:pPr algn="just" eaLnBrk="1" hangingPunct="1">
              <a:spcBef>
                <a:spcPct val="0"/>
              </a:spcBef>
              <a:buFontTx/>
              <a:buNone/>
            </a:pPr>
            <a:endParaRPr lang="pt-BR" altLang="pt-BR" sz="2000" b="1" dirty="0">
              <a:solidFill>
                <a:srgbClr val="7030A0"/>
              </a:solidFill>
            </a:endParaRPr>
          </a:p>
          <a:p>
            <a:pPr algn="just" eaLnBrk="1" hangingPunct="1">
              <a:spcBef>
                <a:spcPct val="0"/>
              </a:spcBef>
              <a:buFontTx/>
              <a:buNone/>
            </a:pPr>
            <a:r>
              <a:rPr lang="pt-BR" altLang="pt-BR" b="1" dirty="0" smtClean="0">
                <a:solidFill>
                  <a:srgbClr val="0005CC"/>
                </a:solidFill>
              </a:rPr>
              <a:t>Em situações especiais, as ligações podem ser rígidas.</a:t>
            </a:r>
          </a:p>
          <a:p>
            <a:pPr algn="just" eaLnBrk="1" hangingPunct="1">
              <a:spcBef>
                <a:spcPct val="0"/>
              </a:spcBef>
              <a:buFontTx/>
              <a:buNone/>
            </a:pPr>
            <a:endParaRPr lang="pt-BR" altLang="pt-BR" sz="2000" b="1" dirty="0">
              <a:solidFill>
                <a:srgbClr val="7030A0"/>
              </a:solidFill>
            </a:endParaRPr>
          </a:p>
          <a:p>
            <a:pPr algn="just" eaLnBrk="1" hangingPunct="1">
              <a:spcBef>
                <a:spcPct val="0"/>
              </a:spcBef>
              <a:buFontTx/>
              <a:buNone/>
            </a:pPr>
            <a:r>
              <a:rPr lang="pt-BR" altLang="pt-BR" b="1" dirty="0" smtClean="0">
                <a:solidFill>
                  <a:srgbClr val="2AA22A"/>
                </a:solidFill>
              </a:rPr>
              <a:t>Na estabilização deste tipo estrutural aplicam-se as mesmas considerações do caso de estrutura de esqueleto. No entanto, por se tratar de paredes portantes, pode-se recorrer também ao efeito caixa.</a:t>
            </a:r>
          </a:p>
        </p:txBody>
      </p:sp>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60</a:t>
            </a:fld>
            <a:endParaRPr lang="en-US"/>
          </a:p>
        </p:txBody>
      </p:sp>
      <p:sp>
        <p:nvSpPr>
          <p:cNvPr id="5" name="Title 1"/>
          <p:cNvSpPr txBox="1">
            <a:spLocks/>
          </p:cNvSpPr>
          <p:nvPr/>
        </p:nvSpPr>
        <p:spPr bwMode="auto">
          <a:xfrm>
            <a:off x="539552" y="188640"/>
            <a:ext cx="842493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000" b="1" i="0" u="none" strike="noStrike" kern="1200" cap="none" spc="0" normalizeH="0" baseline="0" noProof="0" dirty="0" smtClean="0">
                <a:ln>
                  <a:noFill/>
                </a:ln>
                <a:solidFill>
                  <a:srgbClr val="0005CC"/>
                </a:solidFill>
                <a:effectLst/>
                <a:uLnTx/>
                <a:uFillTx/>
                <a:latin typeface="+mj-lt"/>
                <a:ea typeface="+mj-ea"/>
                <a:cs typeface="+mj-cs"/>
              </a:rPr>
              <a:t>8.3.1 </a:t>
            </a:r>
            <a:r>
              <a:rPr lang="en-US" altLang="pt-BR" sz="2000" b="1" dirty="0">
                <a:solidFill>
                  <a:srgbClr val="0005CC"/>
                </a:solidFill>
              </a:rPr>
              <a:t>SISTEMAS ESTRUTURAIS </a:t>
            </a:r>
            <a:r>
              <a:rPr lang="en-US" altLang="pt-BR" sz="2000" b="1" dirty="0" smtClean="0">
                <a:solidFill>
                  <a:srgbClr val="0005CC"/>
                </a:solidFill>
              </a:rPr>
              <a:t>COM GRANDES </a:t>
            </a:r>
            <a:r>
              <a:rPr lang="en-US" altLang="pt-BR" sz="2000" b="1" dirty="0">
                <a:solidFill>
                  <a:srgbClr val="0005CC"/>
                </a:solidFill>
              </a:rPr>
              <a:t>PAINÉIS </a:t>
            </a:r>
            <a:r>
              <a:rPr lang="en-US" altLang="pt-BR" sz="2000" b="1" dirty="0" smtClean="0">
                <a:solidFill>
                  <a:srgbClr val="0005CC"/>
                </a:solidFill>
              </a:rPr>
              <a:t>DE FACHADA</a:t>
            </a:r>
            <a:endParaRPr lang="en-US" altLang="pt-BR" sz="2000" b="1" dirty="0">
              <a:solidFill>
                <a:srgbClr val="0005CC"/>
              </a:solidFill>
            </a:endParaRPr>
          </a:p>
        </p:txBody>
      </p:sp>
    </p:spTree>
    <p:extLst>
      <p:ext uri="{BB962C8B-B14F-4D97-AF65-F5344CB8AC3E}">
        <p14:creationId xmlns:p14="http://schemas.microsoft.com/office/powerpoint/2010/main" val="30214366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571649" y="1484784"/>
            <a:ext cx="8103343"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b="1" dirty="0" smtClean="0">
                <a:solidFill>
                  <a:srgbClr val="7030A0"/>
                </a:solidFill>
              </a:rPr>
              <a:t>Os painéis da altura dos andares, ou seja, da altura correspondente à distância entre dois pavimentos, podem ser divididos em </a:t>
            </a:r>
            <a:r>
              <a:rPr lang="pt-BR" altLang="pt-BR" b="1" u="sng" dirty="0" smtClean="0">
                <a:solidFill>
                  <a:srgbClr val="7030A0"/>
                </a:solidFill>
              </a:rPr>
              <a:t>peque-nos painéis e em grandes painéis</a:t>
            </a:r>
            <a:r>
              <a:rPr lang="pt-BR" altLang="pt-BR" b="1" dirty="0" smtClean="0">
                <a:solidFill>
                  <a:srgbClr val="7030A0"/>
                </a:solidFill>
              </a:rPr>
              <a:t>.</a:t>
            </a:r>
          </a:p>
          <a:p>
            <a:pPr algn="just" eaLnBrk="1" hangingPunct="1">
              <a:spcBef>
                <a:spcPct val="0"/>
              </a:spcBef>
              <a:buFontTx/>
              <a:buNone/>
            </a:pPr>
            <a:endParaRPr lang="pt-BR" altLang="pt-BR" sz="2000" b="1" dirty="0">
              <a:solidFill>
                <a:srgbClr val="7030A0"/>
              </a:solidFill>
            </a:endParaRPr>
          </a:p>
          <a:p>
            <a:pPr algn="just" eaLnBrk="1" hangingPunct="1">
              <a:spcBef>
                <a:spcPct val="0"/>
              </a:spcBef>
              <a:buFontTx/>
              <a:buNone/>
            </a:pPr>
            <a:r>
              <a:rPr lang="pt-BR" altLang="pt-BR" b="1" dirty="0" smtClean="0">
                <a:solidFill>
                  <a:srgbClr val="2AA22A"/>
                </a:solidFill>
              </a:rPr>
              <a:t>Em geral, </a:t>
            </a:r>
            <a:r>
              <a:rPr lang="pt-BR" altLang="pt-BR" b="1" u="sng" dirty="0" smtClean="0">
                <a:solidFill>
                  <a:srgbClr val="2AA22A"/>
                </a:solidFill>
                <a:effectLst>
                  <a:outerShdw blurRad="38100" dist="38100" dir="2700000" algn="tl">
                    <a:srgbClr val="000000">
                      <a:alpha val="43137"/>
                    </a:srgbClr>
                  </a:outerShdw>
                </a:effectLst>
              </a:rPr>
              <a:t>grandes painéis</a:t>
            </a:r>
            <a:r>
              <a:rPr lang="pt-BR" altLang="pt-BR" b="1" dirty="0" smtClean="0">
                <a:solidFill>
                  <a:srgbClr val="2AA22A"/>
                </a:solidFill>
              </a:rPr>
              <a:t> são aqueles com larguras iguais às divisões de ambiente da disposição em planta.</a:t>
            </a:r>
          </a:p>
        </p:txBody>
      </p:sp>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61</a:t>
            </a:fld>
            <a:endParaRPr lang="en-US"/>
          </a:p>
        </p:txBody>
      </p:sp>
      <p:sp>
        <p:nvSpPr>
          <p:cNvPr id="5" name="Title 1"/>
          <p:cNvSpPr txBox="1">
            <a:spLocks/>
          </p:cNvSpPr>
          <p:nvPr/>
        </p:nvSpPr>
        <p:spPr bwMode="auto">
          <a:xfrm>
            <a:off x="539552" y="188640"/>
            <a:ext cx="842493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3200" b="1" i="0" u="none" strike="noStrike" kern="1200" cap="none" spc="0" normalizeH="0" baseline="0" noProof="0" dirty="0" smtClean="0">
                <a:ln>
                  <a:noFill/>
                </a:ln>
                <a:solidFill>
                  <a:srgbClr val="0005CC"/>
                </a:solidFill>
                <a:effectLst/>
                <a:uLnTx/>
                <a:uFillTx/>
                <a:latin typeface="+mj-lt"/>
                <a:ea typeface="+mj-ea"/>
                <a:cs typeface="+mj-cs"/>
              </a:rPr>
              <a:t>8.3.2 </a:t>
            </a:r>
            <a:r>
              <a:rPr lang="en-US" altLang="pt-BR" sz="3200" b="1" dirty="0">
                <a:solidFill>
                  <a:srgbClr val="0005CC"/>
                </a:solidFill>
              </a:rPr>
              <a:t>SISTEMAS ESTRUTURAIS </a:t>
            </a:r>
            <a:r>
              <a:rPr lang="en-US" altLang="pt-BR" sz="3200" b="1" dirty="0" smtClean="0">
                <a:solidFill>
                  <a:srgbClr val="0005CC"/>
                </a:solidFill>
              </a:rPr>
              <a:t>COM</a:t>
            </a:r>
          </a:p>
          <a:p>
            <a:pPr algn="ctr">
              <a:defRPr/>
            </a:pPr>
            <a:r>
              <a:rPr lang="en-US" altLang="pt-BR" sz="3200" b="1" dirty="0" smtClean="0">
                <a:solidFill>
                  <a:srgbClr val="0005CC"/>
                </a:solidFill>
              </a:rPr>
              <a:t>PAINÉIS DA ALTURA DO ANDAR</a:t>
            </a:r>
            <a:endParaRPr lang="en-US" altLang="pt-BR" sz="3200" b="1" dirty="0">
              <a:solidFill>
                <a:srgbClr val="0005CC"/>
              </a:solidFill>
            </a:endParaRPr>
          </a:p>
        </p:txBody>
      </p:sp>
    </p:spTree>
    <p:extLst>
      <p:ext uri="{BB962C8B-B14F-4D97-AF65-F5344CB8AC3E}">
        <p14:creationId xmlns:p14="http://schemas.microsoft.com/office/powerpoint/2010/main" val="34537669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571649" y="1196752"/>
            <a:ext cx="8103343"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b="1" dirty="0" smtClean="0">
                <a:solidFill>
                  <a:srgbClr val="7030A0"/>
                </a:solidFill>
              </a:rPr>
              <a:t>Os esquemas construtivos de </a:t>
            </a:r>
            <a:r>
              <a:rPr lang="pt-BR" altLang="pt-BR" b="1" u="sng" dirty="0" smtClean="0">
                <a:solidFill>
                  <a:srgbClr val="7030A0"/>
                </a:solidFill>
              </a:rPr>
              <a:t>grandes painéis</a:t>
            </a:r>
            <a:r>
              <a:rPr lang="pt-BR" altLang="pt-BR" b="1" dirty="0" smtClean="0">
                <a:solidFill>
                  <a:srgbClr val="7030A0"/>
                </a:solidFill>
              </a:rPr>
              <a:t> podem ser:</a:t>
            </a:r>
          </a:p>
          <a:p>
            <a:pPr algn="just" eaLnBrk="1" hangingPunct="1">
              <a:spcBef>
                <a:spcPct val="0"/>
              </a:spcBef>
              <a:buFontTx/>
              <a:buNone/>
            </a:pPr>
            <a:endParaRPr lang="pt-BR" altLang="pt-BR" sz="2000" b="1" dirty="0">
              <a:solidFill>
                <a:srgbClr val="7030A0"/>
              </a:solidFill>
            </a:endParaRPr>
          </a:p>
          <a:p>
            <a:pPr marL="457200" indent="-457200" algn="just" eaLnBrk="1" hangingPunct="1">
              <a:spcBef>
                <a:spcPct val="0"/>
              </a:spcBef>
              <a:buFontTx/>
              <a:buChar char="-"/>
            </a:pPr>
            <a:r>
              <a:rPr lang="pt-BR" altLang="pt-BR" b="1" dirty="0" smtClean="0">
                <a:solidFill>
                  <a:srgbClr val="2AA22A"/>
                </a:solidFill>
              </a:rPr>
              <a:t>Com as paredes dispostas na direção da fachada;</a:t>
            </a:r>
          </a:p>
          <a:p>
            <a:pPr marL="457200" indent="-457200" algn="just" eaLnBrk="1" hangingPunct="1">
              <a:spcBef>
                <a:spcPct val="0"/>
              </a:spcBef>
              <a:buFontTx/>
              <a:buChar char="-"/>
            </a:pPr>
            <a:r>
              <a:rPr lang="pt-BR" altLang="pt-BR" b="1" dirty="0" smtClean="0">
                <a:solidFill>
                  <a:srgbClr val="0005CC"/>
                </a:solidFill>
              </a:rPr>
              <a:t>Na direção perpendicular à fachada;</a:t>
            </a:r>
          </a:p>
          <a:p>
            <a:pPr marL="457200" indent="-457200" algn="just" eaLnBrk="1" hangingPunct="1">
              <a:spcBef>
                <a:spcPct val="0"/>
              </a:spcBef>
              <a:buFontTx/>
              <a:buChar char="-"/>
            </a:pPr>
            <a:r>
              <a:rPr lang="pt-BR" altLang="pt-BR" b="1" dirty="0" smtClean="0">
                <a:solidFill>
                  <a:srgbClr val="FF0000"/>
                </a:solidFill>
              </a:rPr>
              <a:t>Nas duas direções.</a:t>
            </a:r>
          </a:p>
        </p:txBody>
      </p:sp>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62</a:t>
            </a:fld>
            <a:endParaRPr lang="en-US"/>
          </a:p>
        </p:txBody>
      </p:sp>
      <p:sp>
        <p:nvSpPr>
          <p:cNvPr id="5" name="Title 1"/>
          <p:cNvSpPr txBox="1">
            <a:spLocks/>
          </p:cNvSpPr>
          <p:nvPr/>
        </p:nvSpPr>
        <p:spPr bwMode="auto">
          <a:xfrm>
            <a:off x="539552" y="188640"/>
            <a:ext cx="842493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400" b="1" i="0" u="none" strike="noStrike" kern="1200" cap="none" spc="0" normalizeH="0" baseline="0" noProof="0" dirty="0" smtClean="0">
                <a:ln>
                  <a:noFill/>
                </a:ln>
                <a:solidFill>
                  <a:srgbClr val="0005CC"/>
                </a:solidFill>
                <a:effectLst/>
                <a:uLnTx/>
                <a:uFillTx/>
                <a:latin typeface="+mj-lt"/>
                <a:ea typeface="+mj-ea"/>
                <a:cs typeface="+mj-cs"/>
              </a:rPr>
              <a:t>8.3.2 </a:t>
            </a:r>
            <a:r>
              <a:rPr lang="en-US" altLang="pt-BR" sz="2400" b="1" dirty="0">
                <a:solidFill>
                  <a:srgbClr val="0005CC"/>
                </a:solidFill>
              </a:rPr>
              <a:t>SISTEMAS ESTRUTURAIS </a:t>
            </a:r>
            <a:r>
              <a:rPr lang="en-US" altLang="pt-BR" sz="2400" b="1" dirty="0" smtClean="0">
                <a:solidFill>
                  <a:srgbClr val="0005CC"/>
                </a:solidFill>
              </a:rPr>
              <a:t>COM PAINÉIS</a:t>
            </a:r>
          </a:p>
          <a:p>
            <a:pPr algn="ctr">
              <a:defRPr/>
            </a:pPr>
            <a:r>
              <a:rPr lang="en-US" altLang="pt-BR" sz="2400" b="1" dirty="0" smtClean="0">
                <a:solidFill>
                  <a:srgbClr val="0005CC"/>
                </a:solidFill>
              </a:rPr>
              <a:t>DA ALTURA DO ANDAR</a:t>
            </a:r>
            <a:endParaRPr lang="en-US" altLang="pt-BR" sz="2400" b="1" dirty="0">
              <a:solidFill>
                <a:srgbClr val="0005CC"/>
              </a:solidFill>
            </a:endParaRPr>
          </a:p>
        </p:txBody>
      </p:sp>
    </p:spTree>
    <p:extLst>
      <p:ext uri="{BB962C8B-B14F-4D97-AF65-F5344CB8AC3E}">
        <p14:creationId xmlns:p14="http://schemas.microsoft.com/office/powerpoint/2010/main" val="28668168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63</a:t>
            </a:fld>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100" y="692696"/>
            <a:ext cx="6526213" cy="593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bwMode="auto">
          <a:xfrm>
            <a:off x="539552" y="188640"/>
            <a:ext cx="8424936"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000" b="1" i="0" u="none" strike="noStrike" kern="1200" cap="none" spc="0" normalizeH="0" baseline="0" noProof="0" dirty="0" smtClean="0">
                <a:ln>
                  <a:noFill/>
                </a:ln>
                <a:solidFill>
                  <a:srgbClr val="0005CC"/>
                </a:solidFill>
                <a:effectLst/>
                <a:uLnTx/>
                <a:uFillTx/>
                <a:latin typeface="+mj-lt"/>
                <a:ea typeface="+mj-ea"/>
                <a:cs typeface="+mj-cs"/>
              </a:rPr>
              <a:t>8.3.2 </a:t>
            </a:r>
            <a:r>
              <a:rPr lang="en-US" altLang="pt-BR" sz="2000" b="1" dirty="0">
                <a:solidFill>
                  <a:srgbClr val="0005CC"/>
                </a:solidFill>
              </a:rPr>
              <a:t>SISTEMAS ESTRUTURAIS </a:t>
            </a:r>
            <a:r>
              <a:rPr lang="en-US" altLang="pt-BR" sz="2000" b="1" dirty="0" smtClean="0">
                <a:solidFill>
                  <a:srgbClr val="0005CC"/>
                </a:solidFill>
              </a:rPr>
              <a:t>COM </a:t>
            </a:r>
            <a:r>
              <a:rPr lang="en-US" altLang="pt-BR" sz="2000" b="1" dirty="0">
                <a:solidFill>
                  <a:srgbClr val="0005CC"/>
                </a:solidFill>
              </a:rPr>
              <a:t>PAINÉIS </a:t>
            </a:r>
            <a:r>
              <a:rPr lang="en-US" altLang="pt-BR" sz="2000" b="1" dirty="0" smtClean="0">
                <a:solidFill>
                  <a:srgbClr val="0005CC"/>
                </a:solidFill>
              </a:rPr>
              <a:t>DA ALTURA DO ANDAR</a:t>
            </a:r>
            <a:endParaRPr lang="en-US" altLang="pt-BR" sz="2000" b="1" dirty="0">
              <a:solidFill>
                <a:srgbClr val="0005CC"/>
              </a:solidFill>
            </a:endParaRPr>
          </a:p>
        </p:txBody>
      </p:sp>
    </p:spTree>
    <p:extLst>
      <p:ext uri="{BB962C8B-B14F-4D97-AF65-F5344CB8AC3E}">
        <p14:creationId xmlns:p14="http://schemas.microsoft.com/office/powerpoint/2010/main" val="18767965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571649" y="1196752"/>
            <a:ext cx="8103343"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b="1" dirty="0" smtClean="0">
                <a:solidFill>
                  <a:srgbClr val="7030A0"/>
                </a:solidFill>
              </a:rPr>
              <a:t>Os sistemas com </a:t>
            </a:r>
            <a:r>
              <a:rPr lang="pt-BR" altLang="pt-BR" b="1" u="sng" dirty="0" smtClean="0">
                <a:solidFill>
                  <a:srgbClr val="7030A0"/>
                </a:solidFill>
              </a:rPr>
              <a:t>pequenos painéis</a:t>
            </a:r>
            <a:r>
              <a:rPr lang="pt-BR" altLang="pt-BR" b="1" dirty="0" smtClean="0">
                <a:solidFill>
                  <a:srgbClr val="7030A0"/>
                </a:solidFill>
              </a:rPr>
              <a:t> se caracterizam por </a:t>
            </a:r>
            <a:r>
              <a:rPr lang="pt-BR" altLang="pt-BR" b="1" u="sng" dirty="0" smtClean="0">
                <a:solidFill>
                  <a:srgbClr val="7030A0"/>
                </a:solidFill>
              </a:rPr>
              <a:t>grande número de ligações</a:t>
            </a:r>
            <a:r>
              <a:rPr lang="pt-BR" altLang="pt-BR" b="1" dirty="0" smtClean="0">
                <a:solidFill>
                  <a:srgbClr val="7030A0"/>
                </a:solidFill>
              </a:rPr>
              <a:t> e elementos de </a:t>
            </a:r>
            <a:r>
              <a:rPr lang="pt-BR" altLang="pt-BR" b="1" u="sng" dirty="0" smtClean="0">
                <a:solidFill>
                  <a:srgbClr val="7030A0"/>
                </a:solidFill>
              </a:rPr>
              <a:t>pequeno peso</a:t>
            </a:r>
            <a:r>
              <a:rPr lang="pt-BR" altLang="pt-BR" b="1" dirty="0" smtClean="0">
                <a:solidFill>
                  <a:srgbClr val="7030A0"/>
                </a:solidFill>
              </a:rPr>
              <a:t>, possibilitando empregar equipamentos de elevação de baixa capacidade de carga.</a:t>
            </a:r>
          </a:p>
          <a:p>
            <a:pPr algn="just" eaLnBrk="1" hangingPunct="1">
              <a:spcBef>
                <a:spcPct val="0"/>
              </a:spcBef>
              <a:buFontTx/>
              <a:buNone/>
            </a:pPr>
            <a:endParaRPr lang="pt-BR" altLang="pt-BR" sz="2000" b="1" dirty="0">
              <a:solidFill>
                <a:srgbClr val="7030A0"/>
              </a:solidFill>
            </a:endParaRPr>
          </a:p>
          <a:p>
            <a:pPr algn="just" eaLnBrk="1" hangingPunct="1">
              <a:spcBef>
                <a:spcPct val="0"/>
              </a:spcBef>
              <a:buFontTx/>
              <a:buNone/>
            </a:pPr>
            <a:r>
              <a:rPr lang="pt-BR" altLang="pt-BR" b="1" dirty="0" smtClean="0">
                <a:solidFill>
                  <a:srgbClr val="2AA22A"/>
                </a:solidFill>
              </a:rPr>
              <a:t>Nos </a:t>
            </a:r>
            <a:r>
              <a:rPr lang="pt-BR" altLang="pt-BR" b="1" dirty="0">
                <a:solidFill>
                  <a:srgbClr val="2AA22A"/>
                </a:solidFill>
              </a:rPr>
              <a:t>sistemas com </a:t>
            </a:r>
            <a:r>
              <a:rPr lang="pt-BR" altLang="pt-BR" b="1" u="sng" dirty="0" smtClean="0">
                <a:solidFill>
                  <a:srgbClr val="2AA22A"/>
                </a:solidFill>
              </a:rPr>
              <a:t>grandes </a:t>
            </a:r>
            <a:r>
              <a:rPr lang="pt-BR" altLang="pt-BR" b="1" u="sng" dirty="0">
                <a:solidFill>
                  <a:srgbClr val="2AA22A"/>
                </a:solidFill>
              </a:rPr>
              <a:t>painéis</a:t>
            </a:r>
            <a:r>
              <a:rPr lang="pt-BR" altLang="pt-BR" b="1" dirty="0">
                <a:solidFill>
                  <a:srgbClr val="2AA22A"/>
                </a:solidFill>
              </a:rPr>
              <a:t> </a:t>
            </a:r>
            <a:r>
              <a:rPr lang="pt-BR" altLang="pt-BR" b="1" dirty="0" smtClean="0">
                <a:solidFill>
                  <a:srgbClr val="2AA22A"/>
                </a:solidFill>
              </a:rPr>
              <a:t>o </a:t>
            </a:r>
            <a:r>
              <a:rPr lang="pt-BR" altLang="pt-BR" b="1" dirty="0">
                <a:solidFill>
                  <a:srgbClr val="2AA22A"/>
                </a:solidFill>
              </a:rPr>
              <a:t>número de ligações </a:t>
            </a:r>
            <a:r>
              <a:rPr lang="pt-BR" altLang="pt-BR" b="1" dirty="0" smtClean="0">
                <a:solidFill>
                  <a:srgbClr val="2AA22A"/>
                </a:solidFill>
              </a:rPr>
              <a:t>se reduz significativamente às custas de um maior peso dos elementos.</a:t>
            </a:r>
            <a:endParaRPr lang="pt-BR" altLang="pt-BR" b="1" dirty="0">
              <a:solidFill>
                <a:srgbClr val="2AA22A"/>
              </a:solidFill>
            </a:endParaRPr>
          </a:p>
        </p:txBody>
      </p:sp>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64</a:t>
            </a:fld>
            <a:endParaRPr lang="en-US"/>
          </a:p>
        </p:txBody>
      </p:sp>
      <p:sp>
        <p:nvSpPr>
          <p:cNvPr id="5" name="Title 1"/>
          <p:cNvSpPr txBox="1">
            <a:spLocks/>
          </p:cNvSpPr>
          <p:nvPr/>
        </p:nvSpPr>
        <p:spPr bwMode="auto">
          <a:xfrm>
            <a:off x="539552" y="188640"/>
            <a:ext cx="842493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400" b="1" i="0" u="none" strike="noStrike" kern="1200" cap="none" spc="0" normalizeH="0" baseline="0" noProof="0" dirty="0" smtClean="0">
                <a:ln>
                  <a:noFill/>
                </a:ln>
                <a:solidFill>
                  <a:srgbClr val="0005CC"/>
                </a:solidFill>
                <a:effectLst/>
                <a:uLnTx/>
                <a:uFillTx/>
                <a:latin typeface="+mj-lt"/>
                <a:ea typeface="+mj-ea"/>
                <a:cs typeface="+mj-cs"/>
              </a:rPr>
              <a:t>8.3.2 </a:t>
            </a:r>
            <a:r>
              <a:rPr lang="en-US" altLang="pt-BR" sz="2400" b="1" dirty="0">
                <a:solidFill>
                  <a:srgbClr val="0005CC"/>
                </a:solidFill>
              </a:rPr>
              <a:t>SISTEMAS ESTRUTURAIS </a:t>
            </a:r>
            <a:r>
              <a:rPr lang="en-US" altLang="pt-BR" sz="2400" b="1" dirty="0" smtClean="0">
                <a:solidFill>
                  <a:srgbClr val="0005CC"/>
                </a:solidFill>
              </a:rPr>
              <a:t>COM PAINÉIS</a:t>
            </a:r>
          </a:p>
          <a:p>
            <a:pPr algn="ctr">
              <a:defRPr/>
            </a:pPr>
            <a:r>
              <a:rPr lang="en-US" altLang="pt-BR" sz="2400" b="1" dirty="0" smtClean="0">
                <a:solidFill>
                  <a:srgbClr val="0005CC"/>
                </a:solidFill>
              </a:rPr>
              <a:t>DA ALTURA DO ANDAR</a:t>
            </a:r>
            <a:endParaRPr lang="en-US" altLang="pt-BR" sz="2400" b="1" dirty="0">
              <a:solidFill>
                <a:srgbClr val="0005CC"/>
              </a:solidFill>
            </a:endParaRPr>
          </a:p>
        </p:txBody>
      </p:sp>
    </p:spTree>
    <p:extLst>
      <p:ext uri="{BB962C8B-B14F-4D97-AF65-F5344CB8AC3E}">
        <p14:creationId xmlns:p14="http://schemas.microsoft.com/office/powerpoint/2010/main" val="5637513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65</a:t>
            </a:fld>
            <a:endParaRPr lang="en-US"/>
          </a:p>
        </p:txBody>
      </p:sp>
      <p:sp>
        <p:nvSpPr>
          <p:cNvPr id="6" name="Title 1"/>
          <p:cNvSpPr txBox="1">
            <a:spLocks/>
          </p:cNvSpPr>
          <p:nvPr/>
        </p:nvSpPr>
        <p:spPr bwMode="auto">
          <a:xfrm>
            <a:off x="539552" y="188640"/>
            <a:ext cx="8424936"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000" b="1" i="0" u="none" strike="noStrike" kern="1200" cap="none" spc="0" normalizeH="0" baseline="0" noProof="0" dirty="0" smtClean="0">
                <a:ln>
                  <a:noFill/>
                </a:ln>
                <a:solidFill>
                  <a:srgbClr val="0005CC"/>
                </a:solidFill>
                <a:effectLst/>
                <a:uLnTx/>
                <a:uFillTx/>
                <a:latin typeface="+mj-lt"/>
                <a:ea typeface="+mj-ea"/>
                <a:cs typeface="+mj-cs"/>
              </a:rPr>
              <a:t>8.3.2 </a:t>
            </a:r>
            <a:r>
              <a:rPr lang="en-US" altLang="pt-BR" sz="2000" b="1" dirty="0">
                <a:solidFill>
                  <a:srgbClr val="0005CC"/>
                </a:solidFill>
              </a:rPr>
              <a:t>SISTEMAS ESTRUTURAIS </a:t>
            </a:r>
            <a:r>
              <a:rPr lang="en-US" altLang="pt-BR" sz="2000" b="1" dirty="0" smtClean="0">
                <a:solidFill>
                  <a:srgbClr val="0005CC"/>
                </a:solidFill>
              </a:rPr>
              <a:t>COM </a:t>
            </a:r>
            <a:r>
              <a:rPr lang="en-US" altLang="pt-BR" sz="2000" b="1" dirty="0">
                <a:solidFill>
                  <a:srgbClr val="0005CC"/>
                </a:solidFill>
              </a:rPr>
              <a:t>PAINÉIS </a:t>
            </a:r>
            <a:r>
              <a:rPr lang="en-US" altLang="pt-BR" sz="2000" b="1" dirty="0" smtClean="0">
                <a:solidFill>
                  <a:srgbClr val="0005CC"/>
                </a:solidFill>
              </a:rPr>
              <a:t>DA ALTURA DO ANDAR</a:t>
            </a:r>
            <a:endParaRPr lang="en-US" altLang="pt-BR" sz="2000" b="1" dirty="0">
              <a:solidFill>
                <a:srgbClr val="0005CC"/>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833" y="1013181"/>
            <a:ext cx="7636763" cy="541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2"/>
          <p:cNvSpPr txBox="1">
            <a:spLocks noChangeArrowheads="1"/>
          </p:cNvSpPr>
          <p:nvPr/>
        </p:nvSpPr>
        <p:spPr bwMode="auto">
          <a:xfrm>
            <a:off x="576544" y="584684"/>
            <a:ext cx="81033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pt-BR" altLang="pt-BR" sz="2400" b="1" dirty="0" smtClean="0">
                <a:solidFill>
                  <a:srgbClr val="D125B8"/>
                </a:solidFill>
              </a:rPr>
              <a:t>Manual FIB</a:t>
            </a:r>
          </a:p>
        </p:txBody>
      </p:sp>
    </p:spTree>
    <p:extLst>
      <p:ext uri="{BB962C8B-B14F-4D97-AF65-F5344CB8AC3E}">
        <p14:creationId xmlns:p14="http://schemas.microsoft.com/office/powerpoint/2010/main" val="21519765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66</a:t>
            </a:fld>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747" y="548680"/>
            <a:ext cx="7383463" cy="593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6401371"/>
            <a:ext cx="47529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bwMode="auto">
          <a:xfrm>
            <a:off x="539552" y="188640"/>
            <a:ext cx="8424936"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000" b="1" i="0" u="none" strike="noStrike" kern="1200" cap="none" spc="0" normalizeH="0" baseline="0" noProof="0" dirty="0" smtClean="0">
                <a:ln>
                  <a:noFill/>
                </a:ln>
                <a:solidFill>
                  <a:srgbClr val="0005CC"/>
                </a:solidFill>
                <a:effectLst/>
                <a:uLnTx/>
                <a:uFillTx/>
                <a:latin typeface="+mj-lt"/>
                <a:ea typeface="+mj-ea"/>
                <a:cs typeface="+mj-cs"/>
              </a:rPr>
              <a:t>8.3.2 </a:t>
            </a:r>
            <a:r>
              <a:rPr lang="en-US" altLang="pt-BR" sz="2000" b="1" dirty="0">
                <a:solidFill>
                  <a:srgbClr val="0005CC"/>
                </a:solidFill>
              </a:rPr>
              <a:t>SISTEMAS ESTRUTURAIS </a:t>
            </a:r>
            <a:r>
              <a:rPr lang="en-US" altLang="pt-BR" sz="2000" b="1" dirty="0" smtClean="0">
                <a:solidFill>
                  <a:srgbClr val="0005CC"/>
                </a:solidFill>
              </a:rPr>
              <a:t>COM </a:t>
            </a:r>
            <a:r>
              <a:rPr lang="en-US" altLang="pt-BR" sz="2000" b="1" dirty="0">
                <a:solidFill>
                  <a:srgbClr val="0005CC"/>
                </a:solidFill>
              </a:rPr>
              <a:t>PAINÉIS </a:t>
            </a:r>
            <a:r>
              <a:rPr lang="en-US" altLang="pt-BR" sz="2000" b="1" dirty="0" smtClean="0">
                <a:solidFill>
                  <a:srgbClr val="0005CC"/>
                </a:solidFill>
              </a:rPr>
              <a:t>DA ALTURA DO ANDAR</a:t>
            </a:r>
            <a:endParaRPr lang="en-US" altLang="pt-BR" sz="2000" b="1" dirty="0">
              <a:solidFill>
                <a:srgbClr val="0005CC"/>
              </a:solidFill>
            </a:endParaRPr>
          </a:p>
        </p:txBody>
      </p:sp>
    </p:spTree>
    <p:extLst>
      <p:ext uri="{BB962C8B-B14F-4D97-AF65-F5344CB8AC3E}">
        <p14:creationId xmlns:p14="http://schemas.microsoft.com/office/powerpoint/2010/main" val="31159557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50" y="620688"/>
            <a:ext cx="7978650"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67</a:t>
            </a:fld>
            <a:endParaRPr lang="en-US"/>
          </a:p>
        </p:txBody>
      </p:sp>
      <p:sp>
        <p:nvSpPr>
          <p:cNvPr id="6" name="Title 1"/>
          <p:cNvSpPr txBox="1">
            <a:spLocks/>
          </p:cNvSpPr>
          <p:nvPr/>
        </p:nvSpPr>
        <p:spPr bwMode="auto">
          <a:xfrm>
            <a:off x="539552" y="188640"/>
            <a:ext cx="8424936"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000" b="1" i="0" u="none" strike="noStrike" kern="1200" cap="none" spc="0" normalizeH="0" baseline="0" noProof="0" dirty="0" smtClean="0">
                <a:ln>
                  <a:noFill/>
                </a:ln>
                <a:solidFill>
                  <a:srgbClr val="0005CC"/>
                </a:solidFill>
                <a:effectLst/>
                <a:uLnTx/>
                <a:uFillTx/>
                <a:latin typeface="+mj-lt"/>
                <a:ea typeface="+mj-ea"/>
                <a:cs typeface="+mj-cs"/>
              </a:rPr>
              <a:t>8.3.2 </a:t>
            </a:r>
            <a:r>
              <a:rPr lang="en-US" altLang="pt-BR" sz="2000" b="1" dirty="0">
                <a:solidFill>
                  <a:srgbClr val="0005CC"/>
                </a:solidFill>
              </a:rPr>
              <a:t>SISTEMAS ESTRUTURAIS </a:t>
            </a:r>
            <a:r>
              <a:rPr lang="en-US" altLang="pt-BR" sz="2000" b="1" dirty="0" smtClean="0">
                <a:solidFill>
                  <a:srgbClr val="0005CC"/>
                </a:solidFill>
              </a:rPr>
              <a:t>COM </a:t>
            </a:r>
            <a:r>
              <a:rPr lang="en-US" altLang="pt-BR" sz="2000" b="1" dirty="0">
                <a:solidFill>
                  <a:srgbClr val="0005CC"/>
                </a:solidFill>
              </a:rPr>
              <a:t>PAINÉIS </a:t>
            </a:r>
            <a:r>
              <a:rPr lang="en-US" altLang="pt-BR" sz="2000" b="1" dirty="0" smtClean="0">
                <a:solidFill>
                  <a:srgbClr val="0005CC"/>
                </a:solidFill>
              </a:rPr>
              <a:t>DA ALTURA DO ANDAR</a:t>
            </a:r>
            <a:endParaRPr lang="en-US" altLang="pt-BR" sz="2000" b="1" dirty="0">
              <a:solidFill>
                <a:srgbClr val="0005CC"/>
              </a:solidFill>
            </a:endParaRPr>
          </a:p>
        </p:txBody>
      </p:sp>
    </p:spTree>
    <p:extLst>
      <p:ext uri="{BB962C8B-B14F-4D97-AF65-F5344CB8AC3E}">
        <p14:creationId xmlns:p14="http://schemas.microsoft.com/office/powerpoint/2010/main" val="1396020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68</a:t>
            </a:fld>
            <a:endParaRPr lang="en-US"/>
          </a:p>
        </p:txBody>
      </p:sp>
      <p:sp>
        <p:nvSpPr>
          <p:cNvPr id="6" name="Title 1"/>
          <p:cNvSpPr txBox="1">
            <a:spLocks/>
          </p:cNvSpPr>
          <p:nvPr/>
        </p:nvSpPr>
        <p:spPr bwMode="auto">
          <a:xfrm>
            <a:off x="539552" y="188640"/>
            <a:ext cx="8424936"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000" b="1" i="0" u="none" strike="noStrike" kern="1200" cap="none" spc="0" normalizeH="0" baseline="0" noProof="0" dirty="0" smtClean="0">
                <a:ln>
                  <a:noFill/>
                </a:ln>
                <a:solidFill>
                  <a:srgbClr val="0005CC"/>
                </a:solidFill>
                <a:effectLst/>
                <a:uLnTx/>
                <a:uFillTx/>
                <a:latin typeface="+mj-lt"/>
                <a:ea typeface="+mj-ea"/>
                <a:cs typeface="+mj-cs"/>
              </a:rPr>
              <a:t>8.3.2 </a:t>
            </a:r>
            <a:r>
              <a:rPr lang="en-US" altLang="pt-BR" sz="2000" b="1" dirty="0">
                <a:solidFill>
                  <a:srgbClr val="0005CC"/>
                </a:solidFill>
              </a:rPr>
              <a:t>SISTEMAS ESTRUTURAIS </a:t>
            </a:r>
            <a:r>
              <a:rPr lang="en-US" altLang="pt-BR" sz="2000" b="1" dirty="0" smtClean="0">
                <a:solidFill>
                  <a:srgbClr val="0005CC"/>
                </a:solidFill>
              </a:rPr>
              <a:t>COM </a:t>
            </a:r>
            <a:r>
              <a:rPr lang="en-US" altLang="pt-BR" sz="2000" b="1" dirty="0">
                <a:solidFill>
                  <a:srgbClr val="0005CC"/>
                </a:solidFill>
              </a:rPr>
              <a:t>PAINÉIS </a:t>
            </a:r>
            <a:r>
              <a:rPr lang="en-US" altLang="pt-BR" sz="2000" b="1" dirty="0" smtClean="0">
                <a:solidFill>
                  <a:srgbClr val="0005CC"/>
                </a:solidFill>
              </a:rPr>
              <a:t>DA ALTURA DO ANDAR</a:t>
            </a:r>
            <a:endParaRPr lang="en-US" altLang="pt-BR" sz="2000" b="1" dirty="0">
              <a:solidFill>
                <a:srgbClr val="0005CC"/>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8432998" cy="46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2"/>
          <p:cNvSpPr txBox="1">
            <a:spLocks noChangeArrowheads="1"/>
          </p:cNvSpPr>
          <p:nvPr/>
        </p:nvSpPr>
        <p:spPr bwMode="auto">
          <a:xfrm>
            <a:off x="576544" y="584684"/>
            <a:ext cx="81033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pt-BR" altLang="pt-BR" sz="2400" b="1" dirty="0" smtClean="0">
                <a:solidFill>
                  <a:srgbClr val="D125B8"/>
                </a:solidFill>
              </a:rPr>
              <a:t>Manual FIB</a:t>
            </a:r>
          </a:p>
        </p:txBody>
      </p:sp>
    </p:spTree>
    <p:extLst>
      <p:ext uri="{BB962C8B-B14F-4D97-AF65-F5344CB8AC3E}">
        <p14:creationId xmlns:p14="http://schemas.microsoft.com/office/powerpoint/2010/main" val="18096185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571649" y="1700808"/>
            <a:ext cx="8103343"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b="1" dirty="0" smtClean="0">
                <a:solidFill>
                  <a:srgbClr val="7030A0"/>
                </a:solidFill>
              </a:rPr>
              <a:t>São também denominados sistemas com </a:t>
            </a:r>
            <a:r>
              <a:rPr lang="pt-BR" altLang="pt-BR" b="1" u="sng" dirty="0" smtClean="0">
                <a:solidFill>
                  <a:srgbClr val="7030A0"/>
                </a:solidFill>
              </a:rPr>
              <a:t>células tridimensionais</a:t>
            </a:r>
            <a:r>
              <a:rPr lang="pt-BR" altLang="pt-BR" b="1" dirty="0" smtClean="0">
                <a:solidFill>
                  <a:srgbClr val="7030A0"/>
                </a:solidFill>
              </a:rPr>
              <a:t> ou </a:t>
            </a:r>
            <a:r>
              <a:rPr lang="pt-BR" altLang="pt-BR" b="1" u="sng" dirty="0" smtClean="0">
                <a:solidFill>
                  <a:srgbClr val="7030A0"/>
                </a:solidFill>
              </a:rPr>
              <a:t>elementos </a:t>
            </a:r>
            <a:r>
              <a:rPr lang="pt-BR" altLang="pt-BR" b="1" u="sng" dirty="0" err="1" smtClean="0">
                <a:solidFill>
                  <a:srgbClr val="7030A0"/>
                </a:solidFill>
              </a:rPr>
              <a:t>volumé-tricos</a:t>
            </a:r>
            <a:r>
              <a:rPr lang="pt-BR" altLang="pt-BR" b="1" dirty="0" smtClean="0">
                <a:solidFill>
                  <a:srgbClr val="7030A0"/>
                </a:solidFill>
              </a:rPr>
              <a:t>.</a:t>
            </a:r>
          </a:p>
          <a:p>
            <a:pPr algn="just" eaLnBrk="1" hangingPunct="1">
              <a:spcBef>
                <a:spcPct val="0"/>
              </a:spcBef>
              <a:buFontTx/>
              <a:buNone/>
            </a:pPr>
            <a:r>
              <a:rPr lang="pt-BR" altLang="pt-BR" b="1" dirty="0" smtClean="0">
                <a:solidFill>
                  <a:srgbClr val="2AA22A"/>
                </a:solidFill>
              </a:rPr>
              <a:t>Corresponde ao emprego de elementos dispostos em dois ou mais planos, de forma que o </a:t>
            </a:r>
            <a:r>
              <a:rPr lang="pt-BR" altLang="pt-BR" b="1" u="sng" dirty="0" smtClean="0">
                <a:solidFill>
                  <a:srgbClr val="2AA22A"/>
                </a:solidFill>
              </a:rPr>
              <a:t>elemento compreende partes da parede e partes da laje</a:t>
            </a:r>
            <a:r>
              <a:rPr lang="pt-BR" altLang="pt-BR" b="1" dirty="0" smtClean="0">
                <a:solidFill>
                  <a:srgbClr val="2AA22A"/>
                </a:solidFill>
              </a:rPr>
              <a:t> ou </a:t>
            </a:r>
            <a:r>
              <a:rPr lang="pt-BR" altLang="pt-BR" b="1" u="sng" dirty="0" smtClean="0">
                <a:solidFill>
                  <a:srgbClr val="2AA22A"/>
                </a:solidFill>
              </a:rPr>
              <a:t>somente partes da parede</a:t>
            </a:r>
            <a:r>
              <a:rPr lang="pt-BR" altLang="pt-BR" b="1" dirty="0" smtClean="0">
                <a:solidFill>
                  <a:srgbClr val="2AA22A"/>
                </a:solidFill>
              </a:rPr>
              <a:t>, mas em dois planos.</a:t>
            </a:r>
          </a:p>
        </p:txBody>
      </p:sp>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69</a:t>
            </a:fld>
            <a:endParaRPr lang="en-US"/>
          </a:p>
        </p:txBody>
      </p:sp>
      <p:sp>
        <p:nvSpPr>
          <p:cNvPr id="5" name="Title 1"/>
          <p:cNvSpPr txBox="1">
            <a:spLocks/>
          </p:cNvSpPr>
          <p:nvPr/>
        </p:nvSpPr>
        <p:spPr bwMode="auto">
          <a:xfrm>
            <a:off x="539552" y="332656"/>
            <a:ext cx="842493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3200" b="1" i="0" u="none" strike="noStrike" kern="1200" cap="none" spc="0" normalizeH="0" baseline="0" noProof="0" dirty="0" smtClean="0">
                <a:ln>
                  <a:noFill/>
                </a:ln>
                <a:solidFill>
                  <a:srgbClr val="0005CC"/>
                </a:solidFill>
                <a:effectLst/>
                <a:uLnTx/>
                <a:uFillTx/>
                <a:latin typeface="+mj-lt"/>
                <a:ea typeface="+mj-ea"/>
                <a:cs typeface="+mj-cs"/>
              </a:rPr>
              <a:t>8.3.3 </a:t>
            </a:r>
            <a:r>
              <a:rPr lang="en-US" altLang="pt-BR" sz="3200" b="1" dirty="0">
                <a:solidFill>
                  <a:srgbClr val="0005CC"/>
                </a:solidFill>
              </a:rPr>
              <a:t>SISTEMAS ESTRUTURAIS </a:t>
            </a:r>
            <a:r>
              <a:rPr lang="en-US" altLang="pt-BR" sz="3200" b="1" dirty="0" smtClean="0">
                <a:solidFill>
                  <a:srgbClr val="0005CC"/>
                </a:solidFill>
              </a:rPr>
              <a:t>COM</a:t>
            </a:r>
          </a:p>
          <a:p>
            <a:pPr algn="ctr">
              <a:defRPr/>
            </a:pPr>
            <a:r>
              <a:rPr lang="en-US" altLang="pt-BR" sz="3200" b="1" dirty="0" smtClean="0">
                <a:solidFill>
                  <a:srgbClr val="0005CC"/>
                </a:solidFill>
              </a:rPr>
              <a:t>ELEMENTOS TRIDIMENSIONAIS</a:t>
            </a:r>
            <a:endParaRPr lang="en-US" altLang="pt-BR" sz="3200" b="1" dirty="0">
              <a:solidFill>
                <a:srgbClr val="0005CC"/>
              </a:solidFill>
            </a:endParaRPr>
          </a:p>
        </p:txBody>
      </p:sp>
    </p:spTree>
    <p:extLst>
      <p:ext uri="{BB962C8B-B14F-4D97-AF65-F5344CB8AC3E}">
        <p14:creationId xmlns:p14="http://schemas.microsoft.com/office/powerpoint/2010/main" val="1447990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576544" y="692696"/>
            <a:ext cx="81033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pt-BR" altLang="pt-BR" sz="2400" b="1" dirty="0" smtClean="0">
                <a:solidFill>
                  <a:srgbClr val="D125B8"/>
                </a:solidFill>
              </a:rPr>
              <a:t>Manual FIB</a:t>
            </a:r>
          </a:p>
        </p:txBody>
      </p:sp>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7</a:t>
            </a:fld>
            <a:endParaRPr lang="en-US"/>
          </a:p>
        </p:txBody>
      </p:sp>
      <p:sp>
        <p:nvSpPr>
          <p:cNvPr id="5" name="Title 1"/>
          <p:cNvSpPr txBox="1">
            <a:spLocks/>
          </p:cNvSpPr>
          <p:nvPr/>
        </p:nvSpPr>
        <p:spPr bwMode="auto">
          <a:xfrm>
            <a:off x="576544" y="188640"/>
            <a:ext cx="8424936"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pt-BR" sz="2400" b="1" dirty="0">
                <a:solidFill>
                  <a:srgbClr val="0005CC"/>
                </a:solidFill>
                <a:latin typeface="+mj-lt"/>
                <a:ea typeface="+mj-ea"/>
                <a:cs typeface="+mj-cs"/>
              </a:rPr>
              <a:t>8</a:t>
            </a:r>
            <a:r>
              <a:rPr kumimoji="0" lang="en-US" altLang="pt-BR" sz="2400" b="1" i="0" u="none" strike="noStrike" kern="1200" cap="none" spc="0" normalizeH="0" baseline="0" noProof="0" dirty="0" smtClean="0">
                <a:ln>
                  <a:noFill/>
                </a:ln>
                <a:solidFill>
                  <a:srgbClr val="0005CC"/>
                </a:solidFill>
                <a:effectLst/>
                <a:uLnTx/>
                <a:uFillTx/>
                <a:latin typeface="+mj-lt"/>
                <a:ea typeface="+mj-ea"/>
                <a:cs typeface="+mj-cs"/>
              </a:rPr>
              <a:t>.1 </a:t>
            </a:r>
            <a:r>
              <a:rPr lang="en-US" altLang="pt-BR" sz="2400" b="1" dirty="0" smtClean="0">
                <a:solidFill>
                  <a:srgbClr val="0005CC"/>
                </a:solidFill>
                <a:latin typeface="+mj-lt"/>
                <a:ea typeface="+mj-ea"/>
                <a:cs typeface="+mj-cs"/>
              </a:rPr>
              <a:t>CONSIDERAÇÕES INICIAIS</a:t>
            </a:r>
            <a:endParaRPr kumimoji="0" lang="en-US" altLang="pt-BR" sz="2400" b="1" i="0" u="none" strike="noStrike" kern="1200" cap="none" spc="0" normalizeH="0" baseline="0" noProof="0" dirty="0" smtClean="0">
              <a:ln>
                <a:noFill/>
              </a:ln>
              <a:solidFill>
                <a:srgbClr val="0005CC"/>
              </a:solidFill>
              <a:effectLst/>
              <a:uLnTx/>
              <a:uFillTx/>
              <a:latin typeface="+mj-lt"/>
              <a:ea typeface="+mj-ea"/>
              <a:cs typeface="+mj-cs"/>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282" y="1412776"/>
            <a:ext cx="8431190" cy="4466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53086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70</a:t>
            </a:fld>
            <a:endParaRPr lang="en-US"/>
          </a:p>
        </p:txBody>
      </p:sp>
      <p:sp>
        <p:nvSpPr>
          <p:cNvPr id="5" name="Title 1"/>
          <p:cNvSpPr txBox="1">
            <a:spLocks/>
          </p:cNvSpPr>
          <p:nvPr/>
        </p:nvSpPr>
        <p:spPr bwMode="auto">
          <a:xfrm>
            <a:off x="539552" y="188640"/>
            <a:ext cx="8424936"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000" b="1" i="0" u="none" strike="noStrike" kern="1200" cap="none" spc="0" normalizeH="0" baseline="0" noProof="0" dirty="0" smtClean="0">
                <a:ln>
                  <a:noFill/>
                </a:ln>
                <a:solidFill>
                  <a:srgbClr val="0005CC"/>
                </a:solidFill>
                <a:effectLst/>
                <a:uLnTx/>
                <a:uFillTx/>
                <a:latin typeface="+mj-lt"/>
                <a:ea typeface="+mj-ea"/>
                <a:cs typeface="+mj-cs"/>
              </a:rPr>
              <a:t>8.3.3 </a:t>
            </a:r>
            <a:r>
              <a:rPr lang="en-US" altLang="pt-BR" sz="2000" b="1" dirty="0">
                <a:solidFill>
                  <a:srgbClr val="0005CC"/>
                </a:solidFill>
              </a:rPr>
              <a:t>SISTEMAS ESTRUTURAIS </a:t>
            </a:r>
            <a:r>
              <a:rPr lang="en-US" altLang="pt-BR" sz="2000" b="1" dirty="0" smtClean="0">
                <a:solidFill>
                  <a:srgbClr val="0005CC"/>
                </a:solidFill>
              </a:rPr>
              <a:t>COM ELEMENTOS TRIDIMENSIONAIS</a:t>
            </a:r>
            <a:endParaRPr lang="en-US" altLang="pt-BR" sz="2000" b="1" dirty="0">
              <a:solidFill>
                <a:srgbClr val="0005CC"/>
              </a:solidFill>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448" y="836712"/>
            <a:ext cx="7879144" cy="4350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5334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556736" y="836712"/>
            <a:ext cx="810334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b="1" dirty="0" smtClean="0">
                <a:solidFill>
                  <a:srgbClr val="7030A0"/>
                </a:solidFill>
              </a:rPr>
              <a:t>Esses elementos podem ser monolíticos, quando se moldam todas as faces em uma única etapa ou em etapas próximas, ou realizadas por ligação de dois ou mais elementos que são unidos normalmente na própria fábrica.</a:t>
            </a:r>
          </a:p>
        </p:txBody>
      </p:sp>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71</a:t>
            </a:fld>
            <a:endParaRPr lang="en-US"/>
          </a:p>
        </p:txBody>
      </p:sp>
      <p:sp>
        <p:nvSpPr>
          <p:cNvPr id="6" name="Title 1"/>
          <p:cNvSpPr txBox="1">
            <a:spLocks/>
          </p:cNvSpPr>
          <p:nvPr/>
        </p:nvSpPr>
        <p:spPr bwMode="auto">
          <a:xfrm>
            <a:off x="539552" y="188640"/>
            <a:ext cx="8424936"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000" b="1" i="0" u="none" strike="noStrike" kern="1200" cap="none" spc="0" normalizeH="0" baseline="0" noProof="0" dirty="0" smtClean="0">
                <a:ln>
                  <a:noFill/>
                </a:ln>
                <a:solidFill>
                  <a:srgbClr val="0005CC"/>
                </a:solidFill>
                <a:effectLst/>
                <a:uLnTx/>
                <a:uFillTx/>
                <a:latin typeface="+mj-lt"/>
                <a:ea typeface="+mj-ea"/>
                <a:cs typeface="+mj-cs"/>
              </a:rPr>
              <a:t>8.3.3 </a:t>
            </a:r>
            <a:r>
              <a:rPr lang="en-US" altLang="pt-BR" sz="2000" b="1" dirty="0">
                <a:solidFill>
                  <a:srgbClr val="0005CC"/>
                </a:solidFill>
              </a:rPr>
              <a:t>SISTEMAS ESTRUTURAIS </a:t>
            </a:r>
            <a:r>
              <a:rPr lang="en-US" altLang="pt-BR" sz="2000" b="1" dirty="0" smtClean="0">
                <a:solidFill>
                  <a:srgbClr val="0005CC"/>
                </a:solidFill>
              </a:rPr>
              <a:t>COM ELEMENTOS TRIDIMENSIONAIS</a:t>
            </a:r>
            <a:endParaRPr lang="en-US" altLang="pt-BR" sz="2000" b="1" dirty="0">
              <a:solidFill>
                <a:srgbClr val="0005CC"/>
              </a:solidFill>
            </a:endParaRPr>
          </a:p>
        </p:txBody>
      </p:sp>
    </p:spTree>
    <p:extLst>
      <p:ext uri="{BB962C8B-B14F-4D97-AF65-F5344CB8AC3E}">
        <p14:creationId xmlns:p14="http://schemas.microsoft.com/office/powerpoint/2010/main" val="17005831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72</a:t>
            </a:fld>
            <a:endParaRPr lang="en-US"/>
          </a:p>
        </p:txBody>
      </p:sp>
      <p:sp>
        <p:nvSpPr>
          <p:cNvPr id="5" name="Title 1"/>
          <p:cNvSpPr txBox="1">
            <a:spLocks/>
          </p:cNvSpPr>
          <p:nvPr/>
        </p:nvSpPr>
        <p:spPr bwMode="auto">
          <a:xfrm>
            <a:off x="539552" y="188640"/>
            <a:ext cx="8424936"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000" b="1" i="0" u="none" strike="noStrike" kern="1200" cap="none" spc="0" normalizeH="0" baseline="0" noProof="0" dirty="0" smtClean="0">
                <a:ln>
                  <a:noFill/>
                </a:ln>
                <a:solidFill>
                  <a:srgbClr val="0005CC"/>
                </a:solidFill>
                <a:effectLst/>
                <a:uLnTx/>
                <a:uFillTx/>
                <a:latin typeface="+mj-lt"/>
                <a:ea typeface="+mj-ea"/>
                <a:cs typeface="+mj-cs"/>
              </a:rPr>
              <a:t>8.3.3 </a:t>
            </a:r>
            <a:r>
              <a:rPr lang="en-US" altLang="pt-BR" sz="2000" b="1" dirty="0">
                <a:solidFill>
                  <a:srgbClr val="0005CC"/>
                </a:solidFill>
              </a:rPr>
              <a:t>SISTEMAS ESTRUTURAIS </a:t>
            </a:r>
            <a:r>
              <a:rPr lang="en-US" altLang="pt-BR" sz="2000" b="1" dirty="0" smtClean="0">
                <a:solidFill>
                  <a:srgbClr val="0005CC"/>
                </a:solidFill>
              </a:rPr>
              <a:t>COM ELEMENTOS TRIDIMENSIONAIS</a:t>
            </a:r>
            <a:endParaRPr lang="en-US" altLang="pt-BR" sz="2000" b="1" dirty="0">
              <a:solidFill>
                <a:srgbClr val="0005CC"/>
              </a:solidFill>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64704"/>
            <a:ext cx="7979748"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4564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567008" y="908720"/>
            <a:ext cx="810334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b="1" dirty="0" smtClean="0">
                <a:solidFill>
                  <a:srgbClr val="7030A0"/>
                </a:solidFill>
              </a:rPr>
              <a:t>Os elementos tridimensionais de concreto se caracterizam por apresentar </a:t>
            </a:r>
            <a:r>
              <a:rPr lang="pt-BR" altLang="pt-BR" b="1" u="sng" dirty="0" smtClean="0">
                <a:solidFill>
                  <a:srgbClr val="7030A0"/>
                </a:solidFill>
              </a:rPr>
              <a:t>elevado peso</a:t>
            </a:r>
            <a:r>
              <a:rPr lang="pt-BR" altLang="pt-BR" b="1" dirty="0" smtClean="0">
                <a:solidFill>
                  <a:srgbClr val="7030A0"/>
                </a:solidFill>
              </a:rPr>
              <a:t> e por incluir, em geral, seu </a:t>
            </a:r>
            <a:r>
              <a:rPr lang="pt-BR" altLang="pt-BR" b="1" u="sng" dirty="0" smtClean="0">
                <a:solidFill>
                  <a:srgbClr val="7030A0"/>
                </a:solidFill>
              </a:rPr>
              <a:t>acabamento na fase de execução</a:t>
            </a:r>
            <a:r>
              <a:rPr lang="pt-BR" altLang="pt-BR" b="1" dirty="0" smtClean="0">
                <a:solidFill>
                  <a:srgbClr val="7030A0"/>
                </a:solidFill>
              </a:rPr>
              <a:t>. Na verdade, o emprego de elementos tridimensionais não se limita a uma forma estrutural, mas trata, sim, de </a:t>
            </a:r>
            <a:r>
              <a:rPr lang="pt-BR" altLang="pt-BR" b="1" u="sng" dirty="0" smtClean="0">
                <a:solidFill>
                  <a:srgbClr val="7030A0"/>
                </a:solidFill>
              </a:rPr>
              <a:t>alternativa direcionada à industrialização da construção</a:t>
            </a:r>
            <a:r>
              <a:rPr lang="pt-BR" altLang="pt-BR" b="1" dirty="0" smtClean="0">
                <a:solidFill>
                  <a:srgbClr val="7030A0"/>
                </a:solidFill>
              </a:rPr>
              <a:t>.</a:t>
            </a:r>
          </a:p>
        </p:txBody>
      </p:sp>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73</a:t>
            </a:fld>
            <a:endParaRPr lang="en-US"/>
          </a:p>
        </p:txBody>
      </p:sp>
      <p:sp>
        <p:nvSpPr>
          <p:cNvPr id="6" name="Title 1"/>
          <p:cNvSpPr txBox="1">
            <a:spLocks/>
          </p:cNvSpPr>
          <p:nvPr/>
        </p:nvSpPr>
        <p:spPr bwMode="auto">
          <a:xfrm>
            <a:off x="539552" y="188640"/>
            <a:ext cx="8424936"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defRPr/>
            </a:pPr>
            <a:r>
              <a:rPr kumimoji="0" lang="en-US" altLang="pt-BR" sz="2000" b="1" i="0" u="none" strike="noStrike" kern="1200" cap="none" spc="0" normalizeH="0" baseline="0" noProof="0" dirty="0" smtClean="0">
                <a:ln>
                  <a:noFill/>
                </a:ln>
                <a:solidFill>
                  <a:srgbClr val="0005CC"/>
                </a:solidFill>
                <a:effectLst/>
                <a:uLnTx/>
                <a:uFillTx/>
                <a:latin typeface="+mj-lt"/>
                <a:ea typeface="+mj-ea"/>
                <a:cs typeface="+mj-cs"/>
              </a:rPr>
              <a:t>8.3.3 </a:t>
            </a:r>
            <a:r>
              <a:rPr lang="en-US" altLang="pt-BR" sz="2000" b="1" dirty="0">
                <a:solidFill>
                  <a:srgbClr val="0005CC"/>
                </a:solidFill>
              </a:rPr>
              <a:t>SISTEMAS ESTRUTURAIS </a:t>
            </a:r>
            <a:r>
              <a:rPr lang="en-US" altLang="pt-BR" sz="2000" b="1" dirty="0" smtClean="0">
                <a:solidFill>
                  <a:srgbClr val="0005CC"/>
                </a:solidFill>
              </a:rPr>
              <a:t>COM ELEMENTOS TRIDIMENSIONAIS</a:t>
            </a:r>
            <a:endParaRPr lang="en-US" altLang="pt-BR" sz="2000" b="1" dirty="0">
              <a:solidFill>
                <a:srgbClr val="0005CC"/>
              </a:solidFill>
            </a:endParaRPr>
          </a:p>
        </p:txBody>
      </p:sp>
    </p:spTree>
    <p:extLst>
      <p:ext uri="{BB962C8B-B14F-4D97-AF65-F5344CB8AC3E}">
        <p14:creationId xmlns:p14="http://schemas.microsoft.com/office/powerpoint/2010/main" val="1524297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2"/>
          <p:cNvSpPr txBox="1">
            <a:spLocks noChangeArrowheads="1"/>
          </p:cNvSpPr>
          <p:nvPr/>
        </p:nvSpPr>
        <p:spPr bwMode="auto">
          <a:xfrm>
            <a:off x="576544" y="584684"/>
            <a:ext cx="81033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pt-BR" altLang="pt-BR" sz="2400" b="1" dirty="0" smtClean="0">
                <a:solidFill>
                  <a:srgbClr val="D125B8"/>
                </a:solidFill>
              </a:rPr>
              <a:t>Manual FIB</a:t>
            </a:r>
          </a:p>
        </p:txBody>
      </p:sp>
      <p:sp>
        <p:nvSpPr>
          <p:cNvPr id="2" name="Espaço Reservado para Número de Slide 1"/>
          <p:cNvSpPr>
            <a:spLocks noGrp="1"/>
          </p:cNvSpPr>
          <p:nvPr>
            <p:ph type="sldNum" sz="quarter" idx="12"/>
          </p:nvPr>
        </p:nvSpPr>
        <p:spPr/>
        <p:txBody>
          <a:bodyPr/>
          <a:lstStyle/>
          <a:p>
            <a:pPr>
              <a:defRPr/>
            </a:pPr>
            <a:fld id="{68516458-21DE-4B10-80D6-11475294CF1E}" type="slidenum">
              <a:rPr lang="en-US" smtClean="0"/>
              <a:pPr>
                <a:defRPr/>
              </a:pPr>
              <a:t>8</a:t>
            </a:fld>
            <a:endParaRPr lang="en-US"/>
          </a:p>
        </p:txBody>
      </p:sp>
      <p:sp>
        <p:nvSpPr>
          <p:cNvPr id="5" name="Title 1"/>
          <p:cNvSpPr txBox="1">
            <a:spLocks/>
          </p:cNvSpPr>
          <p:nvPr/>
        </p:nvSpPr>
        <p:spPr bwMode="auto">
          <a:xfrm>
            <a:off x="576544" y="188640"/>
            <a:ext cx="8424936"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pt-BR" sz="2400" b="1" i="0" u="none" strike="noStrike" kern="1200" cap="none" spc="0" normalizeH="0" baseline="0" noProof="0" dirty="0" smtClean="0">
                <a:ln>
                  <a:noFill/>
                </a:ln>
                <a:solidFill>
                  <a:srgbClr val="0005CC"/>
                </a:solidFill>
                <a:effectLst/>
                <a:uLnTx/>
                <a:uFillTx/>
                <a:latin typeface="+mj-lt"/>
                <a:ea typeface="+mj-ea"/>
                <a:cs typeface="+mj-cs"/>
              </a:rPr>
              <a:t>8.1 </a:t>
            </a:r>
            <a:r>
              <a:rPr lang="en-US" altLang="pt-BR" sz="2400" b="1" dirty="0" smtClean="0">
                <a:solidFill>
                  <a:srgbClr val="0005CC"/>
                </a:solidFill>
                <a:latin typeface="+mj-lt"/>
                <a:ea typeface="+mj-ea"/>
                <a:cs typeface="+mj-cs"/>
              </a:rPr>
              <a:t>CONSIDERAÇÕES INICIAIS</a:t>
            </a:r>
            <a:endParaRPr kumimoji="0" lang="en-US" altLang="pt-BR" sz="2400" b="1" i="0" u="none" strike="noStrike" kern="1200" cap="none" spc="0" normalizeH="0" baseline="0" noProof="0" dirty="0" smtClean="0">
              <a:ln>
                <a:noFill/>
              </a:ln>
              <a:solidFill>
                <a:srgbClr val="0005CC"/>
              </a:solidFill>
              <a:effectLst/>
              <a:uLnTx/>
              <a:uFillTx/>
              <a:latin typeface="+mj-lt"/>
              <a:ea typeface="+mj-ea"/>
              <a:cs typeface="+mj-cs"/>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089" y="1046349"/>
            <a:ext cx="7021513"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939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2D868A82-768B-4C49-821E-83A9DDA7C259}" type="slidenum">
              <a:rPr lang="en-US" smtClean="0"/>
              <a:pPr>
                <a:defRPr/>
              </a:pPr>
              <a:t>9</a:t>
            </a:fld>
            <a:endParaRPr lang="en-US" dirty="0"/>
          </a:p>
        </p:txBody>
      </p:sp>
      <p:pic>
        <p:nvPicPr>
          <p:cNvPr id="35844" name="Picture 4" descr="Precast Parking Garag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209013"/>
            <a:ext cx="4789520" cy="319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tângulo 2"/>
          <p:cNvSpPr>
            <a:spLocks noChangeArrowheads="1"/>
          </p:cNvSpPr>
          <p:nvPr/>
        </p:nvSpPr>
        <p:spPr bwMode="auto">
          <a:xfrm>
            <a:off x="467544" y="6021288"/>
            <a:ext cx="36000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pt-BR" altLang="pt-BR" sz="1600" dirty="0">
                <a:solidFill>
                  <a:srgbClr val="0005CC"/>
                </a:solidFill>
              </a:rPr>
              <a:t>http://precast.org/2016/04/parking-commerce/</a:t>
            </a:r>
          </a:p>
        </p:txBody>
      </p:sp>
      <p:sp>
        <p:nvSpPr>
          <p:cNvPr id="6" name="Title 1"/>
          <p:cNvSpPr txBox="1">
            <a:spLocks/>
          </p:cNvSpPr>
          <p:nvPr/>
        </p:nvSpPr>
        <p:spPr bwMode="auto">
          <a:xfrm>
            <a:off x="576544" y="188640"/>
            <a:ext cx="8424936"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pt-BR" sz="2400" b="1" i="0" u="none" strike="noStrike" kern="1200" cap="none" spc="0" normalizeH="0" baseline="0" noProof="0" dirty="0" smtClean="0">
                <a:ln>
                  <a:noFill/>
                </a:ln>
                <a:solidFill>
                  <a:srgbClr val="0005CC"/>
                </a:solidFill>
                <a:effectLst/>
                <a:uLnTx/>
                <a:uFillTx/>
                <a:latin typeface="+mj-lt"/>
                <a:ea typeface="+mj-ea"/>
                <a:cs typeface="+mj-cs"/>
              </a:rPr>
              <a:t>8.1 </a:t>
            </a:r>
            <a:r>
              <a:rPr lang="en-US" altLang="pt-BR" sz="2400" b="1" dirty="0" smtClean="0">
                <a:solidFill>
                  <a:srgbClr val="0005CC"/>
                </a:solidFill>
                <a:latin typeface="+mj-lt"/>
                <a:ea typeface="+mj-ea"/>
                <a:cs typeface="+mj-cs"/>
              </a:rPr>
              <a:t>CONSIDERAÇÕES INICIAIS</a:t>
            </a:r>
            <a:endParaRPr kumimoji="0" lang="en-US" altLang="pt-BR" sz="2400" b="1" i="0" u="none" strike="noStrike" kern="1200" cap="none" spc="0" normalizeH="0" baseline="0" noProof="0" dirty="0" smtClean="0">
              <a:ln>
                <a:noFill/>
              </a:ln>
              <a:solidFill>
                <a:srgbClr val="0005CC"/>
              </a:solidFill>
              <a:effectLst/>
              <a:uLnTx/>
              <a:uFillTx/>
              <a:latin typeface="+mj-lt"/>
              <a:ea typeface="+mj-ea"/>
              <a:cs typeface="+mj-cs"/>
            </a:endParaRPr>
          </a:p>
        </p:txBody>
      </p:sp>
      <p:pic>
        <p:nvPicPr>
          <p:cNvPr id="35843" name="Picture 2" descr="Precast Parking Garage 3"/>
          <p:cNvPicPr>
            <a:picLocks noChangeAspect="1" noChangeArrowheads="1"/>
          </p:cNvPicPr>
          <p:nvPr/>
        </p:nvPicPr>
        <p:blipFill rotWithShape="1">
          <a:blip r:embed="rId3">
            <a:extLst>
              <a:ext uri="{28A0092B-C50C-407E-A947-70E740481C1C}">
                <a14:useLocalDpi xmlns:a14="http://schemas.microsoft.com/office/drawing/2010/main" val="0"/>
              </a:ext>
            </a:extLst>
          </a:blip>
          <a:srcRect r="15319"/>
          <a:stretch/>
        </p:blipFill>
        <p:spPr bwMode="auto">
          <a:xfrm>
            <a:off x="323850" y="692696"/>
            <a:ext cx="4572000" cy="404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398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22072</TotalTime>
  <Words>2414</Words>
  <Application>Microsoft Office PowerPoint</Application>
  <PresentationFormat>Apresentação na tela (4:3)</PresentationFormat>
  <Paragraphs>294</Paragraphs>
  <Slides>73</Slides>
  <Notes>0</Notes>
  <HiddenSlides>0</HiddenSlides>
  <MMClips>0</MMClips>
  <ScaleCrop>false</ScaleCrop>
  <HeadingPairs>
    <vt:vector size="4" baseType="variant">
      <vt:variant>
        <vt:lpstr>Tema</vt:lpstr>
      </vt:variant>
      <vt:variant>
        <vt:i4>1</vt:i4>
      </vt:variant>
      <vt:variant>
        <vt:lpstr>Títulos de slides</vt:lpstr>
      </vt:variant>
      <vt:variant>
        <vt:i4>73</vt:i4>
      </vt:variant>
    </vt:vector>
  </HeadingPairs>
  <TitlesOfParts>
    <vt:vector size="74" baseType="lpstr">
      <vt:lpstr>Office Theme</vt:lpstr>
      <vt:lpstr>Apresentação do PowerPoint</vt:lpstr>
      <vt:lpstr>LIVRO BASE PARA A DISCIPLINA:</vt:lpstr>
      <vt:lpstr>OUTRA FONTE:</vt:lpstr>
      <vt:lpstr>Cap. 8 - EDIFÍCIOS DE MÚLTIPLOS PAVIMENTOS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Paulo</dc:creator>
  <cp:lastModifiedBy>Paulo Sérgio dos Santos Bastos</cp:lastModifiedBy>
  <cp:revision>566</cp:revision>
  <dcterms:created xsi:type="dcterms:W3CDTF">2015-10-05T13:14:13Z</dcterms:created>
  <dcterms:modified xsi:type="dcterms:W3CDTF">2019-05-10T12:42:52Z</dcterms:modified>
</cp:coreProperties>
</file>