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sldIdLst>
    <p:sldId id="512" r:id="rId2"/>
    <p:sldId id="513" r:id="rId3"/>
    <p:sldId id="514" r:id="rId4"/>
    <p:sldId id="515" r:id="rId5"/>
    <p:sldId id="516" r:id="rId6"/>
    <p:sldId id="451" r:id="rId7"/>
    <p:sldId id="518" r:id="rId8"/>
    <p:sldId id="517" r:id="rId9"/>
    <p:sldId id="452" r:id="rId10"/>
    <p:sldId id="361" r:id="rId11"/>
    <p:sldId id="477" r:id="rId12"/>
    <p:sldId id="479" r:id="rId13"/>
    <p:sldId id="478" r:id="rId14"/>
    <p:sldId id="480" r:id="rId15"/>
    <p:sldId id="509" r:id="rId16"/>
    <p:sldId id="483" r:id="rId17"/>
    <p:sldId id="481" r:id="rId18"/>
    <p:sldId id="482" r:id="rId19"/>
    <p:sldId id="459" r:id="rId20"/>
    <p:sldId id="484" r:id="rId21"/>
    <p:sldId id="417" r:id="rId22"/>
    <p:sldId id="467" r:id="rId23"/>
    <p:sldId id="468" r:id="rId24"/>
    <p:sldId id="469" r:id="rId25"/>
    <p:sldId id="405" r:id="rId26"/>
    <p:sldId id="408" r:id="rId27"/>
    <p:sldId id="485" r:id="rId28"/>
    <p:sldId id="486" r:id="rId29"/>
    <p:sldId id="487" r:id="rId30"/>
    <p:sldId id="488" r:id="rId31"/>
    <p:sldId id="489" r:id="rId32"/>
    <p:sldId id="490" r:id="rId33"/>
    <p:sldId id="407" r:id="rId34"/>
    <p:sldId id="375" r:id="rId35"/>
    <p:sldId id="493" r:id="rId36"/>
    <p:sldId id="492" r:id="rId37"/>
    <p:sldId id="453" r:id="rId38"/>
    <p:sldId id="454" r:id="rId39"/>
    <p:sldId id="456" r:id="rId40"/>
    <p:sldId id="455" r:id="rId41"/>
    <p:sldId id="537" r:id="rId42"/>
    <p:sldId id="494" r:id="rId43"/>
    <p:sldId id="511" r:id="rId44"/>
    <p:sldId id="476" r:id="rId45"/>
    <p:sldId id="491" r:id="rId46"/>
    <p:sldId id="465" r:id="rId47"/>
    <p:sldId id="420" r:id="rId48"/>
    <p:sldId id="263" r:id="rId49"/>
    <p:sldId id="305" r:id="rId50"/>
    <p:sldId id="306" r:id="rId51"/>
    <p:sldId id="308" r:id="rId52"/>
    <p:sldId id="309" r:id="rId53"/>
    <p:sldId id="510" r:id="rId54"/>
    <p:sldId id="310" r:id="rId55"/>
    <p:sldId id="264" r:id="rId56"/>
    <p:sldId id="265" r:id="rId57"/>
    <p:sldId id="364" r:id="rId58"/>
    <p:sldId id="471" r:id="rId59"/>
    <p:sldId id="410" r:id="rId60"/>
    <p:sldId id="411" r:id="rId61"/>
    <p:sldId id="466" r:id="rId62"/>
    <p:sldId id="412" r:id="rId63"/>
    <p:sldId id="266" r:id="rId64"/>
    <p:sldId id="421" r:id="rId65"/>
    <p:sldId id="519" r:id="rId66"/>
    <p:sldId id="414" r:id="rId67"/>
    <p:sldId id="423" r:id="rId68"/>
    <p:sldId id="470" r:id="rId69"/>
    <p:sldId id="415" r:id="rId70"/>
    <p:sldId id="472" r:id="rId71"/>
    <p:sldId id="495" r:id="rId72"/>
    <p:sldId id="416" r:id="rId73"/>
    <p:sldId id="268" r:id="rId74"/>
    <p:sldId id="365" r:id="rId75"/>
    <p:sldId id="431" r:id="rId76"/>
    <p:sldId id="269" r:id="rId77"/>
    <p:sldId id="521" r:id="rId78"/>
    <p:sldId id="520" r:id="rId79"/>
    <p:sldId id="522" r:id="rId80"/>
    <p:sldId id="523" r:id="rId81"/>
    <p:sldId id="432" r:id="rId82"/>
    <p:sldId id="498" r:id="rId83"/>
    <p:sldId id="499" r:id="rId84"/>
    <p:sldId id="402" r:id="rId85"/>
    <p:sldId id="528" r:id="rId86"/>
    <p:sldId id="524" r:id="rId87"/>
    <p:sldId id="525" r:id="rId88"/>
    <p:sldId id="500" r:id="rId89"/>
    <p:sldId id="501" r:id="rId90"/>
    <p:sldId id="502" r:id="rId91"/>
    <p:sldId id="503" r:id="rId92"/>
    <p:sldId id="504" r:id="rId93"/>
    <p:sldId id="505" r:id="rId94"/>
    <p:sldId id="433" r:id="rId95"/>
    <p:sldId id="367" r:id="rId96"/>
    <p:sldId id="435" r:id="rId97"/>
    <p:sldId id="273" r:id="rId98"/>
    <p:sldId id="529" r:id="rId99"/>
    <p:sldId id="530" r:id="rId100"/>
    <p:sldId id="438" r:id="rId101"/>
    <p:sldId id="531" r:id="rId102"/>
    <p:sldId id="426" r:id="rId103"/>
    <p:sldId id="532" r:id="rId104"/>
    <p:sldId id="533" r:id="rId105"/>
    <p:sldId id="440" r:id="rId106"/>
    <p:sldId id="441" r:id="rId107"/>
    <p:sldId id="534" r:id="rId108"/>
    <p:sldId id="427" r:id="rId109"/>
    <p:sldId id="506" r:id="rId110"/>
    <p:sldId id="443" r:id="rId111"/>
    <p:sldId id="442" r:id="rId112"/>
    <p:sldId id="507" r:id="rId113"/>
    <p:sldId id="444" r:id="rId114"/>
    <p:sldId id="428" r:id="rId115"/>
    <p:sldId id="445" r:id="rId116"/>
    <p:sldId id="508" r:id="rId117"/>
    <p:sldId id="446" r:id="rId118"/>
    <p:sldId id="424" r:id="rId119"/>
    <p:sldId id="526" r:id="rId120"/>
    <p:sldId id="448" r:id="rId121"/>
    <p:sldId id="449" r:id="rId122"/>
    <p:sldId id="447" r:id="rId123"/>
    <p:sldId id="368" r:id="rId1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125B8"/>
    <a:srgbClr val="EFEF11"/>
    <a:srgbClr val="F4EE00"/>
    <a:srgbClr val="FFFF15"/>
    <a:srgbClr val="0005CC"/>
    <a:srgbClr val="2AA22A"/>
    <a:srgbClr val="1F7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07" autoAdjust="0"/>
    <p:restoredTop sz="94660"/>
  </p:normalViewPr>
  <p:slideViewPr>
    <p:cSldViewPr>
      <p:cViewPr>
        <p:scale>
          <a:sx n="90" d="100"/>
          <a:sy n="90" d="100"/>
        </p:scale>
        <p:origin x="-288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FF9709-AC93-4577-8E54-2671E4242B09}" type="datetimeFigureOut">
              <a:rPr lang="pt-BR"/>
              <a:pPr>
                <a:defRPr/>
              </a:pPr>
              <a:t>28/03/2023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E3B948-CB6F-4396-B83C-C0F2278F28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130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01C07-3B7B-4161-912E-5305E45846CD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8AAC-0B16-4BBE-B50E-60FE87A55B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68636-60B0-46F3-B998-BFD35B4EACFD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5433-B866-4909-8618-4BC509F930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3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1EFF-115C-4083-BC79-E1200340C28F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982F-2540-4069-B63B-A3E61056FC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98960-EC02-4B12-A631-E0759BC7190B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7B02A-0F15-4C94-9AF9-6D383CEA07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3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40B80-07A4-4C9D-9356-0F7749B7C484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EA1A-F2D6-4976-9368-26CD65CFE2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C82AD-4F6D-4268-9F49-8B306C3296AB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1136-71D6-4FF7-A2F5-C5BB86D212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3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7D199-3AC1-460C-BBFA-7BBEC06F60DC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FB6F7-6F67-48E9-B634-0D7623CDB4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9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E513F-7F89-42A5-B6AE-914964408082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16458-21DE-4B10-80D6-11475294CF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9B15E-D8CD-4F3E-B663-CA1A92846CD9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FC6E7C4-D5BD-4C7D-A31B-50C4F867BB6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9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BC4E6-6B08-41AC-8522-3FCCE5751F67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0B039-C51D-4BFF-ADCE-4F1537C8D8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48A10-1BBC-4E88-84BE-83AAF42DAEDA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27D4-6E96-4A19-A077-832A39912A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8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72D96A-10E6-4AF4-9B70-8391AC6C1CA8}" type="datetime1">
              <a:rPr lang="en-US"/>
              <a:pPr>
                <a:defRPr/>
              </a:pPr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29AA43-79B2-45C5-BB1E-030FDD1E47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3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icon.com.br/a-usicon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onardi.com.br/fabrica/" TargetMode="External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leonardi.com.br/obra/34/green-realty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bmpremoldados.com.br/obras/2-obras-de-infraestrutura.html" TargetMode="External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remil.ind.br/obras/detalhes/63/karem-bissacott-coutinh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534988" y="1916113"/>
            <a:ext cx="8070850" cy="42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pt-BR" altLang="pt-BR" sz="800" b="1" dirty="0"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0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3000" b="1" i="1" dirty="0" smtClean="0">
                <a:solidFill>
                  <a:srgbClr val="2AA22A"/>
                </a:solidFill>
              </a:rPr>
              <a:t>Disciplina 2182: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600" dirty="0" smtClean="0"/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pt-BR" sz="3600" b="1" i="1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ESTRUTURAS PRÉ-MOLDADAS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pt-BR" altLang="pt-BR" sz="3600" b="1" i="1" dirty="0" smtClean="0">
                <a:solidFill>
                  <a:srgbClr val="F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altLang="pt-BR" sz="3600" b="1" i="1" dirty="0">
                <a:solidFill>
                  <a:srgbClr val="F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CONCRETO</a:t>
            </a:r>
            <a:endParaRPr lang="pt-BR" alt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2000" b="1" dirty="0">
                <a:solidFill>
                  <a:srgbClr val="0000FF"/>
                </a:solidFill>
              </a:rPr>
              <a:t>Prof. Dr. PAULO SÉRGIO 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BASTOS</a:t>
            </a:r>
            <a:endParaRPr lang="pt-BR" altLang="pt-BR" sz="2000" b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pt-BR" altLang="pt-BR" sz="1800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pt-BR" sz="1800" b="1" i="1" dirty="0" err="1" smtClean="0"/>
              <a:t>Fev</a:t>
            </a:r>
            <a:r>
              <a:rPr lang="pt-BR" altLang="pt-BR" sz="1800" b="1" i="1" dirty="0" smtClean="0"/>
              <a:t>/2020</a:t>
            </a:r>
            <a:endParaRPr lang="pt-BR" altLang="pt-BR" sz="1800" b="1" i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4213" y="6207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altLang="pt-B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UNIVERSIDADE ESTADUAL PAULISTA</a:t>
            </a:r>
            <a: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/>
            </a:r>
            <a:b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UNESP - Campus de Bauru/SP</a:t>
            </a:r>
            <a:b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Departamento de </a:t>
            </a:r>
            <a:r>
              <a:rPr kumimoji="0" lang="pt-BR" altLang="pt-BR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Engenharia</a:t>
            </a: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Civil e Ambiental</a:t>
            </a:r>
            <a:b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</a:br>
            <a:endParaRPr kumimoji="0" lang="pt-BR" altLang="pt-BR" b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E4D185-4805-4712-BCEB-014D175D6EE8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3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00175" y="908720"/>
            <a:ext cx="820896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 de aplicação muito amplo do CPM</a:t>
            </a: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Edificações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(industriais, comerciais, </a:t>
            </a:r>
            <a:r>
              <a:rPr lang="pt-BR" altLang="pt-BR" b="1" dirty="0" err="1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habitacio-nais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hospitais, terminais rodoviários/aéreos/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ferroviários);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Construção pesada 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(pontes de grande porte, obras portuárias, barragens/hidrelétricas);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Infraestrutura urbana e rodoviária 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(pontes e viadutos de pequeno/médio porte, canais, galerias, muros de arrimo, reservatórios).</a:t>
            </a:r>
            <a:endParaRPr lang="pt-BR" altLang="pt-BR" b="1" dirty="0">
              <a:solidFill>
                <a:srgbClr val="0005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2FF07-F9BD-4D36-97E9-A8C982871EA6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11188" y="188640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</p:spTree>
    <p:extLst>
      <p:ext uri="{BB962C8B-B14F-4D97-AF65-F5344CB8AC3E}">
        <p14:creationId xmlns:p14="http://schemas.microsoft.com/office/powerpoint/2010/main" val="35192172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025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 CARACTERÍSTICAS DO CPM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100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6787" y="908720"/>
            <a:ext cx="79930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Vantagens na produção em grandes séries do CPM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redução do tempo de construção, melhor controle dos componentes, </a:t>
            </a:r>
            <a:r>
              <a:rPr lang="pt-BR" altLang="pt-B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diminui-ção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desperdício de materiais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altLang="pt-BR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Foto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06" y="3129450"/>
            <a:ext cx="4648224" cy="318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963118" y="6348813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</a:t>
            </a:r>
            <a:r>
              <a:rPr lang="pt-BR" dirty="0" smtClean="0">
                <a:solidFill>
                  <a:srgbClr val="0005CC"/>
                </a:solidFill>
              </a:rPr>
              <a:t>www.protensul.com.br</a:t>
            </a:r>
            <a:endParaRPr lang="pt-BR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4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0250" y="188640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 CARACTERÍSTICAS DO CPM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101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6787" y="908720"/>
            <a:ext cx="79930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Desvantagens </a:t>
            </a: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CPM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aquelas decorrentes da colocação dos elementos nos locais definitivos (custos, transporte, montagem), e as </a:t>
            </a: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ligações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6" descr="Foto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59025"/>
            <a:ext cx="4593332" cy="315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75" y="2993901"/>
            <a:ext cx="280987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131840" y="6384801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</a:t>
            </a:r>
            <a:r>
              <a:rPr lang="pt-BR" dirty="0" smtClean="0">
                <a:solidFill>
                  <a:srgbClr val="0005CC"/>
                </a:solidFill>
              </a:rPr>
              <a:t>www.protensul.com.br</a:t>
            </a:r>
            <a:endParaRPr lang="pt-BR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2135" y="26064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I.5.1 CARACTERÍSTICAS RELATIVAS AO PROJETO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102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6787" y="1124744"/>
            <a:ext cx="79930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Restrição x liberdade de projeto: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Até 1970 ocorreu muita repetição. Hoje é mais flexível, como o CPM arquitetônico.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Possibilidade </a:t>
            </a: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grandes vãos e grandes cargas</a:t>
            </a: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Aplica-se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CPM protendido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altLang="pt-BR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8357" y="3679290"/>
            <a:ext cx="3932765" cy="307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/>
          <p:nvPr/>
        </p:nvSpPr>
        <p:spPr>
          <a:xfrm>
            <a:off x="1043608" y="6165304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http://www.bancrete.com/products/precast-bridge-beams/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4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2135" y="26064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I.5.1 CARACTERÍSTICAS RELATIVAS AO PROJETO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103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6787" y="1124744"/>
            <a:ext cx="79930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Respeito </a:t>
            </a: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aos gabaritos de transporte:</a:t>
            </a:r>
            <a:endParaRPr lang="pt-BR" alt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Deve-se estar atento a esta restrição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802" y="2492896"/>
            <a:ext cx="7992888" cy="313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17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2135" y="26064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I.5.1 CARACTERÍSTICAS RELATIVAS AO PROJETO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104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6787" y="1124744"/>
            <a:ext cx="799306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Adaptação </a:t>
            </a:r>
            <a:r>
              <a:rPr lang="pt-BR" alt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topografia e aos tipos de terreno: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 difícil em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topografias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irregulares, como </a:t>
            </a:r>
            <a:endParaRPr lang="pt-BR" altLang="pt-BR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condições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acesso </a:t>
            </a:r>
            <a:endParaRPr lang="pt-BR" altLang="pt-BR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equipamentos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altLang="pt-B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://www.trensurb.gov.br/paginas/arquivos/201111301346110.Gafanhoto%2001%20-%20Foto%20por%20Cons%C3%B3rcio%20Nova%20Via%20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04057"/>
            <a:ext cx="3014928" cy="45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907704" y="5608410"/>
            <a:ext cx="3752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http://www.trensurb.gov.br/paginas/paginas_noticias_detalhes.php?codigo_sitemap=3100&amp;PHPSESSID=wwrheblcb</a:t>
            </a:r>
          </a:p>
        </p:txBody>
      </p:sp>
    </p:spTree>
    <p:extLst>
      <p:ext uri="{BB962C8B-B14F-4D97-AF65-F5344CB8AC3E}">
        <p14:creationId xmlns:p14="http://schemas.microsoft.com/office/powerpoint/2010/main" val="23272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025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I.5.1 CARACTERÍSTICAS RELATIVAS AO PROJETO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105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6787" y="764704"/>
            <a:ext cx="79930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Elaboração </a:t>
            </a: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projeto:</a:t>
            </a:r>
            <a:endParaRPr lang="pt-BR" alt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Erros e ajustes ficam mais à vista. Projetos devem ser mais detalhados. Utilizar programas computacionais específicos e o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BIM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19249"/>
            <a:ext cx="649605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140699" y="5661248"/>
            <a:ext cx="26539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https://www.tqs.com.br/v18/destaques/pre-moldados.html</a:t>
            </a:r>
          </a:p>
        </p:txBody>
      </p:sp>
    </p:spTree>
    <p:extLst>
      <p:ext uri="{BB962C8B-B14F-4D97-AF65-F5344CB8AC3E}">
        <p14:creationId xmlns:p14="http://schemas.microsoft.com/office/powerpoint/2010/main" val="2861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025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I.5.1 CARACTERÍSTICAS RELATIVAS AO PROJETO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106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6787" y="908720"/>
            <a:ext cx="799306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Eficiência estrutural: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seção I para seção de vigas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pt-BR" altLang="pt-BR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8"/>
          <a:stretch/>
        </p:blipFill>
        <p:spPr>
          <a:xfrm>
            <a:off x="2051720" y="2492896"/>
            <a:ext cx="5725426" cy="369773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163172" y="6228020"/>
            <a:ext cx="3502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(Fotografia do Autor)</a:t>
            </a: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0250" y="188640"/>
            <a:ext cx="8229600" cy="504056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I.5.1 CARACTERÍSTICAS RELATIVAS AO PROJETO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107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6787" y="908720"/>
            <a:ext cx="7993063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Eficiência estrutural: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Medidas como o aumento da seção de pilares podem ser tomadas para diminuir a deslocabilidade horizontal da estrutura.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9"/>
          <a:stretch/>
        </p:blipFill>
        <p:spPr bwMode="auto">
          <a:xfrm>
            <a:off x="1709515" y="3356992"/>
            <a:ext cx="5666236" cy="304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236602" y="6406594"/>
            <a:ext cx="2612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hlinkClick r:id="rId3"/>
              </a:rPr>
              <a:t>www.usicon.com.br/a-usicon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6711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0250" y="26064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I.5.2 CARACTERÍSTICAS RELATIVAS À CONSTRUÇÃO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108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74427" y="1268760"/>
            <a:ext cx="799306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 de construção: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CPM possibilita uma grande redução no tempo de execução da estrutura.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www.bmpremoldados.com.br/uploads/1497277138-1496790854-bm-pre-moldados-obras-industriais-volvo-curitiba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4947672" cy="37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012160" y="5602014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FF"/>
                </a:solidFill>
              </a:rPr>
              <a:t>https://www.bmpremoldados.com.br/obras/1-obras-industriais.html</a:t>
            </a:r>
          </a:p>
        </p:txBody>
      </p:sp>
    </p:spTree>
    <p:extLst>
      <p:ext uri="{BB962C8B-B14F-4D97-AF65-F5344CB8AC3E}">
        <p14:creationId xmlns:p14="http://schemas.microsoft.com/office/powerpoint/2010/main" val="29734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7890" y="188641"/>
            <a:ext cx="8229600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I.5.2 CARACTERÍSTICAS RELATIVAS À CONSTRUÇÃO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109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74427" y="980728"/>
            <a:ext cx="799306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 da construção e redução de desperdícios:</a:t>
            </a:r>
            <a:endParaRPr lang="pt-BR" alt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o CPM é possível melhorar o </a:t>
            </a:r>
            <a:r>
              <a:rPr lang="pt-BR" altLang="pt-B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planeja-mento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construção, com melhor </a:t>
            </a:r>
            <a:r>
              <a:rPr lang="pt-BR" altLang="pt-B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gerencia-mento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recursos financeiros e da mão de obra, além do menor desperdício.</a:t>
            </a:r>
          </a:p>
        </p:txBody>
      </p:sp>
      <p:pic>
        <p:nvPicPr>
          <p:cNvPr id="20482" name="Picture 2" descr="marka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64"/>
          <a:stretch/>
        </p:blipFill>
        <p:spPr bwMode="auto">
          <a:xfrm>
            <a:off x="875233" y="4149080"/>
            <a:ext cx="4077767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744506" y="6254106"/>
            <a:ext cx="3617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http://www.markaweb.com.br/empresa/</a:t>
            </a:r>
          </a:p>
        </p:txBody>
      </p:sp>
      <p:pic>
        <p:nvPicPr>
          <p:cNvPr id="20484" name="Picture 4" descr="http://www.markaweb.com.br/wp-content/uploads/2016/03/produ3770-3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9079"/>
            <a:ext cx="3168352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727C7-A4FB-4826-8D02-A48118A4EA9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228" y="22523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879712" y="6339792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http://bmpremoldados.com.br/obras/1-obras-industriais.html</a:t>
            </a: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683568" y="476672"/>
            <a:ext cx="5904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Obras industriais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  <p:pic>
        <p:nvPicPr>
          <p:cNvPr id="2054" name="Picture 6" descr="http://bmpremoldados.com.br/uploads/1498591487-IMG-20160419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97" y="1029980"/>
            <a:ext cx="7077062" cy="530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8439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7890" y="116632"/>
            <a:ext cx="8229600" cy="576064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I.5.2 CARACTERÍSTICAS RELATIVAS À CONSTRUÇÃO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110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74427" y="764704"/>
            <a:ext cx="799306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de qualidade da construção: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 melhoria da qualidade nos elementos de CPM, podendo-se estender ao restante da estrutura e da construção. Deve-se ficar atento às tolerâncias e no controle dimensional.</a:t>
            </a:r>
          </a:p>
        </p:txBody>
      </p:sp>
      <p:pic>
        <p:nvPicPr>
          <p:cNvPr id="21506" name="Picture 2" descr="http://www.markaweb.com.br/wp-content/uploads/2019/08/escadari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56992"/>
            <a:ext cx="4584509" cy="343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79512" y="6237312"/>
            <a:ext cx="3642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www.markaweb.com.br/escadas/</a:t>
            </a:r>
            <a:endParaRPr lang="pt-BR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2135" y="26064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I.5.3 CARACTERÍSTICAS RELATIVAS AO USO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111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6786" y="1124744"/>
            <a:ext cx="7993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 para entrada da </a:t>
            </a: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edificação </a:t>
            </a: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uso: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muito menor. Possibilita o retorno mais rápido do investimento.</a:t>
            </a:r>
          </a:p>
        </p:txBody>
      </p:sp>
      <p:pic>
        <p:nvPicPr>
          <p:cNvPr id="22532" name="Picture 4" descr="http://www.markaweb.com.br/wp-content/uploads/2016/12/lizote-lateral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" t="6949"/>
          <a:stretch/>
        </p:blipFill>
        <p:spPr bwMode="auto">
          <a:xfrm>
            <a:off x="251520" y="2757289"/>
            <a:ext cx="4794834" cy="30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259632" y="6221878"/>
            <a:ext cx="29181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www.markaweb.com.br/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22534" name="Picture 6" descr="http://www.markaweb.com.br/wp-content/uploads/2016/12/lizote-depos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4005064"/>
            <a:ext cx="3994386" cy="266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1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2135" y="260649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I.5.3 CARACTERÍSTICAS RELATIVAS AO USO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112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6786" y="836712"/>
            <a:ext cx="7993063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Durabilidade:</a:t>
            </a:r>
            <a:endParaRPr lang="pt-BR" alt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Apresentam durabilidade e baixa manutenção (maior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o melhor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de qualidade).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Desmonte, ampliações e adaptações:</a:t>
            </a:r>
            <a:endParaRPr lang="pt-BR" alt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o CPM pode-se prever o desmonte da construção ou de partes dela, e o rearranjo de espaços.</a:t>
            </a:r>
            <a:endParaRPr lang="pt-BR" altLang="pt-B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://www.markaweb.com.br/wp-content/uploads/2016/03/cobertur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293096"/>
            <a:ext cx="3280813" cy="246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845146" y="6309320"/>
            <a:ext cx="29181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www.markaweb.com.br/</a:t>
            </a:r>
            <a:endParaRPr lang="pt-BR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3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0249" y="260648"/>
            <a:ext cx="8229600" cy="432048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I.5.3 CARACTERÍSTICAS RELATIVAS AO USO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113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6785" y="980728"/>
            <a:ext cx="7993063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 de energia na utilização: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Possibilidade de menor custo de energia pela facilidade de incorporar isolamento térmico nos componentes.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Seguro em relação a incêndio:</a:t>
            </a:r>
            <a:endParaRPr lang="pt-BR" alt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Estruturas de concreto possuem em geral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 custo de seguro contra incêndios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77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2135" y="26064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I.5.4 CARACTERÍSTICAS SOCIAIS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114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83568" y="1124744"/>
            <a:ext cx="80809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Aspectos relacionados com a sustentabilidade: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30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Redução do consumo do material</a:t>
            </a:r>
            <a:r>
              <a:rPr lang="pt-BR" altLang="pt-BR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(formas de seção mais eficientes e materiais de alto desempenho);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3000" b="1" u="sng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Redução de desperdícios</a:t>
            </a:r>
            <a:r>
              <a:rPr lang="pt-BR" altLang="pt-BR" sz="3000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(fábrica e </a:t>
            </a:r>
            <a:r>
              <a:rPr lang="pt-BR" altLang="pt-BR" sz="3000" b="1" dirty="0" err="1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cons-trução</a:t>
            </a:r>
            <a:r>
              <a:rPr lang="pt-BR" altLang="pt-BR" sz="3000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30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Reciclagem dos materiais na fábrica</a:t>
            </a:r>
            <a:r>
              <a:rPr lang="pt-BR" altLang="pt-BR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3000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Possibilidade de reuso de partes da construção (</a:t>
            </a:r>
            <a:r>
              <a:rPr lang="pt-BR" altLang="pt-BR" sz="3000" b="1" u="sng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desmontabilidade</a:t>
            </a:r>
            <a:r>
              <a:rPr lang="pt-BR" altLang="pt-BR" sz="3000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sz="3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 consumo de energia</a:t>
            </a:r>
            <a:r>
              <a:rPr lang="pt-BR" altLang="pt-BR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(isolamento térmico e acabamentos para diminuir a radiação solar).</a:t>
            </a:r>
          </a:p>
        </p:txBody>
      </p:sp>
    </p:spTree>
    <p:extLst>
      <p:ext uri="{BB962C8B-B14F-4D97-AF65-F5344CB8AC3E}">
        <p14:creationId xmlns:p14="http://schemas.microsoft.com/office/powerpoint/2010/main" val="273574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4889" y="188640"/>
            <a:ext cx="8229600" cy="360039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I.5.4 CARACTERÍSTICAS SOCIAIS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115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74812" y="548680"/>
            <a:ext cx="8080921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Condições de trabalho dos operários: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Melhores condições em fábrica.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Produtividade e qualidade: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industrialização atende-se melhor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demandas da sociedade por maior </a:t>
            </a:r>
            <a:r>
              <a:rPr lang="pt-BR" altLang="pt-B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produ-tividade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melhor qualidade das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edificações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4578" name="Picture 2" descr="http://www.leonardi.com.br/media/images/galerias/fabrica-1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183" y="3831679"/>
            <a:ext cx="6634175" cy="255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880152" y="6404212"/>
            <a:ext cx="3274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hlinkClick r:id="rId3"/>
              </a:rPr>
              <a:t>http://www.leonardi.com.br/fabrica/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1198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4889" y="188640"/>
            <a:ext cx="8229600" cy="360039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I.5.4 CARACTERÍSTICAS SOCIAIS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116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74812" y="692696"/>
            <a:ext cx="808092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Construção em grande escala:</a:t>
            </a:r>
            <a:endParaRPr lang="pt-BR" alt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industrialização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ocorre um meio bastante efetivo de atender às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construção em grande escala com rapidez.</a:t>
            </a:r>
          </a:p>
        </p:txBody>
      </p:sp>
      <p:pic>
        <p:nvPicPr>
          <p:cNvPr id="26626" name="Picture 2" descr="http://www.leonardi.com.br/media/images/galerias/green-realty-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8" y="2852936"/>
            <a:ext cx="4615780" cy="127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www.leonardi.com.br/media/images/galerias/green-realty-1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b="11872"/>
          <a:stretch/>
        </p:blipFill>
        <p:spPr bwMode="auto">
          <a:xfrm>
            <a:off x="4644008" y="3632258"/>
            <a:ext cx="4363912" cy="310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567644" y="6150912"/>
            <a:ext cx="29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hlinkClick r:id="rId4"/>
              </a:rPr>
              <a:t>http://www.leonardi.com.br/obra/34/green-realty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77138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4889" y="188640"/>
            <a:ext cx="8229600" cy="360039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I.5.4 CARACTERÍSTICAS SOCIAIS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117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74812" y="692696"/>
            <a:ext cx="808092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Perturbação ao meio ambiente: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 devido à rapidez de construção. Exemplo de pontes em áreas urbanas e rodovias.</a:t>
            </a:r>
          </a:p>
        </p:txBody>
      </p:sp>
      <p:pic>
        <p:nvPicPr>
          <p:cNvPr id="27650" name="Picture 2" descr="http://bmpremoldados.com.br/uploads/1497279273-1496791507-bm-pre-moldados-infraestrutura-viaduto-curitib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77247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300192" y="5589240"/>
            <a:ext cx="2574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hlinkClick r:id="rId3"/>
              </a:rPr>
              <a:t>http://bmpremoldados.com.br/obras/2-obras-de-infraestrutura.html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4090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42491"/>
            <a:ext cx="5433194" cy="37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2135" y="26064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I.6 ACENO HISTÓRICO, SITUAÇÃO ATUAL E PERSPECTIVAS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118</a:t>
            </a:fld>
            <a:endParaRPr lang="en-US"/>
          </a:p>
        </p:txBody>
      </p:sp>
      <p:sp>
        <p:nvSpPr>
          <p:cNvPr id="5" name="TextBox 2"/>
          <p:cNvSpPr txBox="1"/>
          <p:nvPr/>
        </p:nvSpPr>
        <p:spPr>
          <a:xfrm>
            <a:off x="677762" y="1268760"/>
            <a:ext cx="799147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Barco de </a:t>
            </a:r>
            <a:r>
              <a:rPr lang="pt-BR" sz="3200" b="1" dirty="0" err="1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Lambot</a:t>
            </a:r>
            <a:r>
              <a:rPr lang="pt-BR" sz="3200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e os vasos de </a:t>
            </a:r>
            <a:r>
              <a:rPr lang="pt-BR" sz="3200" b="1" dirty="0" err="1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Mounier</a:t>
            </a:r>
            <a:r>
              <a:rPr lang="pt-BR" sz="3200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Primeira ponte do mundo em Concreto Armado, de </a:t>
            </a:r>
            <a:r>
              <a:rPr lang="pt-BR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Mounier</a:t>
            </a:r>
            <a:r>
              <a:rPr lang="pt-B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na França, construída por volta </a:t>
            </a:r>
            <a:endParaRPr lang="pt-BR" sz="32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 </a:t>
            </a:r>
            <a:r>
              <a:rPr lang="pt-B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1873</a:t>
            </a: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endParaRPr lang="pt-B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3200" b="1" dirty="0" smtClean="0">
              <a:solidFill>
                <a:srgbClr val="D125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5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2135" y="26064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I.6 ACENO HISTÓRICO, SITUAÇÃO ATUAL E PERSPECTIVAS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119</a:t>
            </a:fld>
            <a:endParaRPr lang="en-US"/>
          </a:p>
        </p:txBody>
      </p:sp>
      <p:sp>
        <p:nvSpPr>
          <p:cNvPr id="5" name="TextBox 2"/>
          <p:cNvSpPr txBox="1"/>
          <p:nvPr/>
        </p:nvSpPr>
        <p:spPr>
          <a:xfrm>
            <a:off x="677762" y="1268760"/>
            <a:ext cx="7991475" cy="51398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Vigas pré-moldadas em cassino na França em 1891. Diversas edificações na primeira metade do século passado, principalmente galpões.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Após a 2</a:t>
            </a:r>
            <a:r>
              <a:rPr lang="pt-BR" sz="32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Guerra Mundial ocorreu um grande impulso das aplicações do CPM na Europa (habitações, galpões e pontes), por </a:t>
            </a:r>
            <a:r>
              <a:rPr lang="pt-BR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neces-sidade</a:t>
            </a: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em grande escala, falta de mão de obra e desenvolvimento do C. Protendido.</a:t>
            </a:r>
          </a:p>
        </p:txBody>
      </p:sp>
    </p:spTree>
    <p:extLst>
      <p:ext uri="{BB962C8B-B14F-4D97-AF65-F5344CB8AC3E}">
        <p14:creationId xmlns:p14="http://schemas.microsoft.com/office/powerpoint/2010/main" val="32905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727C7-A4FB-4826-8D02-A48118A4EA9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228" y="22523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879712" y="6244053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bmpremoldados.com.br/obras/3-obras-comerciais.html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683568" y="476672"/>
            <a:ext cx="5904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Obras comerciais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  <p:pic>
        <p:nvPicPr>
          <p:cNvPr id="3074" name="Picture 2" descr="http://bmpremoldados.com.br/uploads/1497279455-1496791613-bm-pre-moldados-obras-comerciais-destro-campinas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735" r="1738"/>
          <a:stretch/>
        </p:blipFill>
        <p:spPr bwMode="auto">
          <a:xfrm>
            <a:off x="713365" y="1196752"/>
            <a:ext cx="8021325" cy="50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0040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58699" y="188640"/>
            <a:ext cx="8229600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I.6 ACENO HISTÓRICO, SITUAÇÃO ATUAL E PERSPECTIVAS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120</a:t>
            </a:fld>
            <a:endParaRPr lang="en-US"/>
          </a:p>
        </p:txBody>
      </p:sp>
      <p:sp>
        <p:nvSpPr>
          <p:cNvPr id="5" name="TextBox 2"/>
          <p:cNvSpPr txBox="1"/>
          <p:nvPr/>
        </p:nvSpPr>
        <p:spPr>
          <a:xfrm>
            <a:off x="677761" y="836712"/>
            <a:ext cx="7991475" cy="36625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Estacas no Brasil em 1925.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CPM na construção de Brasília, e Cidade Universitária.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Tendência de crescimento do CPM no Brasil, mas dependente das oscilações de mercado e da economia.</a:t>
            </a:r>
          </a:p>
        </p:txBody>
      </p:sp>
    </p:spTree>
    <p:extLst>
      <p:ext uri="{BB962C8B-B14F-4D97-AF65-F5344CB8AC3E}">
        <p14:creationId xmlns:p14="http://schemas.microsoft.com/office/powerpoint/2010/main" val="275503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58699" y="188640"/>
            <a:ext cx="8229600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I.6 ACENO HISTÓRICO, SITUAÇÃO ATUAL E PERSPECTIVAS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121</a:t>
            </a:fld>
            <a:endParaRPr lang="en-US"/>
          </a:p>
        </p:txBody>
      </p:sp>
      <p:sp>
        <p:nvSpPr>
          <p:cNvPr id="5" name="TextBox 2"/>
          <p:cNvSpPr txBox="1"/>
          <p:nvPr/>
        </p:nvSpPr>
        <p:spPr>
          <a:xfrm>
            <a:off x="677761" y="836712"/>
            <a:ext cx="7991475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Estudos relacionados ao CPM: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D125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Materiais (m</a:t>
            </a: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aior </a:t>
            </a:r>
            <a:r>
              <a:rPr lang="pt-B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aplicação de concretos com resistências mais </a:t>
            </a: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elevadas);</a:t>
            </a:r>
            <a:endParaRPr lang="pt-BR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Projeto (evolução de programas </a:t>
            </a:r>
            <a:r>
              <a:rPr lang="pt-BR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computa-cionais</a:t>
            </a: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de análise estrutural, BIM. </a:t>
            </a:r>
            <a:r>
              <a:rPr lang="pt-BR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Compor-tamento</a:t>
            </a: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de ligações semirrígidas. Otimização de elementos e sistemas);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Produção (mecanização e automação da fabricação, laser na precisão dimensional).</a:t>
            </a:r>
          </a:p>
        </p:txBody>
      </p:sp>
    </p:spTree>
    <p:extLst>
      <p:ext uri="{BB962C8B-B14F-4D97-AF65-F5344CB8AC3E}">
        <p14:creationId xmlns:p14="http://schemas.microsoft.com/office/powerpoint/2010/main" val="4213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122</a:t>
            </a:fld>
            <a:endParaRPr lang="en-US"/>
          </a:p>
        </p:txBody>
      </p:sp>
      <p:sp>
        <p:nvSpPr>
          <p:cNvPr id="5" name="TextBox 2"/>
          <p:cNvSpPr txBox="1"/>
          <p:nvPr/>
        </p:nvSpPr>
        <p:spPr>
          <a:xfrm>
            <a:off x="677762" y="908720"/>
            <a:ext cx="7991475" cy="46474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PCI (Precast/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Prestressed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Concrete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Institu-te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);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FIB </a:t>
            </a:r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(International Federation for Structural Concrete – Comissão 6).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514350" indent="-514350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Manual </a:t>
            </a:r>
            <a:r>
              <a:rPr lang="en-US" sz="3200" b="1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 </a:t>
            </a:r>
            <a:r>
              <a:rPr lang="en-US" sz="3200" b="1" dirty="0" err="1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projeto</a:t>
            </a:r>
            <a:r>
              <a:rPr lang="en-US" sz="3200" b="1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(</a:t>
            </a:r>
            <a:r>
              <a:rPr lang="en-US" sz="32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PCI, 2010);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i="1" dirty="0" smtClean="0">
                <a:solidFill>
                  <a:srgbClr val="0000FF"/>
                </a:solidFill>
                <a:latin typeface="+mn-lt"/>
                <a:cs typeface="+mn-cs"/>
              </a:rPr>
              <a:t>- “Estruturas de esqueleto de múltiplos pavimentos de concreto pré-moldado</a:t>
            </a:r>
            <a:r>
              <a:rPr lang="pt-BR" sz="3200" b="1" dirty="0" smtClean="0">
                <a:solidFill>
                  <a:srgbClr val="0000FF"/>
                </a:solidFill>
                <a:latin typeface="+mn-lt"/>
                <a:cs typeface="+mn-cs"/>
              </a:rPr>
              <a:t>”</a:t>
            </a:r>
            <a:r>
              <a:rPr lang="pt-BR" sz="3200" b="1" i="1" dirty="0" smtClean="0">
                <a:solidFill>
                  <a:srgbClr val="0000FF"/>
                </a:solidFill>
                <a:latin typeface="+mn-lt"/>
                <a:cs typeface="+mn-cs"/>
              </a:rPr>
              <a:t> </a:t>
            </a:r>
            <a:r>
              <a:rPr lang="pt-BR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/>
            </a:r>
            <a:br>
              <a:rPr lang="pt-BR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(K. Elliot);</a:t>
            </a:r>
            <a:endParaRPr lang="pt-B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8699" y="188640"/>
            <a:ext cx="8229600" cy="36004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I.6 ACENO HISTÓRICO, SITUAÇÃO ATUAL E PERSPECTIVAS</a:t>
            </a:r>
          </a:p>
        </p:txBody>
      </p:sp>
    </p:spTree>
    <p:extLst>
      <p:ext uri="{BB962C8B-B14F-4D97-AF65-F5344CB8AC3E}">
        <p14:creationId xmlns:p14="http://schemas.microsoft.com/office/powerpoint/2010/main" val="87829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4212" y="908720"/>
            <a:ext cx="7991475" cy="62478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PCI </a:t>
            </a:r>
            <a:r>
              <a:rPr lang="pt-BR" sz="3200" b="1" dirty="0" err="1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Journal</a:t>
            </a:r>
            <a:r>
              <a:rPr lang="pt-BR" sz="32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 b="1" dirty="0" smtClean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NBR 9062 – </a:t>
            </a:r>
            <a:r>
              <a:rPr lang="pt-BR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Projeto e execução de estruturas de concreto pré-moldado,</a:t>
            </a:r>
            <a:r>
              <a:rPr lang="pt-B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2017.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 EN 1992-1-1 – Eurocode 2 – Parte 1: regras gerais e regras para edifícios. Cap. 10: regras adicionais para elementos e estruturas de concreto pré-moldado, do Comitê Europeu de Normalização (CEN, 2004).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EN 13369 – regras comuns para o concreto </a:t>
            </a:r>
            <a:r>
              <a:rPr lang="pt-BR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pré-moldado, do Comitê Europeu de Normalização (CEN, 2004).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684765-2AD1-412A-ABA8-2B10DCA6EE57}" type="slidenum">
              <a:rPr lang="en-US"/>
              <a:pPr>
                <a:defRPr/>
              </a:pPr>
              <a:t>123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2135" y="0"/>
            <a:ext cx="8229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I.6 ACENO HISTÓRICO, SITUAÇÃO ATUAL E PERSPECTIVAS</a:t>
            </a:r>
          </a:p>
        </p:txBody>
      </p:sp>
    </p:spTree>
    <p:extLst>
      <p:ext uri="{BB962C8B-B14F-4D97-AF65-F5344CB8AC3E}">
        <p14:creationId xmlns:p14="http://schemas.microsoft.com/office/powerpoint/2010/main" val="175702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727C7-A4FB-4826-8D02-A48118A4EA9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228" y="22523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3" name="Retângulo 2"/>
          <p:cNvSpPr/>
          <p:nvPr/>
        </p:nvSpPr>
        <p:spPr>
          <a:xfrm>
            <a:off x="684734" y="6330806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http://www.markaweb.com.br/avb/</a:t>
            </a: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683568" y="332656"/>
            <a:ext cx="5904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Obras comerciais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  <p:pic>
        <p:nvPicPr>
          <p:cNvPr id="5122" name="Picture 2" descr="http://www.markaweb.com.br/wp-content/uploads/2016/12/avb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7" r="2763"/>
          <a:stretch/>
        </p:blipFill>
        <p:spPr bwMode="auto">
          <a:xfrm>
            <a:off x="5100042" y="855876"/>
            <a:ext cx="3896380" cy="221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arkaweb.com.br/wp-content/uploads/2016/04/av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8" y="855876"/>
            <a:ext cx="4330924" cy="28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markaweb.com.br/wp-content/uploads/2016/04/avb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26" y="3284984"/>
            <a:ext cx="5090812" cy="33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187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59632" y="5970766"/>
            <a:ext cx="6705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BR" sz="1600" dirty="0">
                <a:solidFill>
                  <a:srgbClr val="0000FF"/>
                </a:solidFill>
              </a:rPr>
              <a:t>http://fr.cpci.ca/?sc=potm&amp;pn=monthly22005</a:t>
            </a:r>
          </a:p>
        </p:txBody>
      </p:sp>
      <p:pic>
        <p:nvPicPr>
          <p:cNvPr id="8" name="Picture 6" descr="C:\PAULO\Disciplinas\Concr Espec\Varios\Concr-Espec\Pre-Fabricados\Imagens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22" y="1399973"/>
            <a:ext cx="7233531" cy="454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10" name="Retângulo 2"/>
          <p:cNvSpPr>
            <a:spLocks noChangeArrowheads="1"/>
          </p:cNvSpPr>
          <p:nvPr/>
        </p:nvSpPr>
        <p:spPr bwMode="auto">
          <a:xfrm>
            <a:off x="971600" y="673532"/>
            <a:ext cx="74888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Edifícios residenciais de pequeno porte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1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188" y="116632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1026" name="Picture 2" descr="https://premil.ind.br/Content/upload/obra/5d72429e-6ccd-4528-93a0-c47bed646a5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r="15173"/>
          <a:stretch/>
        </p:blipFill>
        <p:spPr bwMode="auto">
          <a:xfrm>
            <a:off x="5076056" y="3501008"/>
            <a:ext cx="3943350" cy="320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remil.ind.br/Content/upload/obra/107f248d-2e02-4477-8653-44be0347ac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6451" r="10680" b="3550"/>
          <a:stretch/>
        </p:blipFill>
        <p:spPr bwMode="auto">
          <a:xfrm>
            <a:off x="467544" y="1196752"/>
            <a:ext cx="455437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48072" y="60212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hlinkClick r:id="rId4"/>
              </a:rPr>
              <a:t>https://premil.ind.br/obras/detalhes/63/karem-bissacott-coutinho</a:t>
            </a:r>
            <a:endParaRPr lang="pt-BR" sz="1600" dirty="0"/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971600" y="548680"/>
            <a:ext cx="74888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Edifícios residenciais de pequeno porte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36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188" y="44624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4" name="Retângulo 3"/>
          <p:cNvSpPr/>
          <p:nvPr/>
        </p:nvSpPr>
        <p:spPr>
          <a:xfrm>
            <a:off x="539552" y="6093296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http://www.neocon.ind.br/index.php?q=residenciais</a:t>
            </a:r>
          </a:p>
        </p:txBody>
      </p:sp>
      <p:pic>
        <p:nvPicPr>
          <p:cNvPr id="8194" name="Picture 2" descr="http://www.neocon.ind.br/arquivos/141622961446224886.99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8450" r="12131"/>
          <a:stretch/>
        </p:blipFill>
        <p:spPr bwMode="auto">
          <a:xfrm>
            <a:off x="4067944" y="2882602"/>
            <a:ext cx="4933951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neocon.ind.br/arquivos/307002661446224789.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971600" y="404664"/>
            <a:ext cx="74888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Edifícios residenciais de pequeno porte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34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921593"/>
            <a:ext cx="7743825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188" y="44624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971600" y="404664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Edifícios de média altura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62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85" y="602927"/>
            <a:ext cx="4716231" cy="613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ABE0F-8EF4-4971-B972-91BDCFDA007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3736" y="86445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539552" y="674693"/>
            <a:ext cx="457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Edifícios de grande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altura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13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395" y="764704"/>
            <a:ext cx="3780965" cy="580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BC8353-5EB3-44BF-9082-896FBB1E57A9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3736" y="11688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683568" y="746701"/>
            <a:ext cx="457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Edifícios de grande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altura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080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99318" y="116632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LIVRO BASE PARA A DISCIPLINA: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4283968" y="1114475"/>
            <a:ext cx="4501183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EL DEBS, MOUNIR K. </a:t>
            </a:r>
            <a:r>
              <a:rPr lang="pt-BR" altLang="pt-BR" b="1" i="1" dirty="0" smtClean="0">
                <a:solidFill>
                  <a:srgbClr val="0005CC"/>
                </a:solidFill>
              </a:rPr>
              <a:t>Concreto pré-moldado: fundamentos e </a:t>
            </a:r>
            <a:r>
              <a:rPr lang="pt-BR" altLang="pt-BR" b="1" i="1" dirty="0" err="1" smtClean="0">
                <a:solidFill>
                  <a:srgbClr val="0005CC"/>
                </a:solidFill>
              </a:rPr>
              <a:t>aplica-ções</a:t>
            </a:r>
            <a:r>
              <a:rPr lang="pt-BR" altLang="pt-BR" b="1" dirty="0" smtClean="0">
                <a:solidFill>
                  <a:srgbClr val="0005CC"/>
                </a:solidFill>
              </a:rPr>
              <a:t>. São Paulo, Ed. Oficina de Textos, 2</a:t>
            </a:r>
            <a:r>
              <a:rPr lang="pt-BR" altLang="pt-BR" b="1" baseline="30000" dirty="0" smtClean="0">
                <a:solidFill>
                  <a:srgbClr val="0005CC"/>
                </a:solidFill>
              </a:rPr>
              <a:t>ª</a:t>
            </a:r>
            <a:r>
              <a:rPr lang="pt-BR" altLang="pt-BR" b="1" dirty="0" smtClean="0">
                <a:solidFill>
                  <a:srgbClr val="0005CC"/>
                </a:solidFill>
              </a:rPr>
              <a:t> ed., 2017, 456p.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8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aluno deve estudar os capítulos deste ótimo livro.</a:t>
            </a:r>
            <a:endParaRPr lang="pt-BR" altLang="pt-BR" b="1" dirty="0">
              <a:solidFill>
                <a:srgbClr val="D125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99B4E-C3E9-4EBB-ABC4-5233ECBD06AF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35433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3070" y="87313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1026" name="Picture 2" descr="Fotos: Marcelo Scandar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1764"/>
            <a:ext cx="52387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s: Marcelo Scandaro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69" y="3356992"/>
            <a:ext cx="4098995" cy="3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6587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solidFill>
                  <a:srgbClr val="0000FF"/>
                </a:solidFill>
              </a:rPr>
              <a:t>http://infraestruturaurbana.pini.com.br/solucoes-tecnicas/31/artigo296601-3.aspx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27584" y="519112"/>
            <a:ext cx="7592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D125B8"/>
                </a:solidFill>
              </a:rPr>
              <a:t>Aeroporto de Guarulhos</a:t>
            </a:r>
            <a:endParaRPr 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23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4" y="1249486"/>
            <a:ext cx="4213488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tângulo 2"/>
          <p:cNvSpPr>
            <a:spLocks noChangeArrowheads="1"/>
          </p:cNvSpPr>
          <p:nvPr/>
        </p:nvSpPr>
        <p:spPr bwMode="auto">
          <a:xfrm>
            <a:off x="2379033" y="6402814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0000FF"/>
                </a:solidFill>
              </a:rPr>
              <a:t>http://www.thiel.eng.br</a:t>
            </a: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r="5164" b="3537"/>
          <a:stretch/>
        </p:blipFill>
        <p:spPr bwMode="auto">
          <a:xfrm>
            <a:off x="4733924" y="1228551"/>
            <a:ext cx="3952875" cy="241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3" y="4005064"/>
            <a:ext cx="423545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3" y="3789040"/>
            <a:ext cx="3952875" cy="261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971600" y="620688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Galpões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29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ângulo 2"/>
          <p:cNvSpPr>
            <a:spLocks noChangeArrowheads="1"/>
          </p:cNvSpPr>
          <p:nvPr/>
        </p:nvSpPr>
        <p:spPr bwMode="auto">
          <a:xfrm>
            <a:off x="475184" y="6174861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0000FF"/>
                </a:solidFill>
              </a:rPr>
              <a:t>http://www.thiel.eng.br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484784"/>
            <a:ext cx="3183463" cy="423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720"/>
            <a:ext cx="3623964" cy="302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85" y="4077072"/>
            <a:ext cx="3637756" cy="243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971600" y="620688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Galpões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70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tângulo 2"/>
          <p:cNvSpPr>
            <a:spLocks noChangeArrowheads="1"/>
          </p:cNvSpPr>
          <p:nvPr/>
        </p:nvSpPr>
        <p:spPr bwMode="auto">
          <a:xfrm>
            <a:off x="2145286" y="6330806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0000FF"/>
                </a:solidFill>
              </a:rPr>
              <a:t>http://www.thiel.eng.br</a:t>
            </a:r>
          </a:p>
        </p:txBody>
      </p:sp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43" y="1423339"/>
            <a:ext cx="2904532" cy="488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80" y="1397072"/>
            <a:ext cx="3672408" cy="491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Galpões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71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ângulo 1"/>
          <p:cNvSpPr>
            <a:spLocks noChangeArrowheads="1"/>
          </p:cNvSpPr>
          <p:nvPr/>
        </p:nvSpPr>
        <p:spPr bwMode="auto">
          <a:xfrm>
            <a:off x="2195736" y="6187907"/>
            <a:ext cx="457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0000FF"/>
                </a:solidFill>
              </a:rPr>
              <a:t>http://www.lajesjundiai.com.br/produtos/galpao</a:t>
            </a:r>
          </a:p>
        </p:txBody>
      </p:sp>
      <p:pic>
        <p:nvPicPr>
          <p:cNvPr id="31747" name="Picture 2" descr="http://www.lajesjundiai.com.br/files/.thumbs/produtos/2.10_galpao/jpg/640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2678112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http://www.lajesjundiai.com.br/files/.thumbs/produtos/2.10_galpao/jpg/640/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66762"/>
            <a:ext cx="4336813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http://www.lajesjundiai.com.br/files/.thumbs/produtos/2.10_galpao/jpg/640/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3935412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Galpões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81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14382" y="6186790"/>
            <a:ext cx="7620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600" dirty="0">
                <a:solidFill>
                  <a:srgbClr val="0000FF"/>
                </a:solidFill>
              </a:rPr>
              <a:t>http://wildish.com/content/wildish-enlarges-home-ducks</a:t>
            </a:r>
            <a:endParaRPr lang="en-US" altLang="pt-BR" sz="1600" dirty="0">
              <a:solidFill>
                <a:srgbClr val="0000FF"/>
              </a:solidFill>
            </a:endParaRPr>
          </a:p>
        </p:txBody>
      </p:sp>
      <p:pic>
        <p:nvPicPr>
          <p:cNvPr id="8" name="Picture 5" descr="C:\PAULO\Disciplinas\Concr Espec\Varios\Concr-Espec\Pre-Fabricados\Imagens\Autzen Sta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2" y="1298029"/>
            <a:ext cx="7848600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9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Estádios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54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838200" y="6330806"/>
            <a:ext cx="7620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600" dirty="0">
                <a:solidFill>
                  <a:srgbClr val="0000FF"/>
                </a:solidFill>
              </a:rPr>
              <a:t>http://www.smeinc.com/nfl-charlotte-panther-stadium</a:t>
            </a:r>
            <a:endParaRPr lang="en-US" altLang="pt-BR" sz="1600" dirty="0">
              <a:solidFill>
                <a:srgbClr val="0000FF"/>
              </a:solidFill>
            </a:endParaRPr>
          </a:p>
        </p:txBody>
      </p:sp>
      <p:pic>
        <p:nvPicPr>
          <p:cNvPr id="6" name="Picture 1029" descr="C:\PAULO\Disciplinas\Concr Espec\Varios\Concr-Espec\Pre-Fabricados\Imagens\ncstadi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161628"/>
            <a:ext cx="78486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971600" y="548680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Estádios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905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27</a:t>
            </a:fld>
            <a:endParaRPr lang="en-US"/>
          </a:p>
        </p:txBody>
      </p:sp>
      <p:pic>
        <p:nvPicPr>
          <p:cNvPr id="5122" name="Picture 2" descr="http://lajespatagonia.com/v1/wp-content/uploads/2013/11/pon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82" y="836712"/>
            <a:ext cx="51845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lajespatagonia.com/v1/wp-content/uploads/2013/11/pont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19503"/>
            <a:ext cx="5216774" cy="34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23528" y="5940569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http://lajespatagonia.com/v1/pontes-pre-moldadas-em-concreto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5979962" y="746701"/>
            <a:ext cx="29845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Pequenas pontes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e viadutos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45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7170" name="Picture 2" descr="http://www.concreto.eng.br/wp-content/gallery/obras/web-ponte-pre-fabricada-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/>
          <a:stretch/>
        </p:blipFill>
        <p:spPr bwMode="auto">
          <a:xfrm>
            <a:off x="686744" y="1340768"/>
            <a:ext cx="790660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210744" y="6330806"/>
            <a:ext cx="5313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http://www.concreto.eng.br/produtos/pre-fabricados/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Ponte de pequeno porte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29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E2898-39F1-4E53-970F-52705D5AC779}" type="slidenum">
              <a:rPr lang="en-US"/>
              <a:pPr>
                <a:defRPr/>
              </a:pPr>
              <a:t>29</a:t>
            </a:fld>
            <a:endParaRPr lang="en-US"/>
          </a:p>
        </p:txBody>
      </p:sp>
      <p:pic>
        <p:nvPicPr>
          <p:cNvPr id="20483" name="Picture 9" descr="C:\PAULO\Disciplinas\Protendido\Varios\Imagens\Pont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96" y="1324744"/>
            <a:ext cx="5056584" cy="50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971600" y="673532"/>
            <a:ext cx="5904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Pontes e viadutos de grande porte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2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13801" y="0"/>
            <a:ext cx="8229600" cy="2016224"/>
          </a:xfrm>
        </p:spPr>
        <p:txBody>
          <a:bodyPr/>
          <a:lstStyle/>
          <a:p>
            <a:pPr eaLnBrk="1" hangingPunct="1"/>
            <a:r>
              <a:rPr lang="en-US" altLang="pt-BR" sz="3600" b="1" dirty="0" smtClean="0">
                <a:solidFill>
                  <a:srgbClr val="00B050"/>
                </a:solidFill>
              </a:rPr>
              <a:t>Parte 1 – </a:t>
            </a:r>
            <a:r>
              <a:rPr lang="pt-BR" altLang="pt-BR" sz="3600" b="1" dirty="0" smtClean="0">
                <a:solidFill>
                  <a:srgbClr val="00B050"/>
                </a:solidFill>
              </a:rPr>
              <a:t>Fundamentos</a:t>
            </a:r>
            <a:br>
              <a:rPr lang="pt-BR" altLang="pt-BR" sz="3600" b="1" dirty="0" smtClean="0">
                <a:solidFill>
                  <a:srgbClr val="00B050"/>
                </a:solidFill>
              </a:rPr>
            </a:br>
            <a:r>
              <a:rPr lang="pt-BR" altLang="pt-BR" sz="3600" b="1" dirty="0" smtClean="0">
                <a:solidFill>
                  <a:srgbClr val="00B050"/>
                </a:solidFill>
              </a:rPr>
              <a:t>I. </a:t>
            </a:r>
            <a:r>
              <a:rPr lang="en-US" altLang="pt-BR" sz="3600" b="1" dirty="0" smtClean="0">
                <a:solidFill>
                  <a:srgbClr val="00B050"/>
                </a:solidFill>
              </a:rPr>
              <a:t>INTRODUÇÃO</a:t>
            </a:r>
            <a:r>
              <a:rPr lang="en-US" altLang="pt-BR" sz="3200" b="1" dirty="0">
                <a:solidFill>
                  <a:srgbClr val="C00000"/>
                </a:solidFill>
              </a:rPr>
              <a:t/>
            </a:r>
            <a:br>
              <a:rPr lang="en-US" altLang="pt-BR" sz="3200" b="1" dirty="0">
                <a:solidFill>
                  <a:srgbClr val="C00000"/>
                </a:solidFill>
              </a:rPr>
            </a:br>
            <a:r>
              <a:rPr lang="en-US" altLang="pt-BR" sz="32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750338" y="2348880"/>
            <a:ext cx="7993063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“</a:t>
            </a:r>
            <a:r>
              <a:rPr lang="pt-BR" altLang="pt-B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Construção Civil Brasileira</a:t>
            </a: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configura uma </a:t>
            </a: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Indústria atrasada</a:t>
            </a: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porque: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Baixa produtividade;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 desperdício de materiais;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Morosidade;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Baixo controle de qualidade.</a:t>
            </a:r>
          </a:p>
          <a:p>
            <a:pPr eaLnBrk="1" hangingPunct="1">
              <a:spcBef>
                <a:spcPct val="0"/>
              </a:spcBef>
              <a:buNone/>
            </a:pPr>
            <a:endParaRPr lang="pt-BR" altLang="pt-BR" sz="2400" b="1" dirty="0">
              <a:solidFill>
                <a:srgbClr val="2AA2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pt-BR" altLang="pt-BR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Melhorias vem ocorrendo ano a ano.</a:t>
            </a:r>
            <a:endParaRPr lang="pt-BR" altLang="pt-BR" b="1" dirty="0">
              <a:solidFill>
                <a:srgbClr val="0005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C6C33-A47C-4C92-9706-4018AD078938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3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djc.com/stories/images/20100115/SR16_NalleyValleyBridge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585"/>
            <a:ext cx="77787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215FB-7EF1-4C11-92D4-B8A93FE230DC}" type="slidenum">
              <a:rPr lang="en-US"/>
              <a:pPr>
                <a:defRPr/>
              </a:pPr>
              <a:t>30</a:t>
            </a:fld>
            <a:endParaRPr lang="en-US"/>
          </a:p>
        </p:txBody>
      </p:sp>
      <p:pic>
        <p:nvPicPr>
          <p:cNvPr id="21508" name="Picture 4" descr="http://www.hpcbridgeviews.com/images/prestressed%20girder%20brid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95970"/>
            <a:ext cx="36004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7861" y="61045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971600" y="673532"/>
            <a:ext cx="5904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Pontes e viadutos de grande porte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86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CD881-2A51-49BF-BA98-125EF7A1FACF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3736" y="57746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0050" y="390525"/>
            <a:ext cx="83439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81" y="6467476"/>
            <a:ext cx="6040437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618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7A5760-051C-45BD-85E5-50236405F2D5}" type="slidenum">
              <a:rPr lang="en-US"/>
              <a:pPr>
                <a:defRPr/>
              </a:pPr>
              <a:t>32</a:t>
            </a:fld>
            <a:endParaRPr lang="en-US"/>
          </a:p>
        </p:txBody>
      </p:sp>
      <p:pic>
        <p:nvPicPr>
          <p:cNvPr id="19459" name="Picture 5" descr="C:\PAULO\Disciplinas\Protendido\Fotos\Cord. Engr\Ponte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r="993" b="1654"/>
          <a:stretch/>
        </p:blipFill>
        <p:spPr bwMode="auto">
          <a:xfrm>
            <a:off x="611188" y="999356"/>
            <a:ext cx="7913687" cy="567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188" y="44624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971600" y="476672"/>
            <a:ext cx="5904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Ponte de grande porte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03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1030" descr="C:\PAULO\Disciplinas\Concr Espec\Varios\Concr-Espec\Pre-Fabricados\Imagens\box-culvert-inst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69" y="1412776"/>
            <a:ext cx="7130345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Galerias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05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34</a:t>
            </a:fld>
            <a:endParaRPr lang="en-US"/>
          </a:p>
        </p:txBody>
      </p:sp>
      <p:pic>
        <p:nvPicPr>
          <p:cNvPr id="4098" name="Picture 2" descr="http://www.tuboscopel.com.br/imagens/tubo-celu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00" y="1214754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39988" y="647482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http://www.tuboscopel.com.br/tubos-celulares.php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Galerias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29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188" y="44624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971600" y="620688"/>
            <a:ext cx="1656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Galerias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  <p:pic>
        <p:nvPicPr>
          <p:cNvPr id="12290" name="Picture 2" descr="http://bmpremoldados.com.br/uploads/1497279070-1496791408-bm-pre-moldados-infraestrutura-transnordestina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4202"/>
          <a:stretch/>
        </p:blipFill>
        <p:spPr bwMode="auto">
          <a:xfrm>
            <a:off x="539552" y="3126085"/>
            <a:ext cx="5850662" cy="335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bmpremoldados.com.br/uploads/1497279083-1496791391-bm-pre-moldados-infraestrutura-transnordestina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021" y="666274"/>
            <a:ext cx="5726570" cy="322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415808" y="6402814"/>
            <a:ext cx="6616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bmpremoldados.com.br/obras/2-obras-de-infraestrutura.html</a:t>
            </a:r>
            <a:endParaRPr lang="pt-BR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5271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727C7-A4FB-4826-8D02-A48118A4EA9A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228" y="22523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415808" y="6402814"/>
            <a:ext cx="6616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bmpremoldados.com.br/obras/2-obras-de-infraestrutura.html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899592" y="482665"/>
            <a:ext cx="5904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Canais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  <p:pic>
        <p:nvPicPr>
          <p:cNvPr id="11266" name="Picture 2" descr="http://bmpremoldados.com.br/uploads/1497279311-1496791516-bm-pre-moldados-infraestrutura-galeria-lapa-pr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08" y="1068819"/>
            <a:ext cx="7152640" cy="5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714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37</a:t>
            </a:fld>
            <a:endParaRPr lang="en-US"/>
          </a:p>
        </p:txBody>
      </p:sp>
      <p:pic>
        <p:nvPicPr>
          <p:cNvPr id="2050" name="Picture 2" descr="Laje P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0"/>
          <a:stretch/>
        </p:blipFill>
        <p:spPr bwMode="auto">
          <a:xfrm>
            <a:off x="1097441" y="1361881"/>
            <a:ext cx="7280857" cy="429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51870" y="565253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http://lajespatagonia.com/v1/laje-pi-e-sua-utilizacao-na-contencao-solo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Muros de arrimo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81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2052" name="Picture 4" descr="http://www.premoldadossampaio.com.br/images/produtos/13/ampliada/ffe46f98a450ae4717201f708b4ce23012062013111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84" y="1223091"/>
            <a:ext cx="6493607" cy="487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439987" y="608458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http://www.premoldadossampaio.com.br/produtos_detalhes.php?id_produto=13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Muros de arrimo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31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16732" y="5157192"/>
            <a:ext cx="68422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altLang="pt-BR" sz="1600" dirty="0">
                <a:solidFill>
                  <a:srgbClr val="0000FF"/>
                </a:solidFill>
              </a:rPr>
              <a:t>http://www.manutencaoesuprimentos.com.br/conteudo/6992-revestimentos-em-concreto/</a:t>
            </a:r>
            <a:endParaRPr lang="en-US" altLang="pt-BR" sz="1600" dirty="0">
              <a:solidFill>
                <a:srgbClr val="0000FF"/>
              </a:solidFill>
            </a:endParaRPr>
          </a:p>
        </p:txBody>
      </p:sp>
      <p:pic>
        <p:nvPicPr>
          <p:cNvPr id="9" name="Picture 6" descr="C:\PAULO\Disciplinas\Concr Espec\Varios\Concr-Espec\Pre-Fabricados\Imagens\paredes-de-concreto-pre-moldad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0" y="1672629"/>
            <a:ext cx="7772400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971600" y="745540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Estruturas de contenção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4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36912"/>
            <a:ext cx="6197265" cy="373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755648" y="548680"/>
            <a:ext cx="764498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das formas de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reduzir o atraso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 com técnicas associadas à utilização de </a:t>
            </a:r>
            <a:r>
              <a:rPr lang="pt-BR" altLang="pt-B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elemen-tos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concreto, para formar as estruturas de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Concreto Pré-Moldado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(CPM). </a:t>
            </a:r>
            <a:endParaRPr lang="pt-BR" altLang="pt-B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C6C33-A47C-4C92-9706-4018AD07893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1717" y="116632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8" name="Rectangle 5"/>
          <p:cNvSpPr/>
          <p:nvPr/>
        </p:nvSpPr>
        <p:spPr>
          <a:xfrm>
            <a:off x="2661658" y="6372223"/>
            <a:ext cx="6092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http://tecplastinovacao.com.br</a:t>
            </a: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0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40</a:t>
            </a:fld>
            <a:endParaRPr lang="en-US"/>
          </a:p>
        </p:txBody>
      </p:sp>
      <p:pic>
        <p:nvPicPr>
          <p:cNvPr id="2054" name="Picture 6" descr="http://mold.com.br/manager/uploads/produtos/obras/20150714172438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6" y="1268760"/>
            <a:ext cx="790441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451870" y="609329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http://mold.com.br/produtos/%7BslugProduto%7D/galpao-pre-moldado-palacio-de-cristal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Paredes de fechamento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29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Fundações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  <p:pic>
        <p:nvPicPr>
          <p:cNvPr id="9" name="Picture 2" descr="http://bmpremoldados.com.br/uploads/1498591294-sapata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44" y="1701278"/>
            <a:ext cx="6527887" cy="36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161592" y="5445224"/>
            <a:ext cx="712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http://bmpremoldados.com.br/solucoes/7-sapatas-de-fundacao-pre-moldadas.html</a:t>
            </a:r>
          </a:p>
        </p:txBody>
      </p:sp>
    </p:spTree>
    <p:extLst>
      <p:ext uri="{BB962C8B-B14F-4D97-AF65-F5344CB8AC3E}">
        <p14:creationId xmlns:p14="http://schemas.microsoft.com/office/powerpoint/2010/main" val="3292745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B3B00-7C3B-4933-A0A8-2C30F244C1BD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Retângulo 4"/>
          <p:cNvSpPr/>
          <p:nvPr/>
        </p:nvSpPr>
        <p:spPr>
          <a:xfrm>
            <a:off x="2020429" y="641441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https://www.arnpremoldados.com/reservatorios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Reservatórios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09900"/>
            <a:ext cx="4774630" cy="359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r="3363" b="4538"/>
          <a:stretch/>
        </p:blipFill>
        <p:spPr bwMode="auto">
          <a:xfrm>
            <a:off x="509637" y="1204020"/>
            <a:ext cx="3967113" cy="29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227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2" y="404664"/>
            <a:ext cx="559093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727C7-A4FB-4826-8D02-A48118A4EA9A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228" y="22523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136378" y="6453336"/>
            <a:ext cx="88691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sz="1600" dirty="0">
                <a:solidFill>
                  <a:srgbClr val="0000FF"/>
                </a:solidFill>
              </a:rPr>
              <a:t>https://preconprefabricados.com.br/pre-fabricado-de-concreto-nossos-produtos/pecas-customizadas/</a:t>
            </a:r>
            <a:endParaRPr lang="pt-BR" altLang="pt-BR" sz="1600" b="1" dirty="0">
              <a:solidFill>
                <a:srgbClr val="0000FF"/>
              </a:solidFill>
            </a:endParaRPr>
          </a:p>
        </p:txBody>
      </p:sp>
      <p:pic>
        <p:nvPicPr>
          <p:cNvPr id="1028" name="Picture 4" descr="passarela-pre-fabricada-de-concreto-via-expressa-bh-precon-pre-fabricados-de-concre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4271" r="3999"/>
          <a:stretch/>
        </p:blipFill>
        <p:spPr bwMode="auto">
          <a:xfrm>
            <a:off x="4458974" y="3356992"/>
            <a:ext cx="4546532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ssarela-pre-moldada-de-concreto-linha-verde-bh-precon-pre-fabricados-de-concre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78" y="3356992"/>
            <a:ext cx="4128492" cy="273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6012160" y="548680"/>
            <a:ext cx="2592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Passarelas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57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727C7-A4FB-4826-8D02-A48118A4EA9A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228" y="22523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1026" name="Picture 2" descr="http://bmpremoldados.com.br/uploads/1497276434-1496790419-bm-pre-moldados-obras-industriais-ute-termoeletrica-pecem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9915"/>
            <a:ext cx="4392487" cy="329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879712" y="6402814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http://bmpremoldados.com.br/obras/1-obras-industriais.html</a:t>
            </a: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323528" y="476672"/>
            <a:ext cx="5904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Termoelétricas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  <p:pic>
        <p:nvPicPr>
          <p:cNvPr id="2052" name="Picture 4" descr="http://bmpremoldados.com.br/uploads/1497276412-1496790383-bm-pre-moldados-obras-industriais-ute-termoeletrica-pecem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48768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9294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727C7-A4FB-4826-8D02-A48118A4EA9A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228" y="22523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415808" y="6402814"/>
            <a:ext cx="6616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bmpremoldados.com.br/obras/2-obras-de-infraestrutura.html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323528" y="476672"/>
            <a:ext cx="5904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Portos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  <p:pic>
        <p:nvPicPr>
          <p:cNvPr id="4098" name="Picture 2" descr="http://bmpremoldados.com.br/uploads/1514314426-IMG_8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19711"/>
            <a:ext cx="5215615" cy="312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bmpremoldados.com.br/uploads/1525097165-IMG_56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8" r="8980" b="9375"/>
          <a:stretch/>
        </p:blipFill>
        <p:spPr bwMode="auto">
          <a:xfrm>
            <a:off x="4211960" y="3573889"/>
            <a:ext cx="4835001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18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recast Tieless Rail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32285" r="6042"/>
          <a:stretch/>
        </p:blipFill>
        <p:spPr bwMode="auto">
          <a:xfrm>
            <a:off x="4036366" y="3852912"/>
            <a:ext cx="4714875" cy="28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0101CC-1BB6-41D5-A258-E866ABBCC46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37891" name="Picture 2" descr="Precast Tieless Rail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0" b="7036"/>
          <a:stretch/>
        </p:blipFill>
        <p:spPr bwMode="auto">
          <a:xfrm>
            <a:off x="381246" y="1340584"/>
            <a:ext cx="4100414" cy="309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Precast Tieless Rail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8099"/>
          <a:stretch/>
        </p:blipFill>
        <p:spPr bwMode="auto">
          <a:xfrm>
            <a:off x="4628725" y="996652"/>
            <a:ext cx="4115519" cy="27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tângulo 2"/>
          <p:cNvSpPr>
            <a:spLocks noChangeArrowheads="1"/>
          </p:cNvSpPr>
          <p:nvPr/>
        </p:nvSpPr>
        <p:spPr bwMode="auto">
          <a:xfrm>
            <a:off x="548702" y="6127971"/>
            <a:ext cx="33845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rgbClr val="0000FF"/>
                </a:solidFill>
              </a:rPr>
              <a:t>http://precast.org/2016/04/coming-untied/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8" name="Retângulo 2"/>
          <p:cNvSpPr>
            <a:spLocks noChangeArrowheads="1"/>
          </p:cNvSpPr>
          <p:nvPr/>
        </p:nvSpPr>
        <p:spPr bwMode="auto">
          <a:xfrm>
            <a:off x="323528" y="673532"/>
            <a:ext cx="5904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Ferrovias, metrôs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40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CD881-2A51-49BF-BA98-125EF7A1FACF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3736" y="57746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471" y="620688"/>
            <a:ext cx="8567489" cy="574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023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2D9EEB-88C6-4682-9EBF-9802BE5B375E}" type="slidenum">
              <a:rPr lang="en-US"/>
              <a:pPr>
                <a:defRPr/>
              </a:pPr>
              <a:t>48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7850" y="1772816"/>
            <a:ext cx="81819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52004" y="836712"/>
            <a:ext cx="7993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Elementos pré-moldados de uso mais comum:</a:t>
            </a:r>
            <a:endParaRPr lang="pt-BR" altLang="pt-BR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6F96B-7855-4562-8B84-EC54D4A85EB0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3568" y="24681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47" y="548680"/>
            <a:ext cx="793984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712689" y="828874"/>
            <a:ext cx="7993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Benefícios</a:t>
            </a: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Concreto Pré-Moldado (CPM)</a:t>
            </a:r>
            <a:r>
              <a:rPr lang="en-US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alt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04739" y="1628800"/>
            <a:ext cx="4104481" cy="416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ts val="500"/>
              </a:spcBef>
              <a:buFontTx/>
              <a:buChar char="-"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Diminuição do tempo de construção;</a:t>
            </a:r>
          </a:p>
          <a:p>
            <a:pPr algn="just" eaLnBrk="1" hangingPunct="1">
              <a:spcBef>
                <a:spcPts val="500"/>
              </a:spcBef>
              <a:buFontTx/>
              <a:buChar char="-"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Melhor controle dos componentes </a:t>
            </a:r>
            <a:r>
              <a:rPr lang="pt-BR" altLang="pt-B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pré-mol-dados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just" eaLnBrk="1" hangingPunct="1">
              <a:spcBef>
                <a:spcPts val="500"/>
              </a:spcBef>
              <a:buFontTx/>
              <a:buChar char="-"/>
            </a:pPr>
            <a:r>
              <a:rPr lang="pt-BR" altLang="pt-BR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Redução do </a:t>
            </a:r>
            <a:r>
              <a:rPr lang="pt-BR" altLang="pt-BR" b="1" dirty="0" err="1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desper-dício</a:t>
            </a:r>
            <a:r>
              <a:rPr lang="pt-BR" altLang="pt-BR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materiais na construção.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2FF07-F9BD-4D36-97E9-A8C982871EA6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Rectangle 6"/>
          <p:cNvSpPr/>
          <p:nvPr/>
        </p:nvSpPr>
        <p:spPr>
          <a:xfrm>
            <a:off x="5433175" y="4859868"/>
            <a:ext cx="3011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http://www.concredol.com.br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00" y="1798203"/>
            <a:ext cx="4039664" cy="302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99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5456C-6602-4F39-B22E-B0D592599101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3736" y="70446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1" y="737642"/>
            <a:ext cx="8601075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92" y="620688"/>
            <a:ext cx="5454344" cy="590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DB79C-8A0F-49FD-8546-229E1765F6AD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3736" y="61045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3296"/>
            <a:ext cx="50577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8CF0B-CBB9-475F-8EEC-B74DBFA67C03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3736" y="16173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898" y="476672"/>
            <a:ext cx="41052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165304"/>
            <a:ext cx="4848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8CF0B-CBB9-475F-8EEC-B74DBFA67C03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3736" y="16173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98" y="447973"/>
            <a:ext cx="49434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948" y="6093296"/>
            <a:ext cx="48863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4828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A2A48E-281A-4FBA-AC4D-5AF24A1899BD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3736" y="51396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1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577014" cy="470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790572" y="692696"/>
            <a:ext cx="799306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</a:t>
            </a: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Concreto Pré-Moldado (CPM):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</a:t>
            </a:r>
            <a:r>
              <a:rPr lang="pt-BR" altLang="pt-B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construção em que a obra, ou parte dela, é moldada fora </a:t>
            </a:r>
            <a:r>
              <a:rPr lang="pt-BR" altLang="pt-B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t-BR" altLang="pt-B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 local de utilização definitivo</a:t>
            </a:r>
            <a:r>
              <a:rPr lang="pt-BR" altLang="pt-B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Associada à “</a:t>
            </a:r>
            <a:r>
              <a:rPr lang="pt-BR" altLang="pt-BR" b="1" i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industrialização </a:t>
            </a:r>
            <a:r>
              <a:rPr lang="pt-BR" altLang="pt-BR" b="1" i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construção</a:t>
            </a:r>
            <a:r>
              <a:rPr lang="pt-BR" altLang="pt-BR" b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”: é o emprego, de </a:t>
            </a:r>
            <a:r>
              <a:rPr lang="pt-BR" altLang="pt-BR" b="1" u="sng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 racional e mecanizada</a:t>
            </a:r>
            <a:r>
              <a:rPr lang="pt-BR" altLang="pt-BR" b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 materiais, meios de transporte e técnicas construtivas, para se conseguir uma </a:t>
            </a:r>
            <a:r>
              <a:rPr lang="pt-BR" alt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maior produtividade</a:t>
            </a: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altLang="pt-BR" b="1" dirty="0">
              <a:solidFill>
                <a:srgbClr val="0005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44F5D-2CB3-4C36-8BE0-7A86624A5405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4212" y="764704"/>
            <a:ext cx="7991475" cy="335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 </a:t>
            </a:r>
            <a:r>
              <a:rPr lang="pt-BR" sz="3200" b="1" u="sng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industrizalização</a:t>
            </a:r>
            <a:r>
              <a:rPr lang="pt-BR" sz="3200" b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da construção se estende a todas as suas partes, e independe dos </a:t>
            </a:r>
            <a:r>
              <a:rPr lang="pt-BR" sz="3200" b="1" dirty="0" err="1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mate-riais</a:t>
            </a:r>
            <a:r>
              <a:rPr lang="pt-BR" sz="3200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empregados.</a:t>
            </a:r>
            <a:endParaRPr lang="pt-BR" sz="3200" b="1" dirty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Já </a:t>
            </a:r>
            <a:r>
              <a:rPr lang="pt-BR" sz="3200" b="1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 </a:t>
            </a:r>
            <a:r>
              <a:rPr lang="pt-BR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pré-moldagem</a:t>
            </a:r>
            <a:r>
              <a:rPr lang="pt-BR" sz="32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pt-BR" sz="3200" b="1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corresponde a </a:t>
            </a:r>
            <a:r>
              <a:rPr lang="pt-BR" sz="3200" b="1" u="sng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estruturas, fechamentos ou elementos acessórios de concreto</a:t>
            </a:r>
            <a:r>
              <a:rPr lang="pt-BR" sz="32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  <a:endParaRPr lang="pt-BR" sz="3200" b="1" dirty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AB0B9-B07A-4584-8131-E78020815B13}" type="slidenum">
              <a:rPr lang="en-US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4213" y="980728"/>
            <a:ext cx="7991475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Duas </a:t>
            </a: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diretrizes</a:t>
            </a:r>
            <a:r>
              <a:rPr lang="pt-B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para a </a:t>
            </a:r>
            <a:r>
              <a:rPr lang="en-US" altLang="pt-B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pré-</a:t>
            </a:r>
            <a:r>
              <a:rPr lang="en-US" altLang="pt-BR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moldagem</a:t>
            </a:r>
            <a:r>
              <a:rPr lang="en-US" altLang="pt-B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  <a:endParaRPr lang="en-US" altLang="pt-B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800" b="1" dirty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3200" b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É utilizada como forma de buscar a </a:t>
            </a:r>
            <a:r>
              <a:rPr lang="pt-BR" sz="3200" b="1" u="sng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industrialização da construção</a:t>
            </a:r>
            <a:r>
              <a:rPr lang="pt-BR" sz="3200" b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, por meio da pré-fabricação;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3200" b="1" dirty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É utilizada como uma forma de </a:t>
            </a:r>
            <a:r>
              <a:rPr lang="pt-BR" sz="3200" b="1" u="sng" dirty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racionalizar </a:t>
            </a:r>
            <a:r>
              <a:rPr lang="pt-BR" sz="3200" b="1" u="sng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as  </a:t>
            </a:r>
            <a:r>
              <a:rPr lang="pt-BR" sz="3200" b="1" u="sng" dirty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estruturas de concreto</a:t>
            </a:r>
            <a:r>
              <a:rPr lang="pt-BR" sz="3200" b="1" dirty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.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AB0B9-B07A-4584-8131-E78020815B13}" type="slidenum">
              <a:rPr lang="en-US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</p:spTree>
    <p:extLst>
      <p:ext uri="{BB962C8B-B14F-4D97-AF65-F5344CB8AC3E}">
        <p14:creationId xmlns:p14="http://schemas.microsoft.com/office/powerpoint/2010/main" val="5358523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17207"/>
            <a:ext cx="8061251" cy="392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45841" y="5034662"/>
            <a:ext cx="6192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http://www.grupogretter.com/galpoespremoldados.html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661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790572" y="692696"/>
            <a:ext cx="7993063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 do </a:t>
            </a:r>
            <a:r>
              <a:rPr lang="pt-BR" altLang="pt-BR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oncreto Pré-Fabricado</a:t>
            </a:r>
            <a:r>
              <a:rPr lang="en-US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alt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“... é um método industrial de construção em que os elementos fabricados, em grandes séries, por métodos de produção em massa, são montados na obra mediante </a:t>
            </a:r>
            <a:r>
              <a:rPr lang="pt-BR" altLang="pt-BR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equipa-mentos</a:t>
            </a:r>
            <a:r>
              <a:rPr lang="pt-BR" altLang="pt-B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dispositivos de elevação.”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44F5D-2CB3-4C36-8BE0-7A86624A5405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1026" name="Picture 2" descr="C:\Users\Paulo\Downloads\P_20170714_150345_vHDR_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4788024" cy="269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5868144" y="6093296"/>
            <a:ext cx="2819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http://www.markaweb.com.br/</a:t>
            </a:r>
          </a:p>
        </p:txBody>
      </p:sp>
    </p:spTree>
    <p:extLst>
      <p:ext uri="{BB962C8B-B14F-4D97-AF65-F5344CB8AC3E}">
        <p14:creationId xmlns:p14="http://schemas.microsoft.com/office/powerpoint/2010/main" val="355212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08279-B242-454A-8AD6-407B85C705E2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2" descr="Foto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43" y="1802619"/>
            <a:ext cx="6264696" cy="42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817591" y="6109177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</a:t>
            </a:r>
            <a:r>
              <a:rPr lang="pt-BR" sz="1600" dirty="0" smtClean="0">
                <a:solidFill>
                  <a:srgbClr val="0000FF"/>
                </a:solidFill>
              </a:rPr>
              <a:t>www.protensul.com.br</a:t>
            </a:r>
            <a:endParaRPr lang="pt-BR" sz="1600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755576" y="673532"/>
            <a:ext cx="79208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Laje alveolar para pavimento ou fechamento vertical.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34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790572" y="692696"/>
            <a:ext cx="7993063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 de </a:t>
            </a:r>
            <a:r>
              <a:rPr lang="pt-BR" altLang="pt-BR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lemento Pré-Fabricado</a:t>
            </a: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“... executado industrialmente, em instalações permanentes da empresa destinada para este fim, que se enquadram e estejam em conformidade com as especificações de 12.1.2.” </a:t>
            </a:r>
            <a:r>
              <a:rPr lang="pt-BR" altLang="pt-B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(NBR 9062)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44F5D-2CB3-4C36-8BE0-7A86624A5405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2050" name="Picture 2" descr="SONY DS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15869144"/>
            <a:ext cx="12293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NY D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72" y="3573016"/>
            <a:ext cx="4268919" cy="285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187624" y="5949280"/>
            <a:ext cx="3024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FF"/>
                </a:solidFill>
              </a:rPr>
              <a:t>https://www.projepar.com.br/infraestrutura/</a:t>
            </a:r>
          </a:p>
        </p:txBody>
      </p:sp>
    </p:spTree>
    <p:extLst>
      <p:ext uri="{BB962C8B-B14F-4D97-AF65-F5344CB8AC3E}">
        <p14:creationId xmlns:p14="http://schemas.microsoft.com/office/powerpoint/2010/main" val="273758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7" descr="http://www.arcoma.com.br/sites/default/files/styles/produtos/public/PILARES-PR%C3%89-MOLDADOS.jpg?itok=RCHPrH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46" y="3212976"/>
            <a:ext cx="4553742" cy="316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 descr="http://www.arcoma.com.br/sites/default/files/styles/produtos/public/PILARES-PR%C3%89-MOLDADOS-1.jpg?itok=HjLWfW4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3" y="731980"/>
            <a:ext cx="4040760" cy="281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tângulo 1"/>
          <p:cNvSpPr>
            <a:spLocks noChangeArrowheads="1"/>
          </p:cNvSpPr>
          <p:nvPr/>
        </p:nvSpPr>
        <p:spPr bwMode="auto">
          <a:xfrm>
            <a:off x="251520" y="5877272"/>
            <a:ext cx="3851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rgbClr val="0000FF"/>
                </a:solidFill>
              </a:rPr>
              <a:t>http://www.arcoma.com.br/produtos/pilares-pr%C3%A9-moldados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1188" y="188640"/>
            <a:ext cx="8229600" cy="431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648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790572" y="692696"/>
            <a:ext cx="7993063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Definição de </a:t>
            </a:r>
            <a:r>
              <a:rPr lang="pt-BR" altLang="pt-BR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lemento Pré-Moldado</a:t>
            </a:r>
            <a:r>
              <a:rPr lang="en-US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en-US" altLang="pt-BR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“... </a:t>
            </a:r>
            <a:r>
              <a:rPr lang="pt-BR" altLang="pt-B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moldado previamente e fora do local de utilização definitiva na estrutura, conforme  estabelecidas em 12.1.1” - </a:t>
            </a:r>
            <a:r>
              <a:rPr lang="pt-BR" altLang="pt-B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(NBR 9062</a:t>
            </a:r>
            <a:r>
              <a:rPr lang="pt-BR" altLang="pt-B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pt-BR" altLang="pt-B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</a:t>
            </a:r>
            <a:r>
              <a:rPr lang="pt-BR" altLang="pt-BR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controle de qualidade menos rigoroso</a:t>
            </a:r>
            <a:r>
              <a:rPr lang="pt-BR" altLang="pt-BR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o do elemento pré-fabricado. </a:t>
            </a:r>
            <a:endParaRPr lang="pt-BR" altLang="pt-BR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44F5D-2CB3-4C36-8BE0-7A86624A5405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pic>
        <p:nvPicPr>
          <p:cNvPr id="1026" name="Picture 2" descr="Lajes Treliçadas 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0" y="4023135"/>
            <a:ext cx="5715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516594" y="5910371"/>
            <a:ext cx="25199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https://www.tijolaje.com.br/lajes-trelicadas/lajes-trelicadas-eps/</a:t>
            </a:r>
          </a:p>
        </p:txBody>
      </p:sp>
    </p:spTree>
    <p:extLst>
      <p:ext uri="{BB962C8B-B14F-4D97-AF65-F5344CB8AC3E}">
        <p14:creationId xmlns:p14="http://schemas.microsoft.com/office/powerpoint/2010/main" val="31673517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1.2 FORMAS DE APLICAÇÃO DO CPM</a:t>
            </a: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755576" y="1124744"/>
            <a:ext cx="79930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 da forma como os elementos são concebidos e produzidos.</a:t>
            </a:r>
            <a:endParaRPr lang="pt-BR" altLang="pt-B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749FE-A20B-43FD-85B0-D2624A0544EE}" type="slidenum">
              <a:rPr lang="en-US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2961" y="2420888"/>
            <a:ext cx="785829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68313" y="44624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1.2 FORMAS DE APLICAÇÃO DO CPM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749FE-A20B-43FD-85B0-D2624A0544EE}" type="slidenum">
              <a:rPr lang="en-US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907627" y="764704"/>
            <a:ext cx="7993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de fábrica: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 aquele executado em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instalações permanentes distantes da obra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4059431" y="6255622"/>
            <a:ext cx="2819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http://www.markaweb.com.br/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29" y="2132856"/>
            <a:ext cx="646390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3360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749FE-A20B-43FD-85B0-D2624A0544EE}" type="slidenum">
              <a:rPr lang="en-US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89819" y="563196"/>
            <a:ext cx="7993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</a:t>
            </a:r>
            <a:r>
              <a:rPr lang="pt-BR" alt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canteiro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executado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</a:t>
            </a:r>
            <a:r>
              <a:rPr lang="pt-BR" altLang="pt-B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instalações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temporárias nas proximidades da </a:t>
            </a:r>
            <a:r>
              <a:rPr lang="pt-BR" altLang="pt-B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altLang="pt-B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Paulo\Disciplinas\Protendido\Varios\Fotos\Viga Protendida Ourinhos\Geral\DSC064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0" b="4885"/>
          <a:stretch/>
        </p:blipFill>
        <p:spPr bwMode="auto">
          <a:xfrm>
            <a:off x="1197207" y="2297544"/>
            <a:ext cx="7378286" cy="386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787716" y="6228020"/>
            <a:ext cx="219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 smtClean="0">
                <a:solidFill>
                  <a:srgbClr val="0000FF"/>
                </a:solidFill>
              </a:rPr>
              <a:t>(Fotografia do Autor)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95738" y="32049"/>
            <a:ext cx="8229600" cy="5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1.2 FORMAS DE APLICAÇÃO DO CPM</a:t>
            </a:r>
          </a:p>
        </p:txBody>
      </p:sp>
    </p:spTree>
    <p:extLst>
      <p:ext uri="{BB962C8B-B14F-4D97-AF65-F5344CB8AC3E}">
        <p14:creationId xmlns:p14="http://schemas.microsoft.com/office/powerpoint/2010/main" val="22797497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755575" y="692696"/>
            <a:ext cx="7993063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Quanto à forma da seção transversal: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de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seção completa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de </a:t>
            </a: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seção parcial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CPM de </a:t>
            </a:r>
            <a:r>
              <a:rPr lang="pt-BR" altLang="pt-BR" b="1" u="sng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seção completa</a:t>
            </a: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tem a seção resistente formada fora do local de utilização definitivo.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CPM de </a:t>
            </a:r>
            <a:r>
              <a:rPr lang="pt-BR" altLang="pt-BR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seção </a:t>
            </a:r>
            <a:r>
              <a:rPr lang="pt-BR" altLang="pt-BR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parcial</a:t>
            </a:r>
            <a:r>
              <a:rPr lang="pt-BR" alt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 </a:t>
            </a:r>
            <a:r>
              <a:rPr lang="pt-BR" alt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apenas parte da </a:t>
            </a:r>
            <a:r>
              <a:rPr lang="pt-BR" altLang="pt-B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seção resistente formada fora do local de utilização </a:t>
            </a:r>
            <a:r>
              <a:rPr lang="pt-BR" alt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definitivo, e depois é completada na posição de utilização definitiva com concreto moldado no local (CML).</a:t>
            </a:r>
            <a:endParaRPr lang="pt-BR" altLang="pt-B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749FE-A20B-43FD-85B0-D2624A0544EE}" type="slidenum">
              <a:rPr lang="en-US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95738" y="32049"/>
            <a:ext cx="8229600" cy="5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1.2 FORMAS DE APLICAÇÃO DO CPM</a:t>
            </a:r>
          </a:p>
        </p:txBody>
      </p:sp>
    </p:spTree>
    <p:extLst>
      <p:ext uri="{BB962C8B-B14F-4D97-AF65-F5344CB8AC3E}">
        <p14:creationId xmlns:p14="http://schemas.microsoft.com/office/powerpoint/2010/main" val="35502986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95" y="451412"/>
            <a:ext cx="6977211" cy="592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08279-B242-454A-8AD6-407B85C705E2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95738" y="32049"/>
            <a:ext cx="8229600" cy="5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1.2 FORMAS DE APLICAÇÃO DO CPM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84317" y="6379105"/>
            <a:ext cx="52524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http://www.premodisa.com.br/servico/vigas-calha-u-e-j</a:t>
            </a:r>
          </a:p>
        </p:txBody>
      </p:sp>
      <p:sp>
        <p:nvSpPr>
          <p:cNvPr id="2" name="Retângulo 1"/>
          <p:cNvSpPr/>
          <p:nvPr/>
        </p:nvSpPr>
        <p:spPr>
          <a:xfrm>
            <a:off x="2495084" y="548680"/>
            <a:ext cx="4971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</a:t>
            </a: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seção </a:t>
            </a:r>
            <a:r>
              <a:rPr lang="pt-BR" alt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completa</a:t>
            </a:r>
            <a:endParaRPr lang="pt-BR" alt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99617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08279-B242-454A-8AD6-407B85C705E2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95738" y="-99392"/>
            <a:ext cx="8229600" cy="5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1.2 FORMAS DE APLICAÇÃO DO CPM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153" y="872896"/>
            <a:ext cx="8114770" cy="291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stacionament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0"/>
          <a:stretch/>
        </p:blipFill>
        <p:spPr bwMode="auto">
          <a:xfrm>
            <a:off x="495737" y="3861048"/>
            <a:ext cx="507275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724128" y="6012577"/>
            <a:ext cx="3074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https://www.projepar.com.br/estacionamento/</a:t>
            </a:r>
          </a:p>
        </p:txBody>
      </p:sp>
      <p:sp>
        <p:nvSpPr>
          <p:cNvPr id="8" name="Retângulo 7"/>
          <p:cNvSpPr/>
          <p:nvPr/>
        </p:nvSpPr>
        <p:spPr>
          <a:xfrm>
            <a:off x="553153" y="404664"/>
            <a:ext cx="4578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</a:t>
            </a:r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seção </a:t>
            </a:r>
            <a:r>
              <a:rPr lang="pt-BR" alt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parcial</a:t>
            </a:r>
            <a:endParaRPr lang="pt-BR" alt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1233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755575" y="764704"/>
            <a:ext cx="7993063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Quanto ao </a:t>
            </a:r>
            <a:r>
              <a:rPr lang="pt-BR" altLang="pt-B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do elemento</a:t>
            </a: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CPM: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pesado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</a:t>
            </a: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CPM </a:t>
            </a:r>
            <a:r>
              <a:rPr lang="pt-BR" altLang="pt-BR" b="1" u="sng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pesado</a:t>
            </a: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 aquele que </a:t>
            </a:r>
            <a:r>
              <a:rPr lang="pt-BR" altLang="pt-BR" b="1" u="sng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necessita</a:t>
            </a: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equipamentos especiais para o seu transporte e montagem.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alt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CPM </a:t>
            </a:r>
            <a:r>
              <a:rPr lang="pt-BR" altLang="pt-BR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</a:t>
            </a:r>
            <a:r>
              <a:rPr lang="pt-BR" alt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 aquele que </a:t>
            </a:r>
            <a:r>
              <a:rPr lang="pt-BR" altLang="pt-BR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necessita</a:t>
            </a:r>
            <a:r>
              <a:rPr lang="pt-BR" alt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equipamentos </a:t>
            </a:r>
            <a:r>
              <a:rPr lang="pt-BR" alt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especiais, sendo possível improvisar os equipamentos.</a:t>
            </a:r>
            <a:endParaRPr lang="pt-BR" altLang="pt-B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749FE-A20B-43FD-85B0-D2624A0544EE}" type="slidenum">
              <a:rPr lang="en-US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95738" y="32049"/>
            <a:ext cx="8229600" cy="5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1.2 FORMAS DE APLICAÇÃO DO CPM</a:t>
            </a:r>
          </a:p>
        </p:txBody>
      </p:sp>
    </p:spTree>
    <p:extLst>
      <p:ext uri="{BB962C8B-B14F-4D97-AF65-F5344CB8AC3E}">
        <p14:creationId xmlns:p14="http://schemas.microsoft.com/office/powerpoint/2010/main" val="4187155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712689" y="82887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 benefícios</a:t>
            </a: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Concreto Pré-Moldado</a:t>
            </a:r>
            <a:r>
              <a:rPr lang="en-US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alt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604739" y="1700808"/>
            <a:ext cx="3743945" cy="458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ts val="500"/>
              </a:spcBef>
              <a:buFontTx/>
              <a:buChar char="-"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Diminuição do </a:t>
            </a:r>
            <a:r>
              <a:rPr lang="pt-BR" altLang="pt-B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con-sumo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materiais pelo uso de seções resistentes mais </a:t>
            </a:r>
            <a:r>
              <a:rPr lang="pt-BR" altLang="pt-B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efi-cientes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(seção I por exemplo);</a:t>
            </a:r>
          </a:p>
          <a:p>
            <a:pPr algn="just" eaLnBrk="1" hangingPunct="1">
              <a:spcBef>
                <a:spcPts val="500"/>
              </a:spcBef>
              <a:buFontTx/>
              <a:buChar char="-"/>
            </a:pP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possibilidade de reutilização de </a:t>
            </a:r>
            <a:r>
              <a:rPr lang="pt-BR" altLang="pt-B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par-tes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construção.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2FF07-F9BD-4D36-97E9-A8C982871EA6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4348684" y="6144276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rgbClr val="0000FF"/>
                </a:solidFill>
              </a:rPr>
              <a:t>http://www.thiel.eng.br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8"/>
          <a:stretch/>
        </p:blipFill>
        <p:spPr bwMode="auto">
          <a:xfrm>
            <a:off x="4534670" y="1833584"/>
            <a:ext cx="4200028" cy="42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11188" y="188640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I.1 CONSIDERAÇÕES INICIAIS</a:t>
            </a:r>
            <a:endParaRPr lang="en-US" altLang="pt-BR" sz="24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516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2"/>
          <p:cNvSpPr>
            <a:spLocks noChangeArrowheads="1"/>
          </p:cNvSpPr>
          <p:nvPr/>
        </p:nvSpPr>
        <p:spPr bwMode="auto">
          <a:xfrm>
            <a:off x="2195736" y="6343649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dirty="0">
                <a:solidFill>
                  <a:srgbClr val="0000FF"/>
                </a:solidFill>
              </a:rPr>
              <a:t>http://www.thiel.eng.br</a:t>
            </a:r>
          </a:p>
        </p:txBody>
      </p:sp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65" y="686992"/>
            <a:ext cx="7532241" cy="29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3" y="3832348"/>
            <a:ext cx="4541713" cy="2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72" y="3832347"/>
            <a:ext cx="4234243" cy="2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95738" y="32049"/>
            <a:ext cx="8229600" cy="5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1.2 FORMAS DE APLICAÇÃO DO CPM</a:t>
            </a:r>
          </a:p>
        </p:txBody>
      </p:sp>
      <p:sp>
        <p:nvSpPr>
          <p:cNvPr id="2" name="Retângulo 1"/>
          <p:cNvSpPr/>
          <p:nvPr/>
        </p:nvSpPr>
        <p:spPr>
          <a:xfrm>
            <a:off x="899592" y="691934"/>
            <a:ext cx="3279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</a:t>
            </a:r>
            <a:r>
              <a:rPr lang="pt-BR" altLang="pt-B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pesado</a:t>
            </a:r>
            <a:endParaRPr lang="pt-BR" sz="2800" dirty="0">
              <a:solidFill>
                <a:srgbClr val="FFC000"/>
              </a:solidFill>
            </a:endParaRPr>
          </a:p>
        </p:txBody>
      </p:sp>
      <p:sp>
        <p:nvSpPr>
          <p:cNvPr id="4" name="AutoShape 2" descr="https://static.wixstatic.com/media/ff5344_5bdc1c5826d54f478f350cd39ad54b95~mv2.jpg/v1/fill/w_1040,h_300,al_c,q_90,usm_0.66_1.00_0.01/ff5344_5bdc1c5826d54f478f350cd39ad54b9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https://static.wixstatic.com/media/ff5344_5bdc1c5826d54f478f350cd39ad54b95~mv2.jpg/v1/fill/w_1040,h_300,al_c,q_90,usm_0.66_1.00_0.01/ff5344_5bdc1c5826d54f478f350cd39ad54b95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https://static.wixstatic.com/media/ff5344_5bdc1c5826d54f478f350cd39ad54b95~mv2.jpg/v1/fill/w_1040,h_300,al_c,q_90,usm_0.66_1.00_0.01/ff5344_5bdc1c5826d54f478f350cd39ad54b95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2118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ângulo 2"/>
          <p:cNvSpPr>
            <a:spLocks noChangeArrowheads="1"/>
          </p:cNvSpPr>
          <p:nvPr/>
        </p:nvSpPr>
        <p:spPr bwMode="auto">
          <a:xfrm>
            <a:off x="1913097" y="6343648"/>
            <a:ext cx="58326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1600" dirty="0">
                <a:solidFill>
                  <a:srgbClr val="0000FF"/>
                </a:solidFill>
              </a:rPr>
              <a:t>https://www.campoyestruturas.com/pre-moldados-leves</a:t>
            </a:r>
            <a:endParaRPr lang="pt-BR" altLang="pt-BR" sz="1600" dirty="0">
              <a:solidFill>
                <a:srgbClr val="0000FF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95738" y="32049"/>
            <a:ext cx="8229600" cy="5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1.2 FORMAS DE APLICAÇÃO DO CPM</a:t>
            </a:r>
          </a:p>
        </p:txBody>
      </p:sp>
      <p:sp>
        <p:nvSpPr>
          <p:cNvPr id="2" name="Retângulo 1"/>
          <p:cNvSpPr/>
          <p:nvPr/>
        </p:nvSpPr>
        <p:spPr>
          <a:xfrm>
            <a:off x="899591" y="480797"/>
            <a:ext cx="2815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leve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4" name="AutoShape 2" descr="https://static.wixstatic.com/media/ff5344_5bdc1c5826d54f478f350cd39ad54b95~mv2.jpg/v1/fill/w_1040,h_300,al_c,q_90,usm_0.66_1.00_0.01/ff5344_5bdc1c5826d54f478f350cd39ad54b95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https://static.wixstatic.com/media/ff5344_5bdc1c5826d54f478f350cd39ad54b95~mv2.jpg/v1/fill/w_1040,h_300,al_c,q_90,usm_0.66_1.00_0.01/ff5344_5bdc1c5826d54f478f350cd39ad54b95~mv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6" descr="https://static.wixstatic.com/media/ff5344_5bdc1c5826d54f478f350cd39ad54b95~mv2.jpg/v1/fill/w_1040,h_300,al_c,q_90,usm_0.66_1.00_0.01/ff5344_5bdc1c5826d54f478f350cd39ad54b95~mv2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033758"/>
            <a:ext cx="812849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4" descr="https://static.wixstatic.com/media/ff5344_b064011d503d4874b91374338558eafd~mv2_d_3264_2448_s_4_2.jpg/v1/fill/w_1040,h_780,al_c,q_90,usm_0.66_1.00_0.01/ff5344_b064011d503d4874b91374338558eafd~mv2_d_3264_2448_s_4_2.webp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59" y="3290073"/>
            <a:ext cx="3025524" cy="305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7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755575" y="620688"/>
            <a:ext cx="7993063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Quanto ao papel desempenhado pela </a:t>
            </a:r>
            <a:r>
              <a:rPr lang="pt-BR" altLang="pt-B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aparência</a:t>
            </a:r>
            <a:r>
              <a:rPr lang="pt-BR" alt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normal;</a:t>
            </a: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 arquitetônico.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CPM </a:t>
            </a:r>
            <a:r>
              <a:rPr lang="pt-BR" altLang="pt-BR" b="1" u="sng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</a:t>
            </a:r>
            <a:r>
              <a:rPr lang="pt-BR" altLang="pt-BR" b="1" dirty="0" smtClean="0">
                <a:solidFill>
                  <a:srgbClr val="2AA2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 aquele em que não existe preocupação relativa à aparência do elemento.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CPM </a:t>
            </a:r>
            <a:r>
              <a:rPr lang="pt-BR" altLang="pt-BR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arquitetônico</a:t>
            </a:r>
            <a:r>
              <a:rPr lang="pt-BR" altLang="pt-B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aquele em que o elemento contribui para a forma </a:t>
            </a:r>
            <a:r>
              <a:rPr lang="pt-BR" altLang="pt-BR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arquitetô-nica</a:t>
            </a:r>
            <a:r>
              <a:rPr lang="pt-BR" alt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 o efeito de acabamento da </a:t>
            </a:r>
            <a:r>
              <a:rPr lang="pt-BR" altLang="pt-BR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cons-trução</a:t>
            </a:r>
            <a:r>
              <a:rPr lang="pt-BR" altLang="pt-B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mediante forma, textura, cor, etc.</a:t>
            </a:r>
            <a:endParaRPr lang="pt-BR" altLang="pt-B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749FE-A20B-43FD-85B0-D2624A0544EE}" type="slidenum">
              <a:rPr lang="en-US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95738" y="32049"/>
            <a:ext cx="8229600" cy="58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1.2 FORMAS DE APLICAÇÃO DO CPM</a:t>
            </a:r>
          </a:p>
        </p:txBody>
      </p:sp>
    </p:spTree>
    <p:extLst>
      <p:ext uri="{BB962C8B-B14F-4D97-AF65-F5344CB8AC3E}">
        <p14:creationId xmlns:p14="http://schemas.microsoft.com/office/powerpoint/2010/main" val="27764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I.3 MATERIAIS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649" y="1196752"/>
            <a:ext cx="7993063" cy="3908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Qualidades desejáveis: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400" b="1" dirty="0" smtClean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32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Grande </a:t>
            </a:r>
            <a:r>
              <a:rPr lang="pt-BR" sz="3200" b="1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durabilidade;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3200" b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Baixa manutenção;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3200" b="1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Isolante térmico e hidrófugo </a:t>
            </a: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(preserva da umidade);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3200" b="1" dirty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Resistência </a:t>
            </a:r>
            <a:r>
              <a:rPr lang="pt-BR" sz="3200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em situações de incêndio;</a:t>
            </a:r>
            <a:endParaRPr lang="pt-BR" sz="3200" b="1" dirty="0">
              <a:solidFill>
                <a:srgbClr val="D125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3200" b="1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Estabilidade volumétrica</a:t>
            </a:r>
            <a:r>
              <a:rPr lang="pt-BR" sz="32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;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CE0F8-9F07-434D-89F5-49908779B7BE}" type="slidenum">
              <a:rPr lang="en-US"/>
              <a:pPr>
                <a:defRPr/>
              </a:pPr>
              <a:t>73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00857" y="116632"/>
            <a:ext cx="8229600" cy="503783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I.3 MATERIAIS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149" y="620688"/>
            <a:ext cx="7993063" cy="64633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400" b="1" dirty="0" smtClean="0">
                <a:solidFill>
                  <a:srgbClr val="FF0000"/>
                </a:solidFill>
                <a:latin typeface="+mj-lt"/>
              </a:rPr>
              <a:t>Qualidades desejáveis: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000" b="1" dirty="0" smtClean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 startAt="6"/>
              <a:defRPr/>
            </a:pPr>
            <a:r>
              <a:rPr lang="pt-BR" sz="32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Resistência </a:t>
            </a:r>
            <a:r>
              <a:rPr lang="pt-BR" sz="3200" b="1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mecânica elevada;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 startAt="6"/>
              <a:defRPr/>
            </a:pPr>
            <a:r>
              <a:rPr lang="pt-BR" sz="3200" b="1" dirty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Facilidade de ser executado por </a:t>
            </a:r>
            <a:r>
              <a:rPr lang="pt-BR" sz="3200" b="1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meios </a:t>
            </a:r>
            <a:r>
              <a:rPr lang="pt-BR" sz="3200" b="1" dirty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mecânicos;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 startAt="6"/>
              <a:defRPr/>
            </a:pPr>
            <a:r>
              <a:rPr lang="pt-BR" sz="3200" b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Possibilitar ligações de forma fácil e simples;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 startAt="6"/>
              <a:defRPr/>
            </a:pPr>
            <a:r>
              <a:rPr lang="pt-B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Desempenhar simultaneamente as funções de estrutura e de fechamento.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 b="1" dirty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Ler </a:t>
            </a:r>
            <a:r>
              <a:rPr lang="pt-BR" sz="30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no livro</a:t>
            </a:r>
            <a:r>
              <a:rPr lang="pt-BR" sz="3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pt-BR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todo </a:t>
            </a:r>
            <a:r>
              <a:rPr lang="pt-BR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o </a:t>
            </a:r>
            <a:r>
              <a:rPr lang="pt-BR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restante do item (elemento misto, argamassa armada</a:t>
            </a:r>
            <a:r>
              <a:rPr lang="pt-BR" sz="3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, concreto com fibras, de alto </a:t>
            </a:r>
            <a:r>
              <a:rPr lang="pt-BR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desempenho, ultra alta resistência, </a:t>
            </a:r>
            <a:r>
              <a:rPr lang="pt-BR" sz="3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auto-adensável</a:t>
            </a:r>
            <a:r>
              <a:rPr lang="pt-BR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com fibras, leve, etc.).</a:t>
            </a:r>
            <a:endParaRPr lang="pt-BR" sz="3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CE0F8-9F07-434D-89F5-49908779B7BE}" type="slidenum">
              <a:rPr lang="en-US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8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5456C-6602-4F39-B22E-B0D592599101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0857" y="44624"/>
            <a:ext cx="8229600" cy="50378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I.3 MATERIAIS</a:t>
            </a:r>
          </a:p>
        </p:txBody>
      </p:sp>
      <p:sp>
        <p:nvSpPr>
          <p:cNvPr id="3" name="Retângulo 2"/>
          <p:cNvSpPr/>
          <p:nvPr/>
        </p:nvSpPr>
        <p:spPr>
          <a:xfrm>
            <a:off x="611559" y="476672"/>
            <a:ext cx="8118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em CPM com funções simultâneas de estrutura e fechamento</a:t>
            </a: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55" y="1562100"/>
            <a:ext cx="7608103" cy="417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532" y="5805264"/>
            <a:ext cx="60769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06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36588" y="188913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I.4 PARTICULARIDADES DO PROJETO DE CPM</a:t>
            </a:r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772046" y="1052736"/>
            <a:ext cx="79930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Diferencia-se</a:t>
            </a: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projeto de estruturas com concreto moldado no local (CML) quanto à </a:t>
            </a: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estrutural</a:t>
            </a: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ao </a:t>
            </a: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dimensionamento</a:t>
            </a:r>
            <a:r>
              <a:rPr lang="pt-BR" altLang="pt-B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pelas seguintes razões:</a:t>
            </a:r>
            <a:endParaRPr lang="pt-BR" alt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648" y="3212976"/>
            <a:ext cx="7993063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3200" b="1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Necessidade de considerar </a:t>
            </a:r>
            <a:r>
              <a:rPr lang="pt-BR" sz="3200" b="1" u="sng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outras situações de cálculo além da situação final da </a:t>
            </a:r>
            <a:r>
              <a:rPr lang="pt-BR" sz="3200" b="1" u="sng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estrutura</a:t>
            </a:r>
            <a:r>
              <a:rPr lang="pt-BR" sz="32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pt-BR" sz="3200" b="1" dirty="0" smtClean="0">
                <a:solidFill>
                  <a:srgbClr val="EFEF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(situações transitórias);</a:t>
            </a:r>
            <a:endParaRPr lang="pt-BR" sz="3200" b="1" dirty="0">
              <a:solidFill>
                <a:srgbClr val="EFEF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pt-B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Necessidade de considerar as </a:t>
            </a:r>
            <a:r>
              <a:rPr lang="pt-BR" sz="3200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particulari-dades</a:t>
            </a:r>
            <a:r>
              <a:rPr lang="pt-BR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pt-BR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das ligações</a:t>
            </a:r>
            <a:r>
              <a:rPr lang="pt-B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entre os elementos pré-moldados que formam a estrutura</a:t>
            </a: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endParaRPr lang="pt-BR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08279-B242-454A-8AD6-407B85C705E2}" type="slidenum">
              <a:rPr lang="en-US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625912"/>
            <a:ext cx="51125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Situações </a:t>
            </a:r>
            <a:r>
              <a:rPr lang="pt-B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transitórias: </a:t>
            </a:r>
            <a:r>
              <a:rPr lang="pt-BR" sz="3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desmol-dagem</a:t>
            </a:r>
            <a:r>
              <a:rPr lang="pt-BR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pt-BR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transporte interno, armazenamento, </a:t>
            </a:r>
            <a:r>
              <a:rPr lang="pt-BR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 externo</a:t>
            </a:r>
            <a:r>
              <a:rPr lang="pt-BR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pt-BR" sz="3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</a:t>
            </a:r>
            <a:r>
              <a:rPr lang="pt-BR" sz="3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montagem.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08279-B242-454A-8AD6-407B85C705E2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5788" y="116905"/>
            <a:ext cx="8229600" cy="359767"/>
          </a:xfrm>
        </p:spPr>
        <p:txBody>
          <a:bodyPr/>
          <a:lstStyle/>
          <a:p>
            <a:pPr eaLnBrk="1" hangingPunct="1"/>
            <a:r>
              <a:rPr lang="en-US" altLang="pt-BR" sz="2000" b="1" dirty="0">
                <a:solidFill>
                  <a:srgbClr val="0005CC"/>
                </a:solidFill>
              </a:rPr>
              <a:t>I.4 PARTICULARIDADES DO PROJETO DE CPM</a:t>
            </a:r>
            <a:endParaRPr lang="en-US" altLang="pt-BR" sz="2000" b="1" dirty="0" smtClean="0">
              <a:solidFill>
                <a:srgbClr val="0005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9"/>
          <a:stretch/>
        </p:blipFill>
        <p:spPr bwMode="auto">
          <a:xfrm>
            <a:off x="5364089" y="595114"/>
            <a:ext cx="3734152" cy="189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25105"/>
            <a:ext cx="3591092" cy="201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/>
          <a:stretch/>
        </p:blipFill>
        <p:spPr bwMode="auto">
          <a:xfrm>
            <a:off x="467544" y="4815672"/>
            <a:ext cx="3563953" cy="192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/>
          <a:stretch/>
        </p:blipFill>
        <p:spPr bwMode="auto">
          <a:xfrm>
            <a:off x="4499992" y="4796598"/>
            <a:ext cx="3250946" cy="192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7"/>
          <a:stretch/>
        </p:blipFill>
        <p:spPr bwMode="auto">
          <a:xfrm>
            <a:off x="467544" y="2636912"/>
            <a:ext cx="3024336" cy="204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7884368" y="5733256"/>
            <a:ext cx="1194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0000FF"/>
                </a:solidFill>
              </a:rPr>
              <a:t>(Fotos do Autor)</a:t>
            </a:r>
            <a:endParaRPr lang="pt-B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836712"/>
            <a:ext cx="540052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As </a:t>
            </a: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ligações</a:t>
            </a:r>
            <a:r>
              <a:rPr lang="pt-BR" sz="3200" b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constituem uma das principais diferenças entre os dois tipos de estruturas. </a:t>
            </a:r>
            <a:r>
              <a:rPr lang="pt-BR" sz="3200" b="1" u="sng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 projeto envolve a análise das ligações e sua implicação no comportamento estrutural</a:t>
            </a:r>
            <a:r>
              <a:rPr lang="pt-BR" sz="3200" b="1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endParaRPr lang="pt-BR" sz="3200" b="1" dirty="0">
              <a:solidFill>
                <a:srgbClr val="0005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08279-B242-454A-8AD6-407B85C705E2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5788" y="188913"/>
            <a:ext cx="8229600" cy="359767"/>
          </a:xfrm>
        </p:spPr>
        <p:txBody>
          <a:bodyPr/>
          <a:lstStyle/>
          <a:p>
            <a:pPr eaLnBrk="1" hangingPunct="1"/>
            <a:r>
              <a:rPr lang="en-US" altLang="pt-BR" sz="2400" b="1" dirty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160" y="1183426"/>
            <a:ext cx="2925327" cy="520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4644008" y="6444044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00FF"/>
                </a:solidFill>
              </a:rPr>
              <a:t>(Fotos do Autor)</a:t>
            </a:r>
            <a:endParaRPr lang="pt-BR" b="1" dirty="0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91562"/>
            <a:ext cx="4248472" cy="238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93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" r="4869"/>
          <a:stretch/>
        </p:blipFill>
        <p:spPr bwMode="auto">
          <a:xfrm>
            <a:off x="5765923" y="977384"/>
            <a:ext cx="3126557" cy="526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764704"/>
            <a:ext cx="47524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estrutura também deve ser analisada antes da </a:t>
            </a:r>
            <a:r>
              <a:rPr lang="pt-BR" sz="3200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efe-tivação</a:t>
            </a:r>
            <a:r>
              <a:rPr lang="pt-BR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final das ligações</a:t>
            </a: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08279-B242-454A-8AD6-407B85C705E2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5788" y="188913"/>
            <a:ext cx="8229600" cy="359767"/>
          </a:xfrm>
        </p:spPr>
        <p:txBody>
          <a:bodyPr/>
          <a:lstStyle/>
          <a:p>
            <a:pPr eaLnBrk="1" hangingPunct="1"/>
            <a:r>
              <a:rPr lang="en-US" altLang="pt-BR" sz="2400" b="1" dirty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962599" y="5939988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00FF"/>
                </a:solidFill>
              </a:rPr>
              <a:t>(Fotos do Autor)</a:t>
            </a:r>
            <a:endParaRPr lang="pt-BR" b="1" dirty="0">
              <a:solidFill>
                <a:srgbClr val="0000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"/>
          <a:stretch/>
        </p:blipFill>
        <p:spPr bwMode="auto">
          <a:xfrm>
            <a:off x="539552" y="2708920"/>
            <a:ext cx="5100017" cy="307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4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44F5D-2CB3-4C36-8BE0-7A86624A5405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67" y="692696"/>
            <a:ext cx="834593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42696" y="6113780"/>
            <a:ext cx="3011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http://www.usicon.com.br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</p:spTree>
    <p:extLst>
      <p:ext uri="{BB962C8B-B14F-4D97-AF65-F5344CB8AC3E}">
        <p14:creationId xmlns:p14="http://schemas.microsoft.com/office/powerpoint/2010/main" val="11641770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08279-B242-454A-8AD6-407B85C705E2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5788" y="188913"/>
            <a:ext cx="8229600" cy="359767"/>
          </a:xfrm>
        </p:spPr>
        <p:txBody>
          <a:bodyPr/>
          <a:lstStyle/>
          <a:p>
            <a:pPr eaLnBrk="1" hangingPunct="1"/>
            <a:r>
              <a:rPr lang="en-US" altLang="pt-BR" sz="2400" b="1" dirty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563888" y="6306145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00FF"/>
                </a:solidFill>
              </a:rPr>
              <a:t>(Fotos do Autor)</a:t>
            </a:r>
            <a:endParaRPr lang="pt-BR" b="1" dirty="0">
              <a:solidFill>
                <a:srgbClr val="0000FF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 b="5668"/>
          <a:stretch/>
        </p:blipFill>
        <p:spPr bwMode="auto">
          <a:xfrm>
            <a:off x="1104789" y="882317"/>
            <a:ext cx="3345222" cy="537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82317"/>
            <a:ext cx="3024336" cy="537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9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649" y="692696"/>
            <a:ext cx="7993063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No projeto da estrutura, pode ser grande a diferença entre o CPM e o CML, pois o CPM envolve, além da concepção própria da estrutura e dos elementos, a </a:t>
            </a:r>
            <a:r>
              <a:rPr lang="pt-BR" sz="32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escolha do tipo de ligação</a:t>
            </a:r>
            <a:r>
              <a:rPr lang="pt-BR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que têm características próprias.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08279-B242-454A-8AD6-407B85C705E2}" type="slidenum">
              <a:rPr lang="en-US"/>
              <a:pPr>
                <a:defRPr/>
              </a:pPr>
              <a:t>81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5788" y="188913"/>
            <a:ext cx="8229600" cy="359767"/>
          </a:xfrm>
        </p:spPr>
        <p:txBody>
          <a:bodyPr/>
          <a:lstStyle/>
          <a:p>
            <a:pPr eaLnBrk="1" hangingPunct="1"/>
            <a:r>
              <a:rPr lang="en-US" altLang="pt-BR" sz="2400" b="1" dirty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  <p:pic>
        <p:nvPicPr>
          <p:cNvPr id="4098" name="Picture 2" descr="http://www.markaweb.com.br/wp-content/uploads/2016/04/jlx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9000"/>
            <a:ext cx="4934545" cy="328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000943" y="6153338"/>
            <a:ext cx="2819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http://www.markaweb.com.br/</a:t>
            </a:r>
          </a:p>
        </p:txBody>
      </p:sp>
    </p:spTree>
    <p:extLst>
      <p:ext uri="{BB962C8B-B14F-4D97-AF65-F5344CB8AC3E}">
        <p14:creationId xmlns:p14="http://schemas.microsoft.com/office/powerpoint/2010/main" val="225413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649" y="764704"/>
            <a:ext cx="79930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Ligações entre elementos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08279-B242-454A-8AD6-407B85C705E2}" type="slidenum">
              <a:rPr lang="en-US"/>
              <a:pPr>
                <a:defRPr/>
              </a:pPr>
              <a:t>82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5788" y="188913"/>
            <a:ext cx="8229600" cy="359767"/>
          </a:xfrm>
        </p:spPr>
        <p:txBody>
          <a:bodyPr/>
          <a:lstStyle/>
          <a:p>
            <a:pPr eaLnBrk="1" hangingPunct="1"/>
            <a:r>
              <a:rPr lang="en-US" altLang="pt-BR" sz="2400" b="1" dirty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48647" y="6327982"/>
            <a:ext cx="3655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rgbClr val="0000FF"/>
                </a:solidFill>
              </a:rPr>
              <a:t>http://bmpremoldados.com.br/index.php</a:t>
            </a:r>
          </a:p>
        </p:txBody>
      </p:sp>
      <p:pic>
        <p:nvPicPr>
          <p:cNvPr id="17410" name="Picture 2" descr="http://bmpremoldados.com.br/uploads/1496789140-bm-pre-moldados-solucoes-pilare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37592"/>
            <a:ext cx="6365280" cy="477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29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D64111-E874-47ED-8D5B-B4514AB4BC09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pic>
        <p:nvPicPr>
          <p:cNvPr id="38915" name="Picture 2" descr="Pilar de concreto pre-moldado para apoio de vigas de ponte rolan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67668"/>
            <a:ext cx="3240087" cy="426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8" descr="Imagem: Possibilidade de definir ligações semirrígidas na estrutu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1321619"/>
            <a:ext cx="470376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5788" y="188913"/>
            <a:ext cx="8229600" cy="3597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611188" y="836712"/>
            <a:ext cx="79930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Ligações mais simples</a:t>
            </a:r>
            <a:r>
              <a:rPr lang="pt-BR" altLang="pt-BR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(articulações) resultam elementos mais solicitados à flexão, e </a:t>
            </a:r>
            <a:r>
              <a:rPr lang="pt-BR" altLang="pt-BR" b="1" dirty="0" err="1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estru-turas</a:t>
            </a:r>
            <a:r>
              <a:rPr lang="pt-BR" altLang="pt-BR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 pequena capacidade de </a:t>
            </a:r>
            <a:r>
              <a:rPr lang="pt-BR" altLang="pt-BR" b="1" dirty="0" err="1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redistri-buição</a:t>
            </a:r>
            <a:r>
              <a:rPr lang="pt-BR" altLang="pt-BR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esforços.</a:t>
            </a:r>
            <a:endParaRPr lang="pt-BR" altLang="pt-BR" b="1" dirty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94C9D3-43F0-4E00-BBDD-CEEF34E1ED7D}" type="slidenum">
              <a:rPr lang="en-US"/>
              <a:pPr>
                <a:defRPr/>
              </a:pPr>
              <a:t>84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85788" y="188913"/>
            <a:ext cx="8229600" cy="35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429178"/>
            <a:ext cx="4128216" cy="388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372200" y="6309320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D125B8"/>
                </a:solidFill>
              </a:rPr>
              <a:t>Melo (MM)</a:t>
            </a:r>
            <a:endParaRPr lang="pt-BR" altLang="pt-BR" b="1" dirty="0">
              <a:solidFill>
                <a:srgbClr val="2AA22A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63265" y="5293657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b="1" dirty="0">
                <a:solidFill>
                  <a:srgbClr val="0005CC"/>
                </a:solidFill>
              </a:rPr>
              <a:t>MELO, C.E.E. </a:t>
            </a:r>
            <a:r>
              <a:rPr lang="pt-BR" altLang="pt-BR" b="1" i="1" dirty="0">
                <a:solidFill>
                  <a:srgbClr val="0005CC"/>
                </a:solidFill>
              </a:rPr>
              <a:t>Manual </a:t>
            </a:r>
            <a:r>
              <a:rPr lang="pt-BR" altLang="pt-BR" b="1" i="1" dirty="0" err="1">
                <a:solidFill>
                  <a:srgbClr val="0005CC"/>
                </a:solidFill>
              </a:rPr>
              <a:t>Munte</a:t>
            </a:r>
            <a:r>
              <a:rPr lang="pt-BR" altLang="pt-BR" b="1" i="1" dirty="0">
                <a:solidFill>
                  <a:srgbClr val="0005CC"/>
                </a:solidFill>
              </a:rPr>
              <a:t> de Projetos em Pré-fabricados de Concreto</a:t>
            </a:r>
            <a:r>
              <a:rPr lang="pt-BR" altLang="pt-BR" b="1" dirty="0">
                <a:solidFill>
                  <a:srgbClr val="0005CC"/>
                </a:solidFill>
              </a:rPr>
              <a:t>. São Paulo, Ed. </a:t>
            </a:r>
            <a:r>
              <a:rPr lang="pt-BR" altLang="pt-BR" b="1" dirty="0" err="1">
                <a:solidFill>
                  <a:srgbClr val="0005CC"/>
                </a:solidFill>
              </a:rPr>
              <a:t>Pini</a:t>
            </a:r>
            <a:r>
              <a:rPr lang="pt-BR" altLang="pt-BR" b="1" dirty="0">
                <a:solidFill>
                  <a:srgbClr val="0005CC"/>
                </a:solidFill>
              </a:rPr>
              <a:t>, </a:t>
            </a:r>
            <a:r>
              <a:rPr lang="pt-BR" altLang="pt-BR" b="1" dirty="0" err="1">
                <a:solidFill>
                  <a:srgbClr val="0005CC"/>
                </a:solidFill>
              </a:rPr>
              <a:t>Munte</a:t>
            </a:r>
            <a:r>
              <a:rPr lang="pt-BR" altLang="pt-BR" b="1" dirty="0">
                <a:solidFill>
                  <a:srgbClr val="0005CC"/>
                </a:solidFill>
              </a:rPr>
              <a:t> – soluções concretas.  2</a:t>
            </a:r>
            <a:r>
              <a:rPr lang="pt-BR" altLang="pt-BR" b="1" baseline="30000" dirty="0">
                <a:solidFill>
                  <a:srgbClr val="0005CC"/>
                </a:solidFill>
              </a:rPr>
              <a:t>ª</a:t>
            </a:r>
            <a:r>
              <a:rPr lang="pt-BR" altLang="pt-BR" b="1" dirty="0">
                <a:solidFill>
                  <a:srgbClr val="0005CC"/>
                </a:solidFill>
              </a:rPr>
              <a:t> ed., 2007, 534p.</a:t>
            </a:r>
            <a:endParaRPr lang="pt-BR" altLang="pt-BR" b="1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46381"/>
            <a:ext cx="3679570" cy="426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611188" y="836712"/>
            <a:ext cx="799306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Ligações </a:t>
            </a:r>
            <a:r>
              <a:rPr lang="pt-BR" altLang="pt-B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rígidas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(mais difíceis de executar, mais caras e menos rápidas)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possibilitam a transmissão de momentos fletores, e </a:t>
            </a:r>
            <a:r>
              <a:rPr lang="pt-BR" altLang="pt-BR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produ-zem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estruturas com </a:t>
            </a:r>
            <a:endParaRPr lang="pt-BR" altLang="pt-BR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comportamentos mais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próximos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das </a:t>
            </a:r>
            <a:endParaRPr lang="pt-BR" altLang="pt-BR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estruturas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CML,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aumentam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tempo </a:t>
            </a: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execução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altLang="pt-B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94C9D3-43F0-4E00-BBDD-CEEF34E1ED7D}" type="slidenum">
              <a:rPr lang="en-US"/>
              <a:pPr>
                <a:defRPr/>
              </a:pPr>
              <a:t>85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85788" y="188913"/>
            <a:ext cx="8229600" cy="35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059226" y="6289435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>
                <a:solidFill>
                  <a:srgbClr val="D125B8"/>
                </a:solidFill>
              </a:rPr>
              <a:t>Melo (MM)</a:t>
            </a:r>
            <a:endParaRPr lang="pt-BR" altLang="pt-BR" b="1" dirty="0">
              <a:solidFill>
                <a:srgbClr val="2AA2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B0E90E-5844-439A-B62B-5128AD42D997}" type="slidenum">
              <a:rPr lang="en-US"/>
              <a:pPr>
                <a:defRPr/>
              </a:pPr>
              <a:t>86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5788" y="188913"/>
            <a:ext cx="8229600" cy="3597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81" y="687140"/>
            <a:ext cx="56007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403801"/>
            <a:ext cx="43719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3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B0E90E-5844-439A-B62B-5128AD42D997}" type="slidenum">
              <a:rPr lang="en-US"/>
              <a:pPr>
                <a:defRPr/>
              </a:pPr>
              <a:t>87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5788" y="188913"/>
            <a:ext cx="8229600" cy="3597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0" y="1052736"/>
            <a:ext cx="7590035" cy="421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5517232"/>
            <a:ext cx="46672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3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332DB-E35A-480A-87A1-E74CBEEAA1AC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pic>
        <p:nvPicPr>
          <p:cNvPr id="43011" name="Picture 2" descr="Imagem: Possibilidade de apoiar as vigas diretamente nos cál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096169"/>
            <a:ext cx="6696075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5788" y="188913"/>
            <a:ext cx="8229600" cy="3597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8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2193925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2A2C4-620A-4209-9EB2-DBC3D3290162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5199"/>
            <a:ext cx="508317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2" y="1017587"/>
            <a:ext cx="2555875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85788" y="188913"/>
            <a:ext cx="8229600" cy="3597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08279-B242-454A-8AD6-407B85C705E2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Rectangle 7"/>
          <p:cNvSpPr/>
          <p:nvPr/>
        </p:nvSpPr>
        <p:spPr>
          <a:xfrm>
            <a:off x="3449778" y="5898758"/>
            <a:ext cx="25599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>
                <a:solidFill>
                  <a:srgbClr val="0000FF"/>
                </a:solidFill>
              </a:rPr>
              <a:t>http://www.projepar.com.br</a:t>
            </a:r>
            <a:endParaRPr lang="pt-BR" sz="1600" dirty="0">
              <a:solidFill>
                <a:srgbClr val="0000FF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714" y="1412776"/>
            <a:ext cx="732612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8229600" cy="431800"/>
          </a:xfrm>
        </p:spPr>
        <p:txBody>
          <a:bodyPr/>
          <a:lstStyle/>
          <a:p>
            <a:pPr eaLnBrk="1" hangingPunct="1"/>
            <a:r>
              <a:rPr lang="en-US" altLang="pt-BR" sz="2400" b="1" dirty="0" smtClean="0">
                <a:solidFill>
                  <a:srgbClr val="0005CC"/>
                </a:solidFill>
              </a:rPr>
              <a:t>I.1 CONSIDERAÇÕES INICIAIS</a:t>
            </a:r>
          </a:p>
        </p:txBody>
      </p:sp>
      <p:sp>
        <p:nvSpPr>
          <p:cNvPr id="7" name="Retângulo 2"/>
          <p:cNvSpPr>
            <a:spLocks noChangeArrowheads="1"/>
          </p:cNvSpPr>
          <p:nvPr/>
        </p:nvSpPr>
        <p:spPr bwMode="auto">
          <a:xfrm>
            <a:off x="971600" y="673532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b="1" dirty="0" smtClean="0">
                <a:solidFill>
                  <a:srgbClr val="D125B8"/>
                </a:solidFill>
              </a:rPr>
              <a:t>Cobertura de galpão</a:t>
            </a:r>
            <a:endParaRPr lang="pt-BR" altLang="pt-BR" sz="2800" b="1" dirty="0">
              <a:solidFill>
                <a:srgbClr val="D125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69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7F7C80-0940-4709-8891-6AE4FFCBBD81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pic>
        <p:nvPicPr>
          <p:cNvPr id="45059" name="Picture 4" descr="http://www.engemolde.com.br/_img_resize.asp?img_tamanho=600&amp;imagem=uploads/produtos/26_8925_DSC05283_cort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5114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 descr="Imagem: Possibilidade de incluir fundações tipo cál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4" y="1268760"/>
            <a:ext cx="55657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85788" y="188913"/>
            <a:ext cx="8229600" cy="3597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4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moropremoldados.com.br/images/galeg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/>
          <a:stretch/>
        </p:blipFill>
        <p:spPr bwMode="auto">
          <a:xfrm>
            <a:off x="510003" y="1124744"/>
            <a:ext cx="4190585" cy="294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tângulo 2"/>
          <p:cNvSpPr>
            <a:spLocks noChangeArrowheads="1"/>
          </p:cNvSpPr>
          <p:nvPr/>
        </p:nvSpPr>
        <p:spPr bwMode="auto">
          <a:xfrm>
            <a:off x="-58530" y="4099652"/>
            <a:ext cx="5327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0000FF"/>
                </a:solidFill>
              </a:rPr>
              <a:t>http://www.moropremoldados.com.br/galeria.php</a:t>
            </a:r>
          </a:p>
        </p:txBody>
      </p:sp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2521161" y="6274573"/>
            <a:ext cx="64439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0000FF"/>
                </a:solidFill>
              </a:rPr>
              <a:t>http://www.construcione.com.br/imagens/obras/moldado1.jpg</a:t>
            </a:r>
          </a:p>
        </p:txBody>
      </p:sp>
      <p:pic>
        <p:nvPicPr>
          <p:cNvPr id="6" name="Picture 6" descr="http://www.construcione.com.br/imagens/obras/moldado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76" y="3140968"/>
            <a:ext cx="4151070" cy="312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5788" y="188913"/>
            <a:ext cx="8229600" cy="3597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5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tângulo 1"/>
          <p:cNvSpPr>
            <a:spLocks noChangeArrowheads="1"/>
          </p:cNvSpPr>
          <p:nvPr/>
        </p:nvSpPr>
        <p:spPr bwMode="auto">
          <a:xfrm>
            <a:off x="1442406" y="6021288"/>
            <a:ext cx="64439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solidFill>
                  <a:srgbClr val="0000FF"/>
                </a:solidFill>
              </a:rPr>
              <a:t>http://www.construcione.com.br/imagens/obras/moldado1.jpg</a:t>
            </a:r>
          </a:p>
        </p:txBody>
      </p:sp>
      <p:pic>
        <p:nvPicPr>
          <p:cNvPr id="10244" name="Picture 8" descr="http://www.construcione.com.br/imagens/obras/moldado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46" y="1133500"/>
            <a:ext cx="6308306" cy="474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5788" y="188913"/>
            <a:ext cx="8229600" cy="3597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4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FC6217-13AF-4428-A7A0-ADE836C07454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  <p:pic>
        <p:nvPicPr>
          <p:cNvPr id="3994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81075"/>
            <a:ext cx="6299251" cy="561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85788" y="188913"/>
            <a:ext cx="8229600" cy="35976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67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611188" y="836712"/>
            <a:ext cx="799306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Aspectos construtivos e estruturais devem ser analisados na concepção do sistema </a:t>
            </a:r>
            <a:r>
              <a:rPr lang="pt-BR" altLang="pt-BR" b="1" dirty="0" err="1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estru-tural</a:t>
            </a:r>
            <a:r>
              <a:rPr lang="pt-BR" altLang="pt-BR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pois no CPM procura-se </a:t>
            </a:r>
            <a:r>
              <a:rPr lang="pt-BR" altLang="pt-BR" b="1" u="sng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privilegiar a facilidade de manuseio e transporte das peças, além da facilidade na montagem e execução das ligações</a:t>
            </a:r>
            <a:r>
              <a:rPr lang="pt-BR" altLang="pt-BR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CPM 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muitas vezes os </a:t>
            </a:r>
            <a:r>
              <a:rPr lang="pt-BR" altLang="pt-BR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aspectos construtivos preponderam sobre os aspectos estruturais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altLang="pt-BR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94C9D3-43F0-4E00-BBDD-CEEF34E1ED7D}" type="slidenum">
              <a:rPr lang="en-US"/>
              <a:pPr>
                <a:defRPr/>
              </a:pPr>
              <a:t>94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85788" y="188913"/>
            <a:ext cx="8229600" cy="35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2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611188" y="980728"/>
            <a:ext cx="477861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Levar </a:t>
            </a:r>
            <a:r>
              <a:rPr lang="pt-BR" altLang="pt-BR" b="1" dirty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consideração as tolerâncias e folgas.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Necessidade de </a:t>
            </a:r>
            <a:r>
              <a:rPr lang="pt-BR" altLang="pt-BR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conheci-mento</a:t>
            </a: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todas as etapas </a:t>
            </a: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envolvidas </a:t>
            </a:r>
            <a:r>
              <a:rPr lang="pt-BR" altLang="pt-BR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(fabricação, </a:t>
            </a:r>
            <a:r>
              <a:rPr lang="pt-BR" altLang="pt-BR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armazenamen-to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transporte, montagem, finalização das ligações).</a:t>
            </a:r>
            <a:endParaRPr lang="pt-BR" altLang="pt-B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94719-7927-4FAE-A880-A8A5FB7713AB}" type="slidenum">
              <a:rPr lang="en-US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5788" y="188913"/>
            <a:ext cx="8229600" cy="359767"/>
          </a:xfrm>
        </p:spPr>
        <p:txBody>
          <a:bodyPr/>
          <a:lstStyle/>
          <a:p>
            <a:pPr eaLnBrk="1" hangingPunct="1"/>
            <a:r>
              <a:rPr lang="en-US" altLang="pt-BR" sz="2400" b="1" dirty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13495"/>
            <a:ext cx="3358664" cy="389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588224" y="5017867"/>
            <a:ext cx="1499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rgbClr val="D125B8"/>
                </a:solidFill>
              </a:rPr>
              <a:t>Melo (MM)</a:t>
            </a:r>
            <a:endParaRPr lang="pt-BR" altLang="pt-BR" b="1" dirty="0">
              <a:solidFill>
                <a:srgbClr val="2AA2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611188" y="836712"/>
            <a:ext cx="7993062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t-BR" altLang="pt-BR" sz="31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concepção das </a:t>
            </a:r>
            <a:r>
              <a:rPr lang="pt-BR" altLang="pt-BR" sz="3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estruturas em CPM </a:t>
            </a:r>
            <a:r>
              <a:rPr lang="pt-BR" altLang="pt-BR" sz="31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(divisão </a:t>
            </a:r>
            <a:r>
              <a:rPr lang="pt-BR" altLang="pt-BR" sz="3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elementos, seção transversal, etc</a:t>
            </a:r>
            <a:r>
              <a:rPr lang="pt-BR" altLang="pt-BR" sz="31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</a:t>
            </a:r>
            <a:r>
              <a:rPr lang="pt-BR" altLang="pt-BR" sz="31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 </a:t>
            </a:r>
            <a:r>
              <a:rPr lang="pt-BR" altLang="pt-BR" sz="31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necessidade de conhecer </a:t>
            </a:r>
            <a:r>
              <a:rPr lang="pt-BR" altLang="pt-BR" sz="31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 as situações transitórias.</a:t>
            </a:r>
            <a:endParaRPr lang="pt-BR" altLang="pt-BR" sz="1600" b="1" dirty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100" b="1" dirty="0" smtClean="0">
                <a:solidFill>
                  <a:srgbClr val="1F77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Maiores cuidados nos detalhamentos dos desenhos e especificações, para evitar improvisações na execução da obra.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1600" b="1" dirty="0">
              <a:solidFill>
                <a:srgbClr val="1F77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31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da estrutura com equipe </a:t>
            </a:r>
            <a:r>
              <a:rPr lang="pt-BR" altLang="pt-BR" sz="3100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multidis-ciplinar</a:t>
            </a:r>
            <a:r>
              <a:rPr lang="pt-BR" altLang="pt-BR" sz="3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(empresa de CPM, arquitetura, instalações, etc.)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94C9D3-43F0-4E00-BBDD-CEEF34E1ED7D}" type="slidenum">
              <a:rPr lang="en-US"/>
              <a:pPr>
                <a:defRPr/>
              </a:pPr>
              <a:t>96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85788" y="188913"/>
            <a:ext cx="8229600" cy="35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400" b="1" smtClean="0">
                <a:solidFill>
                  <a:srgbClr val="0005CC"/>
                </a:solidFill>
              </a:rPr>
              <a:t>I.4 PARTICULARIDADES DO PROJETO DE CPM</a:t>
            </a:r>
            <a:endParaRPr lang="en-US" altLang="pt-BR" sz="21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7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2135" y="26064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I.5 CARACTERÍSTICAS DO CPM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97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6787" y="1124744"/>
            <a:ext cx="79930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CPM apresenta</a:t>
            </a:r>
            <a:r>
              <a:rPr lang="pt-BR" alt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vantagem resultante da execução de parte da estrutura fora do local de utilização definitivo, como consequência das facilidades da produção dos elementos e da </a:t>
            </a:r>
            <a:r>
              <a:rPr lang="pt-BR" altLang="pt-B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eliminação ou redução do </a:t>
            </a:r>
            <a:r>
              <a:rPr lang="pt-BR" altLang="pt-BR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cimbramento</a:t>
            </a:r>
            <a:r>
              <a:rPr lang="pt-BR" altLang="pt-BR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altLang="pt-BR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pic>
        <p:nvPicPr>
          <p:cNvPr id="2050" name="Picture 2" descr="Foto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11" y="1268760"/>
            <a:ext cx="43053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to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98" y="1268760"/>
            <a:ext cx="43053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822611" y="4365104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5CC"/>
                </a:solidFill>
              </a:rPr>
              <a:t>http://</a:t>
            </a:r>
            <a:r>
              <a:rPr lang="pt-BR" dirty="0" smtClean="0">
                <a:solidFill>
                  <a:srgbClr val="0005CC"/>
                </a:solidFill>
              </a:rPr>
              <a:t>www.protensul.com.br</a:t>
            </a:r>
            <a:endParaRPr lang="pt-BR" dirty="0">
              <a:solidFill>
                <a:srgbClr val="0005C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2135" y="260648"/>
            <a:ext cx="8229600" cy="7969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3200" b="1" smtClean="0">
                <a:solidFill>
                  <a:srgbClr val="0005CC"/>
                </a:solidFill>
              </a:rPr>
              <a:t>I.5 CARACTERÍSTICAS DO CPM</a:t>
            </a:r>
            <a:endParaRPr lang="en-US" altLang="pt-BR" sz="3200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4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2135" y="260648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200" b="1" dirty="0" smtClean="0">
                <a:solidFill>
                  <a:srgbClr val="0005CC"/>
                </a:solidFill>
              </a:rPr>
              <a:t>I.5 CARACTERÍSTICAS DO CPM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A26E0-BD2E-4AE9-A1CD-017EA00A3FE3}" type="slidenum">
              <a:rPr lang="en-US"/>
              <a:pPr>
                <a:defRPr/>
              </a:pPr>
              <a:t>99</a:t>
            </a:fld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66787" y="1124744"/>
            <a:ext cx="7993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Também 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facilidades de montagem da fôrma, da armação e da desmoldagem, no </a:t>
            </a:r>
            <a:r>
              <a:rPr lang="pt-BR" altLang="pt-B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nível do solo</a:t>
            </a:r>
            <a:r>
              <a:rPr lang="pt-BR" altLang="pt-B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Picture 2" descr="C:\Users\Paulo\Disciplinas\Pre-Moldado\Varios\Fotos\Marka Dez-18\20181207_131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16" y="2929232"/>
            <a:ext cx="5625003" cy="316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176270" y="6221417"/>
            <a:ext cx="5174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2AA22A"/>
                </a:solidFill>
              </a:rPr>
              <a:t>(Marka Pré-Moldados – Fotografia do Autor)</a:t>
            </a:r>
            <a:endParaRPr lang="pt-BR" sz="2000" b="1" dirty="0">
              <a:solidFill>
                <a:srgbClr val="2AA2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18163</TotalTime>
  <Words>3096</Words>
  <Application>Microsoft Office PowerPoint</Application>
  <PresentationFormat>Apresentação na tela (4:3)</PresentationFormat>
  <Paragraphs>565</Paragraphs>
  <Slides>123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123</vt:i4>
      </vt:variant>
    </vt:vector>
  </HeadingPairs>
  <TitlesOfParts>
    <vt:vector size="124" baseType="lpstr">
      <vt:lpstr>Office Theme</vt:lpstr>
      <vt:lpstr>Apresentação do PowerPoint</vt:lpstr>
      <vt:lpstr>LIVRO BASE PARA A DISCIPLINA:</vt:lpstr>
      <vt:lpstr>Parte 1 – Fundamentos I. INTRODUÇÃO I.1 CONSIDERAÇÕES INICIAIS</vt:lpstr>
      <vt:lpstr>I.1 CONSIDERAÇÕES INICIAIS</vt:lpstr>
      <vt:lpstr>I.1 CONSIDERAÇÕES INICIAIS</vt:lpstr>
      <vt:lpstr>I.1 CONSIDERAÇÕES INICIAIS</vt:lpstr>
      <vt:lpstr>Apresentação do PowerPoint</vt:lpstr>
      <vt:lpstr>I.1 CONSIDERAÇÕES INICIAIS</vt:lpstr>
      <vt:lpstr>I.1 CONSIDERAÇÕES INICIAIS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I.1 CONSIDERAÇÕES INICIAIS</vt:lpstr>
      <vt:lpstr>I.1 CONSIDERAÇÕES INICIAIS</vt:lpstr>
      <vt:lpstr>I.1 CONSIDERAÇÕES INICIAIS</vt:lpstr>
      <vt:lpstr>Apresentação do PowerPoint</vt:lpstr>
      <vt:lpstr>I.1 CONSIDERAÇÕES INICIAIS</vt:lpstr>
      <vt:lpstr>I.1 CONSIDERAÇÕES INICIAIS</vt:lpstr>
      <vt:lpstr>Apresentação do PowerPoint</vt:lpstr>
      <vt:lpstr>I.1 CONSIDERAÇÕES INICIAIS</vt:lpstr>
      <vt:lpstr>1.2 FORMAS DE APLICAÇÃO DO CPM</vt:lpstr>
      <vt:lpstr>1.2 FORMAS DE APLICAÇÃO DO CPM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I.3 MATERIAIS</vt:lpstr>
      <vt:lpstr>I.3 MATERIAIS</vt:lpstr>
      <vt:lpstr>Apresentação do PowerPoint</vt:lpstr>
      <vt:lpstr>I.4 PARTICULARIDADES DO PROJETO DE CPM</vt:lpstr>
      <vt:lpstr>I.4 PARTICULARIDADES DO PROJETO DE CPM</vt:lpstr>
      <vt:lpstr>I.4 PARTICULARIDADES DO PROJETO DE CPM</vt:lpstr>
      <vt:lpstr>I.4 PARTICULARIDADES DO PROJETO DE CPM</vt:lpstr>
      <vt:lpstr>I.4 PARTICULARIDADES DO PROJETO DE CPM</vt:lpstr>
      <vt:lpstr>I.4 PARTICULARIDADES DO PROJETO DE CPM</vt:lpstr>
      <vt:lpstr>I.4 PARTICULARIDADES DO PROJETO DE CPM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I.4 PARTICULARIDADES DO PROJETO DE CPM</vt:lpstr>
      <vt:lpstr>Apresentação do PowerPoint</vt:lpstr>
      <vt:lpstr>I.5 CARACTERÍSTICAS DO CPM</vt:lpstr>
      <vt:lpstr>Apresentação do PowerPoint</vt:lpstr>
      <vt:lpstr>I.5 CARACTERÍSTICAS DO CPM</vt:lpstr>
      <vt:lpstr>I.5 CARACTERÍSTICAS DO CPM</vt:lpstr>
      <vt:lpstr>I.5 CARACTERÍSTICAS DO CPM</vt:lpstr>
      <vt:lpstr>I.5.1 CARACTERÍSTICAS RELATIVAS AO PROJETO</vt:lpstr>
      <vt:lpstr>I.5.1 CARACTERÍSTICAS RELATIVAS AO PROJETO</vt:lpstr>
      <vt:lpstr>I.5.1 CARACTERÍSTICAS RELATIVAS AO PROJETO</vt:lpstr>
      <vt:lpstr>I.5.1 CARACTERÍSTICAS RELATIVAS AO PROJETO</vt:lpstr>
      <vt:lpstr>I.5.1 CARACTERÍSTICAS RELATIVAS AO PROJETO</vt:lpstr>
      <vt:lpstr>I.5.1 CARACTERÍSTICAS RELATIVAS AO PROJETO</vt:lpstr>
      <vt:lpstr>I.5.2 CARACTERÍSTICAS RELATIVAS À CONSTRUÇÃO </vt:lpstr>
      <vt:lpstr>I.5.2 CARACTERÍSTICAS RELATIVAS À CONSTRUÇÃO </vt:lpstr>
      <vt:lpstr>I.5.2 CARACTERÍSTICAS RELATIVAS À CONSTRUÇÃO </vt:lpstr>
      <vt:lpstr>I.5.3 CARACTERÍSTICAS RELATIVAS AO USO</vt:lpstr>
      <vt:lpstr>I.5.3 CARACTERÍSTICAS RELATIVAS AO USO</vt:lpstr>
      <vt:lpstr>I.5.3 CARACTERÍSTICAS RELATIVAS AO USO</vt:lpstr>
      <vt:lpstr>I.5.4 CARACTERÍSTICAS SOCIAIS</vt:lpstr>
      <vt:lpstr>I.5.4 CARACTERÍSTICAS SOCIAIS</vt:lpstr>
      <vt:lpstr>I.5.4 CARACTERÍSTICAS SOCIAIS</vt:lpstr>
      <vt:lpstr>I.5.4 CARACTERÍSTICAS SOCIAIS</vt:lpstr>
      <vt:lpstr>I.6 ACENO HISTÓRICO, SITUAÇÃO ATUAL E PERSPECTIVAS</vt:lpstr>
      <vt:lpstr>I.6 ACENO HISTÓRICO, SITUAÇÃO ATUAL E PERSPECTIVAS</vt:lpstr>
      <vt:lpstr>I.6 ACENO HISTÓRICO, SITUAÇÃO ATUAL E PERSPECTIVAS</vt:lpstr>
      <vt:lpstr>I.6 ACENO HISTÓRICO, SITUAÇÃO ATUAL E PERSPECTIVAS</vt:lpstr>
      <vt:lpstr>I.6 ACENO HISTÓRICO, SITUAÇÃO ATUAL E PERSPECTIVAS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Paulo</dc:creator>
  <cp:lastModifiedBy>Pbastos</cp:lastModifiedBy>
  <cp:revision>299</cp:revision>
  <dcterms:created xsi:type="dcterms:W3CDTF">2015-10-05T13:14:13Z</dcterms:created>
  <dcterms:modified xsi:type="dcterms:W3CDTF">2023-03-28T21:17:38Z</dcterms:modified>
</cp:coreProperties>
</file>